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4" r:id="rId2"/>
    <p:sldId id="256" r:id="rId3"/>
    <p:sldId id="296" r:id="rId4"/>
    <p:sldId id="257" r:id="rId5"/>
    <p:sldId id="260" r:id="rId6"/>
    <p:sldId id="298" r:id="rId7"/>
    <p:sldId id="297" r:id="rId8"/>
    <p:sldId id="299" r:id="rId9"/>
    <p:sldId id="300" r:id="rId10"/>
    <p:sldId id="301" r:id="rId11"/>
    <p:sldId id="261" r:id="rId12"/>
    <p:sldId id="262" r:id="rId13"/>
    <p:sldId id="302" r:id="rId14"/>
    <p:sldId id="303" r:id="rId15"/>
    <p:sldId id="305" r:id="rId16"/>
    <p:sldId id="29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4660"/>
  </p:normalViewPr>
  <p:slideViewPr>
    <p:cSldViewPr snapToGrid="0">
      <p:cViewPr>
        <p:scale>
          <a:sx n="66" d="100"/>
          <a:sy n="66" d="100"/>
        </p:scale>
        <p:origin x="-1944" y="-490"/>
      </p:cViewPr>
      <p:guideLst>
        <p:guide orient="horz" pos="2160"/>
        <p:guide pos="2880"/>
      </p:guideLst>
    </p:cSldViewPr>
  </p:slideViewPr>
  <p:notesTextViewPr>
    <p:cViewPr>
      <p:scale>
        <a:sx n="100" d="100"/>
        <a:sy n="100" d="100"/>
      </p:scale>
      <p:origin x="0" y="0"/>
    </p:cViewPr>
  </p:notesTextViewPr>
  <p:notesViewPr>
    <p:cSldViewPr snapToGrid="0">
      <p:cViewPr varScale="1">
        <p:scale>
          <a:sx n="78" d="100"/>
          <a:sy n="78" d="100"/>
        </p:scale>
        <p:origin x="-2102" y="-67"/>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123F36-F6CA-440D-9726-9DD6221BF5CF}" type="datetimeFigureOut">
              <a:rPr lang="en-US" smtClean="0"/>
              <a:pPr/>
              <a:t>1/15/2013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729E9-B7B4-41B3-B960-89B6D07CA15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headEnd/>
            <a:tailEnd/>
          </a:ln>
        </p:spPr>
      </p:sp>
      <p:sp>
        <p:nvSpPr>
          <p:cNvPr id="70659"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70660" name="灯片编号占位符 3"/>
          <p:cNvSpPr>
            <a:spLocks noGrp="1"/>
          </p:cNvSpPr>
          <p:nvPr>
            <p:ph type="sldNum" sz="quarter" idx="5"/>
          </p:nvPr>
        </p:nvSpPr>
        <p:spPr bwMode="auto">
          <a:noFill/>
          <a:ln>
            <a:miter lim="800000"/>
            <a:headEnd/>
            <a:tailEnd/>
          </a:ln>
        </p:spPr>
        <p:txBody>
          <a:bodyPr/>
          <a:lstStyle/>
          <a:p>
            <a:fld id="{6CF10586-A464-418F-9C0C-D38BB459407B}" type="slidenum">
              <a:rPr lang="en-US" altLang="zh-CN" smtClean="0"/>
              <a:pPr/>
              <a:t>5</a:t>
            </a:fld>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headEnd/>
            <a:tailEnd/>
          </a:ln>
        </p:spPr>
      </p:sp>
      <p:sp>
        <p:nvSpPr>
          <p:cNvPr id="70659"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70660" name="灯片编号占位符 3"/>
          <p:cNvSpPr>
            <a:spLocks noGrp="1"/>
          </p:cNvSpPr>
          <p:nvPr>
            <p:ph type="sldNum" sz="quarter" idx="5"/>
          </p:nvPr>
        </p:nvSpPr>
        <p:spPr bwMode="auto">
          <a:noFill/>
          <a:ln>
            <a:miter lim="800000"/>
            <a:headEnd/>
            <a:tailEnd/>
          </a:ln>
        </p:spPr>
        <p:txBody>
          <a:bodyPr/>
          <a:lstStyle/>
          <a:p>
            <a:fld id="{6CF10586-A464-418F-9C0C-D38BB459407B}" type="slidenum">
              <a:rPr lang="en-US" altLang="zh-CN" smtClean="0"/>
              <a:pPr/>
              <a:t>6</a:t>
            </a:fld>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headEnd/>
            <a:tailEnd/>
          </a:ln>
        </p:spPr>
      </p:sp>
      <p:sp>
        <p:nvSpPr>
          <p:cNvPr id="70659"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70660" name="灯片编号占位符 3"/>
          <p:cNvSpPr>
            <a:spLocks noGrp="1"/>
          </p:cNvSpPr>
          <p:nvPr>
            <p:ph type="sldNum" sz="quarter" idx="5"/>
          </p:nvPr>
        </p:nvSpPr>
        <p:spPr bwMode="auto">
          <a:noFill/>
          <a:ln>
            <a:miter lim="800000"/>
            <a:headEnd/>
            <a:tailEnd/>
          </a:ln>
        </p:spPr>
        <p:txBody>
          <a:bodyPr/>
          <a:lstStyle/>
          <a:p>
            <a:fld id="{6CF10586-A464-418F-9C0C-D38BB459407B}" type="slidenum">
              <a:rPr lang="en-US" altLang="zh-CN" smtClean="0"/>
              <a:pPr/>
              <a:t>7</a:t>
            </a:fld>
            <a:endParaRPr lang="en-US"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headEnd/>
            <a:tailEnd/>
          </a:ln>
        </p:spPr>
      </p:sp>
      <p:sp>
        <p:nvSpPr>
          <p:cNvPr id="70659"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70660" name="灯片编号占位符 3"/>
          <p:cNvSpPr>
            <a:spLocks noGrp="1"/>
          </p:cNvSpPr>
          <p:nvPr>
            <p:ph type="sldNum" sz="quarter" idx="5"/>
          </p:nvPr>
        </p:nvSpPr>
        <p:spPr bwMode="auto">
          <a:noFill/>
          <a:ln>
            <a:miter lim="800000"/>
            <a:headEnd/>
            <a:tailEnd/>
          </a:ln>
        </p:spPr>
        <p:txBody>
          <a:bodyPr/>
          <a:lstStyle/>
          <a:p>
            <a:fld id="{6CF10586-A464-418F-9C0C-D38BB459407B}" type="slidenum">
              <a:rPr lang="en-US" altLang="zh-CN" smtClean="0"/>
              <a:pPr/>
              <a:t>8</a:t>
            </a:fld>
            <a:endParaRPr lang="en-US"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headEnd/>
            <a:tailEnd/>
          </a:ln>
        </p:spPr>
      </p:sp>
      <p:sp>
        <p:nvSpPr>
          <p:cNvPr id="70659"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70660" name="灯片编号占位符 3"/>
          <p:cNvSpPr>
            <a:spLocks noGrp="1"/>
          </p:cNvSpPr>
          <p:nvPr>
            <p:ph type="sldNum" sz="quarter" idx="5"/>
          </p:nvPr>
        </p:nvSpPr>
        <p:spPr bwMode="auto">
          <a:noFill/>
          <a:ln>
            <a:miter lim="800000"/>
            <a:headEnd/>
            <a:tailEnd/>
          </a:ln>
        </p:spPr>
        <p:txBody>
          <a:bodyPr/>
          <a:lstStyle/>
          <a:p>
            <a:fld id="{6CF10586-A464-418F-9C0C-D38BB459407B}" type="slidenum">
              <a:rPr lang="en-US" altLang="zh-CN" smtClean="0"/>
              <a:pPr/>
              <a:t>9</a:t>
            </a:fld>
            <a:endParaRPr lang="en-US"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headEnd/>
            <a:tailEnd/>
          </a:ln>
        </p:spPr>
      </p:sp>
      <p:sp>
        <p:nvSpPr>
          <p:cNvPr id="70659"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
        <p:nvSpPr>
          <p:cNvPr id="70660" name="灯片编号占位符 3"/>
          <p:cNvSpPr>
            <a:spLocks noGrp="1"/>
          </p:cNvSpPr>
          <p:nvPr>
            <p:ph type="sldNum" sz="quarter" idx="5"/>
          </p:nvPr>
        </p:nvSpPr>
        <p:spPr bwMode="auto">
          <a:noFill/>
          <a:ln>
            <a:miter lim="800000"/>
            <a:headEnd/>
            <a:tailEnd/>
          </a:ln>
        </p:spPr>
        <p:txBody>
          <a:bodyPr/>
          <a:lstStyle/>
          <a:p>
            <a:fld id="{6CF10586-A464-418F-9C0C-D38BB459407B}" type="slidenum">
              <a:rPr lang="en-US" altLang="zh-CN" smtClean="0"/>
              <a:pPr/>
              <a:t>10</a:t>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30886D-E403-4F03-85D2-5CD950139B34}"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2C8D8-CD41-4F9C-982B-967F81BC97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30886D-E403-4F03-85D2-5CD950139B34}"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2C8D8-CD41-4F9C-982B-967F81BC97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30886D-E403-4F03-85D2-5CD950139B34}"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2C8D8-CD41-4F9C-982B-967F81BC971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6" name="Rectangle 5"/>
          <p:cNvSpPr/>
          <p:nvPr userDrawn="1"/>
        </p:nvSpPr>
        <p:spPr>
          <a:xfrm>
            <a:off x="0" y="947738"/>
            <a:ext cx="91440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FFFFFF"/>
              </a:solidFill>
              <a:cs typeface="Arial" pitchFamily="34" charset="0"/>
            </a:endParaRPr>
          </a:p>
        </p:txBody>
      </p:sp>
      <p:sp>
        <p:nvSpPr>
          <p:cNvPr id="2" name="Title 1"/>
          <p:cNvSpPr>
            <a:spLocks noGrp="1"/>
          </p:cNvSpPr>
          <p:nvPr>
            <p:ph type="title"/>
          </p:nvPr>
        </p:nvSpPr>
        <p:spPr>
          <a:xfrm>
            <a:off x="457200" y="2488"/>
            <a:ext cx="8229600" cy="944569"/>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33262" y="1251857"/>
            <a:ext cx="4038600" cy="23295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3"/>
          <p:cNvSpPr>
            <a:spLocks noGrp="1"/>
          </p:cNvSpPr>
          <p:nvPr>
            <p:ph sz="half" idx="13"/>
          </p:nvPr>
        </p:nvSpPr>
        <p:spPr>
          <a:xfrm>
            <a:off x="4811489" y="3722909"/>
            <a:ext cx="4038600" cy="25037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14"/>
          </p:nvPr>
        </p:nvSpPr>
        <p:spPr/>
        <p:txBody>
          <a:bodyPr/>
          <a:lstStyle>
            <a:lvl1pPr>
              <a:defRPr/>
            </a:lvl1pPr>
          </a:lstStyle>
          <a:p>
            <a:pPr>
              <a:defRPr/>
            </a:pPr>
            <a:fld id="{B209E635-862F-46DE-BF49-0D1DF7A01791}" type="datetime1">
              <a:rPr lang="en-US" altLang="zh-CN"/>
              <a:pPr>
                <a:defRPr/>
              </a:pPr>
              <a:t>1/15/2013</a:t>
            </a:fld>
            <a:endParaRPr lang="en-US" altLang="zh-CN"/>
          </a:p>
        </p:txBody>
      </p:sp>
      <p:sp>
        <p:nvSpPr>
          <p:cNvPr id="8" name="Footer Placeholder 5"/>
          <p:cNvSpPr>
            <a:spLocks noGrp="1"/>
          </p:cNvSpPr>
          <p:nvPr>
            <p:ph type="ftr" sz="quarter" idx="15"/>
          </p:nvPr>
        </p:nvSpPr>
        <p:spPr/>
        <p:txBody>
          <a:bodyPr/>
          <a:lstStyle>
            <a:lvl1pPr>
              <a:defRPr/>
            </a:lvl1pPr>
          </a:lstStyle>
          <a:p>
            <a:pPr>
              <a:defRPr/>
            </a:pPr>
            <a:endParaRPr lang="en-US" altLang="zh-CN"/>
          </a:p>
        </p:txBody>
      </p:sp>
      <p:sp>
        <p:nvSpPr>
          <p:cNvPr id="10" name="Slide Number Placeholder 6"/>
          <p:cNvSpPr>
            <a:spLocks noGrp="1"/>
          </p:cNvSpPr>
          <p:nvPr>
            <p:ph type="sldNum" sz="quarter" idx="16"/>
          </p:nvPr>
        </p:nvSpPr>
        <p:spPr/>
        <p:txBody>
          <a:bodyPr/>
          <a:lstStyle>
            <a:lvl1pPr>
              <a:defRPr/>
            </a:lvl1pPr>
          </a:lstStyle>
          <a:p>
            <a:pPr>
              <a:defRPr/>
            </a:pPr>
            <a:fld id="{02B73598-5014-4551-B52C-FD0120239A9D}" type="slidenum">
              <a:rPr lang="en-US" altLang="zh-CN"/>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Content Placeholder 2"/>
          <p:cNvSpPr>
            <a:spLocks noGrp="1"/>
          </p:cNvSpPr>
          <p:nvPr>
            <p:ph idx="1"/>
          </p:nvPr>
        </p:nvSpPr>
        <p:spPr>
          <a:xfrm>
            <a:off x="381000" y="2370666"/>
            <a:ext cx="8382000" cy="3877734"/>
          </a:xfrm>
          <a:prstGeom prst="rect">
            <a:avLst/>
          </a:prstGeom>
        </p:spPr>
        <p:txBody>
          <a:bodyPr lIns="0" tIns="0" rIns="0" bIns="0"/>
          <a:lstStyle>
            <a:lvl1pPr marL="176213" indent="-176213">
              <a:spcBef>
                <a:spcPts val="800"/>
              </a:spcBef>
              <a:buClr>
                <a:srgbClr val="FF0000"/>
              </a:buClr>
              <a:defRPr sz="1900" b="0" i="0">
                <a:solidFill>
                  <a:schemeClr val="tx1"/>
                </a:solidFill>
                <a:latin typeface="Arial"/>
                <a:cs typeface="Arial"/>
              </a:defRPr>
            </a:lvl1pPr>
            <a:lvl2pPr marL="444500" indent="-268288">
              <a:spcBef>
                <a:spcPts val="800"/>
              </a:spcBef>
              <a:buClr>
                <a:srgbClr val="FF0000"/>
              </a:buClr>
              <a:defRPr sz="1900" b="0" i="0">
                <a:solidFill>
                  <a:schemeClr val="tx1"/>
                </a:solidFill>
                <a:latin typeface="Arial"/>
                <a:cs typeface="Arial"/>
              </a:defRPr>
            </a:lvl2pPr>
            <a:lvl3pPr marL="630238" indent="-182563">
              <a:buClr>
                <a:srgbClr val="FF0000"/>
              </a:buClr>
              <a:defRPr sz="1900">
                <a:latin typeface="Arial"/>
                <a:cs typeface="Arial"/>
              </a:defRPr>
            </a:lvl3pPr>
          </a:lstStyle>
          <a:p>
            <a:pPr lvl="0"/>
            <a:r>
              <a:rPr lang="en-GB" dirty="0" smtClean="0"/>
              <a:t>Click to edit Master text styles</a:t>
            </a:r>
          </a:p>
          <a:p>
            <a:pPr lvl="1"/>
            <a:r>
              <a:rPr lang="en-GB" dirty="0" smtClean="0"/>
              <a:t>Second level</a:t>
            </a:r>
          </a:p>
          <a:p>
            <a:pPr lvl="2"/>
            <a:r>
              <a:rPr lang="en-GB" dirty="0" smtClean="0"/>
              <a:t>Third level</a:t>
            </a:r>
          </a:p>
        </p:txBody>
      </p:sp>
      <p:sp>
        <p:nvSpPr>
          <p:cNvPr id="5" name="Text Placeholder 2"/>
          <p:cNvSpPr>
            <a:spLocks noGrp="1"/>
          </p:cNvSpPr>
          <p:nvPr>
            <p:ph type="body" idx="10"/>
          </p:nvPr>
        </p:nvSpPr>
        <p:spPr>
          <a:xfrm>
            <a:off x="381000" y="1981200"/>
            <a:ext cx="8382000" cy="313266"/>
          </a:xfrm>
          <a:prstGeom prst="rect">
            <a:avLst/>
          </a:prstGeom>
        </p:spPr>
        <p:txBody>
          <a:bodyPr lIns="0" tIns="0" rIns="0" bIns="0" anchor="t"/>
          <a:lstStyle>
            <a:lvl1pPr marL="0" indent="0">
              <a:buNone/>
              <a:defRPr sz="2000" b="1" i="0">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8" name="Picture 7" descr="msi kenny white.png"/>
          <p:cNvPicPr>
            <a:picLocks noChangeAspect="1"/>
          </p:cNvPicPr>
          <p:nvPr userDrawn="1"/>
        </p:nvPicPr>
        <p:blipFill>
          <a:blip r:embed="rId2" cstate="print"/>
          <a:stretch>
            <a:fillRect/>
          </a:stretch>
        </p:blipFill>
        <p:spPr>
          <a:xfrm>
            <a:off x="6625500" y="312000"/>
            <a:ext cx="2137500" cy="900000"/>
          </a:xfrm>
          <a:prstGeom prst="rect">
            <a:avLst/>
          </a:prstGeom>
        </p:spPr>
      </p:pic>
      <p:sp>
        <p:nvSpPr>
          <p:cNvPr id="9" name="Title 1"/>
          <p:cNvSpPr>
            <a:spLocks noGrp="1"/>
          </p:cNvSpPr>
          <p:nvPr>
            <p:ph type="title"/>
          </p:nvPr>
        </p:nvSpPr>
        <p:spPr>
          <a:xfrm>
            <a:off x="381000" y="415398"/>
            <a:ext cx="5867400" cy="541338"/>
          </a:xfrm>
          <a:prstGeom prst="rect">
            <a:avLst/>
          </a:prstGeom>
        </p:spPr>
        <p:txBody>
          <a:bodyPr lIns="0" tIns="0" rIns="0" bIns="0" anchor="ctr"/>
          <a:lstStyle>
            <a:lvl1pPr algn="l">
              <a:defRPr sz="2200" b="1" i="0">
                <a:solidFill>
                  <a:schemeClr val="bg1"/>
                </a:solidFill>
                <a:latin typeface="Helvetica"/>
                <a:cs typeface="Helvetica"/>
              </a:defRPr>
            </a:lvl1pPr>
          </a:lstStyle>
          <a:p>
            <a:r>
              <a:rPr lang="en-US" dirty="0" smtClean="0"/>
              <a:t>Click to edit Master 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30886D-E403-4F03-85D2-5CD950139B34}"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2C8D8-CD41-4F9C-982B-967F81BC971D}" type="slidenum">
              <a:rPr lang="en-US" smtClean="0"/>
              <a:pPr/>
              <a:t>‹#›</a:t>
            </a:fld>
            <a:endParaRPr lang="en-US"/>
          </a:p>
        </p:txBody>
      </p:sp>
      <p:sp>
        <p:nvSpPr>
          <p:cNvPr id="7" name="Rectangle 6"/>
          <p:cNvSpPr/>
          <p:nvPr userDrawn="1"/>
        </p:nvSpPr>
        <p:spPr>
          <a:xfrm>
            <a:off x="0" y="990600"/>
            <a:ext cx="9144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30886D-E403-4F03-85D2-5CD950139B34}"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2C8D8-CD41-4F9C-982B-967F81BC97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30886D-E403-4F03-85D2-5CD950139B34}" type="datetimeFigureOut">
              <a:rPr lang="en-US" smtClean="0"/>
              <a:pPr/>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2C8D8-CD41-4F9C-982B-967F81BC97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30886D-E403-4F03-85D2-5CD950139B34}" type="datetimeFigureOut">
              <a:rPr lang="en-US" smtClean="0"/>
              <a:pPr/>
              <a:t>1/15/2013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2C8D8-CD41-4F9C-982B-967F81BC97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F30886D-E403-4F03-85D2-5CD950139B34}" type="datetimeFigureOut">
              <a:rPr lang="en-US" smtClean="0"/>
              <a:pPr/>
              <a:t>1/15/2013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2C8D8-CD41-4F9C-982B-967F81BC971D}" type="slidenum">
              <a:rPr lang="en-US" smtClean="0"/>
              <a:pPr/>
              <a:t>‹#›</a:t>
            </a:fld>
            <a:endParaRPr lang="en-US"/>
          </a:p>
        </p:txBody>
      </p:sp>
      <p:sp>
        <p:nvSpPr>
          <p:cNvPr id="6" name="Rectangle 5"/>
          <p:cNvSpPr/>
          <p:nvPr userDrawn="1"/>
        </p:nvSpPr>
        <p:spPr>
          <a:xfrm>
            <a:off x="0" y="990600"/>
            <a:ext cx="9144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30886D-E403-4F03-85D2-5CD950139B34}" type="datetimeFigureOut">
              <a:rPr lang="en-US" smtClean="0"/>
              <a:pPr/>
              <a:t>1/15/2013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2C8D8-CD41-4F9C-982B-967F81BC97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30886D-E403-4F03-85D2-5CD950139B34}" type="datetimeFigureOut">
              <a:rPr lang="en-US" smtClean="0"/>
              <a:pPr/>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2C8D8-CD41-4F9C-982B-967F81BC97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30886D-E403-4F03-85D2-5CD950139B34}" type="datetimeFigureOut">
              <a:rPr lang="en-US" smtClean="0"/>
              <a:pPr/>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2C8D8-CD41-4F9C-982B-967F81BC97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pitchFamily="34" charset="0"/>
                <a:cs typeface="Arial" pitchFamily="34" charset="0"/>
              </a:defRPr>
            </a:lvl1pPr>
          </a:lstStyle>
          <a:p>
            <a:fld id="{0F30886D-E403-4F03-85D2-5CD950139B34}" type="datetimeFigureOut">
              <a:rPr lang="en-US" smtClean="0"/>
              <a:pPr/>
              <a:t>1/15/2013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pitchFamily="34" charset="0"/>
                <a:cs typeface="Arial" pitchFamily="34" charset="0"/>
              </a:defRPr>
            </a:lvl1pPr>
          </a:lstStyle>
          <a:p>
            <a:fld id="{1FE2C8D8-CD41-4F9C-982B-967F81BC97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28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2.png"/><Relationship Id="rId2" Type="http://schemas.openxmlformats.org/officeDocument/2006/relationships/video" Target="file:///C:\Users\jason.huang\Google%20Drive\AIChE%20Apprentices%20Program\OWC_ISO.mpg" TargetMode="External"/><Relationship Id="rId1" Type="http://schemas.openxmlformats.org/officeDocument/2006/relationships/video" Target="file:///C:\Users\jason.huang\Google%20Drive\AIChE%20Apprentices%20Program\OWC_VF_new.mpg" TargetMode="Externa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Becoming a Chemical Engineer</a:t>
            </a:r>
            <a:br>
              <a:rPr lang="en-US" dirty="0" smtClean="0"/>
            </a:br>
            <a:r>
              <a:rPr lang="en-US" dirty="0" smtClean="0"/>
              <a:t>Why, What and How</a:t>
            </a:r>
            <a:endParaRPr lang="en-US" dirty="0"/>
          </a:p>
        </p:txBody>
      </p:sp>
      <p:sp>
        <p:nvSpPr>
          <p:cNvPr id="3" name="Subtitle 2"/>
          <p:cNvSpPr>
            <a:spLocks noGrp="1"/>
          </p:cNvSpPr>
          <p:nvPr>
            <p:ph type="subTitle" idx="1"/>
          </p:nvPr>
        </p:nvSpPr>
        <p:spPr/>
        <p:txBody>
          <a:bodyPr/>
          <a:lstStyle/>
          <a:p>
            <a:r>
              <a:rPr lang="en-US" dirty="0" smtClean="0">
                <a:solidFill>
                  <a:srgbClr val="002060"/>
                </a:solidFill>
              </a:rPr>
              <a:t>(Jason) Zhenyu Huang, PhD</a:t>
            </a:r>
          </a:p>
          <a:p>
            <a:r>
              <a:rPr lang="en-US" dirty="0" err="1" smtClean="0">
                <a:solidFill>
                  <a:srgbClr val="002060"/>
                </a:solidFill>
              </a:rPr>
              <a:t>AIChE</a:t>
            </a:r>
            <a:r>
              <a:rPr lang="en-US" dirty="0" smtClean="0">
                <a:solidFill>
                  <a:srgbClr val="002060"/>
                </a:solidFill>
              </a:rPr>
              <a:t> Apprentice Program</a:t>
            </a:r>
          </a:p>
          <a:p>
            <a:r>
              <a:rPr lang="en-US" dirty="0" smtClean="0">
                <a:solidFill>
                  <a:srgbClr val="002060"/>
                </a:solidFill>
              </a:rPr>
              <a:t>January15 2013</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457200" y="3175"/>
            <a:ext cx="8229600" cy="944563"/>
          </a:xfrm>
        </p:spPr>
        <p:txBody>
          <a:bodyPr/>
          <a:lstStyle/>
          <a:p>
            <a:pPr eaLnBrk="1" hangingPunct="1"/>
            <a:r>
              <a:rPr lang="en-US" altLang="zh-CN" dirty="0" smtClean="0"/>
              <a:t>Chemical Engineers =/= Chemists</a:t>
            </a:r>
          </a:p>
        </p:txBody>
      </p:sp>
      <p:sp>
        <p:nvSpPr>
          <p:cNvPr id="9219" name="Content Placeholder 31"/>
          <p:cNvSpPr>
            <a:spLocks noGrp="1"/>
          </p:cNvSpPr>
          <p:nvPr>
            <p:ph sz="half" idx="1"/>
          </p:nvPr>
        </p:nvSpPr>
        <p:spPr>
          <a:xfrm>
            <a:off x="304800" y="1162377"/>
            <a:ext cx="4038600" cy="767165"/>
          </a:xfrm>
        </p:spPr>
        <p:txBody>
          <a:bodyPr>
            <a:normAutofit/>
          </a:bodyPr>
          <a:lstStyle/>
          <a:p>
            <a:pPr eaLnBrk="1" hangingPunct="1"/>
            <a:r>
              <a:rPr lang="en-US" altLang="zh-CN" sz="1800" dirty="0" smtClean="0"/>
              <a:t>Chemists</a:t>
            </a:r>
          </a:p>
          <a:p>
            <a:pPr lvl="1" eaLnBrk="1" hangingPunct="1"/>
            <a:r>
              <a:rPr lang="en-US" altLang="zh-CN" dirty="0" smtClean="0"/>
              <a:t>Identify potential solutions</a:t>
            </a:r>
          </a:p>
        </p:txBody>
      </p:sp>
      <p:sp>
        <p:nvSpPr>
          <p:cNvPr id="9220" name="Slide Number Placeholder 5"/>
          <p:cNvSpPr>
            <a:spLocks noGrp="1"/>
          </p:cNvSpPr>
          <p:nvPr>
            <p:ph type="sldNum" sz="quarter" idx="16"/>
          </p:nvPr>
        </p:nvSpPr>
        <p:spPr bwMode="auto">
          <a:noFill/>
          <a:ln>
            <a:miter lim="800000"/>
            <a:headEnd/>
            <a:tailEnd/>
          </a:ln>
        </p:spPr>
        <p:txBody>
          <a:bodyPr/>
          <a:lstStyle/>
          <a:p>
            <a:fld id="{609570DA-34FD-4A05-A76C-65F4342B69AB}" type="slidenum">
              <a:rPr lang="en-US" altLang="zh-CN" smtClean="0"/>
              <a:pPr/>
              <a:t>10</a:t>
            </a:fld>
            <a:endParaRPr lang="en-US" altLang="zh-CN" smtClean="0"/>
          </a:p>
        </p:txBody>
      </p:sp>
      <p:grpSp>
        <p:nvGrpSpPr>
          <p:cNvPr id="37" name="Group 36"/>
          <p:cNvGrpSpPr/>
          <p:nvPr/>
        </p:nvGrpSpPr>
        <p:grpSpPr>
          <a:xfrm>
            <a:off x="554065" y="2047075"/>
            <a:ext cx="8326464" cy="2233047"/>
            <a:chOff x="554065" y="2047075"/>
            <a:chExt cx="8326464" cy="2233047"/>
          </a:xfrm>
        </p:grpSpPr>
        <p:pic>
          <p:nvPicPr>
            <p:cNvPr id="20" name="Picture 4" descr="http://3.bp.blogspot.com/-DH1o-eoae2I/T0uQt1GkYZI/AAAAAAAABtw/UDPz2wf1S3Q/s1600/40.jpg"/>
            <p:cNvPicPr>
              <a:picLocks noChangeAspect="1" noChangeArrowheads="1"/>
            </p:cNvPicPr>
            <p:nvPr/>
          </p:nvPicPr>
          <p:blipFill>
            <a:blip r:embed="rId3" cstate="print"/>
            <a:srcRect/>
            <a:stretch>
              <a:fillRect/>
            </a:stretch>
          </p:blipFill>
          <p:spPr bwMode="auto">
            <a:xfrm>
              <a:off x="1891958" y="2070322"/>
              <a:ext cx="4157272" cy="2209800"/>
            </a:xfrm>
            <a:prstGeom prst="rect">
              <a:avLst/>
            </a:prstGeom>
            <a:noFill/>
          </p:spPr>
        </p:pic>
        <p:cxnSp>
          <p:nvCxnSpPr>
            <p:cNvPr id="21" name="Straight Arrow Connector 20"/>
            <p:cNvCxnSpPr/>
            <p:nvPr/>
          </p:nvCxnSpPr>
          <p:spPr>
            <a:xfrm>
              <a:off x="554065" y="3800464"/>
              <a:ext cx="1299148"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309059" y="2567920"/>
              <a:ext cx="230025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309059" y="3666289"/>
              <a:ext cx="230025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69010" y="2047075"/>
              <a:ext cx="1039318" cy="338554"/>
            </a:xfrm>
            <a:prstGeom prst="rect">
              <a:avLst/>
            </a:prstGeom>
            <a:noFill/>
          </p:spPr>
          <p:txBody>
            <a:bodyPr wrap="square" rtlCol="0">
              <a:spAutoFit/>
            </a:bodyPr>
            <a:lstStyle/>
            <a:p>
              <a:pPr algn="ctr"/>
              <a:r>
                <a:rPr lang="en-US" sz="1600" dirty="0" smtClean="0">
                  <a:latin typeface="Arial" pitchFamily="34" charset="0"/>
                  <a:cs typeface="Arial" pitchFamily="34" charset="0"/>
                </a:rPr>
                <a:t>Air</a:t>
              </a:r>
              <a:endParaRPr lang="en-US" sz="1600" dirty="0">
                <a:latin typeface="Arial" pitchFamily="34" charset="0"/>
                <a:cs typeface="Arial" pitchFamily="34" charset="0"/>
              </a:endParaRPr>
            </a:p>
          </p:txBody>
        </p:sp>
        <p:sp>
          <p:nvSpPr>
            <p:cNvPr id="25" name="TextBox 24"/>
            <p:cNvSpPr txBox="1"/>
            <p:nvPr/>
          </p:nvSpPr>
          <p:spPr>
            <a:xfrm>
              <a:off x="6438509" y="3308177"/>
              <a:ext cx="2054563" cy="338554"/>
            </a:xfrm>
            <a:prstGeom prst="rect">
              <a:avLst/>
            </a:prstGeom>
            <a:noFill/>
          </p:spPr>
          <p:txBody>
            <a:bodyPr wrap="square" rtlCol="0">
              <a:spAutoFit/>
            </a:bodyPr>
            <a:lstStyle/>
            <a:p>
              <a:pPr algn="ctr"/>
              <a:r>
                <a:rPr lang="en-US" sz="1600" dirty="0" smtClean="0">
                  <a:latin typeface="Arial" pitchFamily="34" charset="0"/>
                  <a:cs typeface="Arial" pitchFamily="34" charset="0"/>
                </a:rPr>
                <a:t>CO, NO</a:t>
              </a:r>
              <a:r>
                <a:rPr lang="en-US" sz="1600" baseline="-25000" dirty="0" smtClean="0">
                  <a:latin typeface="Arial" pitchFamily="34" charset="0"/>
                  <a:cs typeface="Arial" pitchFamily="34" charset="0"/>
                </a:rPr>
                <a:t>X</a:t>
              </a:r>
              <a:r>
                <a:rPr lang="en-US" sz="1600" dirty="0" smtClean="0">
                  <a:latin typeface="Arial" pitchFamily="34" charset="0"/>
                  <a:cs typeface="Arial" pitchFamily="34" charset="0"/>
                </a:rPr>
                <a:t>, etc</a:t>
              </a:r>
              <a:endParaRPr lang="en-US" sz="1600" dirty="0">
                <a:latin typeface="Arial" pitchFamily="34" charset="0"/>
                <a:cs typeface="Arial" pitchFamily="34" charset="0"/>
              </a:endParaRPr>
            </a:p>
          </p:txBody>
        </p:sp>
        <p:pic>
          <p:nvPicPr>
            <p:cNvPr id="26" name="Picture 8" descr="https://encrypted-tbn3.gstatic.com/images?q=tbn:ANd9GcRQKWDOA_p5HUvcJmQ6KrsR4kwMYnST8m7GIPYhMc4e7_s65Ywk9g"/>
            <p:cNvPicPr>
              <a:picLocks noChangeAspect="1" noChangeArrowheads="1"/>
            </p:cNvPicPr>
            <p:nvPr/>
          </p:nvPicPr>
          <p:blipFill>
            <a:blip r:embed="rId4" cstate="print"/>
            <a:srcRect/>
            <a:stretch>
              <a:fillRect/>
            </a:stretch>
          </p:blipFill>
          <p:spPr bwMode="auto">
            <a:xfrm>
              <a:off x="620525" y="2487484"/>
              <a:ext cx="1145421" cy="1145421"/>
            </a:xfrm>
            <a:prstGeom prst="rect">
              <a:avLst/>
            </a:prstGeom>
            <a:noFill/>
          </p:spPr>
        </p:pic>
        <p:sp>
          <p:nvSpPr>
            <p:cNvPr id="27" name="TextBox 26"/>
            <p:cNvSpPr txBox="1"/>
            <p:nvPr/>
          </p:nvSpPr>
          <p:spPr>
            <a:xfrm>
              <a:off x="6699398" y="2143221"/>
              <a:ext cx="1413966" cy="338554"/>
            </a:xfrm>
            <a:prstGeom prst="rect">
              <a:avLst/>
            </a:prstGeom>
            <a:noFill/>
          </p:spPr>
          <p:txBody>
            <a:bodyPr wrap="square" rtlCol="0">
              <a:spAutoFit/>
            </a:bodyPr>
            <a:lstStyle/>
            <a:p>
              <a:pPr algn="ctr"/>
              <a:r>
                <a:rPr lang="en-US" sz="1600" dirty="0" smtClean="0">
                  <a:latin typeface="Arial" pitchFamily="34" charset="0"/>
                  <a:cs typeface="Arial" pitchFamily="34" charset="0"/>
                </a:rPr>
                <a:t>CO</a:t>
              </a:r>
              <a:r>
                <a:rPr lang="en-US" sz="1600" baseline="-25000" dirty="0" smtClean="0">
                  <a:latin typeface="Arial" pitchFamily="34" charset="0"/>
                  <a:cs typeface="Arial" pitchFamily="34" charset="0"/>
                </a:rPr>
                <a:t>2</a:t>
              </a:r>
              <a:r>
                <a:rPr lang="en-US" sz="1600" dirty="0" smtClean="0">
                  <a:latin typeface="Arial" pitchFamily="34" charset="0"/>
                  <a:cs typeface="Arial" pitchFamily="34" charset="0"/>
                </a:rPr>
                <a:t> , H</a:t>
              </a:r>
              <a:r>
                <a:rPr lang="en-US" sz="1600" baseline="-25000" dirty="0" smtClean="0">
                  <a:latin typeface="Arial" pitchFamily="34" charset="0"/>
                  <a:cs typeface="Arial" pitchFamily="34" charset="0"/>
                </a:rPr>
                <a:t>2</a:t>
              </a:r>
              <a:r>
                <a:rPr lang="en-US" sz="1600" dirty="0" smtClean="0">
                  <a:latin typeface="Arial" pitchFamily="34" charset="0"/>
                  <a:cs typeface="Arial" pitchFamily="34" charset="0"/>
                </a:rPr>
                <a:t>O</a:t>
              </a:r>
              <a:endParaRPr lang="en-US" sz="1600" dirty="0">
                <a:latin typeface="Arial" pitchFamily="34" charset="0"/>
                <a:cs typeface="Arial" pitchFamily="34" charset="0"/>
              </a:endParaRPr>
            </a:p>
          </p:txBody>
        </p:sp>
        <p:sp>
          <p:nvSpPr>
            <p:cNvPr id="28" name="TextBox 27"/>
            <p:cNvSpPr txBox="1"/>
            <p:nvPr/>
          </p:nvSpPr>
          <p:spPr>
            <a:xfrm>
              <a:off x="5881607" y="2605587"/>
              <a:ext cx="2998922" cy="338554"/>
            </a:xfrm>
            <a:prstGeom prst="rect">
              <a:avLst/>
            </a:prstGeom>
            <a:noFill/>
          </p:spPr>
          <p:txBody>
            <a:bodyPr wrap="square" rtlCol="0">
              <a:spAutoFit/>
            </a:bodyPr>
            <a:lstStyle/>
            <a:p>
              <a:pPr algn="ctr"/>
              <a:r>
                <a:rPr lang="en-US" sz="1600" dirty="0" smtClean="0">
                  <a:latin typeface="Arial" pitchFamily="34" charset="0"/>
                  <a:cs typeface="Arial" pitchFamily="34" charset="0"/>
                </a:rPr>
                <a:t>Normal Desired Temperature</a:t>
              </a:r>
              <a:endParaRPr lang="en-US" sz="1600" dirty="0">
                <a:latin typeface="Arial" pitchFamily="34" charset="0"/>
                <a:cs typeface="Arial" pitchFamily="34" charset="0"/>
              </a:endParaRPr>
            </a:p>
          </p:txBody>
        </p:sp>
        <p:sp>
          <p:nvSpPr>
            <p:cNvPr id="29" name="TextBox 28"/>
            <p:cNvSpPr txBox="1"/>
            <p:nvPr/>
          </p:nvSpPr>
          <p:spPr>
            <a:xfrm>
              <a:off x="5873858" y="3703384"/>
              <a:ext cx="2998922" cy="338554"/>
            </a:xfrm>
            <a:prstGeom prst="rect">
              <a:avLst/>
            </a:prstGeom>
            <a:noFill/>
          </p:spPr>
          <p:txBody>
            <a:bodyPr wrap="square" rtlCol="0">
              <a:spAutoFit/>
            </a:bodyPr>
            <a:lstStyle/>
            <a:p>
              <a:pPr algn="ctr"/>
              <a:r>
                <a:rPr lang="en-US" sz="1600" dirty="0" smtClean="0">
                  <a:latin typeface="Arial" pitchFamily="34" charset="0"/>
                  <a:cs typeface="Arial" pitchFamily="34" charset="0"/>
                </a:rPr>
                <a:t>Temperature Too High</a:t>
              </a:r>
              <a:endParaRPr lang="en-US" sz="1600" dirty="0">
                <a:latin typeface="Arial" pitchFamily="34" charset="0"/>
                <a:cs typeface="Arial" pitchFamily="34" charset="0"/>
              </a:endParaRPr>
            </a:p>
          </p:txBody>
        </p:sp>
        <p:sp>
          <p:nvSpPr>
            <p:cNvPr id="30" name="TextBox 29"/>
            <p:cNvSpPr txBox="1"/>
            <p:nvPr/>
          </p:nvSpPr>
          <p:spPr>
            <a:xfrm>
              <a:off x="7020731" y="2812949"/>
              <a:ext cx="1069383" cy="369332"/>
            </a:xfrm>
            <a:prstGeom prst="rect">
              <a:avLst/>
            </a:prstGeom>
            <a:noFill/>
          </p:spPr>
          <p:txBody>
            <a:bodyPr wrap="square" rtlCol="0">
              <a:spAutoFit/>
            </a:bodyPr>
            <a:lstStyle/>
            <a:p>
              <a:r>
                <a:rPr lang="en-US" dirty="0" smtClean="0">
                  <a:solidFill>
                    <a:srgbClr val="FF0000"/>
                  </a:solidFill>
                  <a:latin typeface="Arial" pitchFamily="34" charset="0"/>
                  <a:cs typeface="Arial" pitchFamily="34" charset="0"/>
                </a:rPr>
                <a:t>CeO</a:t>
              </a:r>
              <a:r>
                <a:rPr lang="en-US" baseline="-25000" dirty="0" smtClean="0">
                  <a:solidFill>
                    <a:srgbClr val="FF0000"/>
                  </a:solidFill>
                  <a:latin typeface="Arial" pitchFamily="34" charset="0"/>
                  <a:cs typeface="Arial" pitchFamily="34" charset="0"/>
                </a:rPr>
                <a:t>2</a:t>
              </a:r>
              <a:endParaRPr lang="en-US" baseline="-25000" dirty="0">
                <a:solidFill>
                  <a:srgbClr val="FF0000"/>
                </a:solidFill>
                <a:latin typeface="Arial" pitchFamily="34" charset="0"/>
                <a:cs typeface="Arial" pitchFamily="34" charset="0"/>
              </a:endParaRPr>
            </a:p>
          </p:txBody>
        </p:sp>
      </p:grpSp>
      <p:sp>
        <p:nvSpPr>
          <p:cNvPr id="32" name="Content Placeholder 31"/>
          <p:cNvSpPr>
            <a:spLocks noGrp="1"/>
          </p:cNvSpPr>
          <p:nvPr>
            <p:ph sz="half" idx="1"/>
          </p:nvPr>
        </p:nvSpPr>
        <p:spPr>
          <a:xfrm>
            <a:off x="371958" y="4228460"/>
            <a:ext cx="8167607" cy="1521416"/>
          </a:xfrm>
        </p:spPr>
        <p:txBody>
          <a:bodyPr>
            <a:normAutofit/>
          </a:bodyPr>
          <a:lstStyle/>
          <a:p>
            <a:pPr eaLnBrk="1" hangingPunct="1"/>
            <a:r>
              <a:rPr lang="en-US" altLang="zh-CN" sz="1800" dirty="0" smtClean="0"/>
              <a:t>Chemical Engineers</a:t>
            </a:r>
          </a:p>
          <a:p>
            <a:pPr lvl="1" eaLnBrk="1" hangingPunct="1"/>
            <a:r>
              <a:rPr lang="en-US" altLang="zh-CN" dirty="0" smtClean="0"/>
              <a:t>For given engine size, fuel type, rate of fuel/air flow… etc, how much of the fuel goes to CO</a:t>
            </a:r>
            <a:r>
              <a:rPr lang="en-US" altLang="zh-CN" baseline="-25000" dirty="0" smtClean="0"/>
              <a:t>2</a:t>
            </a:r>
            <a:r>
              <a:rPr lang="en-US" altLang="zh-CN" dirty="0" smtClean="0"/>
              <a:t> and H</a:t>
            </a:r>
            <a:r>
              <a:rPr lang="en-US" altLang="zh-CN" baseline="-25000" dirty="0" smtClean="0"/>
              <a:t>2</a:t>
            </a:r>
            <a:r>
              <a:rPr lang="en-US" altLang="zh-CN" dirty="0" smtClean="0"/>
              <a:t>O and how much of it goes to CO and NO</a:t>
            </a:r>
            <a:r>
              <a:rPr lang="en-US" altLang="zh-CN" baseline="-25000" dirty="0" smtClean="0"/>
              <a:t>X</a:t>
            </a:r>
            <a:r>
              <a:rPr lang="en-US" altLang="zh-CN" dirty="0" smtClean="0"/>
              <a:t>?</a:t>
            </a:r>
          </a:p>
          <a:p>
            <a:pPr lvl="1" eaLnBrk="1" hangingPunct="1"/>
            <a:r>
              <a:rPr lang="en-US" altLang="zh-CN" dirty="0" smtClean="0"/>
              <a:t>How is the best design parameters for a F150?</a:t>
            </a:r>
          </a:p>
        </p:txBody>
      </p:sp>
      <p:grpSp>
        <p:nvGrpSpPr>
          <p:cNvPr id="38" name="Group 37"/>
          <p:cNvGrpSpPr/>
          <p:nvPr/>
        </p:nvGrpSpPr>
        <p:grpSpPr>
          <a:xfrm>
            <a:off x="1573077" y="5687877"/>
            <a:ext cx="5819614" cy="1008465"/>
            <a:chOff x="1573077" y="5687877"/>
            <a:chExt cx="5819614" cy="1008465"/>
          </a:xfrm>
        </p:grpSpPr>
        <p:pic>
          <p:nvPicPr>
            <p:cNvPr id="82945" name="Picture 1"/>
            <p:cNvPicPr>
              <a:picLocks noChangeAspect="1" noChangeArrowheads="1"/>
            </p:cNvPicPr>
            <p:nvPr/>
          </p:nvPicPr>
          <p:blipFill>
            <a:blip r:embed="rId5" cstate="print"/>
            <a:srcRect r="65711"/>
            <a:stretch>
              <a:fillRect/>
            </a:stretch>
          </p:blipFill>
          <p:spPr bwMode="auto">
            <a:xfrm>
              <a:off x="3983062" y="6243017"/>
              <a:ext cx="3239147" cy="453325"/>
            </a:xfrm>
            <a:prstGeom prst="rect">
              <a:avLst/>
            </a:prstGeom>
            <a:noFill/>
            <a:ln w="9525">
              <a:noFill/>
              <a:miter lim="800000"/>
              <a:headEnd/>
              <a:tailEnd/>
            </a:ln>
          </p:spPr>
        </p:pic>
        <p:pic>
          <p:nvPicPr>
            <p:cNvPr id="33" name="Picture 1"/>
            <p:cNvPicPr>
              <a:picLocks noChangeAspect="1" noChangeArrowheads="1"/>
            </p:cNvPicPr>
            <p:nvPr/>
          </p:nvPicPr>
          <p:blipFill>
            <a:blip r:embed="rId6" cstate="print"/>
            <a:srcRect t="3303" r="60954" b="83668"/>
            <a:stretch>
              <a:fillRect/>
            </a:stretch>
          </p:blipFill>
          <p:spPr bwMode="auto">
            <a:xfrm>
              <a:off x="3963691" y="5687877"/>
              <a:ext cx="3429000" cy="550190"/>
            </a:xfrm>
            <a:prstGeom prst="rect">
              <a:avLst/>
            </a:prstGeom>
            <a:noFill/>
            <a:ln w="9525">
              <a:noFill/>
              <a:miter lim="800000"/>
              <a:headEnd/>
              <a:tailEnd/>
            </a:ln>
          </p:spPr>
        </p:pic>
        <p:sp>
          <p:nvSpPr>
            <p:cNvPr id="36" name="TextBox 35"/>
            <p:cNvSpPr txBox="1"/>
            <p:nvPr/>
          </p:nvSpPr>
          <p:spPr>
            <a:xfrm>
              <a:off x="1573077" y="5959098"/>
              <a:ext cx="2409987" cy="646331"/>
            </a:xfrm>
            <a:prstGeom prst="rect">
              <a:avLst/>
            </a:prstGeom>
            <a:noFill/>
          </p:spPr>
          <p:txBody>
            <a:bodyPr wrap="square" rtlCol="0">
              <a:spAutoFit/>
            </a:bodyPr>
            <a:lstStyle/>
            <a:p>
              <a:r>
                <a:rPr lang="en-US" i="1" dirty="0" smtClean="0">
                  <a:latin typeface="Arial" pitchFamily="34" charset="0"/>
                  <a:cs typeface="Arial" pitchFamily="34" charset="0"/>
                </a:rPr>
                <a:t>The reward can be different as well…</a:t>
              </a:r>
              <a:endParaRPr lang="en-US" i="1" dirty="0">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3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What are the Career Paths for Chemical Engineers?</a:t>
            </a:r>
            <a:endParaRPr lang="en-US" sz="2600" dirty="0"/>
          </a:p>
        </p:txBody>
      </p:sp>
      <p:sp>
        <p:nvSpPr>
          <p:cNvPr id="4" name="Rounded Rectangle 3"/>
          <p:cNvSpPr/>
          <p:nvPr/>
        </p:nvSpPr>
        <p:spPr>
          <a:xfrm>
            <a:off x="3998562" y="5222930"/>
            <a:ext cx="4742482" cy="774916"/>
          </a:xfrm>
          <a:prstGeom prst="round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latin typeface="Arial" pitchFamily="34" charset="0"/>
                <a:cs typeface="Arial" pitchFamily="34" charset="0"/>
              </a:rPr>
              <a:t>Consulting Firms </a:t>
            </a:r>
          </a:p>
          <a:p>
            <a:pPr algn="ctr"/>
            <a:r>
              <a:rPr lang="en-US" b="1" dirty="0" smtClean="0">
                <a:solidFill>
                  <a:schemeClr val="tx1"/>
                </a:solidFill>
                <a:latin typeface="Arial" pitchFamily="34" charset="0"/>
                <a:cs typeface="Arial" pitchFamily="34" charset="0"/>
              </a:rPr>
              <a:t>(Engineering/ Environmental / Financial)</a:t>
            </a:r>
            <a:endParaRPr lang="en-US" b="1" dirty="0">
              <a:solidFill>
                <a:schemeClr val="tx1"/>
              </a:solidFill>
              <a:latin typeface="Arial" pitchFamily="34" charset="0"/>
              <a:cs typeface="Arial" pitchFamily="34" charset="0"/>
            </a:endParaRPr>
          </a:p>
        </p:txBody>
      </p:sp>
      <p:sp>
        <p:nvSpPr>
          <p:cNvPr id="5" name="Rounded Rectangle 4"/>
          <p:cNvSpPr/>
          <p:nvPr/>
        </p:nvSpPr>
        <p:spPr>
          <a:xfrm>
            <a:off x="260887" y="4314986"/>
            <a:ext cx="2092960" cy="883920"/>
          </a:xfrm>
          <a:prstGeom prst="round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latin typeface="Arial" pitchFamily="34" charset="0"/>
                <a:cs typeface="Arial" pitchFamily="34" charset="0"/>
              </a:rPr>
              <a:t>Consumer Products Firms</a:t>
            </a:r>
            <a:endParaRPr lang="en-US" b="1" dirty="0">
              <a:solidFill>
                <a:schemeClr val="tx1"/>
              </a:solidFill>
              <a:latin typeface="Arial" pitchFamily="34" charset="0"/>
              <a:cs typeface="Arial" pitchFamily="34" charset="0"/>
            </a:endParaRPr>
          </a:p>
        </p:txBody>
      </p:sp>
      <p:sp>
        <p:nvSpPr>
          <p:cNvPr id="8" name="Rounded Rectangle 7"/>
          <p:cNvSpPr/>
          <p:nvPr/>
        </p:nvSpPr>
        <p:spPr>
          <a:xfrm>
            <a:off x="7160219" y="2216258"/>
            <a:ext cx="1534332" cy="489144"/>
          </a:xfrm>
          <a:prstGeom prst="round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latin typeface="Arial" pitchFamily="34" charset="0"/>
                <a:cs typeface="Arial" pitchFamily="34" charset="0"/>
              </a:rPr>
              <a:t>Hospitals</a:t>
            </a:r>
            <a:endParaRPr lang="en-US" b="1" dirty="0">
              <a:solidFill>
                <a:schemeClr val="tx1"/>
              </a:solidFill>
              <a:latin typeface="Arial" pitchFamily="34" charset="0"/>
              <a:cs typeface="Arial" pitchFamily="34" charset="0"/>
            </a:endParaRPr>
          </a:p>
        </p:txBody>
      </p:sp>
      <p:sp>
        <p:nvSpPr>
          <p:cNvPr id="14" name="Rounded Rectangle 13"/>
          <p:cNvSpPr/>
          <p:nvPr/>
        </p:nvSpPr>
        <p:spPr>
          <a:xfrm>
            <a:off x="1185620" y="1431009"/>
            <a:ext cx="3006671" cy="638015"/>
          </a:xfrm>
          <a:prstGeom prst="round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latin typeface="Arial" pitchFamily="34" charset="0"/>
                <a:cs typeface="Arial" pitchFamily="34" charset="0"/>
              </a:rPr>
              <a:t>Research Institutions/Universities</a:t>
            </a:r>
            <a:endParaRPr lang="en-US" b="1" dirty="0">
              <a:solidFill>
                <a:schemeClr val="tx1"/>
              </a:solidFill>
              <a:latin typeface="Arial" pitchFamily="34" charset="0"/>
              <a:cs typeface="Arial" pitchFamily="34" charset="0"/>
            </a:endParaRPr>
          </a:p>
        </p:txBody>
      </p:sp>
      <p:sp>
        <p:nvSpPr>
          <p:cNvPr id="15" name="Rounded Rectangle 14"/>
          <p:cNvSpPr/>
          <p:nvPr/>
        </p:nvSpPr>
        <p:spPr>
          <a:xfrm>
            <a:off x="480448" y="2505558"/>
            <a:ext cx="2084522" cy="687093"/>
          </a:xfrm>
          <a:prstGeom prst="round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latin typeface="Arial" pitchFamily="34" charset="0"/>
                <a:cs typeface="Arial" pitchFamily="34" charset="0"/>
              </a:rPr>
              <a:t>Chemical Manufacturers</a:t>
            </a:r>
            <a:endParaRPr lang="en-US" b="1" dirty="0">
              <a:solidFill>
                <a:schemeClr val="tx1"/>
              </a:solidFill>
              <a:latin typeface="Arial" pitchFamily="34" charset="0"/>
              <a:cs typeface="Arial" pitchFamily="34" charset="0"/>
            </a:endParaRPr>
          </a:p>
        </p:txBody>
      </p:sp>
      <p:sp>
        <p:nvSpPr>
          <p:cNvPr id="16" name="Rounded Rectangle 15"/>
          <p:cNvSpPr/>
          <p:nvPr/>
        </p:nvSpPr>
        <p:spPr>
          <a:xfrm>
            <a:off x="4809641" y="1415511"/>
            <a:ext cx="2699289" cy="489144"/>
          </a:xfrm>
          <a:prstGeom prst="round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latin typeface="Arial" pitchFamily="34" charset="0"/>
                <a:cs typeface="Arial" pitchFamily="34" charset="0"/>
              </a:rPr>
              <a:t>Pharmaceutical Firms</a:t>
            </a:r>
            <a:endParaRPr lang="en-US" b="1" dirty="0">
              <a:solidFill>
                <a:schemeClr val="tx1"/>
              </a:solidFill>
              <a:latin typeface="Arial" pitchFamily="34" charset="0"/>
              <a:cs typeface="Arial" pitchFamily="34" charset="0"/>
            </a:endParaRPr>
          </a:p>
        </p:txBody>
      </p:sp>
      <p:sp>
        <p:nvSpPr>
          <p:cNvPr id="20" name="Rounded Rectangle 19"/>
          <p:cNvSpPr/>
          <p:nvPr/>
        </p:nvSpPr>
        <p:spPr>
          <a:xfrm>
            <a:off x="6974237" y="3161654"/>
            <a:ext cx="2019947" cy="623461"/>
          </a:xfrm>
          <a:prstGeom prst="round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latin typeface="Arial" pitchFamily="34" charset="0"/>
                <a:cs typeface="Arial" pitchFamily="34" charset="0"/>
              </a:rPr>
              <a:t>Petroleum Companies</a:t>
            </a:r>
            <a:endParaRPr lang="en-US" b="1" dirty="0">
              <a:solidFill>
                <a:schemeClr val="tx1"/>
              </a:solidFill>
              <a:latin typeface="Arial" pitchFamily="34" charset="0"/>
              <a:cs typeface="Arial" pitchFamily="34" charset="0"/>
            </a:endParaRPr>
          </a:p>
        </p:txBody>
      </p:sp>
      <p:sp>
        <p:nvSpPr>
          <p:cNvPr id="21" name="Rounded Rectangle 20"/>
          <p:cNvSpPr/>
          <p:nvPr/>
        </p:nvSpPr>
        <p:spPr>
          <a:xfrm>
            <a:off x="790415" y="5439905"/>
            <a:ext cx="2699289" cy="489144"/>
          </a:xfrm>
          <a:prstGeom prst="round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latin typeface="Arial" pitchFamily="34" charset="0"/>
                <a:cs typeface="Arial" pitchFamily="34" charset="0"/>
              </a:rPr>
              <a:t>Nuclear Plants</a:t>
            </a:r>
            <a:endParaRPr lang="en-US" b="1" dirty="0">
              <a:solidFill>
                <a:schemeClr val="tx1"/>
              </a:solidFill>
              <a:latin typeface="Arial" pitchFamily="34" charset="0"/>
              <a:cs typeface="Arial" pitchFamily="34" charset="0"/>
            </a:endParaRPr>
          </a:p>
        </p:txBody>
      </p:sp>
      <p:sp>
        <p:nvSpPr>
          <p:cNvPr id="22" name="Rounded Rectangle 21"/>
          <p:cNvSpPr/>
          <p:nvPr/>
        </p:nvSpPr>
        <p:spPr>
          <a:xfrm>
            <a:off x="299635" y="3414793"/>
            <a:ext cx="2102603" cy="638014"/>
          </a:xfrm>
          <a:prstGeom prst="round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latin typeface="Arial" pitchFamily="34" charset="0"/>
                <a:cs typeface="Arial" pitchFamily="34" charset="0"/>
              </a:rPr>
              <a:t>Food Manufacturers</a:t>
            </a:r>
            <a:endParaRPr lang="en-US" b="1" dirty="0">
              <a:solidFill>
                <a:schemeClr val="tx1"/>
              </a:solidFill>
              <a:latin typeface="Arial" pitchFamily="34" charset="0"/>
              <a:cs typeface="Arial" pitchFamily="34" charset="0"/>
            </a:endParaRPr>
          </a:p>
        </p:txBody>
      </p:sp>
      <p:sp>
        <p:nvSpPr>
          <p:cNvPr id="23" name="Rounded Rectangle 22"/>
          <p:cNvSpPr/>
          <p:nvPr/>
        </p:nvSpPr>
        <p:spPr>
          <a:xfrm>
            <a:off x="7129219" y="4138047"/>
            <a:ext cx="1823635" cy="736170"/>
          </a:xfrm>
          <a:prstGeom prst="round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latin typeface="Arial" pitchFamily="34" charset="0"/>
                <a:cs typeface="Arial" pitchFamily="34" charset="0"/>
              </a:rPr>
              <a:t>Government Agencies</a:t>
            </a:r>
            <a:endParaRPr lang="en-US" b="1" dirty="0">
              <a:solidFill>
                <a:schemeClr val="tx1"/>
              </a:solidFill>
              <a:latin typeface="Arial" pitchFamily="34" charset="0"/>
              <a:cs typeface="Arial" pitchFamily="34" charset="0"/>
            </a:endParaRPr>
          </a:p>
        </p:txBody>
      </p:sp>
      <p:sp>
        <p:nvSpPr>
          <p:cNvPr id="24" name="Rounded Rectangle 23"/>
          <p:cNvSpPr/>
          <p:nvPr/>
        </p:nvSpPr>
        <p:spPr>
          <a:xfrm>
            <a:off x="3624019" y="2451315"/>
            <a:ext cx="2203343" cy="638015"/>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latin typeface="Arial" pitchFamily="34" charset="0"/>
                <a:cs typeface="Arial" pitchFamily="34" charset="0"/>
              </a:rPr>
              <a:t>Chemical Engineers</a:t>
            </a:r>
            <a:endParaRPr lang="en-US" b="1" dirty="0">
              <a:solidFill>
                <a:schemeClr val="tx1"/>
              </a:solidFill>
              <a:latin typeface="Arial" pitchFamily="34" charset="0"/>
              <a:cs typeface="Arial" pitchFamily="34" charset="0"/>
            </a:endParaRPr>
          </a:p>
        </p:txBody>
      </p:sp>
      <p:sp>
        <p:nvSpPr>
          <p:cNvPr id="25" name="TextBox 24"/>
          <p:cNvSpPr txBox="1"/>
          <p:nvPr/>
        </p:nvSpPr>
        <p:spPr>
          <a:xfrm>
            <a:off x="3200401" y="3502617"/>
            <a:ext cx="3099661" cy="1200329"/>
          </a:xfrm>
          <a:prstGeom prst="rect">
            <a:avLst/>
          </a:prstGeom>
          <a:noFill/>
        </p:spPr>
        <p:txBody>
          <a:bodyPr wrap="square" rtlCol="0">
            <a:spAutoFit/>
          </a:bodyPr>
          <a:lstStyle/>
          <a:p>
            <a:pPr>
              <a:buFont typeface="Wingdings" pitchFamily="2" charset="2"/>
              <a:buChar char="ü"/>
            </a:pPr>
            <a:r>
              <a:rPr lang="en-US" dirty="0" smtClean="0"/>
              <a:t>Research and Development</a:t>
            </a:r>
          </a:p>
          <a:p>
            <a:pPr>
              <a:buFont typeface="Wingdings" pitchFamily="2" charset="2"/>
              <a:buChar char="ü"/>
            </a:pPr>
            <a:r>
              <a:rPr lang="en-US" dirty="0" smtClean="0"/>
              <a:t>Consultant</a:t>
            </a:r>
          </a:p>
          <a:p>
            <a:pPr>
              <a:buFont typeface="Wingdings" pitchFamily="2" charset="2"/>
              <a:buChar char="ü"/>
            </a:pPr>
            <a:r>
              <a:rPr lang="en-US" dirty="0" smtClean="0"/>
              <a:t>Process/Project Engineer</a:t>
            </a:r>
          </a:p>
          <a:p>
            <a:pPr>
              <a:buFont typeface="Wingdings" pitchFamily="2" charset="2"/>
              <a:buChar char="ü"/>
            </a:pPr>
            <a:r>
              <a:rPr lang="en-US" dirty="0" smtClean="0"/>
              <a:t>Sales/Marketing</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Should Chemical Engineers Learn???</a:t>
            </a:r>
            <a:endParaRPr lang="en-US" dirty="0"/>
          </a:p>
        </p:txBody>
      </p:sp>
      <p:sp>
        <p:nvSpPr>
          <p:cNvPr id="155" name="Content Placeholder 154"/>
          <p:cNvSpPr>
            <a:spLocks noGrp="1"/>
          </p:cNvSpPr>
          <p:nvPr>
            <p:ph idx="1"/>
          </p:nvPr>
        </p:nvSpPr>
        <p:spPr>
          <a:xfrm>
            <a:off x="457200" y="3688597"/>
            <a:ext cx="8229600" cy="2936927"/>
          </a:xfrm>
        </p:spPr>
        <p:txBody>
          <a:bodyPr>
            <a:normAutofit/>
          </a:bodyPr>
          <a:lstStyle/>
          <a:p>
            <a:r>
              <a:rPr lang="en-US" dirty="0" smtClean="0"/>
              <a:t>What it takes to become a chemical engineer</a:t>
            </a:r>
          </a:p>
          <a:p>
            <a:pPr lvl="1"/>
            <a:r>
              <a:rPr lang="en-US" dirty="0" smtClean="0"/>
              <a:t>High School</a:t>
            </a:r>
          </a:p>
          <a:p>
            <a:pPr lvl="2"/>
            <a:r>
              <a:rPr lang="en-US" dirty="0" smtClean="0"/>
              <a:t>Chemistry, Physics, Math, Biology and Computer Science</a:t>
            </a:r>
          </a:p>
          <a:p>
            <a:pPr lvl="1"/>
            <a:r>
              <a:rPr lang="en-US" dirty="0" smtClean="0"/>
              <a:t>College/University</a:t>
            </a:r>
          </a:p>
          <a:p>
            <a:pPr lvl="2"/>
            <a:r>
              <a:rPr lang="en-US" dirty="0" smtClean="0"/>
              <a:t>Fluid/solid mechanics</a:t>
            </a:r>
          </a:p>
          <a:p>
            <a:pPr lvl="2"/>
            <a:r>
              <a:rPr lang="en-US" dirty="0" smtClean="0"/>
              <a:t>Reaction Engineering</a:t>
            </a:r>
          </a:p>
          <a:p>
            <a:pPr lvl="2"/>
            <a:r>
              <a:rPr lang="en-US" dirty="0" smtClean="0"/>
              <a:t>Heat and mass transfer</a:t>
            </a:r>
          </a:p>
          <a:p>
            <a:pPr lvl="2"/>
            <a:r>
              <a:rPr lang="en-US" dirty="0" smtClean="0"/>
              <a:t>etc</a:t>
            </a:r>
          </a:p>
          <a:p>
            <a:pPr lvl="1"/>
            <a:endParaRPr lang="en-US" dirty="0" smtClean="0"/>
          </a:p>
        </p:txBody>
      </p:sp>
      <p:grpSp>
        <p:nvGrpSpPr>
          <p:cNvPr id="35" name="Group 34"/>
          <p:cNvGrpSpPr/>
          <p:nvPr/>
        </p:nvGrpSpPr>
        <p:grpSpPr>
          <a:xfrm>
            <a:off x="492071" y="1349651"/>
            <a:ext cx="8326464" cy="2233047"/>
            <a:chOff x="554065" y="2047075"/>
            <a:chExt cx="8326464" cy="2233047"/>
          </a:xfrm>
        </p:grpSpPr>
        <p:pic>
          <p:nvPicPr>
            <p:cNvPr id="36" name="Picture 4" descr="http://3.bp.blogspot.com/-DH1o-eoae2I/T0uQt1GkYZI/AAAAAAAABtw/UDPz2wf1S3Q/s1600/40.jpg"/>
            <p:cNvPicPr>
              <a:picLocks noChangeAspect="1" noChangeArrowheads="1"/>
            </p:cNvPicPr>
            <p:nvPr/>
          </p:nvPicPr>
          <p:blipFill>
            <a:blip r:embed="rId2" cstate="print"/>
            <a:srcRect/>
            <a:stretch>
              <a:fillRect/>
            </a:stretch>
          </p:blipFill>
          <p:spPr bwMode="auto">
            <a:xfrm>
              <a:off x="1891958" y="2070322"/>
              <a:ext cx="4157272" cy="2209800"/>
            </a:xfrm>
            <a:prstGeom prst="rect">
              <a:avLst/>
            </a:prstGeom>
            <a:noFill/>
          </p:spPr>
        </p:pic>
        <p:cxnSp>
          <p:nvCxnSpPr>
            <p:cNvPr id="37" name="Straight Arrow Connector 36"/>
            <p:cNvCxnSpPr/>
            <p:nvPr/>
          </p:nvCxnSpPr>
          <p:spPr>
            <a:xfrm>
              <a:off x="554065" y="3800464"/>
              <a:ext cx="1299148"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309059" y="2567920"/>
              <a:ext cx="230025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309059" y="3666289"/>
              <a:ext cx="230025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69010" y="2047075"/>
              <a:ext cx="1039318" cy="338554"/>
            </a:xfrm>
            <a:prstGeom prst="rect">
              <a:avLst/>
            </a:prstGeom>
            <a:noFill/>
          </p:spPr>
          <p:txBody>
            <a:bodyPr wrap="square" rtlCol="0">
              <a:spAutoFit/>
            </a:bodyPr>
            <a:lstStyle/>
            <a:p>
              <a:pPr algn="ctr"/>
              <a:r>
                <a:rPr lang="en-US" sz="1600" dirty="0" smtClean="0">
                  <a:latin typeface="Arial" pitchFamily="34" charset="0"/>
                  <a:cs typeface="Arial" pitchFamily="34" charset="0"/>
                </a:rPr>
                <a:t>Air</a:t>
              </a:r>
              <a:endParaRPr lang="en-US" sz="1600" dirty="0">
                <a:latin typeface="Arial" pitchFamily="34" charset="0"/>
                <a:cs typeface="Arial" pitchFamily="34" charset="0"/>
              </a:endParaRPr>
            </a:p>
          </p:txBody>
        </p:sp>
        <p:sp>
          <p:nvSpPr>
            <p:cNvPr id="41" name="TextBox 40"/>
            <p:cNvSpPr txBox="1"/>
            <p:nvPr/>
          </p:nvSpPr>
          <p:spPr>
            <a:xfrm>
              <a:off x="6438509" y="3308177"/>
              <a:ext cx="2054563" cy="338554"/>
            </a:xfrm>
            <a:prstGeom prst="rect">
              <a:avLst/>
            </a:prstGeom>
            <a:noFill/>
          </p:spPr>
          <p:txBody>
            <a:bodyPr wrap="square" rtlCol="0">
              <a:spAutoFit/>
            </a:bodyPr>
            <a:lstStyle/>
            <a:p>
              <a:pPr algn="ctr"/>
              <a:r>
                <a:rPr lang="en-US" sz="1600" dirty="0" smtClean="0">
                  <a:latin typeface="Arial" pitchFamily="34" charset="0"/>
                  <a:cs typeface="Arial" pitchFamily="34" charset="0"/>
                </a:rPr>
                <a:t>CO, NO</a:t>
              </a:r>
              <a:r>
                <a:rPr lang="en-US" sz="1600" baseline="-25000" dirty="0" smtClean="0">
                  <a:latin typeface="Arial" pitchFamily="34" charset="0"/>
                  <a:cs typeface="Arial" pitchFamily="34" charset="0"/>
                </a:rPr>
                <a:t>X</a:t>
              </a:r>
              <a:r>
                <a:rPr lang="en-US" sz="1600" dirty="0" smtClean="0">
                  <a:latin typeface="Arial" pitchFamily="34" charset="0"/>
                  <a:cs typeface="Arial" pitchFamily="34" charset="0"/>
                </a:rPr>
                <a:t>, etc</a:t>
              </a:r>
              <a:endParaRPr lang="en-US" sz="1600" dirty="0">
                <a:latin typeface="Arial" pitchFamily="34" charset="0"/>
                <a:cs typeface="Arial" pitchFamily="34" charset="0"/>
              </a:endParaRPr>
            </a:p>
          </p:txBody>
        </p:sp>
        <p:pic>
          <p:nvPicPr>
            <p:cNvPr id="42" name="Picture 8" descr="https://encrypted-tbn3.gstatic.com/images?q=tbn:ANd9GcRQKWDOA_p5HUvcJmQ6KrsR4kwMYnST8m7GIPYhMc4e7_s65Ywk9g"/>
            <p:cNvPicPr>
              <a:picLocks noChangeAspect="1" noChangeArrowheads="1"/>
            </p:cNvPicPr>
            <p:nvPr/>
          </p:nvPicPr>
          <p:blipFill>
            <a:blip r:embed="rId3" cstate="print"/>
            <a:srcRect/>
            <a:stretch>
              <a:fillRect/>
            </a:stretch>
          </p:blipFill>
          <p:spPr bwMode="auto">
            <a:xfrm>
              <a:off x="620525" y="2487484"/>
              <a:ext cx="1145421" cy="1145421"/>
            </a:xfrm>
            <a:prstGeom prst="rect">
              <a:avLst/>
            </a:prstGeom>
            <a:noFill/>
          </p:spPr>
        </p:pic>
        <p:sp>
          <p:nvSpPr>
            <p:cNvPr id="43" name="TextBox 42"/>
            <p:cNvSpPr txBox="1"/>
            <p:nvPr/>
          </p:nvSpPr>
          <p:spPr>
            <a:xfrm>
              <a:off x="6699398" y="2143221"/>
              <a:ext cx="1413966" cy="338554"/>
            </a:xfrm>
            <a:prstGeom prst="rect">
              <a:avLst/>
            </a:prstGeom>
            <a:noFill/>
          </p:spPr>
          <p:txBody>
            <a:bodyPr wrap="square" rtlCol="0">
              <a:spAutoFit/>
            </a:bodyPr>
            <a:lstStyle/>
            <a:p>
              <a:pPr algn="ctr"/>
              <a:r>
                <a:rPr lang="en-US" sz="1600" dirty="0" smtClean="0">
                  <a:latin typeface="Arial" pitchFamily="34" charset="0"/>
                  <a:cs typeface="Arial" pitchFamily="34" charset="0"/>
                </a:rPr>
                <a:t>CO</a:t>
              </a:r>
              <a:r>
                <a:rPr lang="en-US" sz="1600" baseline="-25000" dirty="0" smtClean="0">
                  <a:latin typeface="Arial" pitchFamily="34" charset="0"/>
                  <a:cs typeface="Arial" pitchFamily="34" charset="0"/>
                </a:rPr>
                <a:t>2</a:t>
              </a:r>
              <a:r>
                <a:rPr lang="en-US" sz="1600" dirty="0" smtClean="0">
                  <a:latin typeface="Arial" pitchFamily="34" charset="0"/>
                  <a:cs typeface="Arial" pitchFamily="34" charset="0"/>
                </a:rPr>
                <a:t> , H</a:t>
              </a:r>
              <a:r>
                <a:rPr lang="en-US" sz="1600" baseline="-25000" dirty="0" smtClean="0">
                  <a:latin typeface="Arial" pitchFamily="34" charset="0"/>
                  <a:cs typeface="Arial" pitchFamily="34" charset="0"/>
                </a:rPr>
                <a:t>2</a:t>
              </a:r>
              <a:r>
                <a:rPr lang="en-US" sz="1600" dirty="0" smtClean="0">
                  <a:latin typeface="Arial" pitchFamily="34" charset="0"/>
                  <a:cs typeface="Arial" pitchFamily="34" charset="0"/>
                </a:rPr>
                <a:t>O</a:t>
              </a:r>
              <a:endParaRPr lang="en-US" sz="1600" dirty="0">
                <a:latin typeface="Arial" pitchFamily="34" charset="0"/>
                <a:cs typeface="Arial" pitchFamily="34" charset="0"/>
              </a:endParaRPr>
            </a:p>
          </p:txBody>
        </p:sp>
        <p:sp>
          <p:nvSpPr>
            <p:cNvPr id="44" name="TextBox 43"/>
            <p:cNvSpPr txBox="1"/>
            <p:nvPr/>
          </p:nvSpPr>
          <p:spPr>
            <a:xfrm>
              <a:off x="5881607" y="2605587"/>
              <a:ext cx="2998922" cy="338554"/>
            </a:xfrm>
            <a:prstGeom prst="rect">
              <a:avLst/>
            </a:prstGeom>
            <a:noFill/>
          </p:spPr>
          <p:txBody>
            <a:bodyPr wrap="square" rtlCol="0">
              <a:spAutoFit/>
            </a:bodyPr>
            <a:lstStyle/>
            <a:p>
              <a:pPr algn="ctr"/>
              <a:r>
                <a:rPr lang="en-US" sz="1600" dirty="0" smtClean="0">
                  <a:latin typeface="Arial" pitchFamily="34" charset="0"/>
                  <a:cs typeface="Arial" pitchFamily="34" charset="0"/>
                </a:rPr>
                <a:t>Normal Desired Temperature</a:t>
              </a:r>
              <a:endParaRPr lang="en-US" sz="1600" dirty="0">
                <a:latin typeface="Arial" pitchFamily="34" charset="0"/>
                <a:cs typeface="Arial" pitchFamily="34" charset="0"/>
              </a:endParaRPr>
            </a:p>
          </p:txBody>
        </p:sp>
        <p:sp>
          <p:nvSpPr>
            <p:cNvPr id="45" name="TextBox 44"/>
            <p:cNvSpPr txBox="1"/>
            <p:nvPr/>
          </p:nvSpPr>
          <p:spPr>
            <a:xfrm>
              <a:off x="5873858" y="3703384"/>
              <a:ext cx="2998922" cy="338554"/>
            </a:xfrm>
            <a:prstGeom prst="rect">
              <a:avLst/>
            </a:prstGeom>
            <a:noFill/>
          </p:spPr>
          <p:txBody>
            <a:bodyPr wrap="square" rtlCol="0">
              <a:spAutoFit/>
            </a:bodyPr>
            <a:lstStyle/>
            <a:p>
              <a:pPr algn="ctr"/>
              <a:r>
                <a:rPr lang="en-US" sz="1600" dirty="0" smtClean="0">
                  <a:latin typeface="Arial" pitchFamily="34" charset="0"/>
                  <a:cs typeface="Arial" pitchFamily="34" charset="0"/>
                </a:rPr>
                <a:t>Temperature Too High</a:t>
              </a:r>
              <a:endParaRPr lang="en-US" sz="1600" dirty="0">
                <a:latin typeface="Arial" pitchFamily="34" charset="0"/>
                <a:cs typeface="Arial" pitchFamily="34" charset="0"/>
              </a:endParaRPr>
            </a:p>
          </p:txBody>
        </p:sp>
        <p:sp>
          <p:nvSpPr>
            <p:cNvPr id="46" name="TextBox 45"/>
            <p:cNvSpPr txBox="1"/>
            <p:nvPr/>
          </p:nvSpPr>
          <p:spPr>
            <a:xfrm>
              <a:off x="7020731" y="2812949"/>
              <a:ext cx="1069383" cy="369332"/>
            </a:xfrm>
            <a:prstGeom prst="rect">
              <a:avLst/>
            </a:prstGeom>
            <a:noFill/>
          </p:spPr>
          <p:txBody>
            <a:bodyPr wrap="square" rtlCol="0">
              <a:spAutoFit/>
            </a:bodyPr>
            <a:lstStyle/>
            <a:p>
              <a:r>
                <a:rPr lang="en-US" dirty="0" smtClean="0">
                  <a:solidFill>
                    <a:srgbClr val="FF0000"/>
                  </a:solidFill>
                  <a:latin typeface="Arial" pitchFamily="34" charset="0"/>
                  <a:cs typeface="Arial" pitchFamily="34" charset="0"/>
                </a:rPr>
                <a:t>CeO</a:t>
              </a:r>
              <a:r>
                <a:rPr lang="en-US" baseline="-25000" dirty="0" smtClean="0">
                  <a:solidFill>
                    <a:srgbClr val="FF0000"/>
                  </a:solidFill>
                  <a:latin typeface="Arial" pitchFamily="34" charset="0"/>
                  <a:cs typeface="Arial" pitchFamily="34" charset="0"/>
                </a:rPr>
                <a:t>2</a:t>
              </a:r>
              <a:endParaRPr lang="en-US" baseline="-25000" dirty="0">
                <a:solidFill>
                  <a:srgbClr val="FF0000"/>
                </a:solidFill>
                <a:latin typeface="Arial" pitchFamily="34" charset="0"/>
                <a:cs typeface="Arial" pitchFamily="34" charset="0"/>
              </a:endParaRPr>
            </a:p>
          </p:txBody>
        </p:sp>
      </p:grpSp>
      <p:sp>
        <p:nvSpPr>
          <p:cNvPr id="47" name="TextBox 46"/>
          <p:cNvSpPr txBox="1"/>
          <p:nvPr/>
        </p:nvSpPr>
        <p:spPr>
          <a:xfrm>
            <a:off x="4722471" y="5069713"/>
            <a:ext cx="3808071" cy="923330"/>
          </a:xfrm>
          <a:prstGeom prst="rect">
            <a:avLst/>
          </a:prstGeom>
          <a:noFill/>
        </p:spPr>
        <p:txBody>
          <a:bodyPr wrap="square" rtlCol="0">
            <a:spAutoFit/>
          </a:bodyPr>
          <a:lstStyle/>
          <a:p>
            <a:r>
              <a:rPr lang="en-US" i="1" dirty="0" smtClean="0"/>
              <a:t>“Instead of weekend bar-crawlers, Grad schools and companies actually look for thinkers and problem solvers.”</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Qualities of a Successful Chemical Engineer</a:t>
            </a:r>
            <a:endParaRPr lang="en-US" dirty="0"/>
          </a:p>
        </p:txBody>
      </p:sp>
      <p:sp>
        <p:nvSpPr>
          <p:cNvPr id="155" name="Content Placeholder 154"/>
          <p:cNvSpPr>
            <a:spLocks noGrp="1"/>
          </p:cNvSpPr>
          <p:nvPr>
            <p:ph idx="1"/>
          </p:nvPr>
        </p:nvSpPr>
        <p:spPr>
          <a:xfrm>
            <a:off x="457200" y="1332855"/>
            <a:ext cx="8229600" cy="5292670"/>
          </a:xfrm>
        </p:spPr>
        <p:txBody>
          <a:bodyPr>
            <a:normAutofit/>
          </a:bodyPr>
          <a:lstStyle/>
          <a:p>
            <a:r>
              <a:rPr lang="en-US" dirty="0" smtClean="0"/>
              <a:t>There might not be an universally-agreed definition of “successful chemical engineer”</a:t>
            </a:r>
          </a:p>
          <a:p>
            <a:r>
              <a:rPr lang="en-US" dirty="0" smtClean="0"/>
              <a:t>Some of my thoughts:</a:t>
            </a:r>
          </a:p>
          <a:p>
            <a:pPr lvl="1"/>
            <a:r>
              <a:rPr lang="en-US" dirty="0" smtClean="0"/>
              <a:t>Pro-activity (always go a step beyond)</a:t>
            </a:r>
          </a:p>
          <a:p>
            <a:pPr lvl="1"/>
            <a:r>
              <a:rPr lang="en-US" dirty="0" smtClean="0"/>
              <a:t>Result: a shorter learning/growing curve</a:t>
            </a:r>
          </a:p>
        </p:txBody>
      </p:sp>
      <p:grpSp>
        <p:nvGrpSpPr>
          <p:cNvPr id="21" name="Group 20"/>
          <p:cNvGrpSpPr/>
          <p:nvPr/>
        </p:nvGrpSpPr>
        <p:grpSpPr>
          <a:xfrm>
            <a:off x="1217208" y="2956302"/>
            <a:ext cx="7306859" cy="2401915"/>
            <a:chOff x="1217208" y="2956302"/>
            <a:chExt cx="7306859" cy="2401915"/>
          </a:xfrm>
        </p:grpSpPr>
        <p:pic>
          <p:nvPicPr>
            <p:cNvPr id="87042" name="Picture 2" descr="http://www.leasingnews.org/items/Waiter.gif"/>
            <p:cNvPicPr>
              <a:picLocks noChangeAspect="1" noChangeArrowheads="1"/>
            </p:cNvPicPr>
            <p:nvPr/>
          </p:nvPicPr>
          <p:blipFill>
            <a:blip r:embed="rId2" cstate="print"/>
            <a:srcRect/>
            <a:stretch>
              <a:fillRect/>
            </a:stretch>
          </p:blipFill>
          <p:spPr bwMode="auto">
            <a:xfrm>
              <a:off x="1217208" y="2956302"/>
              <a:ext cx="1619250" cy="2381250"/>
            </a:xfrm>
            <a:prstGeom prst="rect">
              <a:avLst/>
            </a:prstGeom>
            <a:noFill/>
          </p:spPr>
        </p:pic>
        <p:pic>
          <p:nvPicPr>
            <p:cNvPr id="17" name="Picture 2" descr="http://www.leasingnews.org/items/Waiter.gif"/>
            <p:cNvPicPr>
              <a:picLocks noChangeAspect="1" noChangeArrowheads="1"/>
            </p:cNvPicPr>
            <p:nvPr/>
          </p:nvPicPr>
          <p:blipFill>
            <a:blip r:embed="rId2" cstate="print"/>
            <a:srcRect/>
            <a:stretch>
              <a:fillRect/>
            </a:stretch>
          </p:blipFill>
          <p:spPr bwMode="auto">
            <a:xfrm>
              <a:off x="4027567" y="2976967"/>
              <a:ext cx="1619250" cy="2381250"/>
            </a:xfrm>
            <a:prstGeom prst="rect">
              <a:avLst/>
            </a:prstGeom>
            <a:noFill/>
          </p:spPr>
        </p:pic>
        <p:grpSp>
          <p:nvGrpSpPr>
            <p:cNvPr id="20" name="Group 19"/>
            <p:cNvGrpSpPr/>
            <p:nvPr/>
          </p:nvGrpSpPr>
          <p:grpSpPr>
            <a:xfrm>
              <a:off x="5788616" y="3587860"/>
              <a:ext cx="2735451" cy="759415"/>
              <a:chOff x="5757620" y="2526226"/>
              <a:chExt cx="2735451" cy="759415"/>
            </a:xfrm>
          </p:grpSpPr>
          <p:sp>
            <p:nvSpPr>
              <p:cNvPr id="18" name="TextBox 17"/>
              <p:cNvSpPr txBox="1"/>
              <p:nvPr/>
            </p:nvSpPr>
            <p:spPr>
              <a:xfrm>
                <a:off x="5827362" y="2580468"/>
                <a:ext cx="2665709" cy="646331"/>
              </a:xfrm>
              <a:prstGeom prst="rect">
                <a:avLst/>
              </a:prstGeom>
              <a:noFill/>
            </p:spPr>
            <p:txBody>
              <a:bodyPr wrap="square" rtlCol="0">
                <a:spAutoFit/>
              </a:bodyPr>
              <a:lstStyle/>
              <a:p>
                <a:r>
                  <a:rPr lang="en-US" sz="1200" dirty="0" smtClean="0">
                    <a:latin typeface="Arial" pitchFamily="34" charset="0"/>
                    <a:cs typeface="Arial" pitchFamily="34" charset="0"/>
                  </a:rPr>
                  <a:t>What are the most popular dishes?</a:t>
                </a:r>
              </a:p>
              <a:p>
                <a:r>
                  <a:rPr lang="en-US" sz="1200" dirty="0" smtClean="0">
                    <a:latin typeface="Arial" pitchFamily="34" charset="0"/>
                    <a:cs typeface="Arial" pitchFamily="34" charset="0"/>
                  </a:rPr>
                  <a:t>Where is food purchased?</a:t>
                </a:r>
              </a:p>
              <a:p>
                <a:r>
                  <a:rPr lang="en-US" sz="1200" dirty="0" smtClean="0">
                    <a:latin typeface="Arial" pitchFamily="34" charset="0"/>
                    <a:cs typeface="Arial" pitchFamily="34" charset="0"/>
                  </a:rPr>
                  <a:t>How much is the rent?</a:t>
                </a:r>
              </a:p>
            </p:txBody>
          </p:sp>
          <p:sp>
            <p:nvSpPr>
              <p:cNvPr id="19" name="Snip Diagonal Corner Rectangle 18"/>
              <p:cNvSpPr/>
              <p:nvPr/>
            </p:nvSpPr>
            <p:spPr>
              <a:xfrm>
                <a:off x="5757620" y="2526226"/>
                <a:ext cx="2642461" cy="759415"/>
              </a:xfrm>
              <a:prstGeom prst="snip2Diag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Qualities of a </a:t>
            </a:r>
            <a:r>
              <a:rPr lang="en-US" dirty="0" smtClean="0"/>
              <a:t>Outstanding</a:t>
            </a:r>
            <a:r>
              <a:rPr lang="en-US" dirty="0" smtClean="0"/>
              <a:t> Chemical </a:t>
            </a:r>
            <a:r>
              <a:rPr lang="en-US" dirty="0" smtClean="0"/>
              <a:t>Engineer</a:t>
            </a:r>
            <a:endParaRPr lang="en-US" dirty="0"/>
          </a:p>
        </p:txBody>
      </p:sp>
      <p:sp>
        <p:nvSpPr>
          <p:cNvPr id="155" name="Content Placeholder 154"/>
          <p:cNvSpPr>
            <a:spLocks noGrp="1"/>
          </p:cNvSpPr>
          <p:nvPr>
            <p:ph idx="1"/>
          </p:nvPr>
        </p:nvSpPr>
        <p:spPr>
          <a:xfrm>
            <a:off x="457200" y="1332855"/>
            <a:ext cx="8229600" cy="1549830"/>
          </a:xfrm>
        </p:spPr>
        <p:txBody>
          <a:bodyPr>
            <a:normAutofit/>
          </a:bodyPr>
          <a:lstStyle/>
          <a:p>
            <a:r>
              <a:rPr lang="en-US" dirty="0" smtClean="0"/>
              <a:t>There is hardly an universal definition of </a:t>
            </a:r>
            <a:r>
              <a:rPr lang="en-US" dirty="0" smtClean="0"/>
              <a:t>“</a:t>
            </a:r>
            <a:r>
              <a:rPr lang="en-US" dirty="0" smtClean="0"/>
              <a:t>outstanding</a:t>
            </a:r>
            <a:r>
              <a:rPr lang="en-US" dirty="0" smtClean="0"/>
              <a:t>”</a:t>
            </a:r>
            <a:endParaRPr lang="en-US" dirty="0" smtClean="0"/>
          </a:p>
          <a:p>
            <a:r>
              <a:rPr lang="en-US" dirty="0" smtClean="0"/>
              <a:t>Some of my thoughts:</a:t>
            </a:r>
          </a:p>
          <a:p>
            <a:pPr lvl="1"/>
            <a:r>
              <a:rPr lang="en-US" dirty="0" smtClean="0"/>
              <a:t>Pro-activity (always go a step beyond)</a:t>
            </a:r>
          </a:p>
          <a:p>
            <a:pPr lvl="1"/>
            <a:r>
              <a:rPr lang="en-US" dirty="0" smtClean="0"/>
              <a:t>Critical thinking </a:t>
            </a:r>
            <a:r>
              <a:rPr lang="en-US" dirty="0" smtClean="0"/>
              <a:t>(“why </a:t>
            </a:r>
            <a:r>
              <a:rPr lang="en-US" dirty="0" smtClean="0"/>
              <a:t>is that</a:t>
            </a:r>
            <a:r>
              <a:rPr lang="en-US" dirty="0" smtClean="0"/>
              <a:t>?”)</a:t>
            </a:r>
            <a:endParaRPr lang="en-US" dirty="0" smtClean="0"/>
          </a:p>
          <a:p>
            <a:pPr lvl="1"/>
            <a:endParaRPr lang="en-US" dirty="0" smtClean="0"/>
          </a:p>
          <a:p>
            <a:pPr lvl="1"/>
            <a:endParaRPr lang="en-US" dirty="0" smtClean="0"/>
          </a:p>
        </p:txBody>
      </p:sp>
      <p:grpSp>
        <p:nvGrpSpPr>
          <p:cNvPr id="8" name="Group 7"/>
          <p:cNvGrpSpPr/>
          <p:nvPr/>
        </p:nvGrpSpPr>
        <p:grpSpPr>
          <a:xfrm>
            <a:off x="365760" y="2903220"/>
            <a:ext cx="8322201" cy="1554480"/>
            <a:chOff x="365760" y="2903220"/>
            <a:chExt cx="8322201" cy="1554480"/>
          </a:xfrm>
        </p:grpSpPr>
        <p:sp>
          <p:nvSpPr>
            <p:cNvPr id="5" name="TextBox 4"/>
            <p:cNvSpPr txBox="1"/>
            <p:nvPr/>
          </p:nvSpPr>
          <p:spPr>
            <a:xfrm>
              <a:off x="2000443" y="3134274"/>
              <a:ext cx="6687518" cy="923330"/>
            </a:xfrm>
            <a:prstGeom prst="rect">
              <a:avLst/>
            </a:prstGeom>
            <a:noFill/>
          </p:spPr>
          <p:txBody>
            <a:bodyPr wrap="square" rtlCol="0">
              <a:spAutoFit/>
            </a:bodyPr>
            <a:lstStyle/>
            <a:p>
              <a:r>
                <a:rPr lang="en-US" i="1" dirty="0" smtClean="0">
                  <a:solidFill>
                    <a:srgbClr val="000000"/>
                  </a:solidFill>
                  <a:latin typeface="Arial" pitchFamily="34" charset="0"/>
                  <a:cs typeface="Arial" pitchFamily="34" charset="0"/>
                </a:rPr>
                <a:t>“Vicious, violent video games. We have blood-soaked films. Our nation's refusal to create an active national database of the mentally ill”</a:t>
              </a:r>
              <a:endParaRPr lang="en-US" i="1" dirty="0">
                <a:latin typeface="Arial" pitchFamily="34" charset="0"/>
                <a:cs typeface="Arial" pitchFamily="34" charset="0"/>
              </a:endParaRPr>
            </a:p>
          </p:txBody>
        </p:sp>
        <p:pic>
          <p:nvPicPr>
            <p:cNvPr id="86018" name="Picture 2" descr="http://media.salon.com/2012/12/connecticut-school-shooting-nra.jpeg-1280x960.jpg"/>
            <p:cNvPicPr>
              <a:picLocks noChangeAspect="1" noChangeArrowheads="1"/>
            </p:cNvPicPr>
            <p:nvPr/>
          </p:nvPicPr>
          <p:blipFill>
            <a:blip r:embed="rId2" cstate="print"/>
            <a:srcRect l="14987" r="29041" b="16806"/>
            <a:stretch>
              <a:fillRect/>
            </a:stretch>
          </p:blipFill>
          <p:spPr bwMode="auto">
            <a:xfrm>
              <a:off x="365760" y="2903220"/>
              <a:ext cx="1394460" cy="1554480"/>
            </a:xfrm>
            <a:prstGeom prst="rect">
              <a:avLst/>
            </a:prstGeom>
            <a:noFill/>
          </p:spPr>
        </p:pic>
      </p:grpSp>
      <p:grpSp>
        <p:nvGrpSpPr>
          <p:cNvPr id="9" name="Group 8"/>
          <p:cNvGrpSpPr/>
          <p:nvPr/>
        </p:nvGrpSpPr>
        <p:grpSpPr>
          <a:xfrm>
            <a:off x="406377" y="4148367"/>
            <a:ext cx="8509602" cy="2325310"/>
            <a:chOff x="360078" y="4206240"/>
            <a:chExt cx="8509602" cy="2325310"/>
          </a:xfrm>
        </p:grpSpPr>
        <p:sp>
          <p:nvSpPr>
            <p:cNvPr id="6" name="TextBox 5"/>
            <p:cNvSpPr txBox="1"/>
            <p:nvPr/>
          </p:nvSpPr>
          <p:spPr>
            <a:xfrm>
              <a:off x="360078" y="4777224"/>
              <a:ext cx="6687518" cy="1754326"/>
            </a:xfrm>
            <a:prstGeom prst="rect">
              <a:avLst/>
            </a:prstGeom>
            <a:noFill/>
          </p:spPr>
          <p:txBody>
            <a:bodyPr wrap="square" rtlCol="0">
              <a:spAutoFit/>
            </a:bodyPr>
            <a:lstStyle/>
            <a:p>
              <a:r>
                <a:rPr lang="en-US" i="1" dirty="0" smtClean="0">
                  <a:solidFill>
                    <a:srgbClr val="000000"/>
                  </a:solidFill>
                  <a:latin typeface="Arial" pitchFamily="34" charset="0"/>
                  <a:cs typeface="Arial" pitchFamily="34" charset="0"/>
                </a:rPr>
                <a:t>“</a:t>
              </a:r>
              <a:r>
                <a:rPr lang="en-US" i="1" dirty="0" smtClean="0">
                  <a:latin typeface="Arial" pitchFamily="34" charset="0"/>
                  <a:cs typeface="Arial" pitchFamily="34" charset="0"/>
                </a:rPr>
                <a:t>Clearly, the reason we have more gun deaths than anyone else in the industrialized world isn't the guns. It has to be that America is the only country in the world that has video games. We're the only country that has violent movies, and we're the only country with crazy people.</a:t>
              </a:r>
              <a:br>
                <a:rPr lang="en-US" i="1" dirty="0" smtClean="0">
                  <a:latin typeface="Arial" pitchFamily="34" charset="0"/>
                  <a:cs typeface="Arial" pitchFamily="34" charset="0"/>
                </a:rPr>
              </a:br>
              <a:endParaRPr lang="en-US" i="1" dirty="0">
                <a:latin typeface="Arial" pitchFamily="34" charset="0"/>
                <a:cs typeface="Arial" pitchFamily="34" charset="0"/>
              </a:endParaRPr>
            </a:p>
          </p:txBody>
        </p:sp>
        <p:pic>
          <p:nvPicPr>
            <p:cNvPr id="86020" name="Picture 4" descr="http://external.ak.fbcdn.net/safe_image.php?d=AQDkpUsK_FHm4VWi&amp;url=http%3A%2F%2Fcolbertnation.mtvnimages.com%2Fimages%2Fshows%2Fcolbert_report%2Fvideos%2Fseason9%2F09041%2Fcr_09041_03_v6.jpg&amp;jq=100"/>
            <p:cNvPicPr>
              <a:picLocks noChangeAspect="1" noChangeArrowheads="1"/>
            </p:cNvPicPr>
            <p:nvPr/>
          </p:nvPicPr>
          <p:blipFill>
            <a:blip r:embed="rId3" cstate="print"/>
            <a:srcRect l="58264" t="4454" r="3903" b="33546"/>
            <a:stretch>
              <a:fillRect/>
            </a:stretch>
          </p:blipFill>
          <p:spPr bwMode="auto">
            <a:xfrm>
              <a:off x="7139940" y="4206240"/>
              <a:ext cx="1729740" cy="212598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Qualities of a Successful Chemical Engineer</a:t>
            </a:r>
            <a:endParaRPr lang="en-US" dirty="0"/>
          </a:p>
        </p:txBody>
      </p:sp>
      <p:sp>
        <p:nvSpPr>
          <p:cNvPr id="155" name="Content Placeholder 154"/>
          <p:cNvSpPr>
            <a:spLocks noGrp="1"/>
          </p:cNvSpPr>
          <p:nvPr>
            <p:ph idx="1"/>
          </p:nvPr>
        </p:nvSpPr>
        <p:spPr>
          <a:xfrm>
            <a:off x="457200" y="1332855"/>
            <a:ext cx="8229600" cy="5292670"/>
          </a:xfrm>
        </p:spPr>
        <p:txBody>
          <a:bodyPr>
            <a:normAutofit/>
          </a:bodyPr>
          <a:lstStyle/>
          <a:p>
            <a:r>
              <a:rPr lang="en-US" dirty="0" smtClean="0"/>
              <a:t>There is hardly an universal definition of “success”</a:t>
            </a:r>
          </a:p>
          <a:p>
            <a:r>
              <a:rPr lang="en-US" dirty="0" smtClean="0"/>
              <a:t>Some of my thoughts:</a:t>
            </a:r>
          </a:p>
          <a:p>
            <a:pPr lvl="1"/>
            <a:r>
              <a:rPr lang="en-US" dirty="0" smtClean="0"/>
              <a:t>Pro-activity (always go a step beyond)</a:t>
            </a:r>
          </a:p>
          <a:p>
            <a:pPr lvl="1"/>
            <a:r>
              <a:rPr lang="en-US" dirty="0" smtClean="0"/>
              <a:t>Critical thinking (why is that?)</a:t>
            </a:r>
          </a:p>
          <a:p>
            <a:pPr lvl="1"/>
            <a:r>
              <a:rPr lang="en-US" dirty="0" smtClean="0"/>
              <a:t>Presentation/communication skills</a:t>
            </a:r>
          </a:p>
          <a:p>
            <a:pPr lvl="1"/>
            <a:r>
              <a:rPr lang="en-US" dirty="0" smtClean="0"/>
              <a:t>Teamwork &amp; leadership skills</a:t>
            </a:r>
          </a:p>
          <a:p>
            <a:pPr lvl="2"/>
            <a:r>
              <a:rPr lang="en-US" dirty="0" smtClean="0"/>
              <a:t>Why</a:t>
            </a:r>
          </a:p>
          <a:p>
            <a:pPr lvl="3"/>
            <a:r>
              <a:rPr lang="en-US" dirty="0" smtClean="0"/>
              <a:t>It might suck when everyone hates you</a:t>
            </a:r>
          </a:p>
          <a:p>
            <a:pPr lvl="3"/>
            <a:r>
              <a:rPr lang="en-US" dirty="0" smtClean="0"/>
              <a:t>Bosses usually earn more</a:t>
            </a:r>
          </a:p>
          <a:p>
            <a:pPr lvl="2"/>
            <a:r>
              <a:rPr lang="en-US" dirty="0" smtClean="0"/>
              <a:t>How</a:t>
            </a:r>
          </a:p>
          <a:p>
            <a:pPr lvl="3"/>
            <a:r>
              <a:rPr lang="en-US" dirty="0" smtClean="0"/>
              <a:t>Team member</a:t>
            </a:r>
            <a:r>
              <a:rPr lang="en-US" smtClean="0"/>
              <a:t>: </a:t>
            </a:r>
            <a:r>
              <a:rPr lang="en-US" smtClean="0"/>
              <a:t>Understand </a:t>
            </a:r>
            <a:r>
              <a:rPr lang="en-US" dirty="0" smtClean="0"/>
              <a:t>that you have to learn from others in order to become a leader)</a:t>
            </a:r>
          </a:p>
          <a:p>
            <a:pPr lvl="3"/>
            <a:r>
              <a:rPr lang="en-US" dirty="0" smtClean="0"/>
              <a:t>Team leader: Understand that you will need others to complete the task</a:t>
            </a:r>
          </a:p>
          <a:p>
            <a:pPr lvl="2"/>
            <a:r>
              <a:rPr lang="en-US" dirty="0" smtClean="0"/>
              <a:t>Be confident! It is much less difficult than chemical engineering</a:t>
            </a:r>
            <a:r>
              <a:rPr lang="en-US" dirty="0" smtClean="0">
                <a:sym typeface="Wingdings" pitchFamily="2" charset="2"/>
              </a:rPr>
              <a:t></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5">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5">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5">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Thank You!</a:t>
            </a:r>
            <a:endParaRPr lang="en-US" dirty="0"/>
          </a:p>
        </p:txBody>
      </p:sp>
      <p:sp>
        <p:nvSpPr>
          <p:cNvPr id="7" name="Subtitle 6"/>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199" y="1600200"/>
            <a:ext cx="7749251" cy="4525963"/>
          </a:xfrm>
        </p:spPr>
        <p:txBody>
          <a:bodyPr>
            <a:normAutofit/>
          </a:bodyPr>
          <a:lstStyle/>
          <a:p>
            <a:r>
              <a:rPr lang="en-US" dirty="0" smtClean="0"/>
              <a:t>1984: Grew up in a small town near </a:t>
            </a:r>
            <a:r>
              <a:rPr lang="en-US" dirty="0" err="1" smtClean="0"/>
              <a:t>HongKong</a:t>
            </a:r>
            <a:r>
              <a:rPr lang="en-US" dirty="0" smtClean="0"/>
              <a:t>, China</a:t>
            </a:r>
          </a:p>
          <a:p>
            <a:endParaRPr lang="en-US" dirty="0" smtClean="0"/>
          </a:p>
          <a:p>
            <a:r>
              <a:rPr lang="en-US" dirty="0" smtClean="0"/>
              <a:t>2002: Scored top 0.3% in Chinese National College Entrance Exam, one point over the admission line of </a:t>
            </a:r>
            <a:r>
              <a:rPr lang="en-US" dirty="0" err="1" smtClean="0"/>
              <a:t>Tsinghua</a:t>
            </a:r>
            <a:r>
              <a:rPr lang="en-US" dirty="0" smtClean="0"/>
              <a:t> University (China)</a:t>
            </a:r>
          </a:p>
          <a:p>
            <a:endParaRPr lang="en-US" dirty="0" smtClean="0"/>
          </a:p>
          <a:p>
            <a:r>
              <a:rPr lang="en-US" dirty="0" smtClean="0"/>
              <a:t>2006: Admitted by University of Michigan, Chemical Engineering</a:t>
            </a:r>
          </a:p>
          <a:p>
            <a:r>
              <a:rPr lang="en-US" dirty="0" smtClean="0"/>
              <a:t>2011: Completed PhD</a:t>
            </a:r>
          </a:p>
          <a:p>
            <a:endParaRPr lang="en-US" dirty="0" smtClean="0"/>
          </a:p>
          <a:p>
            <a:r>
              <a:rPr lang="en-US" dirty="0" smtClean="0"/>
              <a:t>2012: Started career in Houston as an engineering consultant</a:t>
            </a:r>
          </a:p>
          <a:p>
            <a:r>
              <a:rPr lang="en-US" dirty="0" smtClean="0"/>
              <a:t>International awards, academic journal/book publications and conference presentations</a:t>
            </a:r>
          </a:p>
          <a:p>
            <a:endParaRPr lang="en-US" dirty="0" smtClean="0"/>
          </a:p>
          <a:p>
            <a:r>
              <a:rPr lang="en-US" dirty="0" smtClean="0"/>
              <a:t>1/14/2013: Presenter at </a:t>
            </a:r>
            <a:r>
              <a:rPr lang="en-US" dirty="0" err="1" smtClean="0"/>
              <a:t>Cinco</a:t>
            </a:r>
            <a:r>
              <a:rPr lang="en-US" dirty="0" smtClean="0"/>
              <a:t> Ranch High School</a:t>
            </a:r>
          </a:p>
          <a:p>
            <a:endParaRPr lang="en-US" dirty="0" smtClean="0"/>
          </a:p>
        </p:txBody>
      </p:sp>
      <p:sp>
        <p:nvSpPr>
          <p:cNvPr id="4" name="Title 3"/>
          <p:cNvSpPr>
            <a:spLocks noGrp="1"/>
          </p:cNvSpPr>
          <p:nvPr>
            <p:ph type="title"/>
          </p:nvPr>
        </p:nvSpPr>
        <p:spPr/>
        <p:txBody>
          <a:bodyPr/>
          <a:lstStyle/>
          <a:p>
            <a:r>
              <a:rPr lang="en-US" dirty="0" smtClean="0"/>
              <a:t>Who is Jason Huang???</a:t>
            </a:r>
            <a:endParaRPr lang="en-US" dirty="0"/>
          </a:p>
        </p:txBody>
      </p:sp>
      <p:pic>
        <p:nvPicPr>
          <p:cNvPr id="16386" name="Picture 2" descr="http://upload.wikimedia.org/wikipedia/commons/e/e7/Fisherman_Seychelles.jpg"/>
          <p:cNvPicPr>
            <a:picLocks noChangeAspect="1" noChangeArrowheads="1"/>
          </p:cNvPicPr>
          <p:nvPr/>
        </p:nvPicPr>
        <p:blipFill>
          <a:blip r:embed="rId2" cstate="print"/>
          <a:srcRect/>
          <a:stretch>
            <a:fillRect/>
          </a:stretch>
        </p:blipFill>
        <p:spPr bwMode="auto">
          <a:xfrm>
            <a:off x="4367946" y="2106591"/>
            <a:ext cx="3954251" cy="3924389"/>
          </a:xfrm>
          <a:prstGeom prst="rect">
            <a:avLst/>
          </a:prstGeom>
          <a:noFill/>
        </p:spPr>
      </p:pic>
      <p:pic>
        <p:nvPicPr>
          <p:cNvPr id="16388" name="Picture 4" descr="https://encrypted-tbn2.gstatic.com/images?q=tbn:ANd9GcS0zrM9fwMV8qeXoD-nWOCBrsleCPFFWjK1cXN5d9_femKNjW6zHw"/>
          <p:cNvPicPr>
            <a:picLocks noChangeAspect="1" noChangeArrowheads="1"/>
          </p:cNvPicPr>
          <p:nvPr/>
        </p:nvPicPr>
        <p:blipFill>
          <a:blip r:embed="rId3" cstate="print"/>
          <a:srcRect/>
          <a:stretch>
            <a:fillRect/>
          </a:stretch>
        </p:blipFill>
        <p:spPr bwMode="auto">
          <a:xfrm>
            <a:off x="4287737" y="3232450"/>
            <a:ext cx="3364482" cy="2230799"/>
          </a:xfrm>
          <a:prstGeom prst="rect">
            <a:avLst/>
          </a:prstGeom>
          <a:noFill/>
        </p:spPr>
      </p:pic>
      <p:pic>
        <p:nvPicPr>
          <p:cNvPr id="16390" name="Picture 6" descr="https://encrypted-tbn1.gstatic.com/images?q=tbn:ANd9GcQGKT647tOVkk0u3TIDe8S8C6-DSGAyTUb_u9gB_qsAQxCzNcU0fA"/>
          <p:cNvPicPr>
            <a:picLocks noChangeAspect="1" noChangeArrowheads="1"/>
          </p:cNvPicPr>
          <p:nvPr/>
        </p:nvPicPr>
        <p:blipFill>
          <a:blip r:embed="rId4" cstate="print"/>
          <a:srcRect/>
          <a:stretch>
            <a:fillRect/>
          </a:stretch>
        </p:blipFill>
        <p:spPr bwMode="auto">
          <a:xfrm>
            <a:off x="0" y="5006311"/>
            <a:ext cx="4371975" cy="1047751"/>
          </a:xfrm>
          <a:prstGeom prst="rect">
            <a:avLst/>
          </a:prstGeom>
          <a:noFill/>
        </p:spPr>
      </p:pic>
      <p:pic>
        <p:nvPicPr>
          <p:cNvPr id="16392" name="Picture 8" descr="https://encrypted-tbn1.gstatic.com/images?q=tbn:ANd9GcQ9YajPJDSLPyJmJYsyEjyDfVcLLFsLUgLp-QVt6mo8FOBOuss6nw"/>
          <p:cNvPicPr>
            <a:picLocks noChangeAspect="1" noChangeArrowheads="1"/>
          </p:cNvPicPr>
          <p:nvPr/>
        </p:nvPicPr>
        <p:blipFill>
          <a:blip r:embed="rId5" cstate="print"/>
          <a:srcRect/>
          <a:stretch>
            <a:fillRect/>
          </a:stretch>
        </p:blipFill>
        <p:spPr bwMode="auto">
          <a:xfrm>
            <a:off x="5491504" y="4663411"/>
            <a:ext cx="2600325" cy="1762126"/>
          </a:xfrm>
          <a:prstGeom prst="rect">
            <a:avLst/>
          </a:prstGeom>
          <a:noFill/>
        </p:spPr>
      </p:pic>
      <p:pic>
        <p:nvPicPr>
          <p:cNvPr id="16394" name="Picture 10" descr="https://encrypted-tbn0.gstatic.com/images?q=tbn:ANd9GcQmNMMBGSqVgR7LyBBWVSr0sEZccPPQjFh__8XcowQutUS3fgz2"/>
          <p:cNvPicPr>
            <a:picLocks noChangeAspect="1" noChangeArrowheads="1"/>
          </p:cNvPicPr>
          <p:nvPr/>
        </p:nvPicPr>
        <p:blipFill>
          <a:blip r:embed="rId6" cstate="print"/>
          <a:srcRect/>
          <a:stretch>
            <a:fillRect/>
          </a:stretch>
        </p:blipFill>
        <p:spPr bwMode="auto">
          <a:xfrm>
            <a:off x="6718421" y="4449762"/>
            <a:ext cx="2114550" cy="2162176"/>
          </a:xfrm>
          <a:prstGeom prst="rect">
            <a:avLst/>
          </a:prstGeom>
          <a:noFill/>
        </p:spPr>
      </p:pic>
      <p:pic>
        <p:nvPicPr>
          <p:cNvPr id="16396" name="Picture 12" descr="http://sphotos-b.xx.fbcdn.net/hphotos-prn1/616119_10102073959205943_1770868400_o.jpg"/>
          <p:cNvPicPr>
            <a:picLocks noChangeAspect="1" noChangeArrowheads="1"/>
          </p:cNvPicPr>
          <p:nvPr/>
        </p:nvPicPr>
        <p:blipFill>
          <a:blip r:embed="rId7" cstate="print"/>
          <a:srcRect l="29109" r="14653"/>
          <a:stretch>
            <a:fillRect/>
          </a:stretch>
        </p:blipFill>
        <p:spPr bwMode="auto">
          <a:xfrm>
            <a:off x="5046560" y="3732835"/>
            <a:ext cx="3912243" cy="29517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638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6388"/>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39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39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6390"/>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6396"/>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39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6392"/>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6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is He Here???</a:t>
            </a:r>
            <a:endParaRPr lang="en-US" dirty="0"/>
          </a:p>
        </p:txBody>
      </p:sp>
      <p:sp>
        <p:nvSpPr>
          <p:cNvPr id="5" name="Content Placeholder 4"/>
          <p:cNvSpPr>
            <a:spLocks noGrp="1"/>
          </p:cNvSpPr>
          <p:nvPr>
            <p:ph idx="1"/>
          </p:nvPr>
        </p:nvSpPr>
        <p:spPr/>
        <p:txBody>
          <a:bodyPr/>
          <a:lstStyle/>
          <a:p>
            <a:r>
              <a:rPr lang="en-US" dirty="0" smtClean="0"/>
              <a:t>American Institute of Chemical Engineers (</a:t>
            </a:r>
            <a:r>
              <a:rPr lang="en-US" dirty="0" err="1" smtClean="0"/>
              <a:t>AIChE</a:t>
            </a:r>
            <a:r>
              <a:rPr lang="en-US" dirty="0" smtClean="0"/>
              <a:t>) – Apprentice Program</a:t>
            </a:r>
          </a:p>
          <a:p>
            <a:r>
              <a:rPr lang="en-US" dirty="0" smtClean="0"/>
              <a:t>To share with high school students some of my thoughts on chemical engineering</a:t>
            </a:r>
          </a:p>
          <a:p>
            <a:r>
              <a:rPr lang="en-US" dirty="0" smtClean="0"/>
              <a:t>Houston local high schools</a:t>
            </a:r>
          </a:p>
          <a:p>
            <a:r>
              <a:rPr lang="en-US" dirty="0" smtClean="0"/>
              <a:t>Collect feedback from students</a:t>
            </a:r>
            <a:endParaRPr lang="en-US" dirty="0"/>
          </a:p>
        </p:txBody>
      </p:sp>
      <p:pic>
        <p:nvPicPr>
          <p:cNvPr id="57346" name="Picture 2" descr="http://chenected.aiche.org/wp-content/uploads/2012/05/AIChEApprentices2.png"/>
          <p:cNvPicPr>
            <a:picLocks noChangeAspect="1" noChangeArrowheads="1"/>
          </p:cNvPicPr>
          <p:nvPr/>
        </p:nvPicPr>
        <p:blipFill>
          <a:blip r:embed="rId2" cstate="print"/>
          <a:srcRect t="25725" b="29322"/>
          <a:stretch>
            <a:fillRect/>
          </a:stretch>
        </p:blipFill>
        <p:spPr bwMode="auto">
          <a:xfrm>
            <a:off x="1666226" y="3483981"/>
            <a:ext cx="5973586" cy="268532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Presentation Outline</a:t>
            </a:r>
            <a:endParaRPr lang="en-US" dirty="0"/>
          </a:p>
        </p:txBody>
      </p:sp>
      <p:sp>
        <p:nvSpPr>
          <p:cNvPr id="5" name="Content Placeholder 4"/>
          <p:cNvSpPr>
            <a:spLocks noGrp="1"/>
          </p:cNvSpPr>
          <p:nvPr>
            <p:ph idx="1"/>
          </p:nvPr>
        </p:nvSpPr>
        <p:spPr>
          <a:xfrm>
            <a:off x="457200" y="2511706"/>
            <a:ext cx="8229600" cy="3614457"/>
          </a:xfrm>
        </p:spPr>
        <p:txBody>
          <a:bodyPr>
            <a:normAutofit/>
          </a:bodyPr>
          <a:lstStyle/>
          <a:p>
            <a:r>
              <a:rPr lang="en-US" sz="2000" dirty="0" smtClean="0"/>
              <a:t>Why would I want to be a chemical engineer?</a:t>
            </a:r>
          </a:p>
          <a:p>
            <a:r>
              <a:rPr lang="en-US" sz="2000" dirty="0" smtClean="0"/>
              <a:t>What can a chemical engineer do?</a:t>
            </a:r>
          </a:p>
          <a:p>
            <a:r>
              <a:rPr lang="en-US" sz="2000" dirty="0" smtClean="0"/>
              <a:t>How do I become a chemical engineer?</a:t>
            </a:r>
            <a:endParaRPr lang="en-US" sz="2000" dirty="0"/>
          </a:p>
        </p:txBody>
      </p:sp>
      <p:sp>
        <p:nvSpPr>
          <p:cNvPr id="6" name="Title 1"/>
          <p:cNvSpPr txBox="1">
            <a:spLocks/>
          </p:cNvSpPr>
          <p:nvPr/>
        </p:nvSpPr>
        <p:spPr>
          <a:xfrm>
            <a:off x="685800" y="1540117"/>
            <a:ext cx="7772400" cy="93686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Becoming a Chemical Engineer</a:t>
            </a:r>
            <a:endParaRPr kumimoji="0" lang="en-US" sz="28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457200" y="0"/>
            <a:ext cx="8229600" cy="944563"/>
          </a:xfrm>
        </p:spPr>
        <p:txBody>
          <a:bodyPr>
            <a:noAutofit/>
          </a:bodyPr>
          <a:lstStyle/>
          <a:p>
            <a:pPr eaLnBrk="1" hangingPunct="1"/>
            <a:r>
              <a:rPr lang="en-US" altLang="zh-CN" sz="2600" dirty="0" smtClean="0"/>
              <a:t>Why Would I Want a Chemical Engineering Degree?</a:t>
            </a:r>
          </a:p>
        </p:txBody>
      </p:sp>
      <p:sp>
        <p:nvSpPr>
          <p:cNvPr id="9219" name="Content Placeholder 31"/>
          <p:cNvSpPr>
            <a:spLocks noGrp="1"/>
          </p:cNvSpPr>
          <p:nvPr>
            <p:ph sz="half" idx="1"/>
          </p:nvPr>
        </p:nvSpPr>
        <p:spPr>
          <a:xfrm>
            <a:off x="381000" y="1524000"/>
            <a:ext cx="4038600" cy="4865225"/>
          </a:xfrm>
        </p:spPr>
        <p:txBody>
          <a:bodyPr>
            <a:normAutofit lnSpcReduction="10000"/>
          </a:bodyPr>
          <a:lstStyle/>
          <a:p>
            <a:pPr eaLnBrk="1" hangingPunct="1"/>
            <a:r>
              <a:rPr lang="en-US" altLang="zh-CN" sz="1800" dirty="0" smtClean="0"/>
              <a:t>$$$</a:t>
            </a:r>
          </a:p>
          <a:p>
            <a:r>
              <a:rPr lang="en-US" altLang="zh-CN" dirty="0" smtClean="0"/>
              <a:t>Good job security</a:t>
            </a:r>
          </a:p>
          <a:p>
            <a:r>
              <a:rPr lang="en-US" altLang="zh-CN" dirty="0" smtClean="0"/>
              <a:t>A variety of career options</a:t>
            </a:r>
          </a:p>
          <a:p>
            <a:pPr lvl="1"/>
            <a:r>
              <a:rPr lang="en-US" altLang="zh-CN" dirty="0" smtClean="0"/>
              <a:t>Industry</a:t>
            </a:r>
          </a:p>
          <a:p>
            <a:pPr lvl="1"/>
            <a:r>
              <a:rPr lang="en-US" altLang="zh-CN" dirty="0" smtClean="0"/>
              <a:t>Academic</a:t>
            </a:r>
          </a:p>
          <a:p>
            <a:pPr lvl="1"/>
            <a:r>
              <a:rPr lang="en-US" altLang="zh-CN" dirty="0" smtClean="0"/>
              <a:t>Medical School</a:t>
            </a:r>
          </a:p>
          <a:p>
            <a:pPr lvl="1"/>
            <a:r>
              <a:rPr lang="en-US" altLang="zh-CN" dirty="0" smtClean="0"/>
              <a:t>MBA</a:t>
            </a:r>
          </a:p>
          <a:p>
            <a:pPr lvl="1"/>
            <a:r>
              <a:rPr lang="en-US" altLang="zh-CN" dirty="0" smtClean="0"/>
              <a:t>Law School</a:t>
            </a:r>
          </a:p>
          <a:p>
            <a:r>
              <a:rPr lang="en-US" altLang="zh-CN" dirty="0" smtClean="0"/>
              <a:t>Jason’s biased view</a:t>
            </a:r>
          </a:p>
          <a:p>
            <a:pPr lvl="1"/>
            <a:r>
              <a:rPr lang="en-US" altLang="zh-CN" sz="1600" dirty="0" smtClean="0"/>
              <a:t>To help create a better community</a:t>
            </a:r>
          </a:p>
          <a:p>
            <a:pPr lvl="1"/>
            <a:r>
              <a:rPr lang="en-US" altLang="zh-CN" sz="1600" dirty="0" smtClean="0"/>
              <a:t>A way to buy mommy a new car</a:t>
            </a:r>
          </a:p>
          <a:p>
            <a:pPr lvl="1"/>
            <a:r>
              <a:rPr lang="en-US" altLang="zh-CN" sz="1600" dirty="0" smtClean="0"/>
              <a:t>An opportunity to put my intelligence on high gear</a:t>
            </a:r>
          </a:p>
          <a:p>
            <a:pPr lvl="1"/>
            <a:r>
              <a:rPr lang="en-US" altLang="zh-CN" sz="1600" dirty="0" smtClean="0"/>
              <a:t>A way to show my high school classmates that the geekiest might be the first one to buy a house</a:t>
            </a:r>
          </a:p>
        </p:txBody>
      </p:sp>
      <p:sp>
        <p:nvSpPr>
          <p:cNvPr id="9220" name="Slide Number Placeholder 5"/>
          <p:cNvSpPr>
            <a:spLocks noGrp="1"/>
          </p:cNvSpPr>
          <p:nvPr>
            <p:ph type="sldNum" sz="quarter" idx="16"/>
          </p:nvPr>
        </p:nvSpPr>
        <p:spPr bwMode="auto">
          <a:noFill/>
          <a:ln>
            <a:miter lim="800000"/>
            <a:headEnd/>
            <a:tailEnd/>
          </a:ln>
        </p:spPr>
        <p:txBody>
          <a:bodyPr/>
          <a:lstStyle/>
          <a:p>
            <a:fld id="{609570DA-34FD-4A05-A76C-65F4342B69AB}" type="slidenum">
              <a:rPr lang="en-US" altLang="zh-CN" smtClean="0"/>
              <a:pPr/>
              <a:t>5</a:t>
            </a:fld>
            <a:endParaRPr lang="en-US" altLang="zh-CN" smtClean="0"/>
          </a:p>
        </p:txBody>
      </p:sp>
      <p:sp>
        <p:nvSpPr>
          <p:cNvPr id="9224" name="TextBox 29"/>
          <p:cNvSpPr txBox="1">
            <a:spLocks noChangeArrowheads="1"/>
          </p:cNvSpPr>
          <p:nvPr/>
        </p:nvSpPr>
        <p:spPr bwMode="auto">
          <a:xfrm>
            <a:off x="152400" y="6504801"/>
            <a:ext cx="8058150" cy="276999"/>
          </a:xfrm>
          <a:prstGeom prst="rect">
            <a:avLst/>
          </a:prstGeom>
          <a:noFill/>
          <a:ln w="9525">
            <a:noFill/>
            <a:miter lim="800000"/>
            <a:headEnd/>
            <a:tailEnd/>
          </a:ln>
        </p:spPr>
        <p:txBody>
          <a:bodyPr wrap="square">
            <a:spAutoFit/>
          </a:bodyPr>
          <a:lstStyle/>
          <a:p>
            <a:r>
              <a:rPr lang="en-US" altLang="zh-CN" sz="1200" i="1" dirty="0" smtClean="0"/>
              <a:t>http://online.wsj.com/public/resources/documents/info-Degrees_that_Pay_you_Back-sort.html#top</a:t>
            </a:r>
            <a:endParaRPr lang="en-US" altLang="zh-CN" sz="1200" i="1" dirty="0"/>
          </a:p>
        </p:txBody>
      </p:sp>
      <p:pic>
        <p:nvPicPr>
          <p:cNvPr id="14337" name="Picture 1"/>
          <p:cNvPicPr>
            <a:picLocks noChangeAspect="1" noChangeArrowheads="1"/>
          </p:cNvPicPr>
          <p:nvPr/>
        </p:nvPicPr>
        <p:blipFill>
          <a:blip r:embed="rId3" cstate="print"/>
          <a:srcRect r="60954"/>
          <a:stretch>
            <a:fillRect/>
          </a:stretch>
        </p:blipFill>
        <p:spPr bwMode="auto">
          <a:xfrm>
            <a:off x="4800599" y="1371600"/>
            <a:ext cx="3926711" cy="4835672"/>
          </a:xfrm>
          <a:prstGeom prst="rect">
            <a:avLst/>
          </a:prstGeom>
          <a:noFill/>
          <a:ln w="9525">
            <a:noFill/>
            <a:miter lim="800000"/>
            <a:headEnd/>
            <a:tailEnd/>
          </a:ln>
        </p:spPr>
      </p:pic>
      <p:sp>
        <p:nvSpPr>
          <p:cNvPr id="34" name="Oval 33"/>
          <p:cNvSpPr/>
          <p:nvPr/>
        </p:nvSpPr>
        <p:spPr>
          <a:xfrm>
            <a:off x="4631802" y="2073797"/>
            <a:ext cx="3864016" cy="3453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457200" y="3175"/>
            <a:ext cx="8229600" cy="944563"/>
          </a:xfrm>
        </p:spPr>
        <p:txBody>
          <a:bodyPr/>
          <a:lstStyle/>
          <a:p>
            <a:pPr eaLnBrk="1" hangingPunct="1"/>
            <a:r>
              <a:rPr lang="en-US" altLang="zh-CN" dirty="0" smtClean="0"/>
              <a:t>What Can Chemical Engineers Do???</a:t>
            </a:r>
          </a:p>
        </p:txBody>
      </p:sp>
      <p:sp>
        <p:nvSpPr>
          <p:cNvPr id="9219" name="Content Placeholder 31"/>
          <p:cNvSpPr>
            <a:spLocks noGrp="1"/>
          </p:cNvSpPr>
          <p:nvPr>
            <p:ph sz="half" idx="1"/>
          </p:nvPr>
        </p:nvSpPr>
        <p:spPr/>
        <p:txBody>
          <a:bodyPr>
            <a:normAutofit/>
          </a:bodyPr>
          <a:lstStyle/>
          <a:p>
            <a:pPr eaLnBrk="1" hangingPunct="1"/>
            <a:r>
              <a:rPr lang="en-US" altLang="zh-CN" sz="1800" dirty="0" smtClean="0"/>
              <a:t>Petroleum Industry</a:t>
            </a:r>
          </a:p>
          <a:p>
            <a:pPr lvl="1" eaLnBrk="1" hangingPunct="1"/>
            <a:r>
              <a:rPr lang="en-US" altLang="zh-CN" dirty="0" smtClean="0"/>
              <a:t>Design and assure the best operating scenarios</a:t>
            </a:r>
          </a:p>
        </p:txBody>
      </p:sp>
      <p:sp>
        <p:nvSpPr>
          <p:cNvPr id="9220" name="Slide Number Placeholder 5"/>
          <p:cNvSpPr>
            <a:spLocks noGrp="1"/>
          </p:cNvSpPr>
          <p:nvPr>
            <p:ph type="sldNum" sz="quarter" idx="16"/>
          </p:nvPr>
        </p:nvSpPr>
        <p:spPr bwMode="auto">
          <a:noFill/>
          <a:ln>
            <a:miter lim="800000"/>
            <a:headEnd/>
            <a:tailEnd/>
          </a:ln>
        </p:spPr>
        <p:txBody>
          <a:bodyPr/>
          <a:lstStyle/>
          <a:p>
            <a:fld id="{609570DA-34FD-4A05-A76C-65F4342B69AB}" type="slidenum">
              <a:rPr lang="en-US" altLang="zh-CN" smtClean="0"/>
              <a:pPr/>
              <a:t>6</a:t>
            </a:fld>
            <a:endParaRPr lang="en-US" altLang="zh-CN" smtClean="0"/>
          </a:p>
        </p:txBody>
      </p:sp>
      <p:sp>
        <p:nvSpPr>
          <p:cNvPr id="36" name="TextBox 35"/>
          <p:cNvSpPr txBox="1"/>
          <p:nvPr/>
        </p:nvSpPr>
        <p:spPr>
          <a:xfrm>
            <a:off x="5902124" y="5843286"/>
            <a:ext cx="2209800" cy="461665"/>
          </a:xfrm>
          <a:prstGeom prst="rect">
            <a:avLst/>
          </a:prstGeom>
          <a:noFill/>
        </p:spPr>
        <p:txBody>
          <a:bodyPr wrap="square" rtlCol="0">
            <a:spAutoFit/>
          </a:bodyPr>
          <a:lstStyle/>
          <a:p>
            <a:pPr algn="ctr"/>
            <a:r>
              <a:rPr lang="en-US" sz="1200" dirty="0" smtClean="0">
                <a:latin typeface="Arial" pitchFamily="34" charset="0"/>
                <a:cs typeface="Arial" pitchFamily="34" charset="0"/>
              </a:rPr>
              <a:t>Designing wind turbines for energy generation</a:t>
            </a:r>
            <a:endParaRPr lang="en-US" sz="1200" dirty="0">
              <a:latin typeface="Arial" pitchFamily="34" charset="0"/>
              <a:cs typeface="Arial" pitchFamily="34" charset="0"/>
            </a:endParaRPr>
          </a:p>
        </p:txBody>
      </p:sp>
      <p:pic>
        <p:nvPicPr>
          <p:cNvPr id="37" name="Picture 36" descr="45deg_22560kW_iso.png"/>
          <p:cNvPicPr>
            <a:picLocks noChangeAspect="1"/>
          </p:cNvPicPr>
          <p:nvPr/>
        </p:nvPicPr>
        <p:blipFill>
          <a:blip r:embed="rId5" cstate="print"/>
          <a:stretch>
            <a:fillRect/>
          </a:stretch>
        </p:blipFill>
        <p:spPr>
          <a:xfrm>
            <a:off x="533400" y="2819400"/>
            <a:ext cx="4267200" cy="3286539"/>
          </a:xfrm>
          <a:prstGeom prst="rect">
            <a:avLst/>
          </a:prstGeom>
        </p:spPr>
      </p:pic>
      <p:sp>
        <p:nvSpPr>
          <p:cNvPr id="38" name="TextBox 37"/>
          <p:cNvSpPr txBox="1"/>
          <p:nvPr/>
        </p:nvSpPr>
        <p:spPr>
          <a:xfrm>
            <a:off x="1524000" y="6172200"/>
            <a:ext cx="2209800" cy="461665"/>
          </a:xfrm>
          <a:prstGeom prst="rect">
            <a:avLst/>
          </a:prstGeom>
          <a:noFill/>
        </p:spPr>
        <p:txBody>
          <a:bodyPr wrap="square" rtlCol="0">
            <a:spAutoFit/>
          </a:bodyPr>
          <a:lstStyle/>
          <a:p>
            <a:pPr algn="ctr"/>
            <a:r>
              <a:rPr lang="en-US" sz="1200" dirty="0" smtClean="0">
                <a:latin typeface="Arial" pitchFamily="34" charset="0"/>
                <a:cs typeface="Arial" pitchFamily="34" charset="0"/>
              </a:rPr>
              <a:t>Designing oil platforms for safe operations</a:t>
            </a:r>
            <a:endParaRPr lang="en-US" sz="1200" dirty="0">
              <a:latin typeface="Arial" pitchFamily="34" charset="0"/>
              <a:cs typeface="Arial" pitchFamily="34" charset="0"/>
            </a:endParaRPr>
          </a:p>
        </p:txBody>
      </p:sp>
      <p:pic>
        <p:nvPicPr>
          <p:cNvPr id="11" name="OWC_VF_new.mpg">
            <a:hlinkClick r:id="" action="ppaction://media"/>
          </p:cNvPr>
          <p:cNvPicPr>
            <a:picLocks noRot="1" noChangeAspect="1"/>
          </p:cNvPicPr>
          <p:nvPr>
            <a:videoFile r:link="rId1"/>
          </p:nvPr>
        </p:nvPicPr>
        <p:blipFill>
          <a:blip r:embed="rId6" cstate="print"/>
          <a:srcRect t="14259" b="29725"/>
          <a:stretch>
            <a:fillRect/>
          </a:stretch>
        </p:blipFill>
        <p:spPr>
          <a:xfrm>
            <a:off x="5173263" y="1250066"/>
            <a:ext cx="3797116" cy="1701533"/>
          </a:xfrm>
          <a:prstGeom prst="rect">
            <a:avLst/>
          </a:prstGeom>
        </p:spPr>
      </p:pic>
      <p:pic>
        <p:nvPicPr>
          <p:cNvPr id="12" name="OWC_ISO.mpg">
            <a:hlinkClick r:id="" action="ppaction://media"/>
          </p:cNvPr>
          <p:cNvPicPr>
            <a:picLocks noRot="1" noChangeAspect="1"/>
          </p:cNvPicPr>
          <p:nvPr>
            <a:videoFile r:link="rId2"/>
          </p:nvPr>
        </p:nvPicPr>
        <p:blipFill>
          <a:blip r:embed="rId7" cstate="print"/>
          <a:stretch>
            <a:fillRect/>
          </a:stretch>
        </p:blipFill>
        <p:spPr>
          <a:xfrm>
            <a:off x="5314020" y="2997843"/>
            <a:ext cx="3347701" cy="26780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1" presetClass="mediacall" presetSubtype="0" fill="hold" nodeType="withEffect">
                                  <p:stCondLst>
                                    <p:cond delay="0"/>
                                  </p:stCondLst>
                                  <p:childTnLst>
                                    <p:cmd type="call" cmd="playFrom(0.0)">
                                      <p:cBhvr>
                                        <p:cTn id="8" dur="1" fill="hold"/>
                                        <p:tgtEl>
                                          <p:spTgt spid="12"/>
                                        </p:tgtEl>
                                      </p:cBhvr>
                                    </p:cmd>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p:cTn id="13" repeatCount="indefinite" fill="hold" display="0">
                  <p:stCondLst>
                    <p:cond delay="indefinite"/>
                  </p:stCondLst>
                  <p:endCondLst>
                    <p:cond evt="onPrev" delay="0">
                      <p:tgtEl>
                        <p:sldTgt/>
                      </p:tgtEl>
                    </p:cond>
                  </p:endCondLst>
                </p:cTn>
                <p:tgtEl>
                  <p:spTgt spid="11"/>
                </p:tgtEl>
              </p:cMediaNode>
            </p:video>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11"/>
                                        </p:tgtEl>
                                      </p:cBhvr>
                                    </p:cmd>
                                  </p:childTnLst>
                                </p:cTn>
                              </p:par>
                            </p:childTnLst>
                          </p:cTn>
                        </p:par>
                      </p:childTnLst>
                    </p:cTn>
                  </p:par>
                </p:childTnLst>
              </p:cTn>
              <p:nextCondLst>
                <p:cond evt="onClick" delay="0">
                  <p:tgtEl>
                    <p:spTgt spid="11"/>
                  </p:tgtEl>
                </p:cond>
              </p:nextCondLst>
            </p:seq>
            <p:video>
              <p:cMediaNode>
                <p:cTn id="19" repeatCount="indefinite" fill="hold" display="0">
                  <p:stCondLst>
                    <p:cond delay="indefinite"/>
                  </p:stCondLst>
                  <p:endCondLst>
                    <p:cond evt="onPrev" delay="0">
                      <p:tgtEl>
                        <p:sldTgt/>
                      </p:tgtEl>
                    </p:cond>
                  </p:endCondLst>
                </p:cTn>
                <p:tgtEl>
                  <p:spTgt spid="12"/>
                </p:tgtEl>
              </p:cMediaNode>
            </p:video>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457200" y="3175"/>
            <a:ext cx="8229600" cy="944563"/>
          </a:xfrm>
        </p:spPr>
        <p:txBody>
          <a:bodyPr/>
          <a:lstStyle/>
          <a:p>
            <a:pPr eaLnBrk="1" hangingPunct="1"/>
            <a:r>
              <a:rPr lang="en-US" altLang="zh-CN" dirty="0" smtClean="0"/>
              <a:t>What Can Chemical Engineers Do???</a:t>
            </a:r>
          </a:p>
        </p:txBody>
      </p:sp>
      <p:sp>
        <p:nvSpPr>
          <p:cNvPr id="9219" name="Content Placeholder 31"/>
          <p:cNvSpPr>
            <a:spLocks noGrp="1"/>
          </p:cNvSpPr>
          <p:nvPr>
            <p:ph sz="half" idx="1"/>
          </p:nvPr>
        </p:nvSpPr>
        <p:spPr>
          <a:xfrm>
            <a:off x="304800" y="1524000"/>
            <a:ext cx="6813630" cy="4525963"/>
          </a:xfrm>
        </p:spPr>
        <p:txBody>
          <a:bodyPr>
            <a:normAutofit/>
          </a:bodyPr>
          <a:lstStyle/>
          <a:p>
            <a:pPr eaLnBrk="1" hangingPunct="1"/>
            <a:r>
              <a:rPr lang="en-US" altLang="zh-CN" sz="1800" dirty="0" smtClean="0"/>
              <a:t>Catalyst Design</a:t>
            </a:r>
          </a:p>
          <a:p>
            <a:pPr lvl="1" eaLnBrk="1" hangingPunct="1"/>
            <a:r>
              <a:rPr lang="en-US" altLang="zh-CN" dirty="0" smtClean="0"/>
              <a:t>Reduce undesired emissions by motor vehicles</a:t>
            </a:r>
          </a:p>
        </p:txBody>
      </p:sp>
      <p:sp>
        <p:nvSpPr>
          <p:cNvPr id="9220" name="Slide Number Placeholder 5"/>
          <p:cNvSpPr>
            <a:spLocks noGrp="1"/>
          </p:cNvSpPr>
          <p:nvPr>
            <p:ph type="sldNum" sz="quarter" idx="16"/>
          </p:nvPr>
        </p:nvSpPr>
        <p:spPr bwMode="auto">
          <a:noFill/>
          <a:ln>
            <a:miter lim="800000"/>
            <a:headEnd/>
            <a:tailEnd/>
          </a:ln>
        </p:spPr>
        <p:txBody>
          <a:bodyPr/>
          <a:lstStyle/>
          <a:p>
            <a:fld id="{609570DA-34FD-4A05-A76C-65F4342B69AB}" type="slidenum">
              <a:rPr lang="en-US" altLang="zh-CN" smtClean="0"/>
              <a:pPr/>
              <a:t>7</a:t>
            </a:fld>
            <a:endParaRPr lang="en-US" altLang="zh-CN" smtClean="0"/>
          </a:p>
        </p:txBody>
      </p:sp>
      <p:pic>
        <p:nvPicPr>
          <p:cNvPr id="53252" name="Picture 4" descr="http://3.bp.blogspot.com/-DH1o-eoae2I/T0uQt1GkYZI/AAAAAAAABtw/UDPz2wf1S3Q/s1600/40.jpg"/>
          <p:cNvPicPr>
            <a:picLocks noChangeAspect="1" noChangeArrowheads="1"/>
          </p:cNvPicPr>
          <p:nvPr/>
        </p:nvPicPr>
        <p:blipFill>
          <a:blip r:embed="rId3" cstate="print"/>
          <a:srcRect/>
          <a:stretch>
            <a:fillRect/>
          </a:stretch>
        </p:blipFill>
        <p:spPr bwMode="auto">
          <a:xfrm>
            <a:off x="2000446" y="2992465"/>
            <a:ext cx="4157272" cy="2209800"/>
          </a:xfrm>
          <a:prstGeom prst="rect">
            <a:avLst/>
          </a:prstGeom>
          <a:noFill/>
        </p:spPr>
      </p:pic>
      <p:cxnSp>
        <p:nvCxnSpPr>
          <p:cNvPr id="41" name="Straight Arrow Connector 40"/>
          <p:cNvCxnSpPr/>
          <p:nvPr/>
        </p:nvCxnSpPr>
        <p:spPr>
          <a:xfrm>
            <a:off x="662553" y="4722607"/>
            <a:ext cx="1299148"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417547" y="3490063"/>
            <a:ext cx="230025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6417547" y="4588432"/>
            <a:ext cx="230025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77498" y="2969218"/>
            <a:ext cx="1039318" cy="338554"/>
          </a:xfrm>
          <a:prstGeom prst="rect">
            <a:avLst/>
          </a:prstGeom>
          <a:noFill/>
        </p:spPr>
        <p:txBody>
          <a:bodyPr wrap="square" rtlCol="0">
            <a:spAutoFit/>
          </a:bodyPr>
          <a:lstStyle/>
          <a:p>
            <a:pPr algn="ctr"/>
            <a:r>
              <a:rPr lang="en-US" sz="1600" dirty="0" smtClean="0">
                <a:latin typeface="Arial" pitchFamily="34" charset="0"/>
                <a:cs typeface="Arial" pitchFamily="34" charset="0"/>
              </a:rPr>
              <a:t>Air</a:t>
            </a:r>
            <a:endParaRPr lang="en-US" sz="1600" dirty="0">
              <a:latin typeface="Arial" pitchFamily="34" charset="0"/>
              <a:cs typeface="Arial" pitchFamily="34" charset="0"/>
            </a:endParaRPr>
          </a:p>
        </p:txBody>
      </p:sp>
      <p:sp>
        <p:nvSpPr>
          <p:cNvPr id="46" name="TextBox 45"/>
          <p:cNvSpPr txBox="1"/>
          <p:nvPr/>
        </p:nvSpPr>
        <p:spPr>
          <a:xfrm>
            <a:off x="6546997" y="4230320"/>
            <a:ext cx="2054563" cy="338554"/>
          </a:xfrm>
          <a:prstGeom prst="rect">
            <a:avLst/>
          </a:prstGeom>
          <a:noFill/>
        </p:spPr>
        <p:txBody>
          <a:bodyPr wrap="square" rtlCol="0">
            <a:spAutoFit/>
          </a:bodyPr>
          <a:lstStyle/>
          <a:p>
            <a:pPr algn="ctr"/>
            <a:r>
              <a:rPr lang="en-US" sz="1600" dirty="0" smtClean="0">
                <a:latin typeface="Arial" pitchFamily="34" charset="0"/>
                <a:cs typeface="Arial" pitchFamily="34" charset="0"/>
              </a:rPr>
              <a:t>CO, NO</a:t>
            </a:r>
            <a:r>
              <a:rPr lang="en-US" sz="1600" baseline="-25000" dirty="0" smtClean="0">
                <a:latin typeface="Arial" pitchFamily="34" charset="0"/>
                <a:cs typeface="Arial" pitchFamily="34" charset="0"/>
              </a:rPr>
              <a:t>X</a:t>
            </a:r>
            <a:r>
              <a:rPr lang="en-US" sz="1600" dirty="0" smtClean="0">
                <a:latin typeface="Arial" pitchFamily="34" charset="0"/>
                <a:cs typeface="Arial" pitchFamily="34" charset="0"/>
              </a:rPr>
              <a:t>, etc</a:t>
            </a:r>
            <a:endParaRPr lang="en-US" sz="1600" dirty="0">
              <a:latin typeface="Arial" pitchFamily="34" charset="0"/>
              <a:cs typeface="Arial" pitchFamily="34" charset="0"/>
            </a:endParaRPr>
          </a:p>
        </p:txBody>
      </p:sp>
      <p:sp>
        <p:nvSpPr>
          <p:cNvPr id="49" name="Rectangle 48"/>
          <p:cNvSpPr/>
          <p:nvPr/>
        </p:nvSpPr>
        <p:spPr>
          <a:xfrm>
            <a:off x="0" y="6611779"/>
            <a:ext cx="4572000" cy="246221"/>
          </a:xfrm>
          <a:prstGeom prst="rect">
            <a:avLst/>
          </a:prstGeom>
        </p:spPr>
        <p:txBody>
          <a:bodyPr>
            <a:spAutoFit/>
          </a:bodyPr>
          <a:lstStyle/>
          <a:p>
            <a:r>
              <a:rPr lang="en-US" sz="1000" dirty="0" smtClean="0">
                <a:latin typeface="Arial" pitchFamily="34" charset="0"/>
                <a:cs typeface="Arial" pitchFamily="34" charset="0"/>
              </a:rPr>
              <a:t>http://www.bearriverconverters.com/data/CatOpp.pdf</a:t>
            </a:r>
            <a:endParaRPr lang="en-US" sz="1000" dirty="0">
              <a:latin typeface="Arial" pitchFamily="34" charset="0"/>
              <a:cs typeface="Arial" pitchFamily="34" charset="0"/>
            </a:endParaRPr>
          </a:p>
        </p:txBody>
      </p:sp>
      <p:pic>
        <p:nvPicPr>
          <p:cNvPr id="53256" name="Picture 8" descr="https://encrypted-tbn3.gstatic.com/images?q=tbn:ANd9GcRQKWDOA_p5HUvcJmQ6KrsR4kwMYnST8m7GIPYhMc4e7_s65Ywk9g"/>
          <p:cNvPicPr>
            <a:picLocks noChangeAspect="1" noChangeArrowheads="1"/>
          </p:cNvPicPr>
          <p:nvPr/>
        </p:nvPicPr>
        <p:blipFill>
          <a:blip r:embed="rId4" cstate="print"/>
          <a:srcRect/>
          <a:stretch>
            <a:fillRect/>
          </a:stretch>
        </p:blipFill>
        <p:spPr bwMode="auto">
          <a:xfrm>
            <a:off x="729013" y="3409627"/>
            <a:ext cx="1145421" cy="1145421"/>
          </a:xfrm>
          <a:prstGeom prst="rect">
            <a:avLst/>
          </a:prstGeom>
          <a:noFill/>
        </p:spPr>
      </p:pic>
      <p:sp>
        <p:nvSpPr>
          <p:cNvPr id="55" name="TextBox 54"/>
          <p:cNvSpPr txBox="1"/>
          <p:nvPr/>
        </p:nvSpPr>
        <p:spPr>
          <a:xfrm>
            <a:off x="6807886" y="3065364"/>
            <a:ext cx="1413966" cy="338554"/>
          </a:xfrm>
          <a:prstGeom prst="rect">
            <a:avLst/>
          </a:prstGeom>
          <a:noFill/>
        </p:spPr>
        <p:txBody>
          <a:bodyPr wrap="square" rtlCol="0">
            <a:spAutoFit/>
          </a:bodyPr>
          <a:lstStyle/>
          <a:p>
            <a:pPr algn="ctr"/>
            <a:r>
              <a:rPr lang="en-US" sz="1600" dirty="0" smtClean="0">
                <a:latin typeface="Arial" pitchFamily="34" charset="0"/>
                <a:cs typeface="Arial" pitchFamily="34" charset="0"/>
              </a:rPr>
              <a:t>CO</a:t>
            </a:r>
            <a:r>
              <a:rPr lang="en-US" sz="1600" baseline="-25000" dirty="0" smtClean="0">
                <a:latin typeface="Arial" pitchFamily="34" charset="0"/>
                <a:cs typeface="Arial" pitchFamily="34" charset="0"/>
              </a:rPr>
              <a:t>2</a:t>
            </a:r>
            <a:r>
              <a:rPr lang="en-US" sz="1600" dirty="0" smtClean="0">
                <a:latin typeface="Arial" pitchFamily="34" charset="0"/>
                <a:cs typeface="Arial" pitchFamily="34" charset="0"/>
              </a:rPr>
              <a:t> , H</a:t>
            </a:r>
            <a:r>
              <a:rPr lang="en-US" sz="1600" baseline="-25000" dirty="0" smtClean="0">
                <a:latin typeface="Arial" pitchFamily="34" charset="0"/>
                <a:cs typeface="Arial" pitchFamily="34" charset="0"/>
              </a:rPr>
              <a:t>2</a:t>
            </a:r>
            <a:r>
              <a:rPr lang="en-US" sz="1600" dirty="0" smtClean="0">
                <a:latin typeface="Arial" pitchFamily="34" charset="0"/>
                <a:cs typeface="Arial" pitchFamily="34" charset="0"/>
              </a:rPr>
              <a:t>O</a:t>
            </a:r>
            <a:endParaRPr lang="en-US" sz="1600" dirty="0">
              <a:latin typeface="Arial" pitchFamily="34" charset="0"/>
              <a:cs typeface="Arial" pitchFamily="34" charset="0"/>
            </a:endParaRPr>
          </a:p>
        </p:txBody>
      </p:sp>
      <p:sp>
        <p:nvSpPr>
          <p:cNvPr id="57" name="TextBox 56"/>
          <p:cNvSpPr txBox="1"/>
          <p:nvPr/>
        </p:nvSpPr>
        <p:spPr>
          <a:xfrm>
            <a:off x="5990095" y="3527730"/>
            <a:ext cx="2998922" cy="338554"/>
          </a:xfrm>
          <a:prstGeom prst="rect">
            <a:avLst/>
          </a:prstGeom>
          <a:noFill/>
        </p:spPr>
        <p:txBody>
          <a:bodyPr wrap="square" rtlCol="0">
            <a:spAutoFit/>
          </a:bodyPr>
          <a:lstStyle/>
          <a:p>
            <a:pPr algn="ctr"/>
            <a:r>
              <a:rPr lang="en-US" sz="1600" dirty="0" smtClean="0">
                <a:latin typeface="Arial" pitchFamily="34" charset="0"/>
                <a:cs typeface="Arial" pitchFamily="34" charset="0"/>
              </a:rPr>
              <a:t>Normal Desired Temperature</a:t>
            </a:r>
            <a:endParaRPr lang="en-US" sz="1600" dirty="0">
              <a:latin typeface="Arial" pitchFamily="34" charset="0"/>
              <a:cs typeface="Arial" pitchFamily="34" charset="0"/>
            </a:endParaRPr>
          </a:p>
        </p:txBody>
      </p:sp>
      <p:sp>
        <p:nvSpPr>
          <p:cNvPr id="58" name="TextBox 57"/>
          <p:cNvSpPr txBox="1"/>
          <p:nvPr/>
        </p:nvSpPr>
        <p:spPr>
          <a:xfrm>
            <a:off x="5982346" y="4625527"/>
            <a:ext cx="2998922" cy="338554"/>
          </a:xfrm>
          <a:prstGeom prst="rect">
            <a:avLst/>
          </a:prstGeom>
          <a:noFill/>
        </p:spPr>
        <p:txBody>
          <a:bodyPr wrap="square" rtlCol="0">
            <a:spAutoFit/>
          </a:bodyPr>
          <a:lstStyle/>
          <a:p>
            <a:pPr algn="ctr"/>
            <a:r>
              <a:rPr lang="en-US" sz="1600" dirty="0" smtClean="0">
                <a:latin typeface="Arial" pitchFamily="34" charset="0"/>
                <a:cs typeface="Arial" pitchFamily="34" charset="0"/>
              </a:rPr>
              <a:t>Temperature Too High</a:t>
            </a:r>
            <a:endParaRPr lang="en-US" sz="1600" dirty="0">
              <a:latin typeface="Arial" pitchFamily="34" charset="0"/>
              <a:cs typeface="Arial" pitchFamily="34" charset="0"/>
            </a:endParaRPr>
          </a:p>
        </p:txBody>
      </p:sp>
      <p:sp>
        <p:nvSpPr>
          <p:cNvPr id="59" name="TextBox 58"/>
          <p:cNvSpPr txBox="1"/>
          <p:nvPr/>
        </p:nvSpPr>
        <p:spPr>
          <a:xfrm>
            <a:off x="7129219" y="3735092"/>
            <a:ext cx="1069383" cy="369332"/>
          </a:xfrm>
          <a:prstGeom prst="rect">
            <a:avLst/>
          </a:prstGeom>
          <a:noFill/>
        </p:spPr>
        <p:txBody>
          <a:bodyPr wrap="square" rtlCol="0">
            <a:spAutoFit/>
          </a:bodyPr>
          <a:lstStyle/>
          <a:p>
            <a:r>
              <a:rPr lang="en-US" dirty="0" smtClean="0">
                <a:solidFill>
                  <a:srgbClr val="FF0000"/>
                </a:solidFill>
                <a:latin typeface="Arial" pitchFamily="34" charset="0"/>
                <a:cs typeface="Arial" pitchFamily="34" charset="0"/>
              </a:rPr>
              <a:t>CeO</a:t>
            </a:r>
            <a:r>
              <a:rPr lang="en-US" baseline="-25000" dirty="0" smtClean="0">
                <a:solidFill>
                  <a:srgbClr val="FF0000"/>
                </a:solidFill>
                <a:latin typeface="Arial" pitchFamily="34" charset="0"/>
                <a:cs typeface="Arial" pitchFamily="34" charset="0"/>
              </a:rPr>
              <a:t>2</a:t>
            </a:r>
            <a:endParaRPr lang="en-US" baseline="-250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www.jnanobiotechnology.com/content/figures/1477-3155-10-8-1.jpg"/>
          <p:cNvPicPr>
            <a:picLocks noChangeAspect="1" noChangeArrowheads="1"/>
          </p:cNvPicPr>
          <p:nvPr/>
        </p:nvPicPr>
        <p:blipFill>
          <a:blip r:embed="rId3" cstate="print"/>
          <a:srcRect/>
          <a:stretch>
            <a:fillRect/>
          </a:stretch>
        </p:blipFill>
        <p:spPr bwMode="auto">
          <a:xfrm>
            <a:off x="1778643" y="2397889"/>
            <a:ext cx="5715000" cy="4286250"/>
          </a:xfrm>
          <a:prstGeom prst="rect">
            <a:avLst/>
          </a:prstGeom>
          <a:noFill/>
        </p:spPr>
      </p:pic>
      <p:sp>
        <p:nvSpPr>
          <p:cNvPr id="9218" name="Title 3"/>
          <p:cNvSpPr>
            <a:spLocks noGrp="1"/>
          </p:cNvSpPr>
          <p:nvPr>
            <p:ph type="title"/>
          </p:nvPr>
        </p:nvSpPr>
        <p:spPr>
          <a:xfrm>
            <a:off x="457200" y="3175"/>
            <a:ext cx="8229600" cy="944563"/>
          </a:xfrm>
        </p:spPr>
        <p:txBody>
          <a:bodyPr/>
          <a:lstStyle/>
          <a:p>
            <a:pPr eaLnBrk="1" hangingPunct="1"/>
            <a:r>
              <a:rPr lang="en-US" altLang="zh-CN" dirty="0" smtClean="0"/>
              <a:t>What Can Chemical Engineers Do???</a:t>
            </a:r>
          </a:p>
        </p:txBody>
      </p:sp>
      <p:sp>
        <p:nvSpPr>
          <p:cNvPr id="9219" name="Content Placeholder 31"/>
          <p:cNvSpPr>
            <a:spLocks noGrp="1"/>
          </p:cNvSpPr>
          <p:nvPr>
            <p:ph sz="half" idx="1"/>
          </p:nvPr>
        </p:nvSpPr>
        <p:spPr>
          <a:xfrm>
            <a:off x="304800" y="1524000"/>
            <a:ext cx="4038600" cy="4525963"/>
          </a:xfrm>
        </p:spPr>
        <p:txBody>
          <a:bodyPr>
            <a:normAutofit/>
          </a:bodyPr>
          <a:lstStyle/>
          <a:p>
            <a:pPr eaLnBrk="1" hangingPunct="1"/>
            <a:r>
              <a:rPr lang="en-US" altLang="zh-CN" sz="1800" dirty="0" smtClean="0"/>
              <a:t>Nanotechnology</a:t>
            </a:r>
          </a:p>
          <a:p>
            <a:pPr lvl="1" eaLnBrk="1" hangingPunct="1"/>
            <a:r>
              <a:rPr lang="en-US" altLang="zh-CN" dirty="0" smtClean="0"/>
              <a:t>Medical Applications</a:t>
            </a:r>
          </a:p>
          <a:p>
            <a:pPr lvl="2"/>
            <a:r>
              <a:rPr lang="en-US" altLang="zh-CN" dirty="0" smtClean="0"/>
              <a:t>DNA/Protein Detections</a:t>
            </a:r>
          </a:p>
        </p:txBody>
      </p:sp>
      <p:sp>
        <p:nvSpPr>
          <p:cNvPr id="9220" name="Slide Number Placeholder 5"/>
          <p:cNvSpPr>
            <a:spLocks noGrp="1"/>
          </p:cNvSpPr>
          <p:nvPr>
            <p:ph type="sldNum" sz="quarter" idx="16"/>
          </p:nvPr>
        </p:nvSpPr>
        <p:spPr bwMode="auto">
          <a:noFill/>
          <a:ln>
            <a:miter lim="800000"/>
            <a:headEnd/>
            <a:tailEnd/>
          </a:ln>
        </p:spPr>
        <p:txBody>
          <a:bodyPr/>
          <a:lstStyle/>
          <a:p>
            <a:fld id="{609570DA-34FD-4A05-A76C-65F4342B69AB}" type="slidenum">
              <a:rPr lang="en-US" altLang="zh-CN" smtClean="0"/>
              <a:pPr/>
              <a:t>8</a:t>
            </a:fld>
            <a:endParaRPr lang="en-US" altLang="zh-CN"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457200" y="3175"/>
            <a:ext cx="8229600" cy="944563"/>
          </a:xfrm>
        </p:spPr>
        <p:txBody>
          <a:bodyPr/>
          <a:lstStyle/>
          <a:p>
            <a:pPr eaLnBrk="1" hangingPunct="1"/>
            <a:r>
              <a:rPr lang="en-US" altLang="zh-CN" dirty="0" smtClean="0"/>
              <a:t>What Can Chemical Engineers Do???</a:t>
            </a:r>
          </a:p>
        </p:txBody>
      </p:sp>
      <p:sp>
        <p:nvSpPr>
          <p:cNvPr id="9219" name="Content Placeholder 31"/>
          <p:cNvSpPr>
            <a:spLocks noGrp="1"/>
          </p:cNvSpPr>
          <p:nvPr>
            <p:ph sz="half" idx="1"/>
          </p:nvPr>
        </p:nvSpPr>
        <p:spPr>
          <a:xfrm>
            <a:off x="304800" y="1524000"/>
            <a:ext cx="4038600" cy="4525963"/>
          </a:xfrm>
        </p:spPr>
        <p:txBody>
          <a:bodyPr>
            <a:normAutofit/>
          </a:bodyPr>
          <a:lstStyle/>
          <a:p>
            <a:pPr eaLnBrk="1" hangingPunct="1"/>
            <a:r>
              <a:rPr lang="en-US" altLang="zh-CN" sz="1800" dirty="0" smtClean="0"/>
              <a:t>Nanotechnology</a:t>
            </a:r>
          </a:p>
          <a:p>
            <a:pPr lvl="1" eaLnBrk="1" hangingPunct="1"/>
            <a:r>
              <a:rPr lang="en-US" altLang="zh-CN" dirty="0" smtClean="0"/>
              <a:t>Material Science</a:t>
            </a:r>
          </a:p>
          <a:p>
            <a:pPr lvl="2"/>
            <a:r>
              <a:rPr lang="en-US" altLang="zh-CN" dirty="0" smtClean="0"/>
              <a:t>Design devices with unprecedented features</a:t>
            </a:r>
          </a:p>
        </p:txBody>
      </p:sp>
      <p:sp>
        <p:nvSpPr>
          <p:cNvPr id="9220" name="Slide Number Placeholder 5"/>
          <p:cNvSpPr>
            <a:spLocks noGrp="1"/>
          </p:cNvSpPr>
          <p:nvPr>
            <p:ph type="sldNum" sz="quarter" idx="16"/>
          </p:nvPr>
        </p:nvSpPr>
        <p:spPr bwMode="auto">
          <a:noFill/>
          <a:ln>
            <a:miter lim="800000"/>
            <a:headEnd/>
            <a:tailEnd/>
          </a:ln>
        </p:spPr>
        <p:txBody>
          <a:bodyPr/>
          <a:lstStyle/>
          <a:p>
            <a:fld id="{609570DA-34FD-4A05-A76C-65F4342B69AB}" type="slidenum">
              <a:rPr lang="en-US" altLang="zh-CN" smtClean="0"/>
              <a:pPr/>
              <a:t>9</a:t>
            </a:fld>
            <a:endParaRPr lang="en-US" altLang="zh-CN" dirty="0" smtClean="0"/>
          </a:p>
        </p:txBody>
      </p:sp>
      <p:grpSp>
        <p:nvGrpSpPr>
          <p:cNvPr id="21" name="Group 20"/>
          <p:cNvGrpSpPr/>
          <p:nvPr/>
        </p:nvGrpSpPr>
        <p:grpSpPr>
          <a:xfrm>
            <a:off x="685800" y="2971800"/>
            <a:ext cx="7623175" cy="3320644"/>
            <a:chOff x="685800" y="2971800"/>
            <a:chExt cx="7623175" cy="3320644"/>
          </a:xfrm>
        </p:grpSpPr>
        <p:pic>
          <p:nvPicPr>
            <p:cNvPr id="80898" name="Picture 2" descr="'Nanonet' circuits closer to making flexible electronics reality"/>
            <p:cNvPicPr>
              <a:picLocks noChangeAspect="1" noChangeArrowheads="1"/>
            </p:cNvPicPr>
            <p:nvPr/>
          </p:nvPicPr>
          <p:blipFill>
            <a:blip r:embed="rId3" cstate="print"/>
            <a:srcRect/>
            <a:stretch>
              <a:fillRect/>
            </a:stretch>
          </p:blipFill>
          <p:spPr bwMode="auto">
            <a:xfrm>
              <a:off x="4495800" y="3810000"/>
              <a:ext cx="3813175" cy="2467125"/>
            </a:xfrm>
            <a:prstGeom prst="rect">
              <a:avLst/>
            </a:prstGeom>
            <a:noFill/>
          </p:spPr>
        </p:pic>
        <p:pic>
          <p:nvPicPr>
            <p:cNvPr id="80900" name="Picture 4" descr="Group develops carbon nanotube based flexible display using flexographic printing technology"/>
            <p:cNvPicPr>
              <a:picLocks noChangeAspect="1" noChangeArrowheads="1"/>
            </p:cNvPicPr>
            <p:nvPr/>
          </p:nvPicPr>
          <p:blipFill>
            <a:blip r:embed="rId4" cstate="print"/>
            <a:srcRect/>
            <a:stretch>
              <a:fillRect/>
            </a:stretch>
          </p:blipFill>
          <p:spPr bwMode="auto">
            <a:xfrm>
              <a:off x="685800" y="2971800"/>
              <a:ext cx="3086100" cy="3320644"/>
            </a:xfrm>
            <a:prstGeom prst="rect">
              <a:avLst/>
            </a:prstGeom>
            <a:noFill/>
          </p:spPr>
        </p:pic>
      </p:grpSp>
      <p:grpSp>
        <p:nvGrpSpPr>
          <p:cNvPr id="19" name="Group 18"/>
          <p:cNvGrpSpPr/>
          <p:nvPr/>
        </p:nvGrpSpPr>
        <p:grpSpPr>
          <a:xfrm>
            <a:off x="4936213" y="1278610"/>
            <a:ext cx="3518115" cy="677372"/>
            <a:chOff x="4936213" y="1278610"/>
            <a:chExt cx="3518115" cy="677372"/>
          </a:xfrm>
        </p:grpSpPr>
        <p:sp>
          <p:nvSpPr>
            <p:cNvPr id="9" name="Rectangle 8"/>
            <p:cNvSpPr/>
            <p:nvPr/>
          </p:nvSpPr>
          <p:spPr>
            <a:xfrm>
              <a:off x="5029200" y="1600200"/>
              <a:ext cx="32004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5029200" y="1578243"/>
              <a:ext cx="3200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36213" y="1278610"/>
              <a:ext cx="3518115" cy="276999"/>
            </a:xfrm>
            <a:prstGeom prst="rect">
              <a:avLst/>
            </a:prstGeom>
            <a:noFill/>
          </p:spPr>
          <p:txBody>
            <a:bodyPr wrap="square" rtlCol="0">
              <a:spAutoFit/>
            </a:bodyPr>
            <a:lstStyle/>
            <a:p>
              <a:pPr algn="ctr"/>
              <a:r>
                <a:rPr lang="en-US" sz="1200" dirty="0" smtClean="0">
                  <a:latin typeface="Arial" pitchFamily="34" charset="0"/>
                  <a:cs typeface="Arial" pitchFamily="34" charset="0"/>
                </a:rPr>
                <a:t>Traditional Display Material (Indium Tin Oxide)</a:t>
              </a:r>
              <a:endParaRPr lang="en-US" sz="1200" dirty="0">
                <a:latin typeface="Arial" pitchFamily="34" charset="0"/>
                <a:cs typeface="Arial" pitchFamily="34" charset="0"/>
              </a:endParaRPr>
            </a:p>
          </p:txBody>
        </p:sp>
        <p:sp>
          <p:nvSpPr>
            <p:cNvPr id="13" name="TextBox 12"/>
            <p:cNvSpPr txBox="1"/>
            <p:nvPr/>
          </p:nvSpPr>
          <p:spPr>
            <a:xfrm>
              <a:off x="5166102" y="1678983"/>
              <a:ext cx="3029918" cy="276999"/>
            </a:xfrm>
            <a:prstGeom prst="rect">
              <a:avLst/>
            </a:prstGeom>
            <a:noFill/>
          </p:spPr>
          <p:txBody>
            <a:bodyPr wrap="square" rtlCol="0">
              <a:spAutoFit/>
            </a:bodyPr>
            <a:lstStyle/>
            <a:p>
              <a:pPr algn="ctr"/>
              <a:r>
                <a:rPr lang="en-US" sz="1200" dirty="0" smtClean="0">
                  <a:latin typeface="Arial" pitchFamily="34" charset="0"/>
                  <a:cs typeface="Arial" pitchFamily="34" charset="0"/>
                </a:rPr>
                <a:t>Glass Support</a:t>
              </a:r>
              <a:endParaRPr lang="en-US" sz="1200" dirty="0">
                <a:latin typeface="Arial" pitchFamily="34" charset="0"/>
                <a:cs typeface="Arial" pitchFamily="34" charset="0"/>
              </a:endParaRPr>
            </a:p>
          </p:txBody>
        </p:sp>
      </p:grpSp>
      <p:grpSp>
        <p:nvGrpSpPr>
          <p:cNvPr id="20" name="Group 19"/>
          <p:cNvGrpSpPr/>
          <p:nvPr/>
        </p:nvGrpSpPr>
        <p:grpSpPr>
          <a:xfrm>
            <a:off x="4817393" y="2167179"/>
            <a:ext cx="3536193" cy="1111325"/>
            <a:chOff x="4817393" y="2167179"/>
            <a:chExt cx="3536193" cy="1111325"/>
          </a:xfrm>
        </p:grpSpPr>
        <p:sp>
          <p:nvSpPr>
            <p:cNvPr id="14" name="Freeform 13"/>
            <p:cNvSpPr/>
            <p:nvPr/>
          </p:nvSpPr>
          <p:spPr>
            <a:xfrm>
              <a:off x="4819973" y="2421611"/>
              <a:ext cx="3533613" cy="535982"/>
            </a:xfrm>
            <a:custGeom>
              <a:avLst/>
              <a:gdLst>
                <a:gd name="connsiteX0" fmla="*/ 0 w 2851688"/>
                <a:gd name="connsiteY0" fmla="*/ 0 h 539858"/>
                <a:gd name="connsiteX1" fmla="*/ 278969 w 2851688"/>
                <a:gd name="connsiteY1" fmla="*/ 534692 h 539858"/>
                <a:gd name="connsiteX2" fmla="*/ 1216617 w 2851688"/>
                <a:gd name="connsiteY2" fmla="*/ 30997 h 539858"/>
                <a:gd name="connsiteX3" fmla="*/ 2061274 w 2851688"/>
                <a:gd name="connsiteY3" fmla="*/ 526943 h 539858"/>
                <a:gd name="connsiteX4" fmla="*/ 2851688 w 2851688"/>
                <a:gd name="connsiteY4" fmla="*/ 54244 h 539858"/>
                <a:gd name="connsiteX0" fmla="*/ 0 w 2851688"/>
                <a:gd name="connsiteY0" fmla="*/ 0 h 530817"/>
                <a:gd name="connsiteX1" fmla="*/ 666426 w 2851688"/>
                <a:gd name="connsiteY1" fmla="*/ 503695 h 530817"/>
                <a:gd name="connsiteX2" fmla="*/ 1216617 w 2851688"/>
                <a:gd name="connsiteY2" fmla="*/ 30997 h 530817"/>
                <a:gd name="connsiteX3" fmla="*/ 2061274 w 2851688"/>
                <a:gd name="connsiteY3" fmla="*/ 526943 h 530817"/>
                <a:gd name="connsiteX4" fmla="*/ 2851688 w 2851688"/>
                <a:gd name="connsiteY4" fmla="*/ 54244 h 530817"/>
                <a:gd name="connsiteX0" fmla="*/ 0 w 2851688"/>
                <a:gd name="connsiteY0" fmla="*/ 0 h 508861"/>
                <a:gd name="connsiteX1" fmla="*/ 666426 w 2851688"/>
                <a:gd name="connsiteY1" fmla="*/ 503695 h 508861"/>
                <a:gd name="connsiteX2" fmla="*/ 1216617 w 2851688"/>
                <a:gd name="connsiteY2" fmla="*/ 30997 h 508861"/>
                <a:gd name="connsiteX3" fmla="*/ 2146514 w 2851688"/>
                <a:gd name="connsiteY3" fmla="*/ 457201 h 508861"/>
                <a:gd name="connsiteX4" fmla="*/ 2851688 w 2851688"/>
                <a:gd name="connsiteY4" fmla="*/ 54244 h 508861"/>
                <a:gd name="connsiteX0" fmla="*/ 0 w 2851688"/>
                <a:gd name="connsiteY0" fmla="*/ 129151 h 638012"/>
                <a:gd name="connsiteX1" fmla="*/ 666426 w 2851688"/>
                <a:gd name="connsiteY1" fmla="*/ 632846 h 638012"/>
                <a:gd name="connsiteX2" fmla="*/ 1216617 w 2851688"/>
                <a:gd name="connsiteY2" fmla="*/ 160148 h 638012"/>
                <a:gd name="connsiteX3" fmla="*/ 2146514 w 2851688"/>
                <a:gd name="connsiteY3" fmla="*/ 586352 h 638012"/>
                <a:gd name="connsiteX4" fmla="*/ 2603715 w 2851688"/>
                <a:gd name="connsiteY4" fmla="*/ 67159 h 638012"/>
                <a:gd name="connsiteX5" fmla="*/ 2851688 w 2851688"/>
                <a:gd name="connsiteY5" fmla="*/ 183395 h 638012"/>
                <a:gd name="connsiteX0" fmla="*/ 0 w 3533613"/>
                <a:gd name="connsiteY0" fmla="*/ 73616 h 582477"/>
                <a:gd name="connsiteX1" fmla="*/ 666426 w 3533613"/>
                <a:gd name="connsiteY1" fmla="*/ 577311 h 582477"/>
                <a:gd name="connsiteX2" fmla="*/ 1216617 w 3533613"/>
                <a:gd name="connsiteY2" fmla="*/ 104613 h 582477"/>
                <a:gd name="connsiteX3" fmla="*/ 2146514 w 3533613"/>
                <a:gd name="connsiteY3" fmla="*/ 530817 h 582477"/>
                <a:gd name="connsiteX4" fmla="*/ 2603715 w 3533613"/>
                <a:gd name="connsiteY4" fmla="*/ 11624 h 582477"/>
                <a:gd name="connsiteX5" fmla="*/ 3533613 w 3533613"/>
                <a:gd name="connsiteY5" fmla="*/ 461074 h 582477"/>
                <a:gd name="connsiteX0" fmla="*/ 0 w 3533613"/>
                <a:gd name="connsiteY0" fmla="*/ 27121 h 535982"/>
                <a:gd name="connsiteX1" fmla="*/ 666426 w 3533613"/>
                <a:gd name="connsiteY1" fmla="*/ 530816 h 535982"/>
                <a:gd name="connsiteX2" fmla="*/ 1216617 w 3533613"/>
                <a:gd name="connsiteY2" fmla="*/ 58118 h 535982"/>
                <a:gd name="connsiteX3" fmla="*/ 2146514 w 3533613"/>
                <a:gd name="connsiteY3" fmla="*/ 484322 h 535982"/>
                <a:gd name="connsiteX4" fmla="*/ 2843939 w 3533613"/>
                <a:gd name="connsiteY4" fmla="*/ 11624 h 535982"/>
                <a:gd name="connsiteX5" fmla="*/ 3533613 w 3533613"/>
                <a:gd name="connsiteY5" fmla="*/ 414579 h 535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3613" h="535982">
                  <a:moveTo>
                    <a:pt x="0" y="27121"/>
                  </a:moveTo>
                  <a:cubicBezTo>
                    <a:pt x="38100" y="291884"/>
                    <a:pt x="463657" y="525650"/>
                    <a:pt x="666426" y="530816"/>
                  </a:cubicBezTo>
                  <a:cubicBezTo>
                    <a:pt x="869195" y="535982"/>
                    <a:pt x="969936" y="65867"/>
                    <a:pt x="1216617" y="58118"/>
                  </a:cubicBezTo>
                  <a:cubicBezTo>
                    <a:pt x="1463298" y="50369"/>
                    <a:pt x="1875294" y="492071"/>
                    <a:pt x="2146514" y="484322"/>
                  </a:cubicBezTo>
                  <a:cubicBezTo>
                    <a:pt x="2417734" y="476573"/>
                    <a:pt x="2612756" y="23248"/>
                    <a:pt x="2843939" y="11624"/>
                  </a:cubicBezTo>
                  <a:cubicBezTo>
                    <a:pt x="3075122" y="0"/>
                    <a:pt x="3474203" y="462366"/>
                    <a:pt x="3533613" y="414579"/>
                  </a:cubicBez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4817393" y="2473274"/>
              <a:ext cx="3533613" cy="535982"/>
            </a:xfrm>
            <a:custGeom>
              <a:avLst/>
              <a:gdLst>
                <a:gd name="connsiteX0" fmla="*/ 0 w 2851688"/>
                <a:gd name="connsiteY0" fmla="*/ 0 h 539858"/>
                <a:gd name="connsiteX1" fmla="*/ 278969 w 2851688"/>
                <a:gd name="connsiteY1" fmla="*/ 534692 h 539858"/>
                <a:gd name="connsiteX2" fmla="*/ 1216617 w 2851688"/>
                <a:gd name="connsiteY2" fmla="*/ 30997 h 539858"/>
                <a:gd name="connsiteX3" fmla="*/ 2061274 w 2851688"/>
                <a:gd name="connsiteY3" fmla="*/ 526943 h 539858"/>
                <a:gd name="connsiteX4" fmla="*/ 2851688 w 2851688"/>
                <a:gd name="connsiteY4" fmla="*/ 54244 h 539858"/>
                <a:gd name="connsiteX0" fmla="*/ 0 w 2851688"/>
                <a:gd name="connsiteY0" fmla="*/ 0 h 530817"/>
                <a:gd name="connsiteX1" fmla="*/ 666426 w 2851688"/>
                <a:gd name="connsiteY1" fmla="*/ 503695 h 530817"/>
                <a:gd name="connsiteX2" fmla="*/ 1216617 w 2851688"/>
                <a:gd name="connsiteY2" fmla="*/ 30997 h 530817"/>
                <a:gd name="connsiteX3" fmla="*/ 2061274 w 2851688"/>
                <a:gd name="connsiteY3" fmla="*/ 526943 h 530817"/>
                <a:gd name="connsiteX4" fmla="*/ 2851688 w 2851688"/>
                <a:gd name="connsiteY4" fmla="*/ 54244 h 530817"/>
                <a:gd name="connsiteX0" fmla="*/ 0 w 2851688"/>
                <a:gd name="connsiteY0" fmla="*/ 0 h 508861"/>
                <a:gd name="connsiteX1" fmla="*/ 666426 w 2851688"/>
                <a:gd name="connsiteY1" fmla="*/ 503695 h 508861"/>
                <a:gd name="connsiteX2" fmla="*/ 1216617 w 2851688"/>
                <a:gd name="connsiteY2" fmla="*/ 30997 h 508861"/>
                <a:gd name="connsiteX3" fmla="*/ 2146514 w 2851688"/>
                <a:gd name="connsiteY3" fmla="*/ 457201 h 508861"/>
                <a:gd name="connsiteX4" fmla="*/ 2851688 w 2851688"/>
                <a:gd name="connsiteY4" fmla="*/ 54244 h 508861"/>
                <a:gd name="connsiteX0" fmla="*/ 0 w 2851688"/>
                <a:gd name="connsiteY0" fmla="*/ 129151 h 638012"/>
                <a:gd name="connsiteX1" fmla="*/ 666426 w 2851688"/>
                <a:gd name="connsiteY1" fmla="*/ 632846 h 638012"/>
                <a:gd name="connsiteX2" fmla="*/ 1216617 w 2851688"/>
                <a:gd name="connsiteY2" fmla="*/ 160148 h 638012"/>
                <a:gd name="connsiteX3" fmla="*/ 2146514 w 2851688"/>
                <a:gd name="connsiteY3" fmla="*/ 586352 h 638012"/>
                <a:gd name="connsiteX4" fmla="*/ 2603715 w 2851688"/>
                <a:gd name="connsiteY4" fmla="*/ 67159 h 638012"/>
                <a:gd name="connsiteX5" fmla="*/ 2851688 w 2851688"/>
                <a:gd name="connsiteY5" fmla="*/ 183395 h 638012"/>
                <a:gd name="connsiteX0" fmla="*/ 0 w 3533613"/>
                <a:gd name="connsiteY0" fmla="*/ 73616 h 582477"/>
                <a:gd name="connsiteX1" fmla="*/ 666426 w 3533613"/>
                <a:gd name="connsiteY1" fmla="*/ 577311 h 582477"/>
                <a:gd name="connsiteX2" fmla="*/ 1216617 w 3533613"/>
                <a:gd name="connsiteY2" fmla="*/ 104613 h 582477"/>
                <a:gd name="connsiteX3" fmla="*/ 2146514 w 3533613"/>
                <a:gd name="connsiteY3" fmla="*/ 530817 h 582477"/>
                <a:gd name="connsiteX4" fmla="*/ 2603715 w 3533613"/>
                <a:gd name="connsiteY4" fmla="*/ 11624 h 582477"/>
                <a:gd name="connsiteX5" fmla="*/ 3533613 w 3533613"/>
                <a:gd name="connsiteY5" fmla="*/ 461074 h 582477"/>
                <a:gd name="connsiteX0" fmla="*/ 0 w 3533613"/>
                <a:gd name="connsiteY0" fmla="*/ 27121 h 535982"/>
                <a:gd name="connsiteX1" fmla="*/ 666426 w 3533613"/>
                <a:gd name="connsiteY1" fmla="*/ 530816 h 535982"/>
                <a:gd name="connsiteX2" fmla="*/ 1216617 w 3533613"/>
                <a:gd name="connsiteY2" fmla="*/ 58118 h 535982"/>
                <a:gd name="connsiteX3" fmla="*/ 2146514 w 3533613"/>
                <a:gd name="connsiteY3" fmla="*/ 484322 h 535982"/>
                <a:gd name="connsiteX4" fmla="*/ 2843939 w 3533613"/>
                <a:gd name="connsiteY4" fmla="*/ 11624 h 535982"/>
                <a:gd name="connsiteX5" fmla="*/ 3533613 w 3533613"/>
                <a:gd name="connsiteY5" fmla="*/ 414579 h 535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3613" h="535982">
                  <a:moveTo>
                    <a:pt x="0" y="27121"/>
                  </a:moveTo>
                  <a:cubicBezTo>
                    <a:pt x="38100" y="291884"/>
                    <a:pt x="463657" y="525650"/>
                    <a:pt x="666426" y="530816"/>
                  </a:cubicBezTo>
                  <a:cubicBezTo>
                    <a:pt x="869195" y="535982"/>
                    <a:pt x="969936" y="65867"/>
                    <a:pt x="1216617" y="58118"/>
                  </a:cubicBezTo>
                  <a:cubicBezTo>
                    <a:pt x="1463298" y="50369"/>
                    <a:pt x="1875294" y="492071"/>
                    <a:pt x="2146514" y="484322"/>
                  </a:cubicBezTo>
                  <a:cubicBezTo>
                    <a:pt x="2417734" y="476573"/>
                    <a:pt x="2612756" y="23248"/>
                    <a:pt x="2843939" y="11624"/>
                  </a:cubicBezTo>
                  <a:cubicBezTo>
                    <a:pt x="3075122" y="0"/>
                    <a:pt x="3474203" y="462366"/>
                    <a:pt x="3533613" y="414579"/>
                  </a:cubicBezTo>
                </a:path>
              </a:pathLst>
            </a:cu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5171269" y="3001505"/>
              <a:ext cx="3029918" cy="276999"/>
            </a:xfrm>
            <a:prstGeom prst="rect">
              <a:avLst/>
            </a:prstGeom>
            <a:noFill/>
          </p:spPr>
          <p:txBody>
            <a:bodyPr wrap="square" rtlCol="0">
              <a:spAutoFit/>
            </a:bodyPr>
            <a:lstStyle/>
            <a:p>
              <a:pPr algn="ctr"/>
              <a:r>
                <a:rPr lang="en-US" sz="1200" dirty="0" smtClean="0">
                  <a:latin typeface="Arial" pitchFamily="34" charset="0"/>
                  <a:cs typeface="Arial" pitchFamily="34" charset="0"/>
                </a:rPr>
                <a:t>Plastic Support</a:t>
              </a:r>
              <a:endParaRPr lang="en-US" sz="1200" dirty="0">
                <a:latin typeface="Arial" pitchFamily="34" charset="0"/>
                <a:cs typeface="Arial" pitchFamily="34" charset="0"/>
              </a:endParaRPr>
            </a:p>
          </p:txBody>
        </p:sp>
        <p:sp>
          <p:nvSpPr>
            <p:cNvPr id="17" name="TextBox 16"/>
            <p:cNvSpPr txBox="1"/>
            <p:nvPr/>
          </p:nvSpPr>
          <p:spPr>
            <a:xfrm>
              <a:off x="5104109" y="2167179"/>
              <a:ext cx="3029918" cy="276999"/>
            </a:xfrm>
            <a:prstGeom prst="rect">
              <a:avLst/>
            </a:prstGeom>
            <a:noFill/>
          </p:spPr>
          <p:txBody>
            <a:bodyPr wrap="square" rtlCol="0">
              <a:spAutoFit/>
            </a:bodyPr>
            <a:lstStyle/>
            <a:p>
              <a:pPr algn="ctr"/>
              <a:r>
                <a:rPr lang="en-US" sz="1200" dirty="0" smtClean="0">
                  <a:latin typeface="Arial" pitchFamily="34" charset="0"/>
                  <a:cs typeface="Arial" pitchFamily="34" charset="0"/>
                </a:rPr>
                <a:t>Carbon </a:t>
              </a:r>
              <a:r>
                <a:rPr lang="en-US" sz="1200" dirty="0" err="1" smtClean="0">
                  <a:latin typeface="Arial" pitchFamily="34" charset="0"/>
                  <a:cs typeface="Arial" pitchFamily="34" charset="0"/>
                </a:rPr>
                <a:t>Nanotubes</a:t>
              </a:r>
              <a:endParaRPr lang="en-US" sz="1200" dirty="0">
                <a:latin typeface="Arial" pitchFamily="34" charset="0"/>
                <a:cs typeface="Arial" pitchFamily="34" charset="0"/>
              </a:endParaRPr>
            </a:p>
          </p:txBody>
        </p:sp>
      </p:grpSp>
      <p:sp>
        <p:nvSpPr>
          <p:cNvPr id="18" name="Rectangle 17"/>
          <p:cNvSpPr/>
          <p:nvPr/>
        </p:nvSpPr>
        <p:spPr>
          <a:xfrm>
            <a:off x="0" y="6385302"/>
            <a:ext cx="6858001" cy="677108"/>
          </a:xfrm>
          <a:prstGeom prst="rect">
            <a:avLst/>
          </a:prstGeom>
        </p:spPr>
        <p:txBody>
          <a:bodyPr wrap="square">
            <a:spAutoFit/>
          </a:bodyPr>
          <a:lstStyle/>
          <a:p>
            <a:r>
              <a:rPr lang="en-US" sz="1000" dirty="0" smtClean="0">
                <a:latin typeface="Arial" pitchFamily="34" charset="0"/>
                <a:cs typeface="Arial" pitchFamily="34" charset="0"/>
              </a:rPr>
              <a:t>http://www.dummies.com/how-to/content/nanotechnology-can-make-computer-displays-lightwei.html</a:t>
            </a:r>
          </a:p>
          <a:p>
            <a:r>
              <a:rPr lang="en-US" sz="1000" dirty="0" smtClean="0">
                <a:latin typeface="Arial" pitchFamily="34" charset="0"/>
                <a:cs typeface="Arial" pitchFamily="34" charset="0"/>
              </a:rPr>
              <a:t>http://www.dailytech.com/Carbon+Nanotubes+Now+Promising+Better+Flexible+Displays+Circuits/article12492.htm</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1226</TotalTime>
  <Words>829</Words>
  <Application>Microsoft Office PowerPoint</Application>
  <PresentationFormat>On-screen Show (4:3)</PresentationFormat>
  <Paragraphs>159</Paragraphs>
  <Slides>16</Slides>
  <Notes>6</Notes>
  <HiddenSlides>0</HiddenSlides>
  <MMClips>2</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Becoming a Chemical Engineer Why, What and How</vt:lpstr>
      <vt:lpstr>Who is Jason Huang???</vt:lpstr>
      <vt:lpstr>Why is He Here???</vt:lpstr>
      <vt:lpstr>Presentation Outline</vt:lpstr>
      <vt:lpstr>Why Would I Want a Chemical Engineering Degree?</vt:lpstr>
      <vt:lpstr>What Can Chemical Engineers Do???</vt:lpstr>
      <vt:lpstr>What Can Chemical Engineers Do???</vt:lpstr>
      <vt:lpstr>What Can Chemical Engineers Do???</vt:lpstr>
      <vt:lpstr>What Can Chemical Engineers Do???</vt:lpstr>
      <vt:lpstr>Chemical Engineers =/= Chemists</vt:lpstr>
      <vt:lpstr>What are the Career Paths for Chemical Engineers?</vt:lpstr>
      <vt:lpstr>What Should Chemical Engineers Learn???</vt:lpstr>
      <vt:lpstr>Qualities of a Successful Chemical Engineer</vt:lpstr>
      <vt:lpstr>Qualities of a Outstanding Chemical Engineer</vt:lpstr>
      <vt:lpstr>Qualities of a Successful Chemical Engineer</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jason.huang</dc:creator>
  <cp:lastModifiedBy>jason.huang</cp:lastModifiedBy>
  <cp:revision>121</cp:revision>
  <dcterms:created xsi:type="dcterms:W3CDTF">2012-11-14T14:43:35Z</dcterms:created>
  <dcterms:modified xsi:type="dcterms:W3CDTF">2013-01-16T05:17:20Z</dcterms:modified>
</cp:coreProperties>
</file>