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AE3"/>
    <a:srgbClr val="213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/>
    <p:restoredTop sz="94807"/>
  </p:normalViewPr>
  <p:slideViewPr>
    <p:cSldViewPr snapToGrid="0" snapToObjects="1">
      <p:cViewPr varScale="1">
        <p:scale>
          <a:sx n="124" d="100"/>
          <a:sy n="124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2E93C-D8FD-434F-B332-D6EEC5C90770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CFB51-7139-0241-896B-82DB43B43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7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CFB51-7139-0241-896B-82DB43B43E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3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CFB51-7139-0241-896B-82DB43B43E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3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713D6-107D-614E-8B17-C7976CCDE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198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B035A-B5FD-A74B-BAC6-95353D4EB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166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B9E18-3861-8945-92CA-9185DC2C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094A-BD70-1747-8CA5-BE24693E8BA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1FE6F-B5D6-7C4C-BB03-8E7562F4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93666-3B5A-EB49-B782-0E998982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87EE-95A7-8246-AAEF-B978A7823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43CD-3142-094B-9923-B9BF0578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02EE-9770-314E-96B9-F4F47A30C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94516-2324-6E4A-A48C-1F1FB47F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094A-BD70-1747-8CA5-BE24693E8BA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30FF4-28F3-384E-AB84-52B334B0F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39CEF-DBBC-F84E-A6F9-529C5DF7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87EE-95A7-8246-AAEF-B978A7823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56A20-218A-6C42-BE1D-AFB2BA07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0C2CF-2794-AA43-948F-7E95E4546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4F12D-FCE0-FA47-8A8A-0C9702E50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094A-BD70-1747-8CA5-BE24693E8BA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E155F-A40E-3545-8E36-7F4030C0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707A4-44A4-604B-A91D-F980AA1A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87EE-95A7-8246-AAEF-B978A7823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87CB-C55D-884D-A5BF-FAF87192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4B020-97B7-8E40-B897-EE8905C4D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08042"/>
            <a:ext cx="5181600" cy="32689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20095-BAAD-D441-9B46-71878FC1C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08042"/>
            <a:ext cx="5181600" cy="32689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B81FF-AFDA-1E4A-B07E-2CD0798D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094A-BD70-1747-8CA5-BE24693E8BA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448CF-9341-494A-BDA6-7F1F1BED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873AD-D0BC-CA46-AC21-CA3F7E1A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87EE-95A7-8246-AAEF-B978A7823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2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F546-48C5-AD4B-9621-70D87837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0029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12E2C-CB4C-2C4C-998E-3E2229398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01633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40A1D-E4FC-4C4B-906E-755864236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21113"/>
            <a:ext cx="5157787" cy="23685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9318E-1CA0-894A-AE83-11CBB0AD5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01633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0243D-FC71-154E-8248-47DC87278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21113"/>
            <a:ext cx="5183188" cy="2368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C1E6D-713E-C045-819E-AD2F5CB2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094A-BD70-1747-8CA5-BE24693E8BA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5154B-E0EE-294B-8EF8-2E648462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11BE1-E317-3D48-97B1-834FA723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87EE-95A7-8246-AAEF-B978A7823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6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BA5B-D539-104C-8A8D-141882A5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A3208-B52A-1847-99A1-B503AE37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094A-BD70-1747-8CA5-BE24693E8BA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ED27B-0E96-FD4F-A80E-E3C19A68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8A318-133E-6E45-8143-6D554013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87EE-95A7-8246-AAEF-B978A7823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021F938-0C63-8347-B478-3A5EE71C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094A-BD70-1747-8CA5-BE24693E8BA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295D20D-88F1-8E45-A6A2-02993067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62C1C98-D558-F148-9204-BCFF5D12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87EE-95A7-8246-AAEF-B978A7823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FA0A-6488-DD44-8A79-149BA73B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2403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10357-7B65-B74D-B4B2-29FB84FEF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24037"/>
            <a:ext cx="6172200" cy="4037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4AEF1-B923-7F44-882F-A16FCBFF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84604"/>
            <a:ext cx="3932237" cy="23843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46F74-DA55-E24D-AACE-13BEB3F5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094A-BD70-1747-8CA5-BE24693E8BA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A21C4-B183-4A49-9EC3-57355F0E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9827F-785C-A749-BCCF-14471D01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87EE-95A7-8246-AAEF-B978A7823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1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FF78-467B-B848-954C-EE8309E21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2403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14157-83EB-C449-8DA7-964BB8916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24037"/>
            <a:ext cx="6172200" cy="4037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3F230-AB37-B648-9758-0950CB1FA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46388"/>
            <a:ext cx="3932237" cy="23225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BC830-4241-6C4E-A640-3710C41A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094A-BD70-1747-8CA5-BE24693E8BA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193D7-666F-3641-A3E6-A8278D22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F6671-D177-074A-A4F6-2FE9AD97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987EE-95A7-8246-AAEF-B978A7823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1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77A45-A628-5542-A01E-6EEBD998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1730"/>
            <a:ext cx="10515600" cy="93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6F76C-7AC4-9147-9F2B-177B847AB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8655"/>
            <a:ext cx="10515600" cy="344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EC6A5-7765-4A49-B396-4C0066A4A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5094A-BD70-1747-8CA5-BE24693E8BA1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C65CD-824C-7240-B7A4-C9DA7A524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F496B-724E-964A-B33B-FD4558559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987EE-95A7-8246-AAEF-B978A78230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E9DA8B-D807-0C4C-8E50-AF2A3CF69D6F}"/>
              </a:ext>
            </a:extLst>
          </p:cNvPr>
          <p:cNvSpPr/>
          <p:nvPr userDrawn="1"/>
        </p:nvSpPr>
        <p:spPr>
          <a:xfrm>
            <a:off x="99190" y="6413698"/>
            <a:ext cx="119936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4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Organized by the Institute for Sustainability, APRU Sustainable Waste Management &amp; E2S2 CREATE </a:t>
            </a:r>
            <a:endParaRPr lang="en-US" sz="14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E25E48-007B-4A4A-BDB3-01A1587DE92E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rgbClr val="213F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43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13F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33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3EE2511-7A2A-A246-ACE1-690E9AD48194}"/>
              </a:ext>
            </a:extLst>
          </p:cNvPr>
          <p:cNvSpPr txBox="1"/>
          <p:nvPr/>
        </p:nvSpPr>
        <p:spPr>
          <a:xfrm>
            <a:off x="504092" y="1847557"/>
            <a:ext cx="1092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b="1" dirty="0"/>
              <a:t>3rd Sustainable Waste Management Conference</a:t>
            </a:r>
            <a:r>
              <a:rPr lang="en-US" sz="1600" dirty="0"/>
              <a:t> will offer a timely opportunity for knowledge exchange among professionals all over the world to support the formulation of an efficient sustainable waste management agenda.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9CFC86-8DE4-6A4F-B976-13D5C483F003}"/>
              </a:ext>
            </a:extLst>
          </p:cNvPr>
          <p:cNvSpPr txBox="1"/>
          <p:nvPr/>
        </p:nvSpPr>
        <p:spPr>
          <a:xfrm>
            <a:off x="504092" y="2432333"/>
            <a:ext cx="443936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AAE3"/>
                </a:solidFill>
              </a:rPr>
              <a:t>SESSIONS TOPICS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Biochar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Circular Economy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Food Waste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Low Carbon Technology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Plastics and Sustainability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System Modeling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400" dirty="0"/>
              <a:t>Waste to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Wastewater Treatment and Recycling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2D1F2A-94C3-984C-9497-524D16FDACD1}"/>
              </a:ext>
            </a:extLst>
          </p:cNvPr>
          <p:cNvSpPr txBox="1"/>
          <p:nvPr/>
        </p:nvSpPr>
        <p:spPr>
          <a:xfrm>
            <a:off x="6879772" y="2432332"/>
            <a:ext cx="51655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>
                <a:solidFill>
                  <a:srgbClr val="29AAE3"/>
                </a:solidFill>
              </a:rPr>
              <a:t>ORGANIZING COMMITTEE</a:t>
            </a:r>
            <a:br>
              <a:rPr lang="en-US" b="1" dirty="0">
                <a:solidFill>
                  <a:srgbClr val="213F7E"/>
                </a:solidFill>
              </a:rPr>
            </a:br>
            <a:r>
              <a:rPr lang="en-US" sz="1500" b="1" dirty="0"/>
              <a:t>Yen </a:t>
            </a:r>
            <a:r>
              <a:rPr lang="en-US" sz="1500" b="1" dirty="0" err="1"/>
              <a:t>Wah</a:t>
            </a:r>
            <a:r>
              <a:rPr lang="en-US" sz="1500" b="1" dirty="0"/>
              <a:t> Tong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400" i="1" dirty="0"/>
              <a:t>Co-chair, E2S2 CREATE, National University of Singapore</a:t>
            </a:r>
          </a:p>
          <a:p>
            <a:pPr fontAlgn="base"/>
            <a:r>
              <a:rPr lang="en-US" sz="1500" b="1" dirty="0"/>
              <a:t>Chi-Hwa Wang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400" i="1" dirty="0"/>
              <a:t>Co-chair, National University of Singapore</a:t>
            </a:r>
          </a:p>
          <a:p>
            <a:pPr fontAlgn="base"/>
            <a:r>
              <a:rPr lang="en-US" sz="1500" b="1" dirty="0"/>
              <a:t>Yong </a:t>
            </a:r>
            <a:r>
              <a:rPr lang="en-US" sz="1500" b="1" dirty="0" err="1"/>
              <a:t>Sik</a:t>
            </a:r>
            <a:r>
              <a:rPr lang="en-US" sz="1500" b="1" dirty="0"/>
              <a:t> Ok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400" i="1" dirty="0"/>
              <a:t>Co-chair, APRU Sustainable Waste Management</a:t>
            </a:r>
          </a:p>
          <a:p>
            <a:pPr fontAlgn="base"/>
            <a:r>
              <a:rPr lang="en-US" sz="1500" b="1" dirty="0" err="1"/>
              <a:t>Yanjun</a:t>
            </a:r>
            <a:r>
              <a:rPr lang="en-US" sz="1500" b="1" dirty="0"/>
              <a:t> Dai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400" i="1" dirty="0"/>
              <a:t>Shanghai </a:t>
            </a:r>
            <a:r>
              <a:rPr lang="en-US" sz="1400" i="1" dirty="0" err="1"/>
              <a:t>Jiaotong</a:t>
            </a:r>
            <a:r>
              <a:rPr lang="en-US" sz="1400" i="1" dirty="0"/>
              <a:t> University</a:t>
            </a:r>
          </a:p>
          <a:p>
            <a:pPr fontAlgn="base"/>
            <a:r>
              <a:rPr lang="en-US" sz="1500" b="1" dirty="0" err="1"/>
              <a:t>Yihong</a:t>
            </a:r>
            <a:r>
              <a:rPr lang="en-US" sz="1500" b="1" dirty="0"/>
              <a:t> Peng</a:t>
            </a:r>
            <a:r>
              <a:rPr lang="en-US" sz="1500" dirty="0"/>
              <a:t> </a:t>
            </a:r>
          </a:p>
          <a:p>
            <a:pPr fontAlgn="base"/>
            <a:r>
              <a:rPr lang="en-US" sz="1400" i="1" dirty="0"/>
              <a:t>E2S2 CREATE, Shanghai </a:t>
            </a:r>
            <a:r>
              <a:rPr lang="en-US" sz="1400" i="1" dirty="0" err="1"/>
              <a:t>Jiaotong</a:t>
            </a:r>
            <a:r>
              <a:rPr lang="en-US" sz="1400" i="1" dirty="0"/>
              <a:t> University</a:t>
            </a:r>
          </a:p>
          <a:p>
            <a:pPr fontAlgn="base"/>
            <a:r>
              <a:rPr lang="en-US" sz="1500" b="1" dirty="0"/>
              <a:t>Tushar Poddar</a:t>
            </a:r>
            <a:br>
              <a:rPr lang="en-US" sz="1500" dirty="0"/>
            </a:br>
            <a:r>
              <a:rPr lang="en-US" sz="1400" i="1" dirty="0"/>
              <a:t>Chair, </a:t>
            </a:r>
            <a:r>
              <a:rPr lang="en-US" sz="1400" i="1" dirty="0" err="1"/>
              <a:t>AIChE</a:t>
            </a:r>
            <a:r>
              <a:rPr lang="en-US" sz="1400" i="1" dirty="0"/>
              <a:t> – Singapore Local Section</a:t>
            </a:r>
          </a:p>
          <a:p>
            <a:pPr fontAlgn="base"/>
            <a:r>
              <a:rPr lang="en-US" sz="1500" b="1" dirty="0" err="1"/>
              <a:t>Xiaonan</a:t>
            </a:r>
            <a:r>
              <a:rPr lang="en-US" sz="1500" b="1" dirty="0"/>
              <a:t> Wang</a:t>
            </a:r>
            <a:br>
              <a:rPr lang="en-US" sz="1500" b="1" dirty="0"/>
            </a:br>
            <a:r>
              <a:rPr lang="en-US" sz="1400" i="1" dirty="0"/>
              <a:t>National University of Singapore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3FE02-4D17-8545-A308-21CAE742BFBF}"/>
              </a:ext>
            </a:extLst>
          </p:cNvPr>
          <p:cNvSpPr txBox="1"/>
          <p:nvPr/>
        </p:nvSpPr>
        <p:spPr>
          <a:xfrm>
            <a:off x="504092" y="4586768"/>
            <a:ext cx="4439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9AAE3"/>
                </a:solidFill>
              </a:rPr>
              <a:t>KEY DATES</a:t>
            </a:r>
          </a:p>
          <a:p>
            <a:pPr fontAlgn="base"/>
            <a:r>
              <a:rPr lang="en-US" sz="1400" dirty="0"/>
              <a:t>Registration Opens: May 4</a:t>
            </a:r>
            <a:br>
              <a:rPr lang="en-US" sz="1400" dirty="0"/>
            </a:br>
            <a:r>
              <a:rPr lang="en-US" sz="1400" dirty="0"/>
              <a:t>Call for Abstracts Deadline: May 4</a:t>
            </a:r>
            <a:br>
              <a:rPr lang="en-US" sz="1400" dirty="0"/>
            </a:br>
            <a:r>
              <a:rPr lang="en-US" sz="1400" dirty="0"/>
              <a:t>Call for Posters Deadline: June 4</a:t>
            </a:r>
            <a:br>
              <a:rPr lang="en-US" sz="1400" dirty="0"/>
            </a:br>
            <a:r>
              <a:rPr lang="en-US" sz="1400" dirty="0"/>
              <a:t>Early Bird Registration Ends: July 4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B0F8CD-038A-4241-98E4-3B1AFF064C65}"/>
              </a:ext>
            </a:extLst>
          </p:cNvPr>
          <p:cNvSpPr/>
          <p:nvPr/>
        </p:nvSpPr>
        <p:spPr>
          <a:xfrm>
            <a:off x="-4293" y="5981803"/>
            <a:ext cx="121962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For complete program information, visit </a:t>
            </a:r>
            <a:r>
              <a:rPr lang="en-US" sz="1600" b="1" dirty="0" err="1">
                <a:solidFill>
                  <a:srgbClr val="29A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aiche.org</a:t>
            </a:r>
            <a:r>
              <a:rPr lang="en-US" sz="1600" b="1" dirty="0">
                <a:solidFill>
                  <a:srgbClr val="29A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CO" sz="1600" b="1" dirty="0">
                <a:solidFill>
                  <a:srgbClr val="29AAE3"/>
                </a:solidFill>
              </a:rPr>
              <a:t>swm</a:t>
            </a:r>
            <a:endParaRPr lang="en-US" sz="1600" b="1" dirty="0">
              <a:solidFill>
                <a:srgbClr val="29AAE3"/>
              </a:solidFill>
            </a:endParaRPr>
          </a:p>
          <a:p>
            <a:pPr algn="ctr"/>
            <a:endParaRPr lang="en-US" sz="1400" b="1" dirty="0">
              <a:solidFill>
                <a:srgbClr val="8FD5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74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W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AAE1"/>
      </a:accent1>
      <a:accent2>
        <a:srgbClr val="0C71B9"/>
      </a:accent2>
      <a:accent3>
        <a:srgbClr val="A5A5A5"/>
      </a:accent3>
      <a:accent4>
        <a:srgbClr val="403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164</Words>
  <Application>Microsoft Macintosh PowerPoint</Application>
  <PresentationFormat>Widescreen</PresentationFormat>
  <Paragraphs>23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cp:lastPrinted>2021-01-28T21:26:33Z</cp:lastPrinted>
  <dcterms:created xsi:type="dcterms:W3CDTF">2021-01-27T01:34:15Z</dcterms:created>
  <dcterms:modified xsi:type="dcterms:W3CDTF">2021-02-16T21:12:59Z</dcterms:modified>
</cp:coreProperties>
</file>