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3" r:id="rId1"/>
  </p:sldMasterIdLst>
  <p:notesMasterIdLst>
    <p:notesMasterId r:id="rId14"/>
  </p:notesMasterIdLst>
  <p:sldIdLst>
    <p:sldId id="623" r:id="rId2"/>
    <p:sldId id="628" r:id="rId3"/>
    <p:sldId id="626" r:id="rId4"/>
    <p:sldId id="620" r:id="rId5"/>
    <p:sldId id="622" r:id="rId6"/>
    <p:sldId id="634" r:id="rId7"/>
    <p:sldId id="633" r:id="rId8"/>
    <p:sldId id="632" r:id="rId9"/>
    <p:sldId id="647" r:id="rId10"/>
    <p:sldId id="643" r:id="rId11"/>
    <p:sldId id="645" r:id="rId12"/>
    <p:sldId id="625" r:id="rId13"/>
  </p:sldIdLst>
  <p:sldSz cx="12192000" cy="68580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sa Lopez-Toglia" initials="EL" lastIdx="1" clrIdx="0">
    <p:extLst>
      <p:ext uri="{19B8F6BF-5375-455C-9EA6-DF929625EA0E}">
        <p15:presenceInfo xmlns:p15="http://schemas.microsoft.com/office/powerpoint/2012/main" userId="Elsa Lopez-Togl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311F"/>
    <a:srgbClr val="2D75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823" autoAdjust="0"/>
  </p:normalViewPr>
  <p:slideViewPr>
    <p:cSldViewPr snapToGrid="0">
      <p:cViewPr varScale="1">
        <p:scale>
          <a:sx n="70" d="100"/>
          <a:sy n="70" d="100"/>
        </p:scale>
        <p:origin x="924" y="48"/>
      </p:cViewPr>
      <p:guideLst/>
    </p:cSldViewPr>
  </p:slideViewPr>
  <p:notesTextViewPr>
    <p:cViewPr>
      <p:scale>
        <a:sx n="1" d="1"/>
        <a:sy n="1" d="1"/>
      </p:scale>
      <p:origin x="0" y="0"/>
    </p:cViewPr>
  </p:notesTextViewPr>
  <p:notesViewPr>
    <p:cSldViewPr snapToGrid="0">
      <p:cViewPr>
        <p:scale>
          <a:sx n="92" d="100"/>
          <a:sy n="92" d="100"/>
        </p:scale>
        <p:origin x="1676" y="-5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08438" y="0"/>
            <a:ext cx="3067050" cy="469900"/>
          </a:xfrm>
          <a:prstGeom prst="rect">
            <a:avLst/>
          </a:prstGeom>
        </p:spPr>
        <p:txBody>
          <a:bodyPr vert="horz" lIns="91440" tIns="45720" rIns="91440" bIns="45720" rtlCol="0"/>
          <a:lstStyle>
            <a:lvl1pPr algn="r">
              <a:defRPr sz="1200"/>
            </a:lvl1pPr>
          </a:lstStyle>
          <a:p>
            <a:fld id="{38EE4810-9437-4DBE-B6A2-47F585E5ECD3}" type="datetimeFigureOut">
              <a:rPr lang="en-US" smtClean="0"/>
              <a:t>12/5/2019</a:t>
            </a:fld>
            <a:endParaRPr lang="en-US" dirty="0"/>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8025" y="4505325"/>
            <a:ext cx="5661025" cy="36877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438" y="8893175"/>
            <a:ext cx="3067050" cy="469900"/>
          </a:xfrm>
          <a:prstGeom prst="rect">
            <a:avLst/>
          </a:prstGeom>
        </p:spPr>
        <p:txBody>
          <a:bodyPr vert="horz" lIns="91440" tIns="45720" rIns="91440" bIns="45720" rtlCol="0" anchor="b"/>
          <a:lstStyle>
            <a:lvl1pPr algn="r">
              <a:defRPr sz="1200"/>
            </a:lvl1pPr>
          </a:lstStyle>
          <a:p>
            <a:fld id="{ACCF9011-922E-4059-BCCE-D120306B5111}" type="slidenum">
              <a:rPr lang="en-US" smtClean="0"/>
              <a:t>‹#›</a:t>
            </a:fld>
            <a:endParaRPr lang="en-US" dirty="0"/>
          </a:p>
        </p:txBody>
      </p:sp>
    </p:spTree>
    <p:extLst>
      <p:ext uri="{BB962C8B-B14F-4D97-AF65-F5344CB8AC3E}">
        <p14:creationId xmlns:p14="http://schemas.microsoft.com/office/powerpoint/2010/main" val="844853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1565">
              <a:defRPr/>
            </a:pPr>
            <a:r>
              <a:rPr lang="en-US" dirty="0"/>
              <a:t>Claire, by making this request of Charles, is sending the message that there is something abnormal about the way Charles speaks and that if he really wants to be a scientist, he will have to change this aspect of his personal identity, which is likely deeply connected to his home culture and family.</a:t>
            </a:r>
            <a:endParaRPr lang="en-US" b="0" i="0" u="none" strike="noStrike" dirty="0">
              <a:effectLst/>
            </a:endParaRP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4</a:t>
            </a:fld>
            <a:endParaRPr lang="en-US" dirty="0"/>
          </a:p>
        </p:txBody>
      </p:sp>
    </p:spTree>
    <p:extLst>
      <p:ext uri="{BB962C8B-B14F-4D97-AF65-F5344CB8AC3E}">
        <p14:creationId xmlns:p14="http://schemas.microsoft.com/office/powerpoint/2010/main" val="209518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we name the genesis of the bias? Generational/Age</a:t>
            </a:r>
          </a:p>
          <a:p>
            <a:r>
              <a:rPr lang="en-US" dirty="0"/>
              <a:t>Do we think that Bill might be able to continue to do her job under these circumstances?</a:t>
            </a:r>
          </a:p>
          <a:p>
            <a:r>
              <a:rPr lang="en-US" dirty="0"/>
              <a:t>What Could Bill do now?</a:t>
            </a:r>
          </a:p>
          <a:p>
            <a:r>
              <a:rPr lang="en-US" dirty="0"/>
              <a:t>What should Samantha do?</a:t>
            </a: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5</a:t>
            </a:fld>
            <a:endParaRPr lang="en-US" dirty="0"/>
          </a:p>
        </p:txBody>
      </p:sp>
    </p:spTree>
    <p:extLst>
      <p:ext uri="{BB962C8B-B14F-4D97-AF65-F5344CB8AC3E}">
        <p14:creationId xmlns:p14="http://schemas.microsoft.com/office/powerpoint/2010/main" val="3109856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You’re an oddity here one off. Your different here.</a:t>
            </a:r>
          </a:p>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Emotional tax, not fitting in. perception of larger women.</a:t>
            </a:r>
          </a:p>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Flex time not working as hard</a:t>
            </a: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7</a:t>
            </a:fld>
            <a:endParaRPr lang="en-US" dirty="0"/>
          </a:p>
        </p:txBody>
      </p:sp>
    </p:spTree>
    <p:extLst>
      <p:ext uri="{BB962C8B-B14F-4D97-AF65-F5344CB8AC3E}">
        <p14:creationId xmlns:p14="http://schemas.microsoft.com/office/powerpoint/2010/main" val="449986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Allies, educate yourself</a:t>
            </a:r>
          </a:p>
          <a:p>
            <a:r>
              <a:rPr lang="en-US" dirty="0"/>
              <a:t>Listen</a:t>
            </a:r>
          </a:p>
          <a:p>
            <a:r>
              <a:rPr lang="en-US" dirty="0"/>
              <a:t>Be visible and challenge</a:t>
            </a:r>
          </a:p>
          <a:p>
            <a:r>
              <a:rPr lang="en-US" dirty="0"/>
              <a:t>Influence Others</a:t>
            </a: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9</a:t>
            </a:fld>
            <a:endParaRPr lang="en-US" dirty="0"/>
          </a:p>
        </p:txBody>
      </p:sp>
    </p:spTree>
    <p:extLst>
      <p:ext uri="{BB962C8B-B14F-4D97-AF65-F5344CB8AC3E}">
        <p14:creationId xmlns:p14="http://schemas.microsoft.com/office/powerpoint/2010/main" val="4112346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C87B092-6EFC-4698-A365-56A65ADCBEC6}"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286441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a:t>Click icon to add picture</a:t>
            </a:r>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DC5380-EA49-4781-8C34-68EB5123C18A}" type="datetime1">
              <a:rPr lang="en-US" smtClean="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19709846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91DC5380-EA49-4781-8C34-68EB5123C18A}"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47817338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91DC5380-EA49-4781-8C34-68EB5123C18A}" type="datetime1">
              <a:rPr lang="en-US" smtClean="0"/>
              <a:t>12/5/2019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23704003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FFD38C-D56E-446B-8CFE-7B8FA6EA6C79}"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724419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5E54E9-967B-478F-812D-13B558082E97}"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800368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cSld name="1_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893A0A-D59B-4D57-A740-FD1503EE0B67}" type="datetime1">
              <a:rPr lang="en-US" smtClean="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791999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DB6C52-8F8B-4064-8C4B-CE64767722B7}"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74748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F0D62C-09A6-4F46-B524-F87F08C78E89}"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78098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026EA9-0A93-4E6E-A89B-352C83E677C3}" type="datetime1">
              <a:rPr lang="en-US" smtClean="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341205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C8DEE5-2743-4BB4-9CC3-502CA534552E}" type="datetime1">
              <a:rPr lang="en-US" smtClean="0"/>
              <a:t>12/5/2019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97277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2C830C-14E9-48DA-AEBC-0F9BE2160D30}" type="datetime1">
              <a:rPr lang="en-US" smtClean="0"/>
              <a:t>12/5/2019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689379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EA5E-8C2F-4FF3-B83D-CA61F280911B}" type="datetime1">
              <a:rPr lang="en-US" smtClean="0"/>
              <a:t>12/5/2019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51577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56D55F4-ED67-421B-8A64-B1C7C040AF9A}" type="datetime1">
              <a:rPr lang="en-US" smtClean="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57210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a:t>Click icon to add picture</a:t>
            </a:r>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91DC5380-EA49-4781-8C34-68EB5123C18A}" type="datetime1">
              <a:rPr lang="en-US" smtClean="0"/>
              <a:t>12/5/2019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62954976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91DC5380-EA49-4781-8C34-68EB5123C18A}" type="datetime1">
              <a:rPr lang="en-US" smtClean="0"/>
              <a:t>12/5/2019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129965139"/>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9" r:id="rId15"/>
  </p:sldLayoutIdLst>
  <p:hf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catalyst.org/marc/" TargetMode="External"/><Relationship Id="rId2" Type="http://schemas.openxmlformats.org/officeDocument/2006/relationships/hyperlink" Target="https://www.catalyst.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680EF8-D7FC-4789-8DA2-1BB0132CA704}"/>
              </a:ext>
            </a:extLst>
          </p:cNvPr>
          <p:cNvSpPr>
            <a:spLocks noGrp="1"/>
          </p:cNvSpPr>
          <p:nvPr>
            <p:ph type="ctrTitle"/>
          </p:nvPr>
        </p:nvSpPr>
        <p:spPr>
          <a:xfrm>
            <a:off x="1155700" y="3084017"/>
            <a:ext cx="9251616" cy="1692771"/>
          </a:xfrm>
          <a:prstGeom prst="rect">
            <a:avLst/>
          </a:prstGeom>
        </p:spPr>
        <p:txBody>
          <a:bodyPr wrap="square">
            <a:spAutoFit/>
          </a:bodyPr>
          <a:lstStyle/>
          <a:p>
            <a:r>
              <a:rPr lang="en-US" sz="4000" dirty="0">
                <a:solidFill>
                  <a:schemeClr val="tx1"/>
                </a:solidFill>
              </a:rPr>
              <a:t>Unconscious Bias in Engineering</a:t>
            </a:r>
          </a:p>
          <a:p>
            <a:endParaRPr lang="en-US" sz="3200" dirty="0">
              <a:solidFill>
                <a:schemeClr val="tx1"/>
              </a:solidFill>
            </a:endParaRPr>
          </a:p>
          <a:p>
            <a:endParaRPr lang="en-US" sz="3200" dirty="0">
              <a:solidFill>
                <a:schemeClr val="tx1"/>
              </a:solidFill>
            </a:endParaRPr>
          </a:p>
        </p:txBody>
      </p:sp>
      <p:sp>
        <p:nvSpPr>
          <p:cNvPr id="3" name="Slide Number Placeholder 2">
            <a:extLst>
              <a:ext uri="{FF2B5EF4-FFF2-40B4-BE49-F238E27FC236}">
                <a16:creationId xmlns:a16="http://schemas.microsoft.com/office/drawing/2014/main" id="{2919AEA3-DD34-4E7E-A241-9088F2B7F36E}"/>
              </a:ext>
            </a:extLst>
          </p:cNvPr>
          <p:cNvSpPr>
            <a:spLocks noGrp="1"/>
          </p:cNvSpPr>
          <p:nvPr>
            <p:ph type="sldNum" sz="quarter" idx="12"/>
          </p:nvPr>
        </p:nvSpPr>
        <p:spPr/>
        <p:txBody>
          <a:bodyPr/>
          <a:lstStyle/>
          <a:p>
            <a:fld id="{D57F1E4F-1CFF-5643-939E-02111984F565}" type="slidenum">
              <a:rPr lang="en-US" smtClean="0"/>
              <a:t>1</a:t>
            </a:fld>
            <a:endParaRPr lang="en-US" dirty="0"/>
          </a:p>
        </p:txBody>
      </p:sp>
      <p:sp>
        <p:nvSpPr>
          <p:cNvPr id="2" name="Rectangle 1">
            <a:extLst>
              <a:ext uri="{FF2B5EF4-FFF2-40B4-BE49-F238E27FC236}">
                <a16:creationId xmlns:a16="http://schemas.microsoft.com/office/drawing/2014/main" id="{F519C401-F90C-4185-84CF-1913D89C295B}"/>
              </a:ext>
            </a:extLst>
          </p:cNvPr>
          <p:cNvSpPr/>
          <p:nvPr/>
        </p:nvSpPr>
        <p:spPr>
          <a:xfrm>
            <a:off x="2019300" y="5377279"/>
            <a:ext cx="6096000" cy="584775"/>
          </a:xfrm>
          <a:prstGeom prst="rect">
            <a:avLst/>
          </a:prstGeom>
        </p:spPr>
        <p:txBody>
          <a:bodyPr>
            <a:spAutoFit/>
          </a:bodyPr>
          <a:lstStyle/>
          <a:p>
            <a:pPr lvl="0">
              <a:spcBef>
                <a:spcPct val="0"/>
              </a:spcBef>
            </a:pPr>
            <a:r>
              <a:rPr lang="en-US" sz="3200" b="1" dirty="0">
                <a:solidFill>
                  <a:prstClr val="white"/>
                </a:solidFill>
                <a:ea typeface="+mj-ea"/>
                <a:cs typeface="+mj-cs"/>
              </a:rPr>
              <a:t>	Module 3- Interrupting Bias</a:t>
            </a:r>
            <a:endParaRPr lang="en-US" dirty="0"/>
          </a:p>
        </p:txBody>
      </p:sp>
    </p:spTree>
    <p:extLst>
      <p:ext uri="{BB962C8B-B14F-4D97-AF65-F5344CB8AC3E}">
        <p14:creationId xmlns:p14="http://schemas.microsoft.com/office/powerpoint/2010/main" val="546967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6B102-B8BC-43B9-B9FA-4331F03AA399}"/>
              </a:ext>
            </a:extLst>
          </p:cNvPr>
          <p:cNvSpPr>
            <a:spLocks noGrp="1"/>
          </p:cNvSpPr>
          <p:nvPr>
            <p:ph type="title"/>
          </p:nvPr>
        </p:nvSpPr>
        <p:spPr/>
        <p:txBody>
          <a:bodyPr/>
          <a:lstStyle/>
          <a:p>
            <a:r>
              <a:rPr lang="en-US" dirty="0"/>
              <a:t>Questions and Discussion</a:t>
            </a:r>
          </a:p>
        </p:txBody>
      </p:sp>
      <p:sp>
        <p:nvSpPr>
          <p:cNvPr id="3" name="Slide Number Placeholder 2">
            <a:extLst>
              <a:ext uri="{FF2B5EF4-FFF2-40B4-BE49-F238E27FC236}">
                <a16:creationId xmlns:a16="http://schemas.microsoft.com/office/drawing/2014/main" id="{44C1D174-47E6-4C2F-A325-7C2F527E0A82}"/>
              </a:ext>
            </a:extLst>
          </p:cNvPr>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2085004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BF98B4-D504-44C2-8203-DFD331A69516}"/>
              </a:ext>
            </a:extLst>
          </p:cNvPr>
          <p:cNvSpPr>
            <a:spLocks noGrp="1"/>
          </p:cNvSpPr>
          <p:nvPr>
            <p:ph type="sldNum" sz="quarter" idx="12"/>
          </p:nvPr>
        </p:nvSpPr>
        <p:spPr/>
        <p:txBody>
          <a:bodyPr/>
          <a:lstStyle/>
          <a:p>
            <a:fld id="{D57F1E4F-1CFF-5643-939E-02111984F565}" type="slidenum">
              <a:rPr lang="en-US" sz="1600" smtClean="0"/>
              <a:t>11</a:t>
            </a:fld>
            <a:endParaRPr lang="en-US" sz="1600" dirty="0"/>
          </a:p>
        </p:txBody>
      </p:sp>
      <p:sp>
        <p:nvSpPr>
          <p:cNvPr id="3" name="Rectangle 2">
            <a:extLst>
              <a:ext uri="{FF2B5EF4-FFF2-40B4-BE49-F238E27FC236}">
                <a16:creationId xmlns:a16="http://schemas.microsoft.com/office/drawing/2014/main" id="{E44CA274-A263-46EB-A4D1-71429E0BB48B}"/>
              </a:ext>
            </a:extLst>
          </p:cNvPr>
          <p:cNvSpPr/>
          <p:nvPr/>
        </p:nvSpPr>
        <p:spPr>
          <a:xfrm>
            <a:off x="1952528" y="2783272"/>
            <a:ext cx="5549916" cy="338554"/>
          </a:xfrm>
          <a:prstGeom prst="rect">
            <a:avLst/>
          </a:prstGeom>
          <a:solidFill>
            <a:schemeClr val="tx1"/>
          </a:solidFill>
        </p:spPr>
        <p:txBody>
          <a:bodyPr wrap="square">
            <a:spAutoFit/>
          </a:bodyPr>
          <a:lstStyle/>
          <a:p>
            <a:pPr marL="571500" indent="-571500">
              <a:buClr>
                <a:srgbClr val="FFC000"/>
              </a:buClr>
              <a:buFont typeface="Wingdings" panose="05000000000000000000" pitchFamily="2" charset="2"/>
              <a:buChar char="§"/>
            </a:pPr>
            <a:r>
              <a:rPr lang="en-US" sz="1600" b="1" dirty="0">
                <a:solidFill>
                  <a:schemeClr val="accent2"/>
                </a:solidFill>
              </a:rPr>
              <a:t>Allies, can support team members in meetings</a:t>
            </a:r>
          </a:p>
        </p:txBody>
      </p:sp>
      <p:sp>
        <p:nvSpPr>
          <p:cNvPr id="4" name="Rectangle 3">
            <a:extLst>
              <a:ext uri="{FF2B5EF4-FFF2-40B4-BE49-F238E27FC236}">
                <a16:creationId xmlns:a16="http://schemas.microsoft.com/office/drawing/2014/main" id="{5CE92D50-CE89-4AA0-B9FA-7638F68C1CE2}"/>
              </a:ext>
            </a:extLst>
          </p:cNvPr>
          <p:cNvSpPr/>
          <p:nvPr/>
        </p:nvSpPr>
        <p:spPr>
          <a:xfrm>
            <a:off x="449178" y="233005"/>
            <a:ext cx="6250005" cy="584775"/>
          </a:xfrm>
          <a:prstGeom prst="rect">
            <a:avLst/>
          </a:prstGeom>
          <a:solidFill>
            <a:schemeClr val="tx1"/>
          </a:solidFill>
        </p:spPr>
        <p:txBody>
          <a:bodyPr wrap="square">
            <a:spAutoFit/>
          </a:bodyPr>
          <a:lstStyle/>
          <a:p>
            <a:pPr marL="571500" lvl="0" indent="-571500">
              <a:buClr>
                <a:srgbClr val="FFC000"/>
              </a:buClr>
              <a:buFont typeface="Wingdings" panose="05000000000000000000" pitchFamily="2" charset="2"/>
              <a:buChar char="§"/>
            </a:pPr>
            <a:r>
              <a:rPr lang="en-US" sz="1600" b="1" dirty="0">
                <a:solidFill>
                  <a:schemeClr val="accent2"/>
                </a:solidFill>
              </a:rPr>
              <a:t>Attend an event or program to increase your awareness about cultures outside of your comfort zone</a:t>
            </a:r>
          </a:p>
        </p:txBody>
      </p:sp>
      <p:sp>
        <p:nvSpPr>
          <p:cNvPr id="5" name="Rectangle 4">
            <a:extLst>
              <a:ext uri="{FF2B5EF4-FFF2-40B4-BE49-F238E27FC236}">
                <a16:creationId xmlns:a16="http://schemas.microsoft.com/office/drawing/2014/main" id="{11FEE090-3690-42AF-88D7-BBF552339A1E}"/>
              </a:ext>
            </a:extLst>
          </p:cNvPr>
          <p:cNvSpPr/>
          <p:nvPr/>
        </p:nvSpPr>
        <p:spPr>
          <a:xfrm>
            <a:off x="1139193" y="1629511"/>
            <a:ext cx="5858373" cy="584775"/>
          </a:xfrm>
          <a:prstGeom prst="rect">
            <a:avLst/>
          </a:prstGeom>
          <a:solidFill>
            <a:schemeClr val="tx1"/>
          </a:solidFill>
        </p:spPr>
        <p:txBody>
          <a:bodyPr wrap="square">
            <a:spAutoFit/>
          </a:bodyPr>
          <a:lstStyle/>
          <a:p>
            <a:pPr marL="571500" indent="-571500">
              <a:buClr>
                <a:srgbClr val="FFC000"/>
              </a:buClr>
              <a:buFont typeface="Wingdings" panose="05000000000000000000" pitchFamily="2" charset="2"/>
              <a:buChar char="§"/>
            </a:pPr>
            <a:r>
              <a:rPr lang="en-US" sz="1600" b="1" dirty="0">
                <a:solidFill>
                  <a:schemeClr val="accent2"/>
                </a:solidFill>
              </a:rPr>
              <a:t>Be receptive to others and look for opportunities to be inclusive</a:t>
            </a:r>
          </a:p>
        </p:txBody>
      </p:sp>
      <p:sp>
        <p:nvSpPr>
          <p:cNvPr id="7" name="Rectangle 6">
            <a:extLst>
              <a:ext uri="{FF2B5EF4-FFF2-40B4-BE49-F238E27FC236}">
                <a16:creationId xmlns:a16="http://schemas.microsoft.com/office/drawing/2014/main" id="{47FB60A5-B508-44CB-9A51-4FB447BD2101}"/>
              </a:ext>
            </a:extLst>
          </p:cNvPr>
          <p:cNvSpPr/>
          <p:nvPr/>
        </p:nvSpPr>
        <p:spPr>
          <a:xfrm>
            <a:off x="2477311" y="3275185"/>
            <a:ext cx="5229317" cy="338554"/>
          </a:xfrm>
          <a:prstGeom prst="rect">
            <a:avLst/>
          </a:prstGeom>
          <a:solidFill>
            <a:schemeClr val="tx1"/>
          </a:solidFill>
        </p:spPr>
        <p:txBody>
          <a:bodyPr wrap="none">
            <a:spAutoFit/>
          </a:bodyPr>
          <a:lstStyle/>
          <a:p>
            <a:pPr marL="571500" indent="-571500">
              <a:buClr>
                <a:srgbClr val="FFC000"/>
              </a:buClr>
              <a:buFont typeface="Wingdings" panose="05000000000000000000" pitchFamily="2" charset="2"/>
              <a:buChar char="§"/>
            </a:pPr>
            <a:r>
              <a:rPr lang="en-US" sz="1600" b="1" dirty="0">
                <a:solidFill>
                  <a:schemeClr val="accent2"/>
                </a:solidFill>
              </a:rPr>
              <a:t>Interrupt any tendency to rely on stereotypes</a:t>
            </a:r>
          </a:p>
        </p:txBody>
      </p:sp>
      <p:sp>
        <p:nvSpPr>
          <p:cNvPr id="8" name="Rectangle 7">
            <a:extLst>
              <a:ext uri="{FF2B5EF4-FFF2-40B4-BE49-F238E27FC236}">
                <a16:creationId xmlns:a16="http://schemas.microsoft.com/office/drawing/2014/main" id="{8150A8F7-489D-48E3-8CE6-5FC7F49630E2}"/>
              </a:ext>
            </a:extLst>
          </p:cNvPr>
          <p:cNvSpPr/>
          <p:nvPr/>
        </p:nvSpPr>
        <p:spPr>
          <a:xfrm>
            <a:off x="1558232" y="2329502"/>
            <a:ext cx="5549917" cy="338554"/>
          </a:xfrm>
          <a:prstGeom prst="rect">
            <a:avLst/>
          </a:prstGeom>
          <a:solidFill>
            <a:schemeClr val="tx1"/>
          </a:solidFill>
        </p:spPr>
        <p:txBody>
          <a:bodyPr wrap="none">
            <a:spAutoFit/>
          </a:bodyPr>
          <a:lstStyle/>
          <a:p>
            <a:pPr marL="571500" indent="-571500">
              <a:buClr>
                <a:srgbClr val="FFC000"/>
              </a:buClr>
              <a:buFont typeface="Wingdings" panose="05000000000000000000" pitchFamily="2" charset="2"/>
              <a:buChar char="§"/>
            </a:pPr>
            <a:r>
              <a:rPr lang="en-US" sz="1600" b="1" dirty="0">
                <a:solidFill>
                  <a:schemeClr val="accent2"/>
                </a:solidFill>
              </a:rPr>
              <a:t>Give credit to others for their contributions/ideas</a:t>
            </a:r>
          </a:p>
        </p:txBody>
      </p:sp>
      <p:sp>
        <p:nvSpPr>
          <p:cNvPr id="9" name="Rectangle 8">
            <a:extLst>
              <a:ext uri="{FF2B5EF4-FFF2-40B4-BE49-F238E27FC236}">
                <a16:creationId xmlns:a16="http://schemas.microsoft.com/office/drawing/2014/main" id="{5702F823-DC9F-4B1D-9F29-768CD91E1D76}"/>
              </a:ext>
            </a:extLst>
          </p:cNvPr>
          <p:cNvSpPr/>
          <p:nvPr/>
        </p:nvSpPr>
        <p:spPr>
          <a:xfrm>
            <a:off x="737936" y="903124"/>
            <a:ext cx="6163378" cy="584775"/>
          </a:xfrm>
          <a:prstGeom prst="rect">
            <a:avLst/>
          </a:prstGeom>
          <a:solidFill>
            <a:schemeClr val="tx1"/>
          </a:solidFill>
        </p:spPr>
        <p:txBody>
          <a:bodyPr wrap="square">
            <a:spAutoFit/>
          </a:bodyPr>
          <a:lstStyle/>
          <a:p>
            <a:pPr marL="571500" indent="-571500">
              <a:buClr>
                <a:srgbClr val="FFC000"/>
              </a:buClr>
              <a:buFont typeface="Wingdings" panose="05000000000000000000" pitchFamily="2" charset="2"/>
              <a:buChar char="§"/>
            </a:pPr>
            <a:r>
              <a:rPr lang="en-US" sz="1600" b="1" dirty="0">
                <a:solidFill>
                  <a:schemeClr val="accent2"/>
                </a:solidFill>
              </a:rPr>
              <a:t>Participate actively in discussions on performance and succession planning</a:t>
            </a:r>
          </a:p>
        </p:txBody>
      </p:sp>
      <p:sp>
        <p:nvSpPr>
          <p:cNvPr id="10" name="TextBox 9">
            <a:extLst>
              <a:ext uri="{FF2B5EF4-FFF2-40B4-BE49-F238E27FC236}">
                <a16:creationId xmlns:a16="http://schemas.microsoft.com/office/drawing/2014/main" id="{138B8184-ECAC-4EDF-82F9-819F0917731D}"/>
              </a:ext>
            </a:extLst>
          </p:cNvPr>
          <p:cNvSpPr txBox="1"/>
          <p:nvPr/>
        </p:nvSpPr>
        <p:spPr>
          <a:xfrm>
            <a:off x="4486976" y="4090738"/>
            <a:ext cx="4897656" cy="400110"/>
          </a:xfrm>
          <a:prstGeom prst="rect">
            <a:avLst/>
          </a:prstGeom>
          <a:solidFill>
            <a:schemeClr val="tx1"/>
          </a:solidFill>
        </p:spPr>
        <p:txBody>
          <a:bodyPr wrap="square" rtlCol="0">
            <a:spAutoFit/>
          </a:bodyPr>
          <a:lstStyle/>
          <a:p>
            <a:r>
              <a:rPr lang="en-US" sz="2000" b="1" dirty="0">
                <a:solidFill>
                  <a:schemeClr val="accent2"/>
                </a:solidFill>
              </a:rPr>
              <a:t>What other actions might we take?</a:t>
            </a:r>
          </a:p>
        </p:txBody>
      </p:sp>
    </p:spTree>
    <p:extLst>
      <p:ext uri="{BB962C8B-B14F-4D97-AF65-F5344CB8AC3E}">
        <p14:creationId xmlns:p14="http://schemas.microsoft.com/office/powerpoint/2010/main" val="4114284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5CEA3-7BA4-4F5E-AE14-5B0E376617C7}"/>
              </a:ext>
            </a:extLst>
          </p:cNvPr>
          <p:cNvSpPr>
            <a:spLocks noGrp="1"/>
          </p:cNvSpPr>
          <p:nvPr>
            <p:ph type="title"/>
          </p:nvPr>
        </p:nvSpPr>
        <p:spPr>
          <a:xfrm>
            <a:off x="739331" y="451513"/>
            <a:ext cx="10571998" cy="1014179"/>
          </a:xfrm>
        </p:spPr>
        <p:txBody>
          <a:bodyPr>
            <a:normAutofit/>
          </a:bodyPr>
          <a:lstStyle/>
          <a:p>
            <a:pPr algn="ctr"/>
            <a:r>
              <a:rPr lang="en-US" dirty="0"/>
              <a:t>Additional Resources</a:t>
            </a:r>
          </a:p>
        </p:txBody>
      </p:sp>
      <p:sp>
        <p:nvSpPr>
          <p:cNvPr id="5" name="Slide Number Placeholder 4">
            <a:extLst>
              <a:ext uri="{FF2B5EF4-FFF2-40B4-BE49-F238E27FC236}">
                <a16:creationId xmlns:a16="http://schemas.microsoft.com/office/drawing/2014/main" id="{DB07BDAE-D934-40B3-9A6E-9A64859453A6}"/>
              </a:ext>
            </a:extLst>
          </p:cNvPr>
          <p:cNvSpPr>
            <a:spLocks noGrp="1"/>
          </p:cNvSpPr>
          <p:nvPr>
            <p:ph type="sldNum" sz="quarter" idx="12"/>
          </p:nvPr>
        </p:nvSpPr>
        <p:spPr/>
        <p:txBody>
          <a:bodyPr/>
          <a:lstStyle/>
          <a:p>
            <a:fld id="{D57F1E4F-1CFF-5643-939E-02111984F565}" type="slidenum">
              <a:rPr lang="en-US" smtClean="0"/>
              <a:t>12</a:t>
            </a:fld>
            <a:endParaRPr lang="en-US" dirty="0"/>
          </a:p>
        </p:txBody>
      </p:sp>
      <p:sp>
        <p:nvSpPr>
          <p:cNvPr id="3" name="Rectangle 2">
            <a:extLst>
              <a:ext uri="{FF2B5EF4-FFF2-40B4-BE49-F238E27FC236}">
                <a16:creationId xmlns:a16="http://schemas.microsoft.com/office/drawing/2014/main" id="{7159B0CA-B4FC-4C30-9991-7C77413F8782}"/>
              </a:ext>
            </a:extLst>
          </p:cNvPr>
          <p:cNvSpPr/>
          <p:nvPr/>
        </p:nvSpPr>
        <p:spPr>
          <a:xfrm>
            <a:off x="2897204" y="2117559"/>
            <a:ext cx="6113457" cy="3693319"/>
          </a:xfrm>
          <a:prstGeom prst="rect">
            <a:avLst/>
          </a:prstGeom>
        </p:spPr>
        <p:txBody>
          <a:bodyPr wrap="square">
            <a:spAutoFit/>
          </a:bodyPr>
          <a:lstStyle/>
          <a:p>
            <a:r>
              <a:rPr lang="en-US" dirty="0">
                <a:hlinkClick r:id="rId2"/>
              </a:rPr>
              <a:t>https://www.nsf.gov/od/broadeningparticipation/reducing_impact_of_bias.jsp</a:t>
            </a:r>
          </a:p>
          <a:p>
            <a:endParaRPr lang="en-US" dirty="0">
              <a:hlinkClick r:id="rId2"/>
            </a:endParaRPr>
          </a:p>
          <a:p>
            <a:r>
              <a:rPr lang="en-US" dirty="0">
                <a:hlinkClick r:id="rId2"/>
              </a:rPr>
              <a:t>https://www.nytimes.com/2011/11/27/books/review/thinking-fast-and-slow-by-daniel-kahneman-book-review.html</a:t>
            </a:r>
          </a:p>
          <a:p>
            <a:endParaRPr lang="en-US" dirty="0">
              <a:hlinkClick r:id="rId2"/>
            </a:endParaRPr>
          </a:p>
          <a:p>
            <a:r>
              <a:rPr lang="en-US" dirty="0">
                <a:hlinkClick r:id="rId2"/>
              </a:rPr>
              <a:t>https://www.catalyst.org/</a:t>
            </a:r>
            <a:endParaRPr lang="en-US" dirty="0"/>
          </a:p>
          <a:p>
            <a:endParaRPr lang="en-US" dirty="0"/>
          </a:p>
          <a:p>
            <a:r>
              <a:rPr lang="en-US" dirty="0">
                <a:hlinkClick r:id="rId3"/>
              </a:rPr>
              <a:t>https://www.catalyst.org/marc/</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1227012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F4819-35BC-4FD8-80D2-B557515CAB67}"/>
              </a:ext>
            </a:extLst>
          </p:cNvPr>
          <p:cNvSpPr>
            <a:spLocks noGrp="1"/>
          </p:cNvSpPr>
          <p:nvPr>
            <p:ph type="title"/>
          </p:nvPr>
        </p:nvSpPr>
        <p:spPr>
          <a:xfrm>
            <a:off x="1148747" y="1967977"/>
            <a:ext cx="9404724" cy="834661"/>
          </a:xfrm>
        </p:spPr>
        <p:txBody>
          <a:bodyPr/>
          <a:lstStyle/>
          <a:p>
            <a:r>
              <a:rPr lang="en-US" dirty="0"/>
              <a:t>Agenda</a:t>
            </a:r>
          </a:p>
        </p:txBody>
      </p:sp>
      <p:sp>
        <p:nvSpPr>
          <p:cNvPr id="3" name="Content Placeholder 2">
            <a:extLst>
              <a:ext uri="{FF2B5EF4-FFF2-40B4-BE49-F238E27FC236}">
                <a16:creationId xmlns:a16="http://schemas.microsoft.com/office/drawing/2014/main" id="{B6C2EF73-DFDD-4598-B032-D1A954AE6C25}"/>
              </a:ext>
            </a:extLst>
          </p:cNvPr>
          <p:cNvSpPr>
            <a:spLocks noGrp="1"/>
          </p:cNvSpPr>
          <p:nvPr>
            <p:ph idx="1"/>
          </p:nvPr>
        </p:nvSpPr>
        <p:spPr>
          <a:xfrm>
            <a:off x="989996" y="3209038"/>
            <a:ext cx="10750489" cy="2302512"/>
          </a:xfrm>
        </p:spPr>
        <p:txBody>
          <a:bodyPr>
            <a:normAutofit fontScale="92500" lnSpcReduction="20000"/>
          </a:bodyPr>
          <a:lstStyle/>
          <a:p>
            <a:pPr marL="457200" indent="-457200">
              <a:buClr>
                <a:schemeClr val="tx1"/>
              </a:buClr>
              <a:buFont typeface="+mj-lt"/>
              <a:buAutoNum type="arabicPeriod"/>
            </a:pPr>
            <a:r>
              <a:rPr lang="en-US" sz="2400" dirty="0"/>
              <a:t>Goals for Session</a:t>
            </a:r>
          </a:p>
          <a:p>
            <a:pPr marL="457200" indent="-457200">
              <a:buClr>
                <a:schemeClr val="tx1"/>
              </a:buClr>
              <a:buFont typeface="+mj-lt"/>
              <a:buAutoNum type="arabicPeriod"/>
            </a:pPr>
            <a:r>
              <a:rPr lang="en-US" sz="2400" dirty="0"/>
              <a:t>Key settings where the manifestation of bias negatively impacts under-represented groups</a:t>
            </a:r>
          </a:p>
          <a:p>
            <a:pPr marL="800100" lvl="2" indent="0">
              <a:buClr>
                <a:schemeClr val="tx1"/>
              </a:buClr>
              <a:buNone/>
            </a:pPr>
            <a:r>
              <a:rPr lang="en-US" sz="2000" dirty="0"/>
              <a:t>STEM/Engineering specific scenarios</a:t>
            </a:r>
          </a:p>
          <a:p>
            <a:pPr marL="457200" indent="-457200">
              <a:buClr>
                <a:schemeClr val="tx1"/>
              </a:buClr>
              <a:buFont typeface="+mj-lt"/>
              <a:buAutoNum type="arabicPeriod"/>
            </a:pPr>
            <a:r>
              <a:rPr lang="en-US" sz="2400" dirty="0"/>
              <a:t>Discussion</a:t>
            </a:r>
          </a:p>
          <a:p>
            <a:pPr marL="457200" indent="-457200">
              <a:buClr>
                <a:schemeClr val="tx1"/>
              </a:buClr>
              <a:buFont typeface="+mj-lt"/>
              <a:buAutoNum type="arabicPeriod"/>
            </a:pPr>
            <a:r>
              <a:rPr lang="en-US" sz="2400" dirty="0"/>
              <a:t>Additional Resources</a:t>
            </a:r>
          </a:p>
        </p:txBody>
      </p:sp>
      <p:sp>
        <p:nvSpPr>
          <p:cNvPr id="5" name="Slide Number Placeholder 4">
            <a:extLst>
              <a:ext uri="{FF2B5EF4-FFF2-40B4-BE49-F238E27FC236}">
                <a16:creationId xmlns:a16="http://schemas.microsoft.com/office/drawing/2014/main" id="{1A5DE7E2-5089-44E8-9601-19F143C4F8D8}"/>
              </a:ext>
            </a:extLst>
          </p:cNvPr>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2667239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F40043C8-273B-41E6-A12B-FC925678CBA1}"/>
              </a:ext>
            </a:extLst>
          </p:cNvPr>
          <p:cNvSpPr txBox="1">
            <a:spLocks/>
          </p:cNvSpPr>
          <p:nvPr/>
        </p:nvSpPr>
        <p:spPr>
          <a:xfrm>
            <a:off x="745379" y="2136807"/>
            <a:ext cx="9818347" cy="5129815"/>
          </a:xfrm>
          <a:prstGeom prst="rect">
            <a:avLst/>
          </a:prstGeom>
        </p:spPr>
        <p:txBody>
          <a:bodyPr>
            <a:noAutofit/>
          </a:bodyPr>
          <a:lstStyle>
            <a:lvl1pPr marL="342905" indent="-342905" algn="l" defTabSz="457206"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60" indent="-285753" algn="l" defTabSz="457206"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14" indent="-228603" algn="l" defTabSz="457206"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20" indent="-228603" algn="l" defTabSz="457206"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26" indent="-228603" algn="l" defTabSz="457206"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32" indent="-228603" algn="l" defTabSz="457206"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37" indent="-228603" algn="l" defTabSz="457206"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43" indent="-228603" algn="l" defTabSz="457206"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48" indent="-228603" algn="l" defTabSz="457206"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a:spcAft>
                <a:spcPts val="1200"/>
              </a:spcAft>
              <a:buFont typeface="Wingdings" panose="05000000000000000000" pitchFamily="2" charset="2"/>
              <a:buChar char="§"/>
            </a:pPr>
            <a:r>
              <a:rPr lang="en-US" sz="2400" dirty="0"/>
              <a:t>Understand where Implicit bias can negatively impact particular groups </a:t>
            </a:r>
          </a:p>
          <a:p>
            <a:pPr marL="800106" lvl="1" indent="-342900">
              <a:spcBef>
                <a:spcPts val="600"/>
              </a:spcBef>
              <a:spcAft>
                <a:spcPts val="600"/>
              </a:spcAft>
              <a:buFont typeface="Arial" panose="020B0604020202020204" pitchFamily="34" charset="0"/>
              <a:buChar char="•"/>
            </a:pPr>
            <a:r>
              <a:rPr lang="en-US" sz="2400" dirty="0"/>
              <a:t>Hiring / Interviewing</a:t>
            </a:r>
          </a:p>
          <a:p>
            <a:pPr marL="800106" lvl="1" indent="-342900">
              <a:spcBef>
                <a:spcPts val="600"/>
              </a:spcBef>
              <a:spcAft>
                <a:spcPts val="600"/>
              </a:spcAft>
              <a:buFont typeface="Arial" panose="020B0604020202020204" pitchFamily="34" charset="0"/>
              <a:buChar char="•"/>
            </a:pPr>
            <a:r>
              <a:rPr lang="en-US" sz="2400" dirty="0"/>
              <a:t>Awarding of Projects, Assignments or Promotions</a:t>
            </a:r>
          </a:p>
          <a:p>
            <a:pPr>
              <a:spcAft>
                <a:spcPts val="1200"/>
              </a:spcAft>
              <a:buFont typeface="Wingdings" panose="05000000000000000000" pitchFamily="2" charset="2"/>
              <a:buChar char="§"/>
            </a:pPr>
            <a:r>
              <a:rPr lang="en-US" sz="2400" dirty="0"/>
              <a:t>Learn tools and strategies for mitigating bias in these settings</a:t>
            </a:r>
          </a:p>
        </p:txBody>
      </p:sp>
      <p:sp>
        <p:nvSpPr>
          <p:cNvPr id="4" name="Title 1">
            <a:extLst>
              <a:ext uri="{FF2B5EF4-FFF2-40B4-BE49-F238E27FC236}">
                <a16:creationId xmlns:a16="http://schemas.microsoft.com/office/drawing/2014/main" id="{46A2F5F2-FB64-447F-A2AF-06BA15CE05AC}"/>
              </a:ext>
            </a:extLst>
          </p:cNvPr>
          <p:cNvSpPr txBox="1">
            <a:spLocks/>
          </p:cNvSpPr>
          <p:nvPr/>
        </p:nvSpPr>
        <p:spPr>
          <a:xfrm>
            <a:off x="476795" y="1346334"/>
            <a:ext cx="8825659" cy="809952"/>
          </a:xfrm>
          <a:prstGeom prst="rect">
            <a:avLst/>
          </a:prstGeom>
        </p:spPr>
        <p:txBody>
          <a:bodyPr/>
          <a:lstStyle>
            <a:lvl1pPr algn="l" defTabSz="457206"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a:t>	1. Goals for Module 3</a:t>
            </a:r>
          </a:p>
        </p:txBody>
      </p:sp>
      <p:sp>
        <p:nvSpPr>
          <p:cNvPr id="6" name="Slide Number Placeholder 5">
            <a:extLst>
              <a:ext uri="{FF2B5EF4-FFF2-40B4-BE49-F238E27FC236}">
                <a16:creationId xmlns:a16="http://schemas.microsoft.com/office/drawing/2014/main" id="{FD29F6BB-7F18-409F-8339-C564D2765EFA}"/>
              </a:ext>
            </a:extLst>
          </p:cNvPr>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2749105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D40A092-9C58-4AF2-9178-52B4E836DEE2}"/>
              </a:ext>
            </a:extLst>
          </p:cNvPr>
          <p:cNvSpPr/>
          <p:nvPr/>
        </p:nvSpPr>
        <p:spPr>
          <a:xfrm>
            <a:off x="-1" y="9297"/>
            <a:ext cx="12192000" cy="1108236"/>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889E431D-31CD-41BA-9B65-2471BD70146C}"/>
              </a:ext>
            </a:extLst>
          </p:cNvPr>
          <p:cNvSpPr/>
          <p:nvPr/>
        </p:nvSpPr>
        <p:spPr>
          <a:xfrm>
            <a:off x="121461" y="1180100"/>
            <a:ext cx="11949078" cy="2677656"/>
          </a:xfrm>
          <a:prstGeom prst="rect">
            <a:avLst/>
          </a:prstGeom>
        </p:spPr>
        <p:txBody>
          <a:bodyPr wrap="square">
            <a:spAutoFit/>
          </a:bodyPr>
          <a:lstStyle/>
          <a:p>
            <a:r>
              <a:rPr lang="en-US" sz="2400" dirty="0">
                <a:latin typeface="Century Gothic" panose="020B0502020202020204" pitchFamily="34" charset="0"/>
                <a:cs typeface="Calibri" panose="020F0502020204030204" pitchFamily="34" charset="0"/>
              </a:rPr>
              <a:t>Graduate Seminar </a:t>
            </a:r>
            <a:r>
              <a:rPr lang="en-US" sz="1600" baseline="30000" dirty="0">
                <a:latin typeface="Century Gothic" panose="020B0502020202020204" pitchFamily="34" charset="0"/>
                <a:cs typeface="Calibri" panose="020F0502020204030204" pitchFamily="34" charset="0"/>
              </a:rPr>
              <a:t>10</a:t>
            </a:r>
            <a:endParaRPr lang="en-US" sz="2400" baseline="30000" dirty="0">
              <a:latin typeface="Century Gothic" panose="020B0502020202020204" pitchFamily="34" charset="0"/>
              <a:cs typeface="Calibri" panose="020F0502020204030204" pitchFamily="34" charset="0"/>
            </a:endParaRPr>
          </a:p>
          <a:p>
            <a:endParaRPr lang="en-US" sz="2400" dirty="0">
              <a:latin typeface="Century Gothic" panose="020B0502020202020204" pitchFamily="34" charset="0"/>
              <a:cs typeface="Calibri" panose="020F0502020204030204" pitchFamily="34" charset="0"/>
            </a:endParaRPr>
          </a:p>
          <a:p>
            <a:r>
              <a:rPr lang="en-US" sz="2400" dirty="0">
                <a:latin typeface="Century Gothic" panose="020B0502020202020204" pitchFamily="34" charset="0"/>
                <a:cs typeface="Calibri" panose="020F0502020204030204" pitchFamily="34" charset="0"/>
              </a:rPr>
              <a:t>Jasmine is one of several faculty members sitting in on a graduate seminar on presentation skills. It is Charles’s turn to give his practice presentation and he has a thick Southern accent. At the end of the presentation, one of the other faculty members, Claire, makes the comment: “Is there any way you could dial back the accent a bit? It really makes you sound unscientific.” </a:t>
            </a:r>
          </a:p>
        </p:txBody>
      </p:sp>
      <p:sp>
        <p:nvSpPr>
          <p:cNvPr id="5" name="Rectangle 4">
            <a:extLst>
              <a:ext uri="{FF2B5EF4-FFF2-40B4-BE49-F238E27FC236}">
                <a16:creationId xmlns:a16="http://schemas.microsoft.com/office/drawing/2014/main" id="{D36FB08F-ECC0-4E56-ABA4-72C17DD1EF3E}"/>
              </a:ext>
            </a:extLst>
          </p:cNvPr>
          <p:cNvSpPr/>
          <p:nvPr/>
        </p:nvSpPr>
        <p:spPr>
          <a:xfrm>
            <a:off x="-140436" y="4197907"/>
            <a:ext cx="7180214" cy="1938992"/>
          </a:xfrm>
          <a:prstGeom prst="rect">
            <a:avLst/>
          </a:prstGeom>
        </p:spPr>
        <p:txBody>
          <a:bodyPr wrap="square">
            <a:spAutoFit/>
          </a:bodyPr>
          <a:lstStyle/>
          <a:p>
            <a:pPr marL="566928" indent="-457200">
              <a:buFont typeface="+mj-lt"/>
              <a:buAutoNum type="arabicPeriod"/>
            </a:pPr>
            <a:r>
              <a:rPr lang="en-US" sz="2400" dirty="0">
                <a:latin typeface="Century Gothic" panose="020B0502020202020204" pitchFamily="34" charset="0"/>
                <a:cs typeface="Calibri" panose="020F0502020204030204" pitchFamily="34" charset="0"/>
              </a:rPr>
              <a:t>Could Jasmine or one of the others present respond? </a:t>
            </a:r>
          </a:p>
          <a:p>
            <a:pPr marL="566928" indent="-457200">
              <a:buFont typeface="+mj-lt"/>
              <a:buAutoNum type="arabicPeriod"/>
            </a:pPr>
            <a:r>
              <a:rPr lang="en-US" sz="2400" dirty="0">
                <a:latin typeface="Century Gothic" panose="020B0502020202020204" pitchFamily="34" charset="0"/>
                <a:cs typeface="Calibri" panose="020F0502020204030204" pitchFamily="34" charset="0"/>
              </a:rPr>
              <a:t>What could they say to 	Claire?</a:t>
            </a:r>
          </a:p>
          <a:p>
            <a:pPr marL="624078" indent="-514350">
              <a:buFont typeface="+mj-lt"/>
              <a:buAutoNum type="arabicPeriod"/>
            </a:pPr>
            <a:r>
              <a:rPr lang="en-US" sz="2400" dirty="0">
                <a:latin typeface="Century Gothic" panose="020B0502020202020204" pitchFamily="34" charset="0"/>
                <a:cs typeface="Calibri" panose="020F0502020204030204" pitchFamily="34" charset="0"/>
              </a:rPr>
              <a:t>How could Charles respond?</a:t>
            </a:r>
          </a:p>
          <a:p>
            <a:pPr marL="109728"/>
            <a:endParaRPr lang="en-US" sz="2400" dirty="0">
              <a:latin typeface="Century Gothic" panose="020B050202020202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4249AC66-343D-40CB-AD3F-F9F4AEC73338}"/>
              </a:ext>
            </a:extLst>
          </p:cNvPr>
          <p:cNvSpPr/>
          <p:nvPr/>
        </p:nvSpPr>
        <p:spPr>
          <a:xfrm>
            <a:off x="356736" y="6469062"/>
            <a:ext cx="10199914" cy="307777"/>
          </a:xfrm>
          <a:prstGeom prst="rect">
            <a:avLst/>
          </a:prstGeom>
        </p:spPr>
        <p:txBody>
          <a:bodyPr wrap="square">
            <a:spAutoFit/>
          </a:bodyPr>
          <a:lstStyle/>
          <a:p>
            <a:r>
              <a:rPr lang="en-US" sz="1400" baseline="30000" dirty="0">
                <a:solidFill>
                  <a:schemeClr val="tx1">
                    <a:lumMod val="75000"/>
                    <a:lumOff val="25000"/>
                  </a:schemeClr>
                </a:solidFill>
                <a:latin typeface="arial" panose="020B0604020202020204" pitchFamily="34" charset="0"/>
                <a:cs typeface="arial" panose="020B0604020202020204" pitchFamily="34" charset="0"/>
              </a:rPr>
              <a:t>10</a:t>
            </a:r>
            <a:r>
              <a:rPr lang="en-US" sz="1400" dirty="0">
                <a:solidFill>
                  <a:schemeClr val="tx1">
                    <a:lumMod val="75000"/>
                    <a:lumOff val="25000"/>
                  </a:schemeClr>
                </a:solidFill>
              </a:rPr>
              <a:t> https://www.ncbi.nlm.nih.gov/pmc/articles/PMC6007773/</a:t>
            </a:r>
          </a:p>
        </p:txBody>
      </p:sp>
      <p:pic>
        <p:nvPicPr>
          <p:cNvPr id="2" name="Picture 1">
            <a:extLst>
              <a:ext uri="{FF2B5EF4-FFF2-40B4-BE49-F238E27FC236}">
                <a16:creationId xmlns:a16="http://schemas.microsoft.com/office/drawing/2014/main" id="{AB31DF3A-2E3C-42D3-A552-13EF6B29A7A6}"/>
              </a:ext>
            </a:extLst>
          </p:cNvPr>
          <p:cNvPicPr>
            <a:picLocks noChangeAspect="1"/>
          </p:cNvPicPr>
          <p:nvPr/>
        </p:nvPicPr>
        <p:blipFill rotWithShape="1">
          <a:blip r:embed="rId3"/>
          <a:srcRect l="6331"/>
          <a:stretch/>
        </p:blipFill>
        <p:spPr>
          <a:xfrm>
            <a:off x="7138930" y="3828942"/>
            <a:ext cx="5053070" cy="3019761"/>
          </a:xfrm>
          <a:prstGeom prst="rect">
            <a:avLst/>
          </a:prstGeom>
        </p:spPr>
      </p:pic>
      <p:sp>
        <p:nvSpPr>
          <p:cNvPr id="11" name="Rectangle 10">
            <a:extLst>
              <a:ext uri="{FF2B5EF4-FFF2-40B4-BE49-F238E27FC236}">
                <a16:creationId xmlns:a16="http://schemas.microsoft.com/office/drawing/2014/main" id="{90691BCB-CFEB-4D0B-B615-4C533EB52775}"/>
              </a:ext>
            </a:extLst>
          </p:cNvPr>
          <p:cNvSpPr/>
          <p:nvPr/>
        </p:nvSpPr>
        <p:spPr>
          <a:xfrm>
            <a:off x="139542" y="60611"/>
            <a:ext cx="4641014" cy="461665"/>
          </a:xfrm>
          <a:prstGeom prst="rect">
            <a:avLst/>
          </a:prstGeom>
        </p:spPr>
        <p:txBody>
          <a:bodyPr wrap="none">
            <a:spAutoFit/>
          </a:bodyPr>
          <a:lstStyle/>
          <a:p>
            <a:pPr lvl="0" defTabSz="914400">
              <a:spcAft>
                <a:spcPts val="800"/>
              </a:spcAft>
              <a:defRPr/>
            </a:pPr>
            <a:r>
              <a:rPr lang="en-US" sz="2400" dirty="0">
                <a:solidFill>
                  <a:schemeClr val="tx1">
                    <a:lumMod val="65000"/>
                    <a:lumOff val="35000"/>
                  </a:schemeClr>
                </a:solidFill>
                <a:latin typeface="Century Gothic" panose="020B0502020202020204" pitchFamily="34" charset="0"/>
                <a:ea typeface="Calibri" panose="020F0502020204030204" pitchFamily="34" charset="0"/>
                <a:cs typeface="Times New Roman" panose="02020603050405020304" pitchFamily="18" charset="0"/>
              </a:rPr>
              <a:t>2. Scenarios: Unconscious Bias</a:t>
            </a:r>
          </a:p>
        </p:txBody>
      </p:sp>
      <p:sp>
        <p:nvSpPr>
          <p:cNvPr id="13" name="Slide Number Placeholder 12">
            <a:extLst>
              <a:ext uri="{FF2B5EF4-FFF2-40B4-BE49-F238E27FC236}">
                <a16:creationId xmlns:a16="http://schemas.microsoft.com/office/drawing/2014/main" id="{E7AEFD1A-F3EE-4769-B247-60743D27BE61}"/>
              </a:ext>
            </a:extLst>
          </p:cNvPr>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367934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770071-A6C3-45E9-98D4-E3555B03B3B9}"/>
              </a:ext>
            </a:extLst>
          </p:cNvPr>
          <p:cNvSpPr/>
          <p:nvPr/>
        </p:nvSpPr>
        <p:spPr>
          <a:xfrm>
            <a:off x="-54989" y="3547898"/>
            <a:ext cx="7799895" cy="2539157"/>
          </a:xfrm>
          <a:prstGeom prst="rect">
            <a:avLst/>
          </a:prstGeom>
        </p:spPr>
        <p:txBody>
          <a:bodyPr wrap="square">
            <a:spAutoFit/>
          </a:bodyPr>
          <a:lstStyle/>
          <a:p>
            <a:pPr marL="624078" indent="-514350">
              <a:spcAft>
                <a:spcPts val="600"/>
              </a:spcAft>
              <a:buFont typeface="+mj-lt"/>
              <a:buAutoNum type="arabicPeriod"/>
            </a:pPr>
            <a:r>
              <a:rPr lang="en-US" sz="2400" dirty="0">
                <a:latin typeface="Century Gothic" panose="020B0502020202020204" pitchFamily="34" charset="0"/>
                <a:cs typeface="Calibri" panose="020F0502020204030204" pitchFamily="34" charset="0"/>
              </a:rPr>
              <a:t>What, is your initial reaction to Nancy’s exchange with Bill? </a:t>
            </a:r>
          </a:p>
          <a:p>
            <a:pPr marL="624078" indent="-514350">
              <a:spcAft>
                <a:spcPts val="600"/>
              </a:spcAft>
              <a:buFont typeface="+mj-lt"/>
              <a:buAutoNum type="arabicPeriod"/>
            </a:pPr>
            <a:r>
              <a:rPr lang="en-US" sz="2400" dirty="0">
                <a:latin typeface="Century Gothic" panose="020B0502020202020204" pitchFamily="34" charset="0"/>
                <a:cs typeface="Calibri" panose="020F0502020204030204" pitchFamily="34" charset="0"/>
              </a:rPr>
              <a:t>How do you think Bill might be feeling after Nancy’s scolding? </a:t>
            </a:r>
          </a:p>
          <a:p>
            <a:pPr marL="624078" indent="-514350">
              <a:spcAft>
                <a:spcPts val="600"/>
              </a:spcAft>
              <a:buFont typeface="+mj-lt"/>
              <a:buAutoNum type="arabicPeriod"/>
            </a:pPr>
            <a:r>
              <a:rPr lang="en-US" sz="2400" dirty="0">
                <a:latin typeface="Century Gothic" panose="020B0502020202020204" pitchFamily="34" charset="0"/>
                <a:cs typeface="Calibri" panose="020F0502020204030204" pitchFamily="34" charset="0"/>
              </a:rPr>
              <a:t>Could this situation impact Bill’s performance ? </a:t>
            </a:r>
          </a:p>
          <a:p>
            <a:pPr marL="624078" indent="-514350">
              <a:spcAft>
                <a:spcPts val="600"/>
              </a:spcAft>
              <a:buFont typeface="+mj-lt"/>
              <a:buAutoNum type="arabicPeriod"/>
            </a:pPr>
            <a:r>
              <a:rPr lang="en-US" sz="2400" dirty="0">
                <a:latin typeface="Century Gothic" panose="020B0502020202020204" pitchFamily="34" charset="0"/>
                <a:cs typeface="Calibri" panose="020F0502020204030204" pitchFamily="34" charset="0"/>
              </a:rPr>
              <a:t>What actions might Samantha take? </a:t>
            </a:r>
          </a:p>
        </p:txBody>
      </p:sp>
      <p:pic>
        <p:nvPicPr>
          <p:cNvPr id="5" name="Picture 4">
            <a:extLst>
              <a:ext uri="{FF2B5EF4-FFF2-40B4-BE49-F238E27FC236}">
                <a16:creationId xmlns:a16="http://schemas.microsoft.com/office/drawing/2014/main" id="{3EBAFEC9-3427-491D-A098-8C37C5F650F4}"/>
              </a:ext>
            </a:extLst>
          </p:cNvPr>
          <p:cNvPicPr>
            <a:picLocks noChangeAspect="1"/>
          </p:cNvPicPr>
          <p:nvPr/>
        </p:nvPicPr>
        <p:blipFill rotWithShape="1">
          <a:blip r:embed="rId3"/>
          <a:srcRect l="5505" r="6046"/>
          <a:stretch/>
        </p:blipFill>
        <p:spPr>
          <a:xfrm>
            <a:off x="7612655" y="3174821"/>
            <a:ext cx="4565493" cy="3683180"/>
          </a:xfrm>
          <a:prstGeom prst="rect">
            <a:avLst/>
          </a:prstGeom>
        </p:spPr>
      </p:pic>
      <p:sp>
        <p:nvSpPr>
          <p:cNvPr id="11" name="Rectangle 10">
            <a:extLst>
              <a:ext uri="{FF2B5EF4-FFF2-40B4-BE49-F238E27FC236}">
                <a16:creationId xmlns:a16="http://schemas.microsoft.com/office/drawing/2014/main" id="{5333537A-1FEC-4C41-8580-9E2D7F260725}"/>
              </a:ext>
            </a:extLst>
          </p:cNvPr>
          <p:cNvSpPr/>
          <p:nvPr/>
        </p:nvSpPr>
        <p:spPr>
          <a:xfrm>
            <a:off x="-1" y="-6938"/>
            <a:ext cx="12178148" cy="117524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Rectangle 1">
            <a:extLst>
              <a:ext uri="{FF2B5EF4-FFF2-40B4-BE49-F238E27FC236}">
                <a16:creationId xmlns:a16="http://schemas.microsoft.com/office/drawing/2014/main" id="{F19E98F3-82B2-4C11-A2EF-13930A88F76D}"/>
              </a:ext>
            </a:extLst>
          </p:cNvPr>
          <p:cNvSpPr/>
          <p:nvPr/>
        </p:nvSpPr>
        <p:spPr>
          <a:xfrm>
            <a:off x="77261" y="1292929"/>
            <a:ext cx="12023625" cy="1938992"/>
          </a:xfrm>
          <a:prstGeom prst="rect">
            <a:avLst/>
          </a:prstGeom>
        </p:spPr>
        <p:txBody>
          <a:bodyPr wrap="square">
            <a:spAutoFit/>
          </a:bodyPr>
          <a:lstStyle/>
          <a:p>
            <a:pPr>
              <a:buNone/>
            </a:pPr>
            <a:r>
              <a:rPr lang="en-US" sz="2400" dirty="0">
                <a:latin typeface="Century Gothic" panose="020B0502020202020204" pitchFamily="34" charset="0"/>
                <a:cs typeface="Calibri" panose="020F0502020204030204" pitchFamily="34" charset="0"/>
              </a:rPr>
              <a:t>Samantha, a Lead Engineer, is scanning a document and nearby she hears an Engineering Manager, Nancy, reprimanding Bill, the department’s admin, for errors on a document he was editing. Nancy ends the “feedback” by stating “I shouldn’t be surprised. At your age, it’s not like you’re computer skills are ever going to improve.”</a:t>
            </a:r>
          </a:p>
        </p:txBody>
      </p:sp>
      <p:sp>
        <p:nvSpPr>
          <p:cNvPr id="10" name="Rectangle 9">
            <a:extLst>
              <a:ext uri="{FF2B5EF4-FFF2-40B4-BE49-F238E27FC236}">
                <a16:creationId xmlns:a16="http://schemas.microsoft.com/office/drawing/2014/main" id="{91120EC7-9323-4FCE-9CDC-87ADF0A41B26}"/>
              </a:ext>
            </a:extLst>
          </p:cNvPr>
          <p:cNvSpPr/>
          <p:nvPr/>
        </p:nvSpPr>
        <p:spPr>
          <a:xfrm>
            <a:off x="139542" y="60611"/>
            <a:ext cx="3900427" cy="400110"/>
          </a:xfrm>
          <a:prstGeom prst="rect">
            <a:avLst/>
          </a:prstGeom>
        </p:spPr>
        <p:txBody>
          <a:bodyPr wrap="none">
            <a:spAutoFit/>
          </a:bodyPr>
          <a:lstStyle/>
          <a:p>
            <a:pPr lvl="0" defTabSz="914400">
              <a:spcAft>
                <a:spcPts val="800"/>
              </a:spcAft>
              <a:defRPr/>
            </a:pPr>
            <a:r>
              <a:rPr lang="en-US" sz="2000" dirty="0">
                <a:solidFill>
                  <a:schemeClr val="tx1">
                    <a:lumMod val="65000"/>
                    <a:lumOff val="35000"/>
                  </a:schemeClr>
                </a:solidFill>
                <a:latin typeface="Century Gothic" panose="020B0502020202020204" pitchFamily="34" charset="0"/>
                <a:ea typeface="Calibri" panose="020F0502020204030204" pitchFamily="34" charset="0"/>
                <a:cs typeface="Times New Roman" panose="02020603050405020304" pitchFamily="18" charset="0"/>
              </a:rPr>
              <a:t>2. Scenarios: Unconscious Bias</a:t>
            </a:r>
          </a:p>
        </p:txBody>
      </p:sp>
      <p:sp>
        <p:nvSpPr>
          <p:cNvPr id="6" name="Slide Number Placeholder 5">
            <a:extLst>
              <a:ext uri="{FF2B5EF4-FFF2-40B4-BE49-F238E27FC236}">
                <a16:creationId xmlns:a16="http://schemas.microsoft.com/office/drawing/2014/main" id="{B53A97C1-DEFA-4659-96CF-E0FEEF00B461}"/>
              </a:ext>
            </a:extLst>
          </p:cNvPr>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223814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63F2C4-D34B-473C-A67F-AE1BAC8C4CC8}"/>
              </a:ext>
            </a:extLst>
          </p:cNvPr>
          <p:cNvPicPr>
            <a:picLocks noChangeAspect="1"/>
          </p:cNvPicPr>
          <p:nvPr/>
        </p:nvPicPr>
        <p:blipFill rotWithShape="1">
          <a:blip r:embed="rId2"/>
          <a:srcRect t="16020" b="7429"/>
          <a:stretch/>
        </p:blipFill>
        <p:spPr>
          <a:xfrm>
            <a:off x="6981383" y="3835400"/>
            <a:ext cx="5172517" cy="3009900"/>
          </a:xfrm>
          <a:prstGeom prst="rect">
            <a:avLst/>
          </a:prstGeom>
        </p:spPr>
      </p:pic>
      <p:sp>
        <p:nvSpPr>
          <p:cNvPr id="2" name="Slide Number Placeholder 1">
            <a:extLst>
              <a:ext uri="{FF2B5EF4-FFF2-40B4-BE49-F238E27FC236}">
                <a16:creationId xmlns:a16="http://schemas.microsoft.com/office/drawing/2014/main" id="{57A87FC3-4ADA-4C6B-99BE-921D4FC02913}"/>
              </a:ext>
            </a:extLst>
          </p:cNvPr>
          <p:cNvSpPr>
            <a:spLocks noGrp="1"/>
          </p:cNvSpPr>
          <p:nvPr>
            <p:ph type="sldNum" sz="quarter" idx="12"/>
          </p:nvPr>
        </p:nvSpPr>
        <p:spPr/>
        <p:txBody>
          <a:bodyPr/>
          <a:lstStyle/>
          <a:p>
            <a:fld id="{D57F1E4F-1CFF-5643-939E-02111984F565}" type="slidenum">
              <a:rPr lang="en-US" smtClean="0"/>
              <a:t>6</a:t>
            </a:fld>
            <a:endParaRPr lang="en-US" dirty="0"/>
          </a:p>
        </p:txBody>
      </p:sp>
      <p:sp>
        <p:nvSpPr>
          <p:cNvPr id="3" name="TextBox 2">
            <a:extLst>
              <a:ext uri="{FF2B5EF4-FFF2-40B4-BE49-F238E27FC236}">
                <a16:creationId xmlns:a16="http://schemas.microsoft.com/office/drawing/2014/main" id="{E04102F3-7852-41D6-848A-D223FF5EDBFF}"/>
              </a:ext>
            </a:extLst>
          </p:cNvPr>
          <p:cNvSpPr txBox="1"/>
          <p:nvPr/>
        </p:nvSpPr>
        <p:spPr>
          <a:xfrm>
            <a:off x="161925" y="1189978"/>
            <a:ext cx="9599020" cy="2677656"/>
          </a:xfrm>
          <a:prstGeom prst="rect">
            <a:avLst/>
          </a:prstGeom>
          <a:noFill/>
        </p:spPr>
        <p:txBody>
          <a:bodyPr wrap="square" rtlCol="0">
            <a:spAutoFit/>
          </a:bodyPr>
          <a:lstStyle/>
          <a:p>
            <a:r>
              <a:rPr lang="en-US" sz="2800" dirty="0"/>
              <a:t>Mary, a graduate student, is attending a technical conference and presenting her work.  She begins a conversation with a senior scientist, Mark, to explain her work. After she shares an overview of her research, Mark  reacts by saying “Oh you’re Jim’s girl,” referring to her academic mentor.</a:t>
            </a:r>
          </a:p>
        </p:txBody>
      </p:sp>
      <p:sp>
        <p:nvSpPr>
          <p:cNvPr id="4" name="TextBox 3">
            <a:extLst>
              <a:ext uri="{FF2B5EF4-FFF2-40B4-BE49-F238E27FC236}">
                <a16:creationId xmlns:a16="http://schemas.microsoft.com/office/drawing/2014/main" id="{E21D7F5F-C35F-4E73-BA92-DA5F4F898494}"/>
              </a:ext>
            </a:extLst>
          </p:cNvPr>
          <p:cNvSpPr txBox="1"/>
          <p:nvPr/>
        </p:nvSpPr>
        <p:spPr>
          <a:xfrm>
            <a:off x="344487" y="4647158"/>
            <a:ext cx="5900738" cy="1569660"/>
          </a:xfrm>
          <a:prstGeom prst="rect">
            <a:avLst/>
          </a:prstGeom>
          <a:noFill/>
        </p:spPr>
        <p:txBody>
          <a:bodyPr wrap="square" rtlCol="0">
            <a:spAutoFit/>
          </a:bodyPr>
          <a:lstStyle/>
          <a:p>
            <a:pPr marL="457200" indent="-457200">
              <a:buFont typeface="+mj-lt"/>
              <a:buAutoNum type="arabicPeriod"/>
            </a:pPr>
            <a:r>
              <a:rPr lang="en-US" sz="2400" dirty="0"/>
              <a:t>What is Mark implying?</a:t>
            </a:r>
          </a:p>
          <a:p>
            <a:pPr marL="457200" indent="-457200">
              <a:buFont typeface="+mj-lt"/>
              <a:buAutoNum type="arabicPeriod"/>
            </a:pPr>
            <a:r>
              <a:rPr lang="en-US" sz="2400" dirty="0"/>
              <a:t>How does Mary respond?</a:t>
            </a:r>
          </a:p>
          <a:p>
            <a:pPr marL="457200" indent="-457200">
              <a:buFont typeface="+mj-lt"/>
              <a:buAutoNum type="arabicPeriod"/>
            </a:pPr>
            <a:r>
              <a:rPr lang="en-US" sz="2400" dirty="0"/>
              <a:t>Is there any other actions Mary should take?</a:t>
            </a:r>
          </a:p>
        </p:txBody>
      </p:sp>
      <p:sp>
        <p:nvSpPr>
          <p:cNvPr id="6" name="Rectangle 5">
            <a:extLst>
              <a:ext uri="{FF2B5EF4-FFF2-40B4-BE49-F238E27FC236}">
                <a16:creationId xmlns:a16="http://schemas.microsoft.com/office/drawing/2014/main" id="{2AD5723C-2E28-4C89-8E8D-1C5BF33681B8}"/>
              </a:ext>
            </a:extLst>
          </p:cNvPr>
          <p:cNvSpPr/>
          <p:nvPr/>
        </p:nvSpPr>
        <p:spPr>
          <a:xfrm>
            <a:off x="-1" y="-6938"/>
            <a:ext cx="12178148" cy="117524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Rectangle 6">
            <a:extLst>
              <a:ext uri="{FF2B5EF4-FFF2-40B4-BE49-F238E27FC236}">
                <a16:creationId xmlns:a16="http://schemas.microsoft.com/office/drawing/2014/main" id="{0C6B70A2-59DE-4B7F-B37E-75200E9BA7B4}"/>
              </a:ext>
            </a:extLst>
          </p:cNvPr>
          <p:cNvSpPr/>
          <p:nvPr/>
        </p:nvSpPr>
        <p:spPr>
          <a:xfrm>
            <a:off x="139542" y="60611"/>
            <a:ext cx="3900427" cy="400110"/>
          </a:xfrm>
          <a:prstGeom prst="rect">
            <a:avLst/>
          </a:prstGeom>
        </p:spPr>
        <p:txBody>
          <a:bodyPr wrap="none">
            <a:spAutoFit/>
          </a:bodyPr>
          <a:lstStyle/>
          <a:p>
            <a:pPr lvl="0" defTabSz="914400">
              <a:spcAft>
                <a:spcPts val="800"/>
              </a:spcAft>
              <a:defRPr/>
            </a:pPr>
            <a:r>
              <a:rPr lang="en-US" sz="2000" dirty="0">
                <a:solidFill>
                  <a:schemeClr val="tx1">
                    <a:lumMod val="65000"/>
                    <a:lumOff val="35000"/>
                  </a:schemeClr>
                </a:solidFill>
                <a:latin typeface="Century Gothic" panose="020B0502020202020204" pitchFamily="34" charset="0"/>
                <a:ea typeface="Calibri" panose="020F0502020204030204" pitchFamily="34" charset="0"/>
                <a:cs typeface="Times New Roman" panose="02020603050405020304" pitchFamily="18" charset="0"/>
              </a:rPr>
              <a:t>2. Scenarios: Unconscious Bias</a:t>
            </a:r>
          </a:p>
        </p:txBody>
      </p:sp>
    </p:spTree>
    <p:extLst>
      <p:ext uri="{BB962C8B-B14F-4D97-AF65-F5344CB8AC3E}">
        <p14:creationId xmlns:p14="http://schemas.microsoft.com/office/powerpoint/2010/main" val="312850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462E375-4263-4E37-97FF-14C04B1B08E7}"/>
              </a:ext>
            </a:extLst>
          </p:cNvPr>
          <p:cNvPicPr>
            <a:picLocks noChangeAspect="1"/>
          </p:cNvPicPr>
          <p:nvPr/>
        </p:nvPicPr>
        <p:blipFill rotWithShape="1">
          <a:blip r:embed="rId3"/>
          <a:srcRect l="57553"/>
          <a:stretch/>
        </p:blipFill>
        <p:spPr>
          <a:xfrm>
            <a:off x="10223653" y="4260248"/>
            <a:ext cx="1954493" cy="2592208"/>
          </a:xfrm>
          <a:prstGeom prst="rect">
            <a:avLst/>
          </a:prstGeom>
        </p:spPr>
      </p:pic>
      <p:sp>
        <p:nvSpPr>
          <p:cNvPr id="4" name="Slide Number Placeholder 3">
            <a:extLst>
              <a:ext uri="{FF2B5EF4-FFF2-40B4-BE49-F238E27FC236}">
                <a16:creationId xmlns:a16="http://schemas.microsoft.com/office/drawing/2014/main" id="{BFD7D2A3-0B14-44C5-9EB6-0E504BA72FDF}"/>
              </a:ext>
            </a:extLst>
          </p:cNvPr>
          <p:cNvSpPr>
            <a:spLocks noGrp="1"/>
          </p:cNvSpPr>
          <p:nvPr>
            <p:ph type="sldNum" sz="quarter" idx="12"/>
          </p:nvPr>
        </p:nvSpPr>
        <p:spPr/>
        <p:txBody>
          <a:bodyPr/>
          <a:lstStyle/>
          <a:p>
            <a:fld id="{D57F1E4F-1CFF-5643-939E-02111984F565}" type="slidenum">
              <a:rPr lang="en-US" smtClean="0"/>
              <a:t>7</a:t>
            </a:fld>
            <a:endParaRPr lang="en-US" dirty="0"/>
          </a:p>
        </p:txBody>
      </p:sp>
      <p:sp>
        <p:nvSpPr>
          <p:cNvPr id="3" name="Rectangle 2">
            <a:extLst>
              <a:ext uri="{FF2B5EF4-FFF2-40B4-BE49-F238E27FC236}">
                <a16:creationId xmlns:a16="http://schemas.microsoft.com/office/drawing/2014/main" id="{780A95D3-DA98-476B-A44B-3E9EEA991354}"/>
              </a:ext>
            </a:extLst>
          </p:cNvPr>
          <p:cNvSpPr/>
          <p:nvPr/>
        </p:nvSpPr>
        <p:spPr>
          <a:xfrm>
            <a:off x="139542" y="1288354"/>
            <a:ext cx="11260397" cy="3325847"/>
          </a:xfrm>
          <a:prstGeom prst="rect">
            <a:avLst/>
          </a:prstGeom>
        </p:spPr>
        <p:txBody>
          <a:bodyPr wrap="square">
            <a:spAutoFit/>
          </a:bodyPr>
          <a:lstStyle/>
          <a:p>
            <a:pPr>
              <a:lnSpc>
                <a:spcPct val="107000"/>
              </a:lnSpc>
              <a:spcAft>
                <a:spcPts val="800"/>
              </a:spcAft>
            </a:pPr>
            <a:r>
              <a:rPr lang="en-US" sz="2400" dirty="0">
                <a:latin typeface="Century Gothic" panose="020B0502020202020204" pitchFamily="34" charset="0"/>
                <a:ea typeface="Calibri" panose="020F0502020204030204" pitchFamily="34" charset="0"/>
                <a:cs typeface="Times New Roman" panose="02020603050405020304" pitchFamily="18" charset="0"/>
              </a:rPr>
              <a:t>Joyce works at a manufacturing site.  She goes to the storage area  looking for personal protective equipment.  All the options are sized xl or larger. </a:t>
            </a:r>
          </a:p>
          <a:p>
            <a:pPr>
              <a:lnSpc>
                <a:spcPct val="107000"/>
              </a:lnSpc>
              <a:spcAft>
                <a:spcPts val="800"/>
              </a:spcAft>
            </a:pPr>
            <a:r>
              <a:rPr lang="en-US" sz="2400" dirty="0">
                <a:latin typeface="Century Gothic" panose="020B0502020202020204" pitchFamily="34" charset="0"/>
                <a:ea typeface="Calibri" panose="020F0502020204030204" pitchFamily="34" charset="0"/>
                <a:cs typeface="Times New Roman" panose="02020603050405020304" pitchFamily="18" charset="0"/>
              </a:rPr>
              <a:t>She approaches Kevin, the Manufacturing Floor Manager to let him know that she can’t find her size. Kevin doesn’t stop to have a conversation but, walking away from Joyce tells her they only stock larger sizes since that is generally what is needed. He goes on to say  you will just have to tape it up to make it fit.</a:t>
            </a:r>
          </a:p>
        </p:txBody>
      </p:sp>
      <p:sp>
        <p:nvSpPr>
          <p:cNvPr id="5" name="Rectangle 4">
            <a:extLst>
              <a:ext uri="{FF2B5EF4-FFF2-40B4-BE49-F238E27FC236}">
                <a16:creationId xmlns:a16="http://schemas.microsoft.com/office/drawing/2014/main" id="{EABCD800-DE15-4255-A162-E38CB76ABF6C}"/>
              </a:ext>
            </a:extLst>
          </p:cNvPr>
          <p:cNvSpPr/>
          <p:nvPr/>
        </p:nvSpPr>
        <p:spPr>
          <a:xfrm>
            <a:off x="274638" y="4695658"/>
            <a:ext cx="6951662" cy="1847750"/>
          </a:xfrm>
          <a:prstGeom prst="rect">
            <a:avLst/>
          </a:prstGeom>
        </p:spPr>
        <p:txBody>
          <a:bodyPr wrap="square">
            <a:spAutoFit/>
          </a:bodyPr>
          <a:lstStyle/>
          <a:p>
            <a:pPr marL="457200" indent="-457200">
              <a:lnSpc>
                <a:spcPct val="107000"/>
              </a:lnSpc>
              <a:spcAft>
                <a:spcPts val="800"/>
              </a:spcAft>
              <a:buFont typeface="+mj-lt"/>
              <a:buAutoNum type="arabicPeriod"/>
            </a:pPr>
            <a:r>
              <a:rPr lang="en-US" sz="2400" dirty="0">
                <a:latin typeface="Century Gothic" panose="020B0502020202020204" pitchFamily="34" charset="0"/>
                <a:ea typeface="Calibri" panose="020F0502020204030204" pitchFamily="34" charset="0"/>
                <a:cs typeface="Times New Roman" panose="02020603050405020304" pitchFamily="18" charset="0"/>
              </a:rPr>
              <a:t>What is the message to Joyce? Belonging?</a:t>
            </a:r>
          </a:p>
          <a:p>
            <a:pPr marL="457200" indent="-457200">
              <a:lnSpc>
                <a:spcPct val="107000"/>
              </a:lnSpc>
              <a:spcAft>
                <a:spcPts val="800"/>
              </a:spcAft>
              <a:buFont typeface="+mj-lt"/>
              <a:buAutoNum type="arabicPeriod"/>
            </a:pPr>
            <a:r>
              <a:rPr lang="en-US" sz="2400" dirty="0">
                <a:latin typeface="Century Gothic" panose="020B0502020202020204" pitchFamily="34" charset="0"/>
                <a:ea typeface="Calibri" panose="020F0502020204030204" pitchFamily="34" charset="0"/>
                <a:cs typeface="Times New Roman" panose="02020603050405020304" pitchFamily="18" charset="0"/>
              </a:rPr>
              <a:t>What action should she take?</a:t>
            </a:r>
          </a:p>
          <a:p>
            <a:pPr marL="457200" indent="-457200">
              <a:lnSpc>
                <a:spcPct val="107000"/>
              </a:lnSpc>
              <a:spcAft>
                <a:spcPts val="800"/>
              </a:spcAft>
              <a:buFont typeface="+mj-lt"/>
              <a:buAutoNum type="arabicPeriod"/>
            </a:pPr>
            <a:r>
              <a:rPr lang="en-US" sz="2400" dirty="0">
                <a:latin typeface="Century Gothic" panose="020B0502020202020204" pitchFamily="34" charset="0"/>
                <a:ea typeface="Calibri" panose="020F0502020204030204" pitchFamily="34" charset="0"/>
                <a:cs typeface="Times New Roman" panose="02020603050405020304" pitchFamily="18" charset="0"/>
              </a:rPr>
              <a:t>How can Kevin learn from this exchange?</a:t>
            </a:r>
          </a:p>
        </p:txBody>
      </p:sp>
      <p:sp>
        <p:nvSpPr>
          <p:cNvPr id="7" name="Rectangle 6">
            <a:extLst>
              <a:ext uri="{FF2B5EF4-FFF2-40B4-BE49-F238E27FC236}">
                <a16:creationId xmlns:a16="http://schemas.microsoft.com/office/drawing/2014/main" id="{CD5FDFEF-2811-4F2E-B737-D961B19C0F98}"/>
              </a:ext>
            </a:extLst>
          </p:cNvPr>
          <p:cNvSpPr/>
          <p:nvPr/>
        </p:nvSpPr>
        <p:spPr>
          <a:xfrm>
            <a:off x="-1" y="-6938"/>
            <a:ext cx="12178148" cy="117524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Box 7">
            <a:extLst>
              <a:ext uri="{FF2B5EF4-FFF2-40B4-BE49-F238E27FC236}">
                <a16:creationId xmlns:a16="http://schemas.microsoft.com/office/drawing/2014/main" id="{D47370CA-6FEF-4C4D-B9CE-F9B6A1A76138}"/>
              </a:ext>
            </a:extLst>
          </p:cNvPr>
          <p:cNvSpPr txBox="1"/>
          <p:nvPr/>
        </p:nvSpPr>
        <p:spPr>
          <a:xfrm>
            <a:off x="1887443" y="349853"/>
            <a:ext cx="7748833" cy="461665"/>
          </a:xfrm>
          <a:prstGeom prst="rect">
            <a:avLst/>
          </a:prstGeom>
          <a:noFill/>
        </p:spPr>
        <p:txBody>
          <a:bodyPr wrap="square" rtlCol="0">
            <a:spAutoFit/>
          </a:bodyPr>
          <a:lstStyle/>
          <a:p>
            <a:pPr algn="ctr"/>
            <a:r>
              <a:rPr lang="en-US" sz="2400" dirty="0">
                <a:latin typeface="Century Gothic" panose="020B0502020202020204" pitchFamily="34" charset="0"/>
                <a:cs typeface="Calibri" panose="020F0502020204030204" pitchFamily="34" charset="0"/>
              </a:rPr>
              <a:t>Bias in the workplace </a:t>
            </a:r>
          </a:p>
        </p:txBody>
      </p:sp>
      <p:sp>
        <p:nvSpPr>
          <p:cNvPr id="9" name="Rectangle 8">
            <a:extLst>
              <a:ext uri="{FF2B5EF4-FFF2-40B4-BE49-F238E27FC236}">
                <a16:creationId xmlns:a16="http://schemas.microsoft.com/office/drawing/2014/main" id="{DB8F8F08-E4A3-4665-AF09-D2596EAB53B6}"/>
              </a:ext>
            </a:extLst>
          </p:cNvPr>
          <p:cNvSpPr/>
          <p:nvPr/>
        </p:nvSpPr>
        <p:spPr>
          <a:xfrm>
            <a:off x="139542" y="60611"/>
            <a:ext cx="3900427" cy="400110"/>
          </a:xfrm>
          <a:prstGeom prst="rect">
            <a:avLst/>
          </a:prstGeom>
        </p:spPr>
        <p:txBody>
          <a:bodyPr wrap="none">
            <a:spAutoFit/>
          </a:bodyPr>
          <a:lstStyle/>
          <a:p>
            <a:pPr lvl="0" defTabSz="914400">
              <a:spcAft>
                <a:spcPts val="800"/>
              </a:spcAft>
              <a:defRPr/>
            </a:pPr>
            <a:r>
              <a:rPr lang="en-US" sz="2000" dirty="0">
                <a:solidFill>
                  <a:schemeClr val="tx1">
                    <a:lumMod val="65000"/>
                    <a:lumOff val="35000"/>
                  </a:schemeClr>
                </a:solidFill>
                <a:latin typeface="Century Gothic" panose="020B0502020202020204" pitchFamily="34" charset="0"/>
                <a:ea typeface="Calibri" panose="020F0502020204030204" pitchFamily="34" charset="0"/>
                <a:cs typeface="Times New Roman" panose="02020603050405020304" pitchFamily="18" charset="0"/>
              </a:rPr>
              <a:t>2. Scenarios: Unconscious Bias</a:t>
            </a:r>
          </a:p>
        </p:txBody>
      </p:sp>
    </p:spTree>
    <p:extLst>
      <p:ext uri="{BB962C8B-B14F-4D97-AF65-F5344CB8AC3E}">
        <p14:creationId xmlns:p14="http://schemas.microsoft.com/office/powerpoint/2010/main" val="1031216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F60C9B-38A2-45A6-9070-E60E35A23B7D}"/>
              </a:ext>
            </a:extLst>
          </p:cNvPr>
          <p:cNvPicPr>
            <a:picLocks noChangeAspect="1"/>
          </p:cNvPicPr>
          <p:nvPr/>
        </p:nvPicPr>
        <p:blipFill>
          <a:blip r:embed="rId2">
            <a:duotone>
              <a:schemeClr val="bg2">
                <a:shade val="45000"/>
                <a:satMod val="135000"/>
              </a:schemeClr>
              <a:prstClr val="white"/>
            </a:duotone>
          </a:blip>
          <a:stretch>
            <a:fillRect/>
          </a:stretch>
        </p:blipFill>
        <p:spPr>
          <a:xfrm>
            <a:off x="8370414" y="4410075"/>
            <a:ext cx="3810000" cy="2447925"/>
          </a:xfrm>
          <a:prstGeom prst="rect">
            <a:avLst/>
          </a:prstGeom>
        </p:spPr>
      </p:pic>
      <p:sp>
        <p:nvSpPr>
          <p:cNvPr id="4" name="Slide Number Placeholder 3">
            <a:extLst>
              <a:ext uri="{FF2B5EF4-FFF2-40B4-BE49-F238E27FC236}">
                <a16:creationId xmlns:a16="http://schemas.microsoft.com/office/drawing/2014/main" id="{9DD8771A-8B21-4752-BACB-31A3562DE5BE}"/>
              </a:ext>
            </a:extLst>
          </p:cNvPr>
          <p:cNvSpPr>
            <a:spLocks noGrp="1"/>
          </p:cNvSpPr>
          <p:nvPr>
            <p:ph type="sldNum" sz="quarter" idx="12"/>
          </p:nvPr>
        </p:nvSpPr>
        <p:spPr/>
        <p:txBody>
          <a:bodyPr/>
          <a:lstStyle/>
          <a:p>
            <a:fld id="{D57F1E4F-1CFF-5643-939E-02111984F565}" type="slidenum">
              <a:rPr lang="en-US" smtClean="0"/>
              <a:t>8</a:t>
            </a:fld>
            <a:endParaRPr lang="en-US" dirty="0"/>
          </a:p>
        </p:txBody>
      </p:sp>
      <p:sp>
        <p:nvSpPr>
          <p:cNvPr id="3" name="Rectangle 2">
            <a:extLst>
              <a:ext uri="{FF2B5EF4-FFF2-40B4-BE49-F238E27FC236}">
                <a16:creationId xmlns:a16="http://schemas.microsoft.com/office/drawing/2014/main" id="{6185938F-6B8C-4494-B66B-0A6D010EDEE4}"/>
              </a:ext>
            </a:extLst>
          </p:cNvPr>
          <p:cNvSpPr/>
          <p:nvPr/>
        </p:nvSpPr>
        <p:spPr>
          <a:xfrm>
            <a:off x="170784" y="1194219"/>
            <a:ext cx="11569702" cy="2534284"/>
          </a:xfrm>
          <a:prstGeom prst="rect">
            <a:avLst/>
          </a:prstGeom>
        </p:spPr>
        <p:txBody>
          <a:bodyPr wrap="square">
            <a:spAutoFit/>
          </a:bodyPr>
          <a:lstStyle/>
          <a:p>
            <a:pPr>
              <a:lnSpc>
                <a:spcPct val="107000"/>
              </a:lnSpc>
              <a:spcAft>
                <a:spcPts val="800"/>
              </a:spcAft>
            </a:pPr>
            <a:r>
              <a:rPr lang="en-US" sz="2400" b="1" dirty="0">
                <a:latin typeface="Century Gothic" panose="020B0502020202020204" pitchFamily="34" charset="0"/>
                <a:ea typeface="Calibri" panose="020F0502020204030204" pitchFamily="34" charset="0"/>
                <a:cs typeface="Times New Roman" panose="02020603050405020304" pitchFamily="18" charset="0"/>
              </a:rPr>
              <a:t>Jerome, an engineering graduate student of color was working weekends and after hours in the lab on a project. David, the campus security guard questioned Jerome about his need to be in the lab unsupervised and asked him to step outside the lab and show credentials.</a:t>
            </a:r>
          </a:p>
          <a:p>
            <a:pPr>
              <a:lnSpc>
                <a:spcPct val="107000"/>
              </a:lnSpc>
              <a:spcAft>
                <a:spcPts val="800"/>
              </a:spcAft>
            </a:pPr>
            <a:r>
              <a:rPr lang="en-US" sz="2400" b="1" dirty="0">
                <a:latin typeface="Century Gothic" panose="020B0502020202020204" pitchFamily="34" charset="0"/>
                <a:ea typeface="Calibri" panose="020F0502020204030204" pitchFamily="34" charset="0"/>
                <a:cs typeface="Times New Roman" panose="02020603050405020304" pitchFamily="18" charset="0"/>
              </a:rPr>
              <a:t>Jerome complies but, internally he feels this was racially motivated because he is black. </a:t>
            </a:r>
          </a:p>
        </p:txBody>
      </p:sp>
      <p:sp>
        <p:nvSpPr>
          <p:cNvPr id="5" name="Rectangle 4">
            <a:extLst>
              <a:ext uri="{FF2B5EF4-FFF2-40B4-BE49-F238E27FC236}">
                <a16:creationId xmlns:a16="http://schemas.microsoft.com/office/drawing/2014/main" id="{E34C9AF4-3E7E-44E5-8D5E-5EB90A1C7DC2}"/>
              </a:ext>
            </a:extLst>
          </p:cNvPr>
          <p:cNvSpPr/>
          <p:nvPr/>
        </p:nvSpPr>
        <p:spPr>
          <a:xfrm>
            <a:off x="647696" y="3802721"/>
            <a:ext cx="8160546" cy="2740687"/>
          </a:xfrm>
          <a:prstGeom prst="rect">
            <a:avLst/>
          </a:prstGeom>
        </p:spPr>
        <p:txBody>
          <a:bodyPr wrap="square">
            <a:spAutoFit/>
          </a:bodyPr>
          <a:lstStyle/>
          <a:p>
            <a:pPr marL="457200" indent="-457200">
              <a:lnSpc>
                <a:spcPct val="107000"/>
              </a:lnSpc>
              <a:spcAft>
                <a:spcPts val="800"/>
              </a:spcAft>
              <a:buFont typeface="+mj-lt"/>
              <a:buAutoNum type="arabicPeriod"/>
            </a:pPr>
            <a:r>
              <a:rPr lang="en-US" sz="2400" dirty="0">
                <a:latin typeface="Century Gothic" panose="020B0502020202020204" pitchFamily="34" charset="0"/>
                <a:ea typeface="Calibri" panose="020F0502020204030204" pitchFamily="34" charset="0"/>
                <a:cs typeface="Times New Roman" panose="02020603050405020304" pitchFamily="18" charset="0"/>
              </a:rPr>
              <a:t>Is David’s concern motivated by bias?</a:t>
            </a:r>
          </a:p>
          <a:p>
            <a:pPr marL="457200" indent="-457200">
              <a:lnSpc>
                <a:spcPct val="107000"/>
              </a:lnSpc>
              <a:spcAft>
                <a:spcPts val="800"/>
              </a:spcAft>
              <a:buFont typeface="+mj-lt"/>
              <a:buAutoNum type="arabicPeriod"/>
            </a:pPr>
            <a:r>
              <a:rPr lang="en-US" sz="2400" dirty="0">
                <a:latin typeface="Century Gothic" panose="020B0502020202020204" pitchFamily="34" charset="0"/>
                <a:ea typeface="Calibri" panose="020F0502020204030204" pitchFamily="34" charset="0"/>
                <a:cs typeface="Times New Roman" panose="02020603050405020304" pitchFamily="18" charset="0"/>
              </a:rPr>
              <a:t>What should Jerome’s response be?</a:t>
            </a:r>
          </a:p>
          <a:p>
            <a:pPr marL="457200" indent="-457200">
              <a:lnSpc>
                <a:spcPct val="107000"/>
              </a:lnSpc>
              <a:spcAft>
                <a:spcPts val="800"/>
              </a:spcAft>
              <a:buFont typeface="+mj-lt"/>
              <a:buAutoNum type="arabicPeriod"/>
            </a:pPr>
            <a:r>
              <a:rPr lang="en-US" sz="2400" dirty="0">
                <a:latin typeface="Century Gothic" panose="020B0502020202020204" pitchFamily="34" charset="0"/>
                <a:ea typeface="Calibri" panose="020F0502020204030204" pitchFamily="34" charset="0"/>
                <a:cs typeface="Times New Roman" panose="02020603050405020304" pitchFamily="18" charset="0"/>
              </a:rPr>
              <a:t>How do we think these incidences impact Jerome’s ability to work?</a:t>
            </a:r>
          </a:p>
          <a:p>
            <a:pPr marL="457200" indent="-457200">
              <a:lnSpc>
                <a:spcPct val="107000"/>
              </a:lnSpc>
              <a:spcAft>
                <a:spcPts val="800"/>
              </a:spcAft>
              <a:buFont typeface="+mj-lt"/>
              <a:buAutoNum type="arabicPeriod"/>
            </a:pPr>
            <a:r>
              <a:rPr lang="en-US" sz="2400" dirty="0">
                <a:latin typeface="Century Gothic" panose="020B0502020202020204" pitchFamily="34" charset="0"/>
                <a:ea typeface="Calibri" panose="020F0502020204030204" pitchFamily="34" charset="0"/>
                <a:cs typeface="Times New Roman" panose="02020603050405020304" pitchFamily="18" charset="0"/>
              </a:rPr>
              <a:t>What might help mitigate these situations in the future?</a:t>
            </a:r>
          </a:p>
        </p:txBody>
      </p:sp>
      <p:pic>
        <p:nvPicPr>
          <p:cNvPr id="6" name="Picture 5">
            <a:extLst>
              <a:ext uri="{FF2B5EF4-FFF2-40B4-BE49-F238E27FC236}">
                <a16:creationId xmlns:a16="http://schemas.microsoft.com/office/drawing/2014/main" id="{14D77C15-44EC-4FD0-A679-F21A9659528C}"/>
              </a:ext>
            </a:extLst>
          </p:cNvPr>
          <p:cNvPicPr>
            <a:picLocks noChangeAspect="1"/>
          </p:cNvPicPr>
          <p:nvPr/>
        </p:nvPicPr>
        <p:blipFill>
          <a:blip r:embed="rId3"/>
          <a:stretch>
            <a:fillRect/>
          </a:stretch>
        </p:blipFill>
        <p:spPr>
          <a:xfrm>
            <a:off x="0" y="0"/>
            <a:ext cx="12192000" cy="1194219"/>
          </a:xfrm>
          <a:prstGeom prst="rect">
            <a:avLst/>
          </a:prstGeom>
        </p:spPr>
      </p:pic>
    </p:spTree>
    <p:extLst>
      <p:ext uri="{BB962C8B-B14F-4D97-AF65-F5344CB8AC3E}">
        <p14:creationId xmlns:p14="http://schemas.microsoft.com/office/powerpoint/2010/main" val="2603592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37DDDED-1667-4BF3-911C-43D247577D0A}"/>
              </a:ext>
            </a:extLst>
          </p:cNvPr>
          <p:cNvPicPr>
            <a:picLocks noChangeAspect="1"/>
          </p:cNvPicPr>
          <p:nvPr/>
        </p:nvPicPr>
        <p:blipFill>
          <a:blip r:embed="rId3"/>
          <a:stretch>
            <a:fillRect/>
          </a:stretch>
        </p:blipFill>
        <p:spPr>
          <a:xfrm>
            <a:off x="6857345" y="4679072"/>
            <a:ext cx="5320802" cy="2178928"/>
          </a:xfrm>
          <a:prstGeom prst="rect">
            <a:avLst/>
          </a:prstGeom>
        </p:spPr>
      </p:pic>
      <p:sp>
        <p:nvSpPr>
          <p:cNvPr id="2" name="Slide Number Placeholder 1">
            <a:extLst>
              <a:ext uri="{FF2B5EF4-FFF2-40B4-BE49-F238E27FC236}">
                <a16:creationId xmlns:a16="http://schemas.microsoft.com/office/drawing/2014/main" id="{28413C76-6BED-4A70-B4CF-F7D58D89B6EB}"/>
              </a:ext>
            </a:extLst>
          </p:cNvPr>
          <p:cNvSpPr>
            <a:spLocks noGrp="1"/>
          </p:cNvSpPr>
          <p:nvPr>
            <p:ph type="sldNum" sz="quarter" idx="12"/>
          </p:nvPr>
        </p:nvSpPr>
        <p:spPr/>
        <p:txBody>
          <a:bodyPr/>
          <a:lstStyle/>
          <a:p>
            <a:fld id="{D57F1E4F-1CFF-5643-939E-02111984F565}" type="slidenum">
              <a:rPr lang="en-US" smtClean="0"/>
              <a:t>9</a:t>
            </a:fld>
            <a:endParaRPr lang="en-US" dirty="0"/>
          </a:p>
        </p:txBody>
      </p:sp>
      <p:sp>
        <p:nvSpPr>
          <p:cNvPr id="3" name="Rectangle 2">
            <a:extLst>
              <a:ext uri="{FF2B5EF4-FFF2-40B4-BE49-F238E27FC236}">
                <a16:creationId xmlns:a16="http://schemas.microsoft.com/office/drawing/2014/main" id="{FB036017-55B6-45DC-B39D-79505F1C58D3}"/>
              </a:ext>
            </a:extLst>
          </p:cNvPr>
          <p:cNvSpPr/>
          <p:nvPr/>
        </p:nvSpPr>
        <p:spPr>
          <a:xfrm>
            <a:off x="-1" y="-6938"/>
            <a:ext cx="12178148" cy="1175245"/>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1216934A-0AA2-4090-8124-193EB0E6AEE9}"/>
              </a:ext>
            </a:extLst>
          </p:cNvPr>
          <p:cNvSpPr/>
          <p:nvPr/>
        </p:nvSpPr>
        <p:spPr>
          <a:xfrm>
            <a:off x="139542" y="60611"/>
            <a:ext cx="3900427" cy="400110"/>
          </a:xfrm>
          <a:prstGeom prst="rect">
            <a:avLst/>
          </a:prstGeom>
        </p:spPr>
        <p:txBody>
          <a:bodyPr wrap="none">
            <a:spAutoFit/>
          </a:bodyPr>
          <a:lstStyle/>
          <a:p>
            <a:pPr lvl="0" defTabSz="914400">
              <a:spcAft>
                <a:spcPts val="800"/>
              </a:spcAft>
              <a:defRPr/>
            </a:pPr>
            <a:r>
              <a:rPr lang="en-US" sz="2000" dirty="0">
                <a:solidFill>
                  <a:schemeClr val="tx1">
                    <a:lumMod val="65000"/>
                    <a:lumOff val="35000"/>
                  </a:schemeClr>
                </a:solidFill>
                <a:latin typeface="Century Gothic" panose="020B0502020202020204" pitchFamily="34" charset="0"/>
                <a:ea typeface="Calibri" panose="020F0502020204030204" pitchFamily="34" charset="0"/>
                <a:cs typeface="Times New Roman" panose="02020603050405020304" pitchFamily="18" charset="0"/>
              </a:rPr>
              <a:t>2. Scenarios: Unconscious Bias</a:t>
            </a:r>
          </a:p>
        </p:txBody>
      </p:sp>
      <p:sp>
        <p:nvSpPr>
          <p:cNvPr id="6" name="TextBox 5">
            <a:extLst>
              <a:ext uri="{FF2B5EF4-FFF2-40B4-BE49-F238E27FC236}">
                <a16:creationId xmlns:a16="http://schemas.microsoft.com/office/drawing/2014/main" id="{DC3C4A87-708C-43E2-BC75-C2CC2469AC3C}"/>
              </a:ext>
            </a:extLst>
          </p:cNvPr>
          <p:cNvSpPr txBox="1"/>
          <p:nvPr/>
        </p:nvSpPr>
        <p:spPr>
          <a:xfrm>
            <a:off x="418011" y="1692665"/>
            <a:ext cx="10933612" cy="2123658"/>
          </a:xfrm>
          <a:prstGeom prst="rect">
            <a:avLst/>
          </a:prstGeom>
          <a:noFill/>
        </p:spPr>
        <p:txBody>
          <a:bodyPr wrap="square" rtlCol="0">
            <a:spAutoFit/>
          </a:bodyPr>
          <a:lstStyle/>
          <a:p>
            <a:r>
              <a:rPr lang="en-US" sz="2200" dirty="0"/>
              <a:t>At the staff meeting, Amy, a senior manager at the plant tells her team that the annual party is in two weeks. Management has asked her to encourage all staff to bring their spouse or significant other to the event. Most of the staff is very excited by the news and there is lots of conversation about the coming event. But, Darren is in a same sex marriage and has only shared this with one co-worker, Rosa. Darren does not know how to handle the invitation.</a:t>
            </a:r>
          </a:p>
        </p:txBody>
      </p:sp>
      <p:sp>
        <p:nvSpPr>
          <p:cNvPr id="8" name="TextBox 7">
            <a:extLst>
              <a:ext uri="{FF2B5EF4-FFF2-40B4-BE49-F238E27FC236}">
                <a16:creationId xmlns:a16="http://schemas.microsoft.com/office/drawing/2014/main" id="{A53F99DB-4043-43D1-BEF2-2FB91F19A9A3}"/>
              </a:ext>
            </a:extLst>
          </p:cNvPr>
          <p:cNvSpPr txBox="1"/>
          <p:nvPr/>
        </p:nvSpPr>
        <p:spPr>
          <a:xfrm>
            <a:off x="285751" y="4415245"/>
            <a:ext cx="6493872" cy="2554545"/>
          </a:xfrm>
          <a:prstGeom prst="rect">
            <a:avLst/>
          </a:prstGeom>
          <a:noFill/>
        </p:spPr>
        <p:txBody>
          <a:bodyPr wrap="square" rtlCol="0">
            <a:spAutoFit/>
          </a:bodyPr>
          <a:lstStyle/>
          <a:p>
            <a:pPr marL="342900" indent="-342900">
              <a:buFont typeface="+mj-lt"/>
              <a:buAutoNum type="arabicPeriod"/>
            </a:pPr>
            <a:r>
              <a:rPr lang="en-US" sz="2000" dirty="0"/>
              <a:t>What environmental conditions should the company have in place in order for all employees to feel safe and included?</a:t>
            </a:r>
          </a:p>
          <a:p>
            <a:pPr marL="342900" indent="-342900">
              <a:buFont typeface="+mj-lt"/>
              <a:buAutoNum type="arabicPeriod"/>
            </a:pPr>
            <a:r>
              <a:rPr lang="en-US" sz="2000" dirty="0"/>
              <a:t>How could the company be more sensitive to all populations and use inclusive language </a:t>
            </a:r>
            <a:r>
              <a:rPr lang="en-US" sz="2000" dirty="0" err="1"/>
              <a:t>ie</a:t>
            </a:r>
            <a:r>
              <a:rPr lang="en-US" sz="2000" dirty="0"/>
              <a:t>., “bring a guest”?</a:t>
            </a:r>
          </a:p>
          <a:p>
            <a:pPr marL="342900" indent="-342900">
              <a:buFont typeface="+mj-lt"/>
              <a:buAutoNum type="arabicPeriod"/>
            </a:pPr>
            <a:r>
              <a:rPr lang="en-US" sz="2000" dirty="0"/>
              <a:t>Is there anything Rosa, as an ally can do?</a:t>
            </a:r>
          </a:p>
          <a:p>
            <a:endParaRPr lang="en-US" sz="2000" dirty="0"/>
          </a:p>
        </p:txBody>
      </p:sp>
    </p:spTree>
    <p:extLst>
      <p:ext uri="{BB962C8B-B14F-4D97-AF65-F5344CB8AC3E}">
        <p14:creationId xmlns:p14="http://schemas.microsoft.com/office/powerpoint/2010/main" val="40075096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3178</TotalTime>
  <Words>966</Words>
  <Application>Microsoft Office PowerPoint</Application>
  <PresentationFormat>Widescreen</PresentationFormat>
  <Paragraphs>95</Paragraphs>
  <Slides>12</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Arial</vt:lpstr>
      <vt:lpstr>Calibri</vt:lpstr>
      <vt:lpstr>Century Gothic</vt:lpstr>
      <vt:lpstr>Times New Roman</vt:lpstr>
      <vt:lpstr>Wingdings</vt:lpstr>
      <vt:lpstr>Wingdings 2</vt:lpstr>
      <vt:lpstr>Quotable</vt:lpstr>
      <vt:lpstr>Unconscious Bias in Engineering  </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and Discussion</vt:lpstr>
      <vt:lpstr>PowerPoint Presentation</vt:lpstr>
      <vt:lpstr>Additional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Unconscious Bias within Engineering</dc:title>
  <dc:creator>Elsa Lopez-Toglia</dc:creator>
  <cp:lastModifiedBy>Felicia Guglielmi</cp:lastModifiedBy>
  <cp:revision>210</cp:revision>
  <cp:lastPrinted>2019-11-05T17:41:39Z</cp:lastPrinted>
  <dcterms:created xsi:type="dcterms:W3CDTF">2019-09-07T17:14:20Z</dcterms:created>
  <dcterms:modified xsi:type="dcterms:W3CDTF">2019-12-05T13:36:04Z</dcterms:modified>
</cp:coreProperties>
</file>