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3" r:id="rId1"/>
  </p:sldMasterIdLst>
  <p:notesMasterIdLst>
    <p:notesMasterId r:id="rId20"/>
  </p:notesMasterIdLst>
  <p:sldIdLst>
    <p:sldId id="611" r:id="rId2"/>
    <p:sldId id="638" r:id="rId3"/>
    <p:sldId id="258" r:id="rId4"/>
    <p:sldId id="260" r:id="rId5"/>
    <p:sldId id="525" r:id="rId6"/>
    <p:sldId id="617" r:id="rId7"/>
    <p:sldId id="635" r:id="rId8"/>
    <p:sldId id="618" r:id="rId9"/>
    <p:sldId id="640" r:id="rId10"/>
    <p:sldId id="641" r:id="rId11"/>
    <p:sldId id="527" r:id="rId12"/>
    <p:sldId id="526" r:id="rId13"/>
    <p:sldId id="266" r:id="rId14"/>
    <p:sldId id="549" r:id="rId15"/>
    <p:sldId id="545" r:id="rId16"/>
    <p:sldId id="649" r:id="rId17"/>
    <p:sldId id="650" r:id="rId18"/>
    <p:sldId id="652" r:id="rId19"/>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sa Lopez-Toglia" initials="EL" lastIdx="1" clrIdx="0">
    <p:extLst>
      <p:ext uri="{19B8F6BF-5375-455C-9EA6-DF929625EA0E}">
        <p15:presenceInfo xmlns:p15="http://schemas.microsoft.com/office/powerpoint/2012/main" userId="Elsa Lopez-Togl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311F"/>
    <a:srgbClr val="2D75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823" autoAdjust="0"/>
  </p:normalViewPr>
  <p:slideViewPr>
    <p:cSldViewPr snapToGrid="0">
      <p:cViewPr varScale="1">
        <p:scale>
          <a:sx n="70" d="100"/>
          <a:sy n="70" d="100"/>
        </p:scale>
        <p:origin x="924" y="48"/>
      </p:cViewPr>
      <p:guideLst/>
    </p:cSldViewPr>
  </p:slideViewPr>
  <p:notesTextViewPr>
    <p:cViewPr>
      <p:scale>
        <a:sx n="1" d="1"/>
        <a:sy n="1" d="1"/>
      </p:scale>
      <p:origin x="0" y="0"/>
    </p:cViewPr>
  </p:notesTextViewPr>
  <p:notesViewPr>
    <p:cSldViewPr snapToGrid="0">
      <p:cViewPr>
        <p:scale>
          <a:sx n="92" d="100"/>
          <a:sy n="92" d="100"/>
        </p:scale>
        <p:origin x="1676" y="-5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CCE1E-F3FF-46BB-9DF5-EAC343FFC97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542063D8-04CB-40EF-8F9F-50693F8F78C6}">
      <dgm:prSet phldrT="[Text]" custT="1"/>
      <dgm:spPr/>
      <dgm:t>
        <a:bodyPr/>
        <a:lstStyle/>
        <a:p>
          <a:pPr algn="l"/>
          <a:r>
            <a:rPr lang="en-US" sz="3600" dirty="0"/>
            <a:t>Explicit Bias</a:t>
          </a:r>
        </a:p>
      </dgm:t>
    </dgm:pt>
    <dgm:pt modelId="{C7039B8D-2B9F-42A0-8832-4639DF107C32}" type="parTrans" cxnId="{928ED369-E207-477C-9B16-171C9463B21A}">
      <dgm:prSet/>
      <dgm:spPr/>
      <dgm:t>
        <a:bodyPr/>
        <a:lstStyle/>
        <a:p>
          <a:endParaRPr lang="en-US"/>
        </a:p>
      </dgm:t>
    </dgm:pt>
    <dgm:pt modelId="{DC435E28-B9B3-45E1-8B41-E51813DDA20E}" type="sibTrans" cxnId="{928ED369-E207-477C-9B16-171C9463B21A}">
      <dgm:prSet/>
      <dgm:spPr/>
      <dgm:t>
        <a:bodyPr/>
        <a:lstStyle/>
        <a:p>
          <a:endParaRPr lang="en-US"/>
        </a:p>
      </dgm:t>
    </dgm:pt>
    <dgm:pt modelId="{7C085062-1323-43EA-A91D-BF6DF5EBEF50}">
      <dgm:prSet phldrT="[Text]" custT="1"/>
      <dgm:spPr/>
      <dgm:t>
        <a:bodyPr anchor="ctr"/>
        <a:lstStyle/>
        <a:p>
          <a:pPr algn="l">
            <a:buClr>
              <a:schemeClr val="bg1"/>
            </a:buClr>
            <a:buFont typeface="Wingdings" panose="05000000000000000000" pitchFamily="2" charset="2"/>
            <a:buChar char="§"/>
          </a:pPr>
          <a:r>
            <a:rPr lang="en-US" sz="2400" dirty="0"/>
            <a:t>Expressed Directly</a:t>
          </a:r>
        </a:p>
      </dgm:t>
    </dgm:pt>
    <dgm:pt modelId="{7F9D60A2-12A7-4E83-AAE7-6C17693A78A7}" type="parTrans" cxnId="{20308B33-5F6E-48B7-8118-3813F1A98CC7}">
      <dgm:prSet/>
      <dgm:spPr/>
      <dgm:t>
        <a:bodyPr/>
        <a:lstStyle/>
        <a:p>
          <a:endParaRPr lang="en-US"/>
        </a:p>
      </dgm:t>
    </dgm:pt>
    <dgm:pt modelId="{6D7BE249-D1C3-41FB-8B79-71FE272BBA9E}" type="sibTrans" cxnId="{20308B33-5F6E-48B7-8118-3813F1A98CC7}">
      <dgm:prSet/>
      <dgm:spPr/>
      <dgm:t>
        <a:bodyPr/>
        <a:lstStyle/>
        <a:p>
          <a:endParaRPr lang="en-US"/>
        </a:p>
      </dgm:t>
    </dgm:pt>
    <dgm:pt modelId="{5B5015C3-15D2-4B63-A2ED-CB2DE02663E9}">
      <dgm:prSet phldrT="[Text]" custT="1"/>
      <dgm:spPr/>
      <dgm:t>
        <a:bodyPr/>
        <a:lstStyle/>
        <a:p>
          <a:r>
            <a:rPr lang="en-US" sz="3200" dirty="0"/>
            <a:t>Unconscious  Bias</a:t>
          </a:r>
        </a:p>
      </dgm:t>
    </dgm:pt>
    <dgm:pt modelId="{72E842F5-C345-4556-894C-FD66BE8087AD}" type="parTrans" cxnId="{760FBD27-075E-41E2-93B4-54B650028987}">
      <dgm:prSet/>
      <dgm:spPr/>
      <dgm:t>
        <a:bodyPr/>
        <a:lstStyle/>
        <a:p>
          <a:endParaRPr lang="en-US"/>
        </a:p>
      </dgm:t>
    </dgm:pt>
    <dgm:pt modelId="{C4D2AA9B-9AC1-4673-9F87-14BD661F1760}" type="sibTrans" cxnId="{760FBD27-075E-41E2-93B4-54B650028987}">
      <dgm:prSet/>
      <dgm:spPr/>
      <dgm:t>
        <a:bodyPr/>
        <a:lstStyle/>
        <a:p>
          <a:endParaRPr lang="en-US"/>
        </a:p>
      </dgm:t>
    </dgm:pt>
    <dgm:pt modelId="{CBFBFA82-51F5-4EB7-9D8F-0BE5E6F38FF8}">
      <dgm:prSet phldrT="[Text]" custT="1"/>
      <dgm:spPr/>
      <dgm:t>
        <a:bodyPr anchor="ctr"/>
        <a:lstStyle/>
        <a:p>
          <a:pPr algn="l">
            <a:buClr>
              <a:schemeClr val="bg1"/>
            </a:buClr>
            <a:buFont typeface="Wingdings" panose="05000000000000000000" pitchFamily="2" charset="2"/>
            <a:buChar char="§"/>
          </a:pPr>
          <a:r>
            <a:rPr lang="en-US" sz="2400" dirty="0"/>
            <a:t>Expressed Indirectly</a:t>
          </a:r>
        </a:p>
      </dgm:t>
    </dgm:pt>
    <dgm:pt modelId="{DA1344AB-F283-48C8-8F59-4F77F5A3A06D}" type="parTrans" cxnId="{BC48208D-D427-4733-BF01-E41261DD8898}">
      <dgm:prSet/>
      <dgm:spPr/>
      <dgm:t>
        <a:bodyPr/>
        <a:lstStyle/>
        <a:p>
          <a:endParaRPr lang="en-US"/>
        </a:p>
      </dgm:t>
    </dgm:pt>
    <dgm:pt modelId="{85AC0070-E609-466C-ACC9-E08091142713}" type="sibTrans" cxnId="{BC48208D-D427-4733-BF01-E41261DD8898}">
      <dgm:prSet/>
      <dgm:spPr/>
      <dgm:t>
        <a:bodyPr/>
        <a:lstStyle/>
        <a:p>
          <a:endParaRPr lang="en-US"/>
        </a:p>
      </dgm:t>
    </dgm:pt>
    <dgm:pt modelId="{CB5EB292-9306-4E33-BB1F-96BEEC1EA2A5}">
      <dgm:prSet custT="1"/>
      <dgm:spPr/>
      <dgm:t>
        <a:bodyPr anchor="ctr"/>
        <a:lstStyle/>
        <a:p>
          <a:pPr algn="l">
            <a:buNone/>
          </a:pPr>
          <a:r>
            <a:rPr lang="en-US" sz="2400" dirty="0"/>
            <a:t>   </a:t>
          </a:r>
        </a:p>
      </dgm:t>
    </dgm:pt>
    <dgm:pt modelId="{6EBE3B85-FB2B-421A-BDC9-68B69F29932B}" type="parTrans" cxnId="{A2A43430-B8E4-4E9F-ADF0-33CD9D90D50B}">
      <dgm:prSet/>
      <dgm:spPr/>
      <dgm:t>
        <a:bodyPr/>
        <a:lstStyle/>
        <a:p>
          <a:endParaRPr lang="en-US"/>
        </a:p>
      </dgm:t>
    </dgm:pt>
    <dgm:pt modelId="{0A0DA712-FD1D-42A5-B6C7-E71D443DFFFD}" type="sibTrans" cxnId="{A2A43430-B8E4-4E9F-ADF0-33CD9D90D50B}">
      <dgm:prSet/>
      <dgm:spPr/>
      <dgm:t>
        <a:bodyPr/>
        <a:lstStyle/>
        <a:p>
          <a:endParaRPr lang="en-US"/>
        </a:p>
      </dgm:t>
    </dgm:pt>
    <dgm:pt modelId="{FB812FBF-D942-47B4-AEA3-5F2904371859}" type="pres">
      <dgm:prSet presAssocID="{58FCCE1E-F3FF-46BB-9DF5-EAC343FFC97F}" presName="Name0" presStyleCnt="0">
        <dgm:presLayoutVars>
          <dgm:dir/>
          <dgm:animLvl val="lvl"/>
          <dgm:resizeHandles/>
        </dgm:presLayoutVars>
      </dgm:prSet>
      <dgm:spPr/>
      <dgm:t>
        <a:bodyPr/>
        <a:lstStyle/>
        <a:p>
          <a:endParaRPr lang="en-US"/>
        </a:p>
      </dgm:t>
    </dgm:pt>
    <dgm:pt modelId="{6641CFD6-5711-412E-A795-480543CC05A3}" type="pres">
      <dgm:prSet presAssocID="{542063D8-04CB-40EF-8F9F-50693F8F78C6}" presName="linNode" presStyleCnt="0"/>
      <dgm:spPr/>
    </dgm:pt>
    <dgm:pt modelId="{AFB18136-DBA1-48D0-9084-57792DBB9243}" type="pres">
      <dgm:prSet presAssocID="{542063D8-04CB-40EF-8F9F-50693F8F78C6}" presName="parentShp" presStyleLbl="node1" presStyleIdx="0" presStyleCnt="2" custScaleX="82645" custScaleY="74568" custLinFactNeighborX="-12161" custLinFactNeighborY="-460">
        <dgm:presLayoutVars>
          <dgm:bulletEnabled val="1"/>
        </dgm:presLayoutVars>
      </dgm:prSet>
      <dgm:spPr/>
      <dgm:t>
        <a:bodyPr/>
        <a:lstStyle/>
        <a:p>
          <a:endParaRPr lang="en-US"/>
        </a:p>
      </dgm:t>
    </dgm:pt>
    <dgm:pt modelId="{3C95DD3D-A66B-42F4-8FD7-5F963E79516A}" type="pres">
      <dgm:prSet presAssocID="{542063D8-04CB-40EF-8F9F-50693F8F78C6}" presName="childShp" presStyleLbl="bgAccFollowNode1" presStyleIdx="0" presStyleCnt="2" custScaleX="78892" custScaleY="86922" custLinFactNeighborX="-17877">
        <dgm:presLayoutVars>
          <dgm:bulletEnabled val="1"/>
        </dgm:presLayoutVars>
      </dgm:prSet>
      <dgm:spPr/>
      <dgm:t>
        <a:bodyPr/>
        <a:lstStyle/>
        <a:p>
          <a:endParaRPr lang="en-US"/>
        </a:p>
      </dgm:t>
    </dgm:pt>
    <dgm:pt modelId="{33CD9127-CA42-498A-A7BB-7D2DC7A134AE}" type="pres">
      <dgm:prSet presAssocID="{DC435E28-B9B3-45E1-8B41-E51813DDA20E}" presName="spacing" presStyleCnt="0"/>
      <dgm:spPr/>
    </dgm:pt>
    <dgm:pt modelId="{6210C3C4-AEF6-4423-811F-3A6354936122}" type="pres">
      <dgm:prSet presAssocID="{5B5015C3-15D2-4B63-A2ED-CB2DE02663E9}" presName="linNode" presStyleCnt="0"/>
      <dgm:spPr/>
    </dgm:pt>
    <dgm:pt modelId="{8E796514-D0AD-4ED0-AA6C-F9E0134296AE}" type="pres">
      <dgm:prSet presAssocID="{5B5015C3-15D2-4B63-A2ED-CB2DE02663E9}" presName="parentShp" presStyleLbl="node1" presStyleIdx="1" presStyleCnt="2" custScaleX="82645" custScaleY="74478" custLinFactNeighborX="-10908">
        <dgm:presLayoutVars>
          <dgm:bulletEnabled val="1"/>
        </dgm:presLayoutVars>
      </dgm:prSet>
      <dgm:spPr/>
      <dgm:t>
        <a:bodyPr/>
        <a:lstStyle/>
        <a:p>
          <a:endParaRPr lang="en-US"/>
        </a:p>
      </dgm:t>
    </dgm:pt>
    <dgm:pt modelId="{556AAC82-EEB2-484E-B8E5-BB9F736F05F1}" type="pres">
      <dgm:prSet presAssocID="{5B5015C3-15D2-4B63-A2ED-CB2DE02663E9}" presName="childShp" presStyleLbl="bgAccFollowNode1" presStyleIdx="1" presStyleCnt="2" custScaleX="78892" custScaleY="82780" custLinFactNeighborX="-16362">
        <dgm:presLayoutVars>
          <dgm:bulletEnabled val="1"/>
        </dgm:presLayoutVars>
      </dgm:prSet>
      <dgm:spPr/>
      <dgm:t>
        <a:bodyPr/>
        <a:lstStyle/>
        <a:p>
          <a:endParaRPr lang="en-US"/>
        </a:p>
      </dgm:t>
    </dgm:pt>
  </dgm:ptLst>
  <dgm:cxnLst>
    <dgm:cxn modelId="{25527B2D-7174-488B-B141-2BE8F9B6543C}" type="presOf" srcId="{5B5015C3-15D2-4B63-A2ED-CB2DE02663E9}" destId="{8E796514-D0AD-4ED0-AA6C-F9E0134296AE}" srcOrd="0" destOrd="0" presId="urn:microsoft.com/office/officeart/2005/8/layout/vList6"/>
    <dgm:cxn modelId="{2158B79B-F9A1-4FB9-83DC-C263CEC9A195}" type="presOf" srcId="{7C085062-1323-43EA-A91D-BF6DF5EBEF50}" destId="{3C95DD3D-A66B-42F4-8FD7-5F963E79516A}" srcOrd="0" destOrd="0" presId="urn:microsoft.com/office/officeart/2005/8/layout/vList6"/>
    <dgm:cxn modelId="{20308B33-5F6E-48B7-8118-3813F1A98CC7}" srcId="{542063D8-04CB-40EF-8F9F-50693F8F78C6}" destId="{7C085062-1323-43EA-A91D-BF6DF5EBEF50}" srcOrd="0" destOrd="0" parTransId="{7F9D60A2-12A7-4E83-AAE7-6C17693A78A7}" sibTransId="{6D7BE249-D1C3-41FB-8B79-71FE272BBA9E}"/>
    <dgm:cxn modelId="{09D805B6-9462-4DDC-AAD9-591D1C7EDE89}" type="presOf" srcId="{542063D8-04CB-40EF-8F9F-50693F8F78C6}" destId="{AFB18136-DBA1-48D0-9084-57792DBB9243}" srcOrd="0" destOrd="0" presId="urn:microsoft.com/office/officeart/2005/8/layout/vList6"/>
    <dgm:cxn modelId="{76674CE6-2277-46B8-B8BE-1B68A6ACA8D2}" type="presOf" srcId="{58FCCE1E-F3FF-46BB-9DF5-EAC343FFC97F}" destId="{FB812FBF-D942-47B4-AEA3-5F2904371859}" srcOrd="0" destOrd="0" presId="urn:microsoft.com/office/officeart/2005/8/layout/vList6"/>
    <dgm:cxn modelId="{BC48208D-D427-4733-BF01-E41261DD8898}" srcId="{5B5015C3-15D2-4B63-A2ED-CB2DE02663E9}" destId="{CBFBFA82-51F5-4EB7-9D8F-0BE5E6F38FF8}" srcOrd="0" destOrd="0" parTransId="{DA1344AB-F283-48C8-8F59-4F77F5A3A06D}" sibTransId="{85AC0070-E609-466C-ACC9-E08091142713}"/>
    <dgm:cxn modelId="{760FBD27-075E-41E2-93B4-54B650028987}" srcId="{58FCCE1E-F3FF-46BB-9DF5-EAC343FFC97F}" destId="{5B5015C3-15D2-4B63-A2ED-CB2DE02663E9}" srcOrd="1" destOrd="0" parTransId="{72E842F5-C345-4556-894C-FD66BE8087AD}" sibTransId="{C4D2AA9B-9AC1-4673-9F87-14BD661F1760}"/>
    <dgm:cxn modelId="{8AF88512-434A-4B30-A78E-B8EE42F6D5F4}" type="presOf" srcId="{CBFBFA82-51F5-4EB7-9D8F-0BE5E6F38FF8}" destId="{556AAC82-EEB2-484E-B8E5-BB9F736F05F1}" srcOrd="0" destOrd="0" presId="urn:microsoft.com/office/officeart/2005/8/layout/vList6"/>
    <dgm:cxn modelId="{3E80818D-7226-4D04-84E2-800ACBCC0C4B}" type="presOf" srcId="{CB5EB292-9306-4E33-BB1F-96BEEC1EA2A5}" destId="{556AAC82-EEB2-484E-B8E5-BB9F736F05F1}" srcOrd="0" destOrd="1" presId="urn:microsoft.com/office/officeart/2005/8/layout/vList6"/>
    <dgm:cxn modelId="{928ED369-E207-477C-9B16-171C9463B21A}" srcId="{58FCCE1E-F3FF-46BB-9DF5-EAC343FFC97F}" destId="{542063D8-04CB-40EF-8F9F-50693F8F78C6}" srcOrd="0" destOrd="0" parTransId="{C7039B8D-2B9F-42A0-8832-4639DF107C32}" sibTransId="{DC435E28-B9B3-45E1-8B41-E51813DDA20E}"/>
    <dgm:cxn modelId="{A2A43430-B8E4-4E9F-ADF0-33CD9D90D50B}" srcId="{5B5015C3-15D2-4B63-A2ED-CB2DE02663E9}" destId="{CB5EB292-9306-4E33-BB1F-96BEEC1EA2A5}" srcOrd="1" destOrd="0" parTransId="{6EBE3B85-FB2B-421A-BDC9-68B69F29932B}" sibTransId="{0A0DA712-FD1D-42A5-B6C7-E71D443DFFFD}"/>
    <dgm:cxn modelId="{F8027160-CFFE-4F01-8750-F4AFB50C81C4}" type="presParOf" srcId="{FB812FBF-D942-47B4-AEA3-5F2904371859}" destId="{6641CFD6-5711-412E-A795-480543CC05A3}" srcOrd="0" destOrd="0" presId="urn:microsoft.com/office/officeart/2005/8/layout/vList6"/>
    <dgm:cxn modelId="{5792A49F-DAD6-422C-80F1-74454FFB014E}" type="presParOf" srcId="{6641CFD6-5711-412E-A795-480543CC05A3}" destId="{AFB18136-DBA1-48D0-9084-57792DBB9243}" srcOrd="0" destOrd="0" presId="urn:microsoft.com/office/officeart/2005/8/layout/vList6"/>
    <dgm:cxn modelId="{C9F64A79-B754-4E8D-A4BC-F08DA1EEB57F}" type="presParOf" srcId="{6641CFD6-5711-412E-A795-480543CC05A3}" destId="{3C95DD3D-A66B-42F4-8FD7-5F963E79516A}" srcOrd="1" destOrd="0" presId="urn:microsoft.com/office/officeart/2005/8/layout/vList6"/>
    <dgm:cxn modelId="{283A0DA6-4D61-4BD5-81C8-9BDA3C81E345}" type="presParOf" srcId="{FB812FBF-D942-47B4-AEA3-5F2904371859}" destId="{33CD9127-CA42-498A-A7BB-7D2DC7A134AE}" srcOrd="1" destOrd="0" presId="urn:microsoft.com/office/officeart/2005/8/layout/vList6"/>
    <dgm:cxn modelId="{F447EC7D-2F39-4316-9A56-9D3FBA6ED0EF}" type="presParOf" srcId="{FB812FBF-D942-47B4-AEA3-5F2904371859}" destId="{6210C3C4-AEF6-4423-811F-3A6354936122}" srcOrd="2" destOrd="0" presId="urn:microsoft.com/office/officeart/2005/8/layout/vList6"/>
    <dgm:cxn modelId="{116890B0-3658-4A0F-8018-7338CEA04931}" type="presParOf" srcId="{6210C3C4-AEF6-4423-811F-3A6354936122}" destId="{8E796514-D0AD-4ED0-AA6C-F9E0134296AE}" srcOrd="0" destOrd="0" presId="urn:microsoft.com/office/officeart/2005/8/layout/vList6"/>
    <dgm:cxn modelId="{11BBA9AD-5B6E-43F1-A4FD-E3950B99E99B}" type="presParOf" srcId="{6210C3C4-AEF6-4423-811F-3A6354936122}" destId="{556AAC82-EEB2-484E-B8E5-BB9F736F05F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95DD3D-A66B-42F4-8FD7-5F963E79516A}">
      <dsp:nvSpPr>
        <dsp:cNvPr id="0" name=""/>
        <dsp:cNvSpPr/>
      </dsp:nvSpPr>
      <dsp:spPr>
        <a:xfrm>
          <a:off x="3242253" y="4340"/>
          <a:ext cx="4297680" cy="2870725"/>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lr>
              <a:schemeClr val="bg1"/>
            </a:buClr>
            <a:buFont typeface="Wingdings" panose="05000000000000000000" pitchFamily="2" charset="2"/>
            <a:buChar char="••"/>
          </a:pPr>
          <a:r>
            <a:rPr lang="en-US" sz="2400" kern="1200" dirty="0"/>
            <a:t>Expressed Directly</a:t>
          </a:r>
        </a:p>
      </dsp:txBody>
      <dsp:txXfrm>
        <a:off x="3242253" y="363181"/>
        <a:ext cx="3221158" cy="2153043"/>
      </dsp:txXfrm>
    </dsp:sp>
    <dsp:sp modelId="{AFB18136-DBA1-48D0-9084-57792DBB9243}">
      <dsp:nvSpPr>
        <dsp:cNvPr id="0" name=""/>
        <dsp:cNvSpPr/>
      </dsp:nvSpPr>
      <dsp:spPr>
        <a:xfrm>
          <a:off x="227598" y="193152"/>
          <a:ext cx="3001417" cy="246271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l" defTabSz="1600200">
            <a:lnSpc>
              <a:spcPct val="90000"/>
            </a:lnSpc>
            <a:spcBef>
              <a:spcPct val="0"/>
            </a:spcBef>
            <a:spcAft>
              <a:spcPct val="35000"/>
            </a:spcAft>
          </a:pPr>
          <a:r>
            <a:rPr lang="en-US" sz="3600" kern="1200" dirty="0"/>
            <a:t>Explicit Bias</a:t>
          </a:r>
        </a:p>
      </dsp:txBody>
      <dsp:txXfrm>
        <a:off x="347818" y="313372"/>
        <a:ext cx="2760977" cy="2222276"/>
      </dsp:txXfrm>
    </dsp:sp>
    <dsp:sp modelId="{556AAC82-EEB2-484E-B8E5-BB9F736F05F1}">
      <dsp:nvSpPr>
        <dsp:cNvPr id="0" name=""/>
        <dsp:cNvSpPr/>
      </dsp:nvSpPr>
      <dsp:spPr>
        <a:xfrm>
          <a:off x="3297274" y="3205330"/>
          <a:ext cx="4297680" cy="2733929"/>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lr>
              <a:schemeClr val="bg1"/>
            </a:buClr>
            <a:buFont typeface="Wingdings" panose="05000000000000000000" pitchFamily="2" charset="2"/>
            <a:buChar char="••"/>
          </a:pPr>
          <a:r>
            <a:rPr lang="en-US" sz="2400" kern="1200" dirty="0"/>
            <a:t>Expressed Indirectly</a:t>
          </a:r>
        </a:p>
        <a:p>
          <a:pPr marL="228600" lvl="1" indent="-228600" algn="l" defTabSz="1066800">
            <a:lnSpc>
              <a:spcPct val="90000"/>
            </a:lnSpc>
            <a:spcBef>
              <a:spcPct val="0"/>
            </a:spcBef>
            <a:spcAft>
              <a:spcPct val="15000"/>
            </a:spcAft>
            <a:buChar char="••"/>
          </a:pPr>
          <a:r>
            <a:rPr lang="en-US" sz="2400" kern="1200" dirty="0"/>
            <a:t>   </a:t>
          </a:r>
        </a:p>
      </dsp:txBody>
      <dsp:txXfrm>
        <a:off x="3297274" y="3547071"/>
        <a:ext cx="3272457" cy="2050447"/>
      </dsp:txXfrm>
    </dsp:sp>
    <dsp:sp modelId="{8E796514-D0AD-4ED0-AA6C-F9E0134296AE}">
      <dsp:nvSpPr>
        <dsp:cNvPr id="0" name=""/>
        <dsp:cNvSpPr/>
      </dsp:nvSpPr>
      <dsp:spPr>
        <a:xfrm>
          <a:off x="295856" y="3342422"/>
          <a:ext cx="3001417" cy="245974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a:t>Unconscious  Bias</a:t>
          </a:r>
        </a:p>
      </dsp:txBody>
      <dsp:txXfrm>
        <a:off x="415931" y="3462497"/>
        <a:ext cx="2761267" cy="2219593"/>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38EE4810-9437-4DBE-B6A2-47F585E5ECD3}" type="datetimeFigureOut">
              <a:rPr lang="en-US" smtClean="0"/>
              <a:t>12/5/2019</a:t>
            </a:fld>
            <a:endParaRPr lang="en-US" dirty="0"/>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ACCF9011-922E-4059-BCCE-D120306B5111}" type="slidenum">
              <a:rPr lang="en-US" smtClean="0"/>
              <a:t>‹#›</a:t>
            </a:fld>
            <a:endParaRPr lang="en-US" dirty="0"/>
          </a:p>
        </p:txBody>
      </p:sp>
    </p:spTree>
    <p:extLst>
      <p:ext uri="{BB962C8B-B14F-4D97-AF65-F5344CB8AC3E}">
        <p14:creationId xmlns:p14="http://schemas.microsoft.com/office/powerpoint/2010/main" val="844853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ncbi.nlm.nih.gov/pubmed/2138185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ncbi.nlm.nih.gov/pubmed/21381851"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This is a funny video from McKinsey that illustrates roles reversed.</a:t>
            </a:r>
          </a:p>
        </p:txBody>
      </p:sp>
      <p:sp>
        <p:nvSpPr>
          <p:cNvPr id="4" name="Slide Number Placeholder 3"/>
          <p:cNvSpPr>
            <a:spLocks noGrp="1"/>
          </p:cNvSpPr>
          <p:nvPr>
            <p:ph type="sldNum" sz="quarter" idx="5"/>
          </p:nvPr>
        </p:nvSpPr>
        <p:spPr/>
        <p:txBody>
          <a:bodyPr/>
          <a:lstStyle/>
          <a:p>
            <a:fld id="{ACCF9011-922E-4059-BCCE-D120306B5111}" type="slidenum">
              <a:rPr lang="en-US" smtClean="0"/>
              <a:t>2</a:t>
            </a:fld>
            <a:endParaRPr lang="en-US" dirty="0"/>
          </a:p>
        </p:txBody>
      </p:sp>
    </p:spTree>
    <p:extLst>
      <p:ext uri="{BB962C8B-B14F-4D97-AF65-F5344CB8AC3E}">
        <p14:creationId xmlns:p14="http://schemas.microsoft.com/office/powerpoint/2010/main" val="2547739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original study, Bertrand and Mullainathan sent nearly 5,000 resumes to 1,300 job ads they found in newspapers in Boston and Chicago from fictional applicants with "very white-sounding names" like Emily Walsh and Greg Baker and "very African-American sounding names" like Lakisha Washington and Jamal Jones. The names were randomly assigned to higher-quality and lower-quality resumes and submitted for administrative support, clerical, customer service and sales openings.</a:t>
            </a:r>
          </a:p>
          <a:p>
            <a:endParaRPr lang="en-US" dirty="0"/>
          </a:p>
          <a:p>
            <a:r>
              <a:rPr lang="en-US" dirty="0"/>
              <a:t>The white names got 50 percent more callbacks than the black names, regardless of the industry or occupation.</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16</a:t>
            </a:fld>
            <a:endParaRPr lang="en-US" dirty="0"/>
          </a:p>
        </p:txBody>
      </p:sp>
    </p:spTree>
    <p:extLst>
      <p:ext uri="{BB962C8B-B14F-4D97-AF65-F5344CB8AC3E}">
        <p14:creationId xmlns:p14="http://schemas.microsoft.com/office/powerpoint/2010/main" val="2120806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333333"/>
                </a:solidFill>
                <a:effectLst/>
                <a:latin typeface="tabular-numbers"/>
              </a:rPr>
              <a:t>write down your initial impressions of each candidate and then evaluate and assess your own biases, and then reconfigure your impressions. For instance, do you assume that men are more capable? Do you assume that an extrovert is more efficient and knowledgeable? Does a particular regional background or accent create an implicit bias (positive or negative)? Do you think attractive people are more likable, and better at their jobs? </a:t>
            </a:r>
          </a:p>
          <a:p>
            <a:r>
              <a:rPr lang="en-US" sz="1200" b="0" i="0" u="none" strike="noStrike" kern="1200" dirty="0">
                <a:solidFill>
                  <a:schemeClr val="tx1"/>
                </a:solidFill>
                <a:effectLst/>
                <a:latin typeface="+mn-lt"/>
                <a:ea typeface="+mn-ea"/>
                <a:cs typeface="+mn-cs"/>
              </a:rPr>
              <a:t>Research has shown that minority groups and marginalized sections of the society are at a disadvantage when hiring is done on the basis of "best fit" to company culture. This results in the same kind of people being appointed and is a huge setback in creating a truly diverse and inclusive workplace.</a:t>
            </a:r>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17</a:t>
            </a:fld>
            <a:endParaRPr lang="en-US" dirty="0"/>
          </a:p>
        </p:txBody>
      </p:sp>
    </p:spTree>
    <p:extLst>
      <p:ext uri="{BB962C8B-B14F-4D97-AF65-F5344CB8AC3E}">
        <p14:creationId xmlns:p14="http://schemas.microsoft.com/office/powerpoint/2010/main" val="1089235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6</a:t>
            </a:fld>
            <a:endParaRPr lang="en-US" dirty="0"/>
          </a:p>
        </p:txBody>
      </p:sp>
    </p:spTree>
    <p:extLst>
      <p:ext uri="{BB962C8B-B14F-4D97-AF65-F5344CB8AC3E}">
        <p14:creationId xmlns:p14="http://schemas.microsoft.com/office/powerpoint/2010/main" val="314785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Micro aggressions are unintentional slights that take an emotional toll on the receiver.</a:t>
            </a:r>
          </a:p>
          <a:p>
            <a:pPr marL="171450" indent="-171450">
              <a:buFont typeface="Arial" panose="020B0604020202020204" pitchFamily="34" charset="0"/>
              <a:buChar char="•"/>
            </a:pPr>
            <a:r>
              <a:rPr lang="en-US" dirty="0"/>
              <a:t>A form of micro-aggression is Ingroup-favoritism which refers to wanting to be with self-like individuals </a:t>
            </a:r>
          </a:p>
          <a:p>
            <a:pPr marL="171450" indent="-171450">
              <a:buFont typeface="Arial" panose="020B0604020202020204" pitchFamily="34" charset="0"/>
              <a:buChar char="•"/>
            </a:pPr>
            <a:r>
              <a:rPr lang="en-US" dirty="0"/>
              <a:t>Preference for attractive people leads to bias in hiring, promotions, and many other scenarios</a:t>
            </a:r>
          </a:p>
        </p:txBody>
      </p:sp>
      <p:sp>
        <p:nvSpPr>
          <p:cNvPr id="4" name="Slide Number Placeholder 3"/>
          <p:cNvSpPr>
            <a:spLocks noGrp="1"/>
          </p:cNvSpPr>
          <p:nvPr>
            <p:ph type="sldNum" sz="quarter" idx="5"/>
          </p:nvPr>
        </p:nvSpPr>
        <p:spPr/>
        <p:txBody>
          <a:bodyPr/>
          <a:lstStyle/>
          <a:p>
            <a:fld id="{60E5AED8-2601-4CE2-B4E9-3D731C8BE4B6}" type="slidenum">
              <a:rPr lang="en-US" smtClean="0"/>
              <a:t>8</a:t>
            </a:fld>
            <a:endParaRPr lang="en-US" dirty="0"/>
          </a:p>
        </p:txBody>
      </p:sp>
    </p:spTree>
    <p:extLst>
      <p:ext uri="{BB962C8B-B14F-4D97-AF65-F5344CB8AC3E}">
        <p14:creationId xmlns:p14="http://schemas.microsoft.com/office/powerpoint/2010/main" val="2473388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Micro aggressions are unintentional slights that take an emotional toll on the receiver.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 form of micro-aggression is Ingroup-favoritism which refers to wanting to be with self-like individuals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Preference for attractive people leads to bias in hiring, promotions, and many other scenarios</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9</a:t>
            </a:fld>
            <a:endParaRPr lang="en-US" dirty="0"/>
          </a:p>
        </p:txBody>
      </p:sp>
    </p:spTree>
    <p:extLst>
      <p:ext uri="{BB962C8B-B14F-4D97-AF65-F5344CB8AC3E}">
        <p14:creationId xmlns:p14="http://schemas.microsoft.com/office/powerpoint/2010/main" val="2398670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What Do Job Descriptions Really Say?</a:t>
            </a:r>
            <a:endParaRPr lang="en-US" sz="1200" dirty="0"/>
          </a:p>
          <a:p>
            <a:r>
              <a:rPr lang="en-US" sz="1200" dirty="0"/>
              <a:t>Job descriptions play a critical role in recruiting female talent and often provide the first impression of organizational culture. If a company offers flexible work arrangements but instead emphasizes long hours in its ad, this may inhibit qualified candidates from applying, especially those with primary care responsibilities.</a:t>
            </a:r>
          </a:p>
          <a:p>
            <a:r>
              <a:rPr lang="en-US" sz="1200" dirty="0"/>
              <a:t>Even subtle word choices in a job description can have a strong impact on the application pool. </a:t>
            </a:r>
            <a:r>
              <a:rPr lang="en-US" sz="1200" dirty="0">
                <a:solidFill>
                  <a:srgbClr val="0C2AFA"/>
                </a:solidFill>
                <a:hlinkClick r:id="rId3"/>
              </a:rPr>
              <a:t>Research</a:t>
            </a:r>
            <a:r>
              <a:rPr lang="en-US" sz="1200" dirty="0"/>
              <a:t>has shown that masculine wording of job descriptions, including adjectives like “superior,” “competitive,” and “determined,” results in women perceiving that they would not belong in the work environment.</a:t>
            </a:r>
            <a:endParaRPr lang="en-US" sz="1200" dirty="0">
              <a:effectLst/>
            </a:endParaRP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11</a:t>
            </a:fld>
            <a:endParaRPr lang="en-US" dirty="0"/>
          </a:p>
        </p:txBody>
      </p:sp>
    </p:spTree>
    <p:extLst>
      <p:ext uri="{BB962C8B-B14F-4D97-AF65-F5344CB8AC3E}">
        <p14:creationId xmlns:p14="http://schemas.microsoft.com/office/powerpoint/2010/main" val="3490006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job description below for a Mechanical Engineer at a top firm has many words that are perceived as stereotypically masculine, which could inadvertently deter women from applying. See if you can spot </a:t>
            </a:r>
            <a:r>
              <a:rPr lang="en-US" sz="1200" b="1" dirty="0"/>
              <a:t>all 10</a:t>
            </a:r>
            <a:r>
              <a:rPr lang="en-US" sz="1200" dirty="0"/>
              <a:t>.</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12</a:t>
            </a:fld>
            <a:endParaRPr lang="en-US" dirty="0"/>
          </a:p>
        </p:txBody>
      </p:sp>
    </p:spTree>
    <p:extLst>
      <p:ext uri="{BB962C8B-B14F-4D97-AF65-F5344CB8AC3E}">
        <p14:creationId xmlns:p14="http://schemas.microsoft.com/office/powerpoint/2010/main" val="2224509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“Even subtle word choices in a job description can have a strong impact on the application pool. </a:t>
            </a:r>
            <a:r>
              <a:rPr lang="en-US" sz="1200" dirty="0">
                <a:solidFill>
                  <a:srgbClr val="0C2AFA"/>
                </a:solidFill>
                <a:hlinkClick r:id="rId3"/>
              </a:rPr>
              <a:t>Research</a:t>
            </a:r>
            <a:r>
              <a:rPr lang="en-US" sz="1200" dirty="0">
                <a:solidFill>
                  <a:srgbClr val="0C2AFA"/>
                </a:solidFill>
              </a:rPr>
              <a:t> </a:t>
            </a:r>
            <a:r>
              <a:rPr lang="en-US" sz="1200" dirty="0"/>
              <a:t>has shown that masculine wording of job descriptions, including adjectives like “superior,” “competitive,” and “determined,” results in women perceiving that they would not belong in the work environment.”</a:t>
            </a:r>
          </a:p>
          <a:p>
            <a:endParaRPr lang="en-US" dirty="0"/>
          </a:p>
          <a:p>
            <a:r>
              <a:rPr lang="en-US" dirty="0"/>
              <a:t>Are there systems that can be put in place? </a:t>
            </a:r>
          </a:p>
          <a:p>
            <a:r>
              <a:rPr lang="en-US" dirty="0"/>
              <a:t>What systemic changes can be made? </a:t>
            </a:r>
          </a:p>
          <a:p>
            <a:endParaRPr lang="en-US" dirty="0"/>
          </a:p>
          <a:p>
            <a:r>
              <a:rPr lang="en-US" i="1" dirty="0"/>
              <a:t>Referring to blind resumes blind interviews, </a:t>
            </a:r>
            <a:r>
              <a:rPr lang="en-US" i="1" dirty="0" err="1"/>
              <a:t>etc</a:t>
            </a:r>
            <a:endParaRPr lang="en-US" i="1" dirty="0"/>
          </a:p>
        </p:txBody>
      </p:sp>
      <p:sp>
        <p:nvSpPr>
          <p:cNvPr id="4" name="Slide Number Placeholder 3"/>
          <p:cNvSpPr>
            <a:spLocks noGrp="1"/>
          </p:cNvSpPr>
          <p:nvPr>
            <p:ph type="sldNum" sz="quarter" idx="5"/>
          </p:nvPr>
        </p:nvSpPr>
        <p:spPr/>
        <p:txBody>
          <a:bodyPr/>
          <a:lstStyle/>
          <a:p>
            <a:fld id="{ACCF9011-922E-4059-BCCE-D120306B5111}" type="slidenum">
              <a:rPr lang="en-US" smtClean="0"/>
              <a:t>13</a:t>
            </a:fld>
            <a:endParaRPr lang="en-US" dirty="0"/>
          </a:p>
        </p:txBody>
      </p:sp>
    </p:spTree>
    <p:extLst>
      <p:ext uri="{BB962C8B-B14F-4D97-AF65-F5344CB8AC3E}">
        <p14:creationId xmlns:p14="http://schemas.microsoft.com/office/powerpoint/2010/main" val="2019048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study was based on evaluations by scientists of hypothetical student applications for a lab manager position, with the application materials identical in every way, except that half of the pool received applications with a male name and the other half received applications with a female name. </a:t>
            </a:r>
            <a:endParaRPr lang="en-US" sz="2000" dirty="0"/>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The faculty members surveyed (professors in biology, chemistry or physics) -- were told that their analyses of the applications would be used to help the students. And they were asked to evaluate the students' competence and "</a:t>
            </a:r>
            <a:r>
              <a:rPr lang="en-US" sz="1200" b="0" i="0" u="none" strike="noStrike" kern="1200" dirty="0" err="1">
                <a:solidFill>
                  <a:schemeClr val="tx1"/>
                </a:solidFill>
                <a:effectLst/>
                <a:latin typeface="+mn-lt"/>
                <a:ea typeface="+mn-ea"/>
                <a:cs typeface="+mn-cs"/>
              </a:rPr>
              <a:t>hireability</a:t>
            </a:r>
            <a:r>
              <a:rPr lang="en-US" sz="1200" b="0" i="0" u="none" strike="noStrike" kern="1200" dirty="0">
                <a:solidFill>
                  <a:schemeClr val="tx1"/>
                </a:solidFill>
                <a:effectLst/>
                <a:latin typeface="+mn-lt"/>
                <a:ea typeface="+mn-ea"/>
                <a:cs typeface="+mn-cs"/>
              </a:rPr>
              <a:t>" and to consider how large a salary they would recommend and how much mentoring they would offer the student if hired.</a:t>
            </a:r>
          </a:p>
          <a:p>
            <a:endParaRPr lang="en-US" sz="1200" b="1" i="0" u="none" strike="noStrike" kern="1200" dirty="0">
              <a:solidFill>
                <a:schemeClr val="tx1"/>
              </a:solidFill>
              <a:effectLst/>
              <a:latin typeface="+mn-lt"/>
              <a:ea typeface="+mn-ea"/>
              <a:cs typeface="+mn-cs"/>
            </a:endParaRPr>
          </a:p>
          <a:p>
            <a:r>
              <a:rPr lang="en-US" sz="1200" b="1" i="0" u="none" strike="noStrike" kern="1200" dirty="0">
                <a:solidFill>
                  <a:schemeClr val="tx1"/>
                </a:solidFill>
                <a:effectLst/>
                <a:latin typeface="+mn-lt"/>
                <a:ea typeface="+mn-ea"/>
                <a:cs typeface="+mn-cs"/>
              </a:rPr>
              <a:t>The scientists </a:t>
            </a:r>
            <a:r>
              <a:rPr lang="en-US" sz="1200" b="0" i="0" u="none" strike="noStrike" kern="1200" dirty="0">
                <a:solidFill>
                  <a:schemeClr val="tx1"/>
                </a:solidFill>
                <a:effectLst/>
                <a:latin typeface="+mn-lt"/>
                <a:ea typeface="+mn-ea"/>
                <a:cs typeface="+mn-cs"/>
              </a:rPr>
              <a:t>evaluating these applications (which were identical in every way except the gender of the "submitter") </a:t>
            </a:r>
            <a:r>
              <a:rPr lang="en-US" sz="1200" b="1" i="0" u="none" strike="noStrike" kern="1200" dirty="0">
                <a:solidFill>
                  <a:schemeClr val="tx1"/>
                </a:solidFill>
                <a:effectLst/>
                <a:latin typeface="+mn-lt"/>
                <a:ea typeface="+mn-ea"/>
                <a:cs typeface="+mn-cs"/>
              </a:rPr>
              <a:t>rated the male student more competent</a:t>
            </a:r>
            <a:r>
              <a:rPr lang="en-US" sz="1200" b="0" i="0" u="none" strike="noStrike" kern="1200" dirty="0">
                <a:solidFill>
                  <a:schemeClr val="tx1"/>
                </a:solidFill>
                <a:effectLst/>
                <a:latin typeface="+mn-lt"/>
                <a:ea typeface="+mn-ea"/>
                <a:cs typeface="+mn-cs"/>
              </a:rPr>
              <a:t>, </a:t>
            </a:r>
            <a:r>
              <a:rPr lang="en-US" sz="1200" b="1" i="0" u="none" strike="noStrike" kern="1200" dirty="0">
                <a:solidFill>
                  <a:schemeClr val="tx1"/>
                </a:solidFill>
                <a:effectLst/>
                <a:latin typeface="+mn-lt"/>
                <a:ea typeface="+mn-ea"/>
                <a:cs typeface="+mn-cs"/>
              </a:rPr>
              <a:t>more likely to be hired, deserving of a better salary, and worth spending more time mentoring. </a:t>
            </a:r>
          </a:p>
          <a:p>
            <a:r>
              <a:rPr lang="en-US" sz="1200" b="0" i="0" u="none" strike="noStrike" kern="1200" dirty="0">
                <a:solidFill>
                  <a:schemeClr val="tx1"/>
                </a:solidFill>
                <a:effectLst/>
                <a:latin typeface="+mn-lt"/>
                <a:ea typeface="+mn-ea"/>
                <a:cs typeface="+mn-cs"/>
              </a:rPr>
              <a:t>The gaps were significant.</a:t>
            </a:r>
          </a:p>
          <a:p>
            <a:endParaRPr lang="en-US" sz="2000" dirty="0"/>
          </a:p>
          <a:p>
            <a:r>
              <a:rPr lang="en-US" sz="2000" b="1" dirty="0"/>
              <a:t>Faculty participants rated the male applicant as significantly more competent and hireable than the (identical) female applicant. </a:t>
            </a:r>
            <a:r>
              <a:rPr lang="en-US" sz="2000" dirty="0"/>
              <a:t>These participants also selected a </a:t>
            </a:r>
            <a:r>
              <a:rPr lang="en-US" sz="2000" u="sng" dirty="0"/>
              <a:t>higher starting salary</a:t>
            </a:r>
            <a:r>
              <a:rPr lang="en-US" sz="2000" dirty="0"/>
              <a:t> and offered </a:t>
            </a:r>
            <a:r>
              <a:rPr lang="en-US" sz="2000" u="sng" dirty="0"/>
              <a:t>more career mentoring </a:t>
            </a:r>
            <a:r>
              <a:rPr lang="en-US" sz="2000" dirty="0"/>
              <a:t>to the male applicant. The gender of the faculty participants did not affect responses, such </a:t>
            </a:r>
            <a:r>
              <a:rPr lang="en-US" sz="2000" b="1" dirty="0"/>
              <a:t>that female and male faculty were equally likely to exhibit bias against the female student.“</a:t>
            </a:r>
          </a:p>
          <a:p>
            <a:pPr marL="457200" lvl="1" indent="0">
              <a:buNone/>
            </a:pPr>
            <a:r>
              <a:rPr lang="cs-CZ" sz="2000" dirty="0">
                <a:solidFill>
                  <a:srgbClr val="0070C0"/>
                </a:solidFill>
              </a:rPr>
              <a:t>Moss-Racusin PNAS 2012  doi: 10.1073/pnas.1211286109 </a:t>
            </a:r>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14</a:t>
            </a:fld>
            <a:endParaRPr lang="en-US" dirty="0"/>
          </a:p>
        </p:txBody>
      </p:sp>
    </p:spTree>
    <p:extLst>
      <p:ext uri="{BB962C8B-B14F-4D97-AF65-F5344CB8AC3E}">
        <p14:creationId xmlns:p14="http://schemas.microsoft.com/office/powerpoint/2010/main" val="3897584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Science of Diversity and the Impact of Implicit Bias </a:t>
            </a:r>
          </a:p>
          <a:p>
            <a:r>
              <a:rPr lang="en-US" dirty="0"/>
              <a:t>HannahValantine,MD NIH Chief Officer for Scientific Workforce Diversity </a:t>
            </a:r>
          </a:p>
          <a:p>
            <a:endParaRPr lang="en-US" dirty="0"/>
          </a:p>
        </p:txBody>
      </p:sp>
      <p:sp>
        <p:nvSpPr>
          <p:cNvPr id="4" name="Slide Number Placeholder 3"/>
          <p:cNvSpPr>
            <a:spLocks noGrp="1"/>
          </p:cNvSpPr>
          <p:nvPr>
            <p:ph type="sldNum" sz="quarter" idx="5"/>
          </p:nvPr>
        </p:nvSpPr>
        <p:spPr/>
        <p:txBody>
          <a:bodyPr/>
          <a:lstStyle/>
          <a:p>
            <a:fld id="{ACCF9011-922E-4059-BCCE-D120306B5111}" type="slidenum">
              <a:rPr lang="en-US" smtClean="0"/>
              <a:t>15</a:t>
            </a:fld>
            <a:endParaRPr lang="en-US" dirty="0"/>
          </a:p>
        </p:txBody>
      </p:sp>
    </p:spTree>
    <p:extLst>
      <p:ext uri="{BB962C8B-B14F-4D97-AF65-F5344CB8AC3E}">
        <p14:creationId xmlns:p14="http://schemas.microsoft.com/office/powerpoint/2010/main" val="348993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C87B092-6EFC-4698-A365-56A65ADCBEC6}"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286441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DC5380-EA49-4781-8C34-68EB5123C18A}"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19709846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91DC5380-EA49-4781-8C34-68EB5123C18A}"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47817338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91DC5380-EA49-4781-8C34-68EB5123C18A}" type="datetime1">
              <a:rPr lang="en-US" smtClean="0"/>
              <a:t>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23704003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FFD38C-D56E-446B-8CFE-7B8FA6EA6C79}"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724419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5E54E9-967B-478F-812D-13B558082E97}"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800368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5"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5" y="3657600"/>
            <a:ext cx="8825659" cy="2362200"/>
          </a:xfrm>
        </p:spPr>
        <p:txBody>
          <a:bodyPr anchor="ctr">
            <a:normAutofit/>
          </a:bodyPr>
          <a:lstStyle>
            <a:lvl1pPr marL="0" indent="0">
              <a:buNone/>
              <a:defRPr sz="18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794E60-E960-4DDD-8C3E-279C61CDEF4B}"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059195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DB6C52-8F8B-4064-8C4B-CE64767722B7}"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74748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F0D62C-09A6-4F46-B524-F87F08C78E89}" type="datetime1">
              <a:rPr lang="en-US" smtClean="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78098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026EA9-0A93-4E6E-A89B-352C83E677C3}"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41205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C8DEE5-2743-4BB4-9CC3-502CA534552E}" type="datetime1">
              <a:rPr lang="en-US" smtClean="0"/>
              <a:t>12/5/2019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97277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2C830C-14E9-48DA-AEBC-0F9BE2160D30}" type="datetime1">
              <a:rPr lang="en-US" smtClean="0"/>
              <a:t>12/5/2019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68937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7EA5E-8C2F-4FF3-B83D-CA61F280911B}" type="datetime1">
              <a:rPr lang="en-US" smtClean="0"/>
              <a:t>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5157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56D55F4-ED67-421B-8A64-B1C7C040AF9A}" type="datetime1">
              <a:rPr lang="en-US" smtClean="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57210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91DC5380-EA49-4781-8C34-68EB5123C18A}" type="datetime1">
              <a:rPr lang="en-US" smtClean="0"/>
              <a:t>12/5/2019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62954976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1DC5380-EA49-4781-8C34-68EB5123C18A}" type="datetime1">
              <a:rPr lang="en-US" smtClean="0"/>
              <a:t>12/5/2019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129965139"/>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Lst>
  <p:hf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www.pnas.org/content/109/41/16474.abstract"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inc.com/marcel-schwantes/study-top-reason-for-whats-really-driving-employees-to-switch-jobs-in-2018-is-surprising.html"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www.inc.com/jeff-haden/heres-resume-cover-letter-strategy-most-likely-to-get-you-a-job-interview-says-science.htm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google.com/url?sa=t&amp;rct=j&amp;q=&amp;esrc=s&amp;source=web&amp;cd=5&amp;cad=rja&amp;uact=8&amp;ved=2ahUKEwju9b_AseXlAhVET98KHacXD4wQtwIwBHoECAYQAQ&amp;url=https://www.youtube.com/watch?v%3DO8UIW_Pi5wU&amp;usg=AOvVaw1rb-DJEiisAz8KwielOBjQ"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blogs.scientificamerican.com/observations/the-science-of-microaggressions-its-complicated/" TargetMode="External"/><Relationship Id="rId2" Type="http://schemas.openxmlformats.org/officeDocument/2006/relationships/hyperlink" Target="https://perception.org/research/explicit-bias/" TargetMode="External"/><Relationship Id="rId1" Type="http://schemas.openxmlformats.org/officeDocument/2006/relationships/slideLayout" Target="../slideLayouts/slideLayout15.xml"/><Relationship Id="rId4" Type="http://schemas.openxmlformats.org/officeDocument/2006/relationships/hyperlink" Target="https://blog.shrm.org/author/1056"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680EF8-D7FC-4789-8DA2-1BB0132CA704}"/>
              </a:ext>
            </a:extLst>
          </p:cNvPr>
          <p:cNvSpPr>
            <a:spLocks noGrp="1"/>
          </p:cNvSpPr>
          <p:nvPr>
            <p:ph type="ctrTitle"/>
          </p:nvPr>
        </p:nvSpPr>
        <p:spPr>
          <a:xfrm>
            <a:off x="1169987" y="2919234"/>
            <a:ext cx="9251616" cy="1200329"/>
          </a:xfrm>
          <a:prstGeom prst="rect">
            <a:avLst/>
          </a:prstGeom>
        </p:spPr>
        <p:txBody>
          <a:bodyPr wrap="square">
            <a:spAutoFit/>
          </a:bodyPr>
          <a:lstStyle/>
          <a:p>
            <a:r>
              <a:rPr lang="en-US" sz="4000" dirty="0">
                <a:solidFill>
                  <a:schemeClr val="tx1"/>
                </a:solidFill>
              </a:rPr>
              <a:t>Unconscious Bias in Engineering</a:t>
            </a:r>
          </a:p>
          <a:p>
            <a:endParaRPr lang="en-US" sz="3200" dirty="0">
              <a:solidFill>
                <a:schemeClr val="tx1"/>
              </a:solidFill>
            </a:endParaRPr>
          </a:p>
        </p:txBody>
      </p:sp>
      <p:sp>
        <p:nvSpPr>
          <p:cNvPr id="3" name="Slide Number Placeholder 2">
            <a:extLst>
              <a:ext uri="{FF2B5EF4-FFF2-40B4-BE49-F238E27FC236}">
                <a16:creationId xmlns:a16="http://schemas.microsoft.com/office/drawing/2014/main" id="{00300D96-CD69-4ECC-971B-0BC80019A8C2}"/>
              </a:ext>
            </a:extLst>
          </p:cNvPr>
          <p:cNvSpPr>
            <a:spLocks noGrp="1"/>
          </p:cNvSpPr>
          <p:nvPr>
            <p:ph type="sldNum" sz="quarter" idx="12"/>
          </p:nvPr>
        </p:nvSpPr>
        <p:spPr/>
        <p:txBody>
          <a:bodyPr/>
          <a:lstStyle/>
          <a:p>
            <a:fld id="{D57F1E4F-1CFF-5643-939E-02111984F565}" type="slidenum">
              <a:rPr lang="en-US" smtClean="0"/>
              <a:t>1</a:t>
            </a:fld>
            <a:endParaRPr lang="en-US" dirty="0"/>
          </a:p>
        </p:txBody>
      </p:sp>
      <p:sp>
        <p:nvSpPr>
          <p:cNvPr id="2" name="Rectangle 1">
            <a:extLst>
              <a:ext uri="{FF2B5EF4-FFF2-40B4-BE49-F238E27FC236}">
                <a16:creationId xmlns:a16="http://schemas.microsoft.com/office/drawing/2014/main" id="{D145B05B-CECB-427D-B66F-B80BE7B03617}"/>
              </a:ext>
            </a:extLst>
          </p:cNvPr>
          <p:cNvSpPr/>
          <p:nvPr/>
        </p:nvSpPr>
        <p:spPr>
          <a:xfrm>
            <a:off x="2162174" y="5514856"/>
            <a:ext cx="7281863" cy="461665"/>
          </a:xfrm>
          <a:prstGeom prst="rect">
            <a:avLst/>
          </a:prstGeom>
        </p:spPr>
        <p:txBody>
          <a:bodyPr wrap="square">
            <a:spAutoFit/>
          </a:bodyPr>
          <a:lstStyle/>
          <a:p>
            <a:r>
              <a:rPr lang="en-US" sz="2400" dirty="0"/>
              <a:t>	</a:t>
            </a:r>
            <a:r>
              <a:rPr lang="en-US" sz="2400" b="1" dirty="0"/>
              <a:t>Module 2</a:t>
            </a:r>
            <a:r>
              <a:rPr lang="en-US" sz="2400" dirty="0"/>
              <a:t>- Recognizing Unconscious Bias</a:t>
            </a:r>
          </a:p>
        </p:txBody>
      </p:sp>
    </p:spTree>
    <p:extLst>
      <p:ext uri="{BB962C8B-B14F-4D97-AF65-F5344CB8AC3E}">
        <p14:creationId xmlns:p14="http://schemas.microsoft.com/office/powerpoint/2010/main" val="2288377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E7F4DF-F5BB-45B3-8D17-D7EB4B1DF0FD}"/>
              </a:ext>
            </a:extLst>
          </p:cNvPr>
          <p:cNvSpPr>
            <a:spLocks noGrp="1"/>
          </p:cNvSpPr>
          <p:nvPr>
            <p:ph type="sldNum" sz="quarter" idx="12"/>
          </p:nvPr>
        </p:nvSpPr>
        <p:spPr/>
        <p:txBody>
          <a:bodyPr/>
          <a:lstStyle/>
          <a:p>
            <a:fld id="{D57F1E4F-1CFF-5643-939E-02111984F565}" type="slidenum">
              <a:rPr lang="en-US" smtClean="0"/>
              <a:t>10</a:t>
            </a:fld>
            <a:endParaRPr lang="en-US" dirty="0"/>
          </a:p>
        </p:txBody>
      </p:sp>
      <p:sp>
        <p:nvSpPr>
          <p:cNvPr id="3" name="TextBox 2">
            <a:extLst>
              <a:ext uri="{FF2B5EF4-FFF2-40B4-BE49-F238E27FC236}">
                <a16:creationId xmlns:a16="http://schemas.microsoft.com/office/drawing/2014/main" id="{A7A21A19-B8D3-4E9A-B382-AEB6936B7583}"/>
              </a:ext>
            </a:extLst>
          </p:cNvPr>
          <p:cNvSpPr txBox="1"/>
          <p:nvPr/>
        </p:nvSpPr>
        <p:spPr>
          <a:xfrm>
            <a:off x="1498600" y="1562100"/>
            <a:ext cx="8813800" cy="1569660"/>
          </a:xfrm>
          <a:prstGeom prst="rect">
            <a:avLst/>
          </a:prstGeom>
          <a:noFill/>
        </p:spPr>
        <p:txBody>
          <a:bodyPr wrap="square" rtlCol="0">
            <a:spAutoFit/>
          </a:bodyPr>
          <a:lstStyle/>
          <a:p>
            <a:r>
              <a:rPr lang="en-US" sz="2400" dirty="0"/>
              <a:t>4. Examples of Unconscious Bias</a:t>
            </a:r>
          </a:p>
          <a:p>
            <a:endParaRPr lang="en-US" sz="2400" dirty="0"/>
          </a:p>
          <a:p>
            <a:r>
              <a:rPr lang="en-US" sz="2400" dirty="0"/>
              <a:t>	a. Job Description</a:t>
            </a:r>
          </a:p>
          <a:p>
            <a:r>
              <a:rPr lang="en-US" sz="2400" dirty="0"/>
              <a:t>	b.  Reviewing Job Candidates</a:t>
            </a:r>
          </a:p>
        </p:txBody>
      </p:sp>
    </p:spTree>
    <p:extLst>
      <p:ext uri="{BB962C8B-B14F-4D97-AF65-F5344CB8AC3E}">
        <p14:creationId xmlns:p14="http://schemas.microsoft.com/office/powerpoint/2010/main" val="586182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A6496A8-3FCD-4043-9FAC-707429C15ECA}"/>
              </a:ext>
            </a:extLst>
          </p:cNvPr>
          <p:cNvSpPr/>
          <p:nvPr/>
        </p:nvSpPr>
        <p:spPr>
          <a:xfrm>
            <a:off x="180680" y="439628"/>
            <a:ext cx="11830639" cy="5181611"/>
          </a:xfrm>
          <a:prstGeom prst="rect">
            <a:avLst/>
          </a:prstGeom>
        </p:spPr>
        <p:txBody>
          <a:bodyPr wrap="square">
            <a:spAutoFit/>
          </a:bodyPr>
          <a:lstStyle/>
          <a:p>
            <a:pPr>
              <a:lnSpc>
                <a:spcPct val="125000"/>
              </a:lnSpc>
            </a:pPr>
            <a:r>
              <a:rPr lang="en-US" sz="1400" b="1" dirty="0"/>
              <a:t>Company Description:</a:t>
            </a:r>
            <a:r>
              <a:rPr lang="en-US" sz="1400" dirty="0"/>
              <a:t> We are a top engineering firm dominating the marketplace, boasting many leading clients. We are determined to lead the industry; our success stems from consistently challenging our competition.</a:t>
            </a:r>
          </a:p>
          <a:p>
            <a:pPr>
              <a:lnSpc>
                <a:spcPct val="125000"/>
              </a:lnSpc>
            </a:pPr>
            <a:r>
              <a:rPr lang="en-US" sz="1400" b="1" dirty="0"/>
              <a:t>Job Title:</a:t>
            </a:r>
            <a:r>
              <a:rPr lang="en-US" sz="1400" dirty="0"/>
              <a:t> </a:t>
            </a:r>
            <a:r>
              <a:rPr lang="en-US" sz="1400" b="1" dirty="0"/>
              <a:t>Mechanical Engineer</a:t>
            </a:r>
            <a:endParaRPr lang="en-US" sz="1400" dirty="0"/>
          </a:p>
          <a:p>
            <a:pPr>
              <a:lnSpc>
                <a:spcPct val="125000"/>
              </a:lnSpc>
            </a:pPr>
            <a:r>
              <a:rPr lang="en-US" sz="1400" b="1" dirty="0"/>
              <a:t>Essential Functions</a:t>
            </a:r>
            <a:endParaRPr lang="en-US" sz="1400" dirty="0"/>
          </a:p>
          <a:p>
            <a:pPr>
              <a:lnSpc>
                <a:spcPct val="125000"/>
              </a:lnSpc>
              <a:buFont typeface="Arial" panose="020B0604020202020204" pitchFamily="34" charset="0"/>
              <a:buChar char="•"/>
            </a:pPr>
            <a:r>
              <a:rPr lang="en-US" sz="1400" dirty="0"/>
              <a:t>Challenge the status quo by creating superior product designs through the development and testing of specifications and methods.</a:t>
            </a:r>
          </a:p>
          <a:p>
            <a:pPr>
              <a:lnSpc>
                <a:spcPct val="125000"/>
              </a:lnSpc>
            </a:pPr>
            <a:r>
              <a:rPr lang="en-US" sz="1400" b="1" dirty="0"/>
              <a:t>Knowledge and Skills</a:t>
            </a:r>
            <a:endParaRPr lang="en-US" sz="1400" dirty="0"/>
          </a:p>
          <a:p>
            <a:pPr>
              <a:lnSpc>
                <a:spcPct val="125000"/>
              </a:lnSpc>
              <a:buFont typeface="Arial" panose="020B0604020202020204" pitchFamily="34" charset="0"/>
              <a:buChar char="•"/>
            </a:pPr>
            <a:r>
              <a:rPr lang="en-US" sz="1400" dirty="0"/>
              <a:t>Superior design skills</a:t>
            </a:r>
          </a:p>
          <a:p>
            <a:pPr>
              <a:lnSpc>
                <a:spcPct val="125000"/>
              </a:lnSpc>
              <a:buFont typeface="Arial" panose="020B0604020202020204" pitchFamily="34" charset="0"/>
              <a:buChar char="•"/>
            </a:pPr>
            <a:r>
              <a:rPr lang="en-US" sz="1400" dirty="0"/>
              <a:t>Exceptional conceptual skills</a:t>
            </a:r>
          </a:p>
          <a:p>
            <a:pPr>
              <a:lnSpc>
                <a:spcPct val="125000"/>
              </a:lnSpc>
              <a:buFont typeface="Arial" panose="020B0604020202020204" pitchFamily="34" charset="0"/>
              <a:buChar char="•"/>
            </a:pPr>
            <a:r>
              <a:rPr lang="en-US" sz="1400" dirty="0"/>
              <a:t>First-rate technical knowledge</a:t>
            </a:r>
          </a:p>
          <a:p>
            <a:pPr>
              <a:lnSpc>
                <a:spcPct val="125000"/>
              </a:lnSpc>
              <a:buFont typeface="Arial" panose="020B0604020202020204" pitchFamily="34" charset="0"/>
              <a:buChar char="•"/>
            </a:pPr>
            <a:r>
              <a:rPr lang="en-US" sz="1400" dirty="0"/>
              <a:t>Strong communication skills</a:t>
            </a:r>
          </a:p>
          <a:p>
            <a:pPr>
              <a:lnSpc>
                <a:spcPct val="125000"/>
              </a:lnSpc>
              <a:buFont typeface="Arial" panose="020B0604020202020204" pitchFamily="34" charset="0"/>
              <a:buChar char="•"/>
            </a:pPr>
            <a:r>
              <a:rPr lang="en-US" sz="1400" dirty="0"/>
              <a:t>Proven experience with production planning</a:t>
            </a:r>
          </a:p>
          <a:p>
            <a:pPr>
              <a:lnSpc>
                <a:spcPct val="125000"/>
              </a:lnSpc>
            </a:pPr>
            <a:r>
              <a:rPr lang="en-US" sz="1400" b="1" dirty="0"/>
              <a:t>Working Conditions</a:t>
            </a:r>
            <a:endParaRPr lang="en-US" sz="1400" dirty="0"/>
          </a:p>
          <a:p>
            <a:pPr>
              <a:lnSpc>
                <a:spcPct val="125000"/>
              </a:lnSpc>
              <a:buFont typeface="Arial" panose="020B0604020202020204" pitchFamily="34" charset="0"/>
              <a:buChar char="•"/>
            </a:pPr>
            <a:r>
              <a:rPr lang="en-US" sz="1400" dirty="0"/>
              <a:t>Tight deadlines and multiple priorities, requiring decisive decision making in a fast-paced environment.</a:t>
            </a:r>
          </a:p>
          <a:p>
            <a:pPr>
              <a:lnSpc>
                <a:spcPct val="125000"/>
              </a:lnSpc>
              <a:buFont typeface="Arial" panose="020B0604020202020204" pitchFamily="34" charset="0"/>
              <a:buChar char="•"/>
            </a:pPr>
            <a:r>
              <a:rPr lang="en-US" sz="1400" dirty="0"/>
              <a:t>Willing to work outside the standard 9-5 schedule, including early mornings, evenings, and weekends as required by tight project deadlines.</a:t>
            </a:r>
          </a:p>
          <a:p>
            <a:pPr>
              <a:lnSpc>
                <a:spcPct val="125000"/>
              </a:lnSpc>
              <a:buFont typeface="Arial" panose="020B0604020202020204" pitchFamily="34" charset="0"/>
              <a:buChar char="•"/>
            </a:pPr>
            <a:r>
              <a:rPr lang="en-US" sz="1400" dirty="0"/>
              <a:t>Ability to work independently in a competitive work environment.</a:t>
            </a:r>
          </a:p>
          <a:p>
            <a:pPr>
              <a:lnSpc>
                <a:spcPct val="125000"/>
              </a:lnSpc>
            </a:pPr>
            <a:r>
              <a:rPr lang="en-US" sz="1400" b="1" dirty="0"/>
              <a:t>Education &amp; Experience Requirements</a:t>
            </a:r>
            <a:endParaRPr lang="en-US" sz="1400" dirty="0"/>
          </a:p>
          <a:p>
            <a:pPr>
              <a:lnSpc>
                <a:spcPct val="125000"/>
              </a:lnSpc>
              <a:buFont typeface="Arial" panose="020B0604020202020204" pitchFamily="34" charset="0"/>
              <a:buChar char="•"/>
            </a:pPr>
            <a:r>
              <a:rPr lang="en-US" sz="1400" dirty="0"/>
              <a:t>Bachelor’s degree</a:t>
            </a:r>
          </a:p>
          <a:p>
            <a:pPr>
              <a:lnSpc>
                <a:spcPct val="125000"/>
              </a:lnSpc>
              <a:buFont typeface="Arial" panose="020B0604020202020204" pitchFamily="34" charset="0"/>
              <a:buChar char="•"/>
            </a:pPr>
            <a:r>
              <a:rPr lang="en-US" sz="1400" dirty="0"/>
              <a:t>3-5 years of work experience</a:t>
            </a:r>
          </a:p>
        </p:txBody>
      </p:sp>
      <p:sp>
        <p:nvSpPr>
          <p:cNvPr id="5" name="TextBox 4">
            <a:extLst>
              <a:ext uri="{FF2B5EF4-FFF2-40B4-BE49-F238E27FC236}">
                <a16:creationId xmlns:a16="http://schemas.microsoft.com/office/drawing/2014/main" id="{5288C263-ECAB-409B-81F2-4AE84FE65B34}"/>
              </a:ext>
            </a:extLst>
          </p:cNvPr>
          <p:cNvSpPr txBox="1"/>
          <p:nvPr/>
        </p:nvSpPr>
        <p:spPr>
          <a:xfrm>
            <a:off x="0" y="0"/>
            <a:ext cx="7748833" cy="369332"/>
          </a:xfrm>
          <a:prstGeom prst="rect">
            <a:avLst/>
          </a:prstGeom>
          <a:noFill/>
        </p:spPr>
        <p:txBody>
          <a:bodyPr wrap="square" rtlCol="0">
            <a:spAutoFit/>
          </a:bodyPr>
          <a:lstStyle/>
          <a:p>
            <a:r>
              <a:rPr lang="en-US" dirty="0"/>
              <a:t>4. Examples and Discussion</a:t>
            </a:r>
          </a:p>
        </p:txBody>
      </p:sp>
      <p:sp>
        <p:nvSpPr>
          <p:cNvPr id="6" name="Rectangle 5">
            <a:extLst>
              <a:ext uri="{FF2B5EF4-FFF2-40B4-BE49-F238E27FC236}">
                <a16:creationId xmlns:a16="http://schemas.microsoft.com/office/drawing/2014/main" id="{8950E8A0-E703-4F6E-AA96-8811B4572A00}"/>
              </a:ext>
            </a:extLst>
          </p:cNvPr>
          <p:cNvSpPr/>
          <p:nvPr/>
        </p:nvSpPr>
        <p:spPr>
          <a:xfrm>
            <a:off x="394352" y="6500207"/>
            <a:ext cx="7170657" cy="261610"/>
          </a:xfrm>
          <a:prstGeom prst="rect">
            <a:avLst/>
          </a:prstGeom>
        </p:spPr>
        <p:txBody>
          <a:bodyPr wrap="square">
            <a:spAutoFit/>
          </a:bodyPr>
          <a:lstStyle/>
          <a:p>
            <a:r>
              <a:rPr lang="en-US" sz="1100" b="1" dirty="0">
                <a:solidFill>
                  <a:schemeClr val="accent1"/>
                </a:solidFill>
              </a:rPr>
              <a:t>https://www.catalyst.org/2015/05/07/can-you-spot-the-gender-bias-in-this-job-description/</a:t>
            </a:r>
          </a:p>
        </p:txBody>
      </p:sp>
      <p:sp>
        <p:nvSpPr>
          <p:cNvPr id="2" name="TextBox 1">
            <a:extLst>
              <a:ext uri="{FF2B5EF4-FFF2-40B4-BE49-F238E27FC236}">
                <a16:creationId xmlns:a16="http://schemas.microsoft.com/office/drawing/2014/main" id="{B3B38075-B730-4A8E-BDE0-48DB319EE660}"/>
              </a:ext>
            </a:extLst>
          </p:cNvPr>
          <p:cNvSpPr txBox="1"/>
          <p:nvPr/>
        </p:nvSpPr>
        <p:spPr>
          <a:xfrm>
            <a:off x="2104380" y="5876057"/>
            <a:ext cx="8240485" cy="369332"/>
          </a:xfrm>
          <a:prstGeom prst="rect">
            <a:avLst/>
          </a:prstGeom>
          <a:noFill/>
        </p:spPr>
        <p:txBody>
          <a:bodyPr wrap="square" rtlCol="0">
            <a:spAutoFit/>
          </a:bodyPr>
          <a:lstStyle/>
          <a:p>
            <a:r>
              <a:rPr lang="en-US" dirty="0"/>
              <a:t>What are the 10 terms that could deter women from applying?</a:t>
            </a:r>
          </a:p>
        </p:txBody>
      </p:sp>
      <p:sp>
        <p:nvSpPr>
          <p:cNvPr id="7" name="Slide Number Placeholder 6">
            <a:extLst>
              <a:ext uri="{FF2B5EF4-FFF2-40B4-BE49-F238E27FC236}">
                <a16:creationId xmlns:a16="http://schemas.microsoft.com/office/drawing/2014/main" id="{7BCAC9B2-CAEF-4533-AF00-70CFC3B342A9}"/>
              </a:ext>
            </a:extLst>
          </p:cNvPr>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2846390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5552A7-65DB-4F5B-A03B-26850F72A062}"/>
              </a:ext>
            </a:extLst>
          </p:cNvPr>
          <p:cNvSpPr/>
          <p:nvPr/>
        </p:nvSpPr>
        <p:spPr>
          <a:xfrm>
            <a:off x="180678" y="853184"/>
            <a:ext cx="11830639" cy="5016758"/>
          </a:xfrm>
          <a:prstGeom prst="rect">
            <a:avLst/>
          </a:prstGeom>
        </p:spPr>
        <p:txBody>
          <a:bodyPr wrap="square">
            <a:spAutoFit/>
          </a:bodyPr>
          <a:lstStyle/>
          <a:p>
            <a:r>
              <a:rPr lang="en-US" sz="1600" b="1" dirty="0"/>
              <a:t>Company Description:</a:t>
            </a:r>
            <a:r>
              <a:rPr lang="en-US" sz="1600" dirty="0"/>
              <a:t> We are a top engineering firm </a:t>
            </a:r>
            <a:r>
              <a:rPr lang="en-US" sz="1600" b="1" dirty="0">
                <a:solidFill>
                  <a:srgbClr val="FF0000"/>
                </a:solidFill>
              </a:rPr>
              <a:t>dominating</a:t>
            </a:r>
            <a:r>
              <a:rPr lang="en-US" sz="1600" dirty="0"/>
              <a:t> the marketplace</a:t>
            </a:r>
            <a:r>
              <a:rPr lang="en-US" sz="1600" b="1" dirty="0">
                <a:solidFill>
                  <a:srgbClr val="FF0000"/>
                </a:solidFill>
              </a:rPr>
              <a:t>, boasting </a:t>
            </a:r>
            <a:r>
              <a:rPr lang="en-US" sz="1600" dirty="0"/>
              <a:t>many leading clients. We are determined to </a:t>
            </a:r>
            <a:r>
              <a:rPr lang="en-US" sz="1600" b="1" dirty="0">
                <a:solidFill>
                  <a:srgbClr val="FF0000"/>
                </a:solidFill>
              </a:rPr>
              <a:t>lead</a:t>
            </a:r>
            <a:r>
              <a:rPr lang="en-US" sz="1600" dirty="0"/>
              <a:t> the industry; our success stems from consistently </a:t>
            </a:r>
            <a:r>
              <a:rPr lang="en-US" sz="1600" b="1" dirty="0">
                <a:solidFill>
                  <a:srgbClr val="FF0000"/>
                </a:solidFill>
              </a:rPr>
              <a:t>challenging</a:t>
            </a:r>
            <a:r>
              <a:rPr lang="en-US" sz="1600" dirty="0"/>
              <a:t> our </a:t>
            </a:r>
            <a:r>
              <a:rPr lang="en-US" sz="1600" b="1" dirty="0">
                <a:solidFill>
                  <a:srgbClr val="FF0000"/>
                </a:solidFill>
              </a:rPr>
              <a:t>competition</a:t>
            </a:r>
            <a:r>
              <a:rPr lang="en-US" sz="1600" dirty="0"/>
              <a:t>.</a:t>
            </a:r>
          </a:p>
          <a:p>
            <a:r>
              <a:rPr lang="en-US" sz="1600" b="1" dirty="0"/>
              <a:t>Job Title:</a:t>
            </a:r>
            <a:r>
              <a:rPr lang="en-US" sz="1600" dirty="0"/>
              <a:t> </a:t>
            </a:r>
            <a:r>
              <a:rPr lang="en-US" sz="1600" b="1" dirty="0"/>
              <a:t>Mechanical Engineer</a:t>
            </a:r>
            <a:endParaRPr lang="en-US" sz="1600" dirty="0"/>
          </a:p>
          <a:p>
            <a:r>
              <a:rPr lang="en-US" sz="1600" b="1" dirty="0"/>
              <a:t>Essential Functions</a:t>
            </a:r>
            <a:endParaRPr lang="en-US" sz="1600" dirty="0"/>
          </a:p>
          <a:p>
            <a:pPr>
              <a:buFont typeface="Arial" panose="020B0604020202020204" pitchFamily="34" charset="0"/>
              <a:buChar char="•"/>
            </a:pPr>
            <a:r>
              <a:rPr lang="en-US" sz="1600" dirty="0"/>
              <a:t>Challenge the status quo by creating </a:t>
            </a:r>
            <a:r>
              <a:rPr lang="en-US" sz="1600" b="1" dirty="0">
                <a:solidFill>
                  <a:srgbClr val="FF0000"/>
                </a:solidFill>
              </a:rPr>
              <a:t>superior</a:t>
            </a:r>
            <a:r>
              <a:rPr lang="en-US" sz="1600" dirty="0"/>
              <a:t> product designs through the development and testing of specifications and methods.</a:t>
            </a:r>
          </a:p>
          <a:p>
            <a:r>
              <a:rPr lang="en-US" sz="1600" b="1" dirty="0"/>
              <a:t>Knowledge and Skills</a:t>
            </a:r>
            <a:endParaRPr lang="en-US" sz="1600" dirty="0"/>
          </a:p>
          <a:p>
            <a:pPr>
              <a:buFont typeface="Arial" panose="020B0604020202020204" pitchFamily="34" charset="0"/>
              <a:buChar char="•"/>
            </a:pPr>
            <a:r>
              <a:rPr lang="en-US" sz="1600" dirty="0"/>
              <a:t>Superior design skills</a:t>
            </a:r>
          </a:p>
          <a:p>
            <a:pPr>
              <a:buFont typeface="Arial" panose="020B0604020202020204" pitchFamily="34" charset="0"/>
              <a:buChar char="•"/>
            </a:pPr>
            <a:r>
              <a:rPr lang="en-US" sz="1600" dirty="0"/>
              <a:t>Exceptional conceptual skills</a:t>
            </a:r>
          </a:p>
          <a:p>
            <a:pPr>
              <a:buFont typeface="Arial" panose="020B0604020202020204" pitchFamily="34" charset="0"/>
              <a:buChar char="•"/>
            </a:pPr>
            <a:r>
              <a:rPr lang="en-US" sz="1600" dirty="0"/>
              <a:t>First-rate technical knowledge</a:t>
            </a:r>
          </a:p>
          <a:p>
            <a:pPr>
              <a:buFont typeface="Arial" panose="020B0604020202020204" pitchFamily="34" charset="0"/>
              <a:buChar char="•"/>
            </a:pPr>
            <a:r>
              <a:rPr lang="en-US" sz="1600" dirty="0"/>
              <a:t>Strong communication skills</a:t>
            </a:r>
          </a:p>
          <a:p>
            <a:pPr>
              <a:buFont typeface="Arial" panose="020B0604020202020204" pitchFamily="34" charset="0"/>
              <a:buChar char="•"/>
            </a:pPr>
            <a:r>
              <a:rPr lang="en-US" sz="1600" dirty="0"/>
              <a:t>Proven experience with production planning</a:t>
            </a:r>
          </a:p>
          <a:p>
            <a:r>
              <a:rPr lang="en-US" sz="1600" b="1" dirty="0"/>
              <a:t>Working Conditions</a:t>
            </a:r>
            <a:endParaRPr lang="en-US" sz="1600" dirty="0"/>
          </a:p>
          <a:p>
            <a:pPr>
              <a:buFont typeface="Arial" panose="020B0604020202020204" pitchFamily="34" charset="0"/>
              <a:buChar char="•"/>
            </a:pPr>
            <a:r>
              <a:rPr lang="en-US" sz="1600" dirty="0"/>
              <a:t>Tight deadlines and multiple priorities, requiring </a:t>
            </a:r>
            <a:r>
              <a:rPr lang="en-US" sz="1600" b="1" dirty="0">
                <a:solidFill>
                  <a:srgbClr val="FF0000"/>
                </a:solidFill>
              </a:rPr>
              <a:t>decisive</a:t>
            </a:r>
            <a:r>
              <a:rPr lang="en-US" sz="1600" dirty="0"/>
              <a:t> decision making in a fast-paced environment.</a:t>
            </a:r>
          </a:p>
          <a:p>
            <a:pPr>
              <a:buFont typeface="Arial" panose="020B0604020202020204" pitchFamily="34" charset="0"/>
              <a:buChar char="•"/>
            </a:pPr>
            <a:r>
              <a:rPr lang="en-US" sz="1600" dirty="0"/>
              <a:t>Willing to work outside the standard 9-5 schedule, including early mornings, evenings, and weekends as required by tight project deadlines.</a:t>
            </a:r>
          </a:p>
          <a:p>
            <a:pPr>
              <a:buFont typeface="Arial" panose="020B0604020202020204" pitchFamily="34" charset="0"/>
              <a:buChar char="•"/>
            </a:pPr>
            <a:r>
              <a:rPr lang="en-US" sz="1600" dirty="0"/>
              <a:t>Ability to work </a:t>
            </a:r>
            <a:r>
              <a:rPr lang="en-US" sz="1600" b="1" dirty="0">
                <a:solidFill>
                  <a:srgbClr val="FF0000"/>
                </a:solidFill>
              </a:rPr>
              <a:t>independent</a:t>
            </a:r>
            <a:r>
              <a:rPr lang="en-US" sz="1600" dirty="0"/>
              <a:t>ly in a </a:t>
            </a:r>
            <a:r>
              <a:rPr lang="en-US" sz="1600" b="1" dirty="0">
                <a:solidFill>
                  <a:srgbClr val="FF0000"/>
                </a:solidFill>
              </a:rPr>
              <a:t>competitive</a:t>
            </a:r>
            <a:r>
              <a:rPr lang="en-US" sz="1600" dirty="0"/>
              <a:t> work environment.</a:t>
            </a:r>
          </a:p>
          <a:p>
            <a:r>
              <a:rPr lang="en-US" sz="1600" b="1" dirty="0"/>
              <a:t>Education &amp; Experience Requirements</a:t>
            </a:r>
            <a:endParaRPr lang="en-US" sz="1600" dirty="0"/>
          </a:p>
          <a:p>
            <a:pPr>
              <a:buFont typeface="Arial" panose="020B0604020202020204" pitchFamily="34" charset="0"/>
              <a:buChar char="•"/>
            </a:pPr>
            <a:r>
              <a:rPr lang="en-US" sz="1600" dirty="0"/>
              <a:t>Bachelor’s degree</a:t>
            </a:r>
          </a:p>
          <a:p>
            <a:pPr>
              <a:buFont typeface="Arial" panose="020B0604020202020204" pitchFamily="34" charset="0"/>
              <a:buChar char="•"/>
            </a:pPr>
            <a:r>
              <a:rPr lang="en-US" sz="1600" dirty="0"/>
              <a:t>3-5 years of work experience</a:t>
            </a:r>
          </a:p>
        </p:txBody>
      </p:sp>
      <p:sp>
        <p:nvSpPr>
          <p:cNvPr id="7" name="Rectangle 6">
            <a:extLst>
              <a:ext uri="{FF2B5EF4-FFF2-40B4-BE49-F238E27FC236}">
                <a16:creationId xmlns:a16="http://schemas.microsoft.com/office/drawing/2014/main" id="{0976D826-AC5F-4C46-8391-6B8D3752939D}"/>
              </a:ext>
            </a:extLst>
          </p:cNvPr>
          <p:cNvSpPr/>
          <p:nvPr/>
        </p:nvSpPr>
        <p:spPr>
          <a:xfrm>
            <a:off x="573586" y="6385136"/>
            <a:ext cx="7170657" cy="253916"/>
          </a:xfrm>
          <a:prstGeom prst="rect">
            <a:avLst/>
          </a:prstGeom>
        </p:spPr>
        <p:txBody>
          <a:bodyPr wrap="square">
            <a:spAutoFit/>
          </a:bodyPr>
          <a:lstStyle/>
          <a:p>
            <a:r>
              <a:rPr lang="en-US" sz="1050" b="1" dirty="0">
                <a:solidFill>
                  <a:schemeClr val="accent1"/>
                </a:solidFill>
              </a:rPr>
              <a:t>https://www.catalyst.org/2015/05/07/can-you-spot-the-gender-bias-in-this-job-description/</a:t>
            </a:r>
          </a:p>
        </p:txBody>
      </p:sp>
      <p:sp>
        <p:nvSpPr>
          <p:cNvPr id="3" name="Slide Number Placeholder 2">
            <a:extLst>
              <a:ext uri="{FF2B5EF4-FFF2-40B4-BE49-F238E27FC236}">
                <a16:creationId xmlns:a16="http://schemas.microsoft.com/office/drawing/2014/main" id="{685E41FF-A82B-486C-9F79-C17EA125F3D3}"/>
              </a:ext>
            </a:extLst>
          </p:cNvPr>
          <p:cNvSpPr>
            <a:spLocks noGrp="1"/>
          </p:cNvSpPr>
          <p:nvPr>
            <p:ph type="sldNum" sz="quarter" idx="12"/>
          </p:nvPr>
        </p:nvSpPr>
        <p:spPr/>
        <p:txBody>
          <a:bodyPr/>
          <a:lstStyle/>
          <a:p>
            <a:fld id="{D57F1E4F-1CFF-5643-939E-02111984F565}" type="slidenum">
              <a:rPr lang="en-US" smtClean="0"/>
              <a:t>12</a:t>
            </a:fld>
            <a:endParaRPr lang="en-US" dirty="0"/>
          </a:p>
        </p:txBody>
      </p:sp>
      <p:sp>
        <p:nvSpPr>
          <p:cNvPr id="8" name="TextBox 7">
            <a:extLst>
              <a:ext uri="{FF2B5EF4-FFF2-40B4-BE49-F238E27FC236}">
                <a16:creationId xmlns:a16="http://schemas.microsoft.com/office/drawing/2014/main" id="{1EE99051-9EA4-4552-9CD9-B86F56BBA86E}"/>
              </a:ext>
            </a:extLst>
          </p:cNvPr>
          <p:cNvSpPr txBox="1"/>
          <p:nvPr/>
        </p:nvSpPr>
        <p:spPr>
          <a:xfrm>
            <a:off x="0" y="0"/>
            <a:ext cx="7748833" cy="369332"/>
          </a:xfrm>
          <a:prstGeom prst="rect">
            <a:avLst/>
          </a:prstGeom>
          <a:noFill/>
        </p:spPr>
        <p:txBody>
          <a:bodyPr wrap="square" rtlCol="0">
            <a:spAutoFit/>
          </a:bodyPr>
          <a:lstStyle/>
          <a:p>
            <a:r>
              <a:rPr lang="en-US" dirty="0"/>
              <a:t>4. Examples and Discussion</a:t>
            </a:r>
          </a:p>
        </p:txBody>
      </p:sp>
    </p:spTree>
    <p:extLst>
      <p:ext uri="{BB962C8B-B14F-4D97-AF65-F5344CB8AC3E}">
        <p14:creationId xmlns:p14="http://schemas.microsoft.com/office/powerpoint/2010/main" val="96437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87E932-8FC8-49E2-9712-96F66AA12ABC}"/>
              </a:ext>
            </a:extLst>
          </p:cNvPr>
          <p:cNvSpPr/>
          <p:nvPr/>
        </p:nvSpPr>
        <p:spPr>
          <a:xfrm>
            <a:off x="791272" y="2490281"/>
            <a:ext cx="10077254" cy="2711448"/>
          </a:xfrm>
          <a:prstGeom prst="rect">
            <a:avLst/>
          </a:prstGeom>
        </p:spPr>
        <p:txBody>
          <a:bodyPr wrap="square">
            <a:spAutoFit/>
          </a:bodyPr>
          <a:lstStyle/>
          <a:p>
            <a:pPr marL="457200" indent="-457200">
              <a:lnSpc>
                <a:spcPct val="150000"/>
              </a:lnSpc>
              <a:buFont typeface="+mj-lt"/>
              <a:buAutoNum type="arabicPeriod"/>
            </a:pPr>
            <a:r>
              <a:rPr lang="en-US" sz="2400" b="1" dirty="0"/>
              <a:t>Job Descriptions are used to attract new talent. But, what if the words were only attractive to a particular group or gender?</a:t>
            </a:r>
          </a:p>
          <a:p>
            <a:pPr marL="457200" indent="-457200">
              <a:lnSpc>
                <a:spcPct val="150000"/>
              </a:lnSpc>
              <a:buFont typeface="+mj-lt"/>
              <a:buAutoNum type="arabicPeriod"/>
            </a:pPr>
            <a:endParaRPr lang="en-US" sz="2400" b="1" dirty="0"/>
          </a:p>
          <a:p>
            <a:pPr marL="457200" indent="-457200">
              <a:lnSpc>
                <a:spcPct val="150000"/>
              </a:lnSpc>
              <a:buFont typeface="+mj-lt"/>
              <a:buAutoNum type="arabicPeriod"/>
            </a:pPr>
            <a:r>
              <a:rPr lang="en-US" sz="2400" b="1" dirty="0"/>
              <a:t>What are the implications for under-represented groups?</a:t>
            </a:r>
            <a:endParaRPr lang="en-US" sz="2400" dirty="0"/>
          </a:p>
          <a:p>
            <a:pPr marL="457200" indent="-457200">
              <a:lnSpc>
                <a:spcPct val="150000"/>
              </a:lnSpc>
              <a:buFont typeface="+mj-lt"/>
              <a:buAutoNum type="arabicPeriod"/>
            </a:pPr>
            <a:endParaRPr lang="en-US" sz="2000" dirty="0"/>
          </a:p>
        </p:txBody>
      </p:sp>
      <p:sp>
        <p:nvSpPr>
          <p:cNvPr id="10" name="TextBox 9">
            <a:extLst>
              <a:ext uri="{FF2B5EF4-FFF2-40B4-BE49-F238E27FC236}">
                <a16:creationId xmlns:a16="http://schemas.microsoft.com/office/drawing/2014/main" id="{CC7D57D9-AE9A-4F98-9A9A-821EE6D46674}"/>
              </a:ext>
            </a:extLst>
          </p:cNvPr>
          <p:cNvSpPr txBox="1"/>
          <p:nvPr/>
        </p:nvSpPr>
        <p:spPr>
          <a:xfrm>
            <a:off x="2671754" y="947653"/>
            <a:ext cx="5976594" cy="461665"/>
          </a:xfrm>
          <a:prstGeom prst="rect">
            <a:avLst/>
          </a:prstGeom>
          <a:noFill/>
        </p:spPr>
        <p:txBody>
          <a:bodyPr wrap="square" rtlCol="0">
            <a:spAutoFit/>
          </a:bodyPr>
          <a:lstStyle/>
          <a:p>
            <a:r>
              <a:rPr lang="en-US" sz="2400" b="1" dirty="0"/>
              <a:t>Why do the adjectives matter?</a:t>
            </a:r>
          </a:p>
        </p:txBody>
      </p:sp>
      <p:sp>
        <p:nvSpPr>
          <p:cNvPr id="3" name="Slide Number Placeholder 2">
            <a:extLst>
              <a:ext uri="{FF2B5EF4-FFF2-40B4-BE49-F238E27FC236}">
                <a16:creationId xmlns:a16="http://schemas.microsoft.com/office/drawing/2014/main" id="{7F76278D-72A2-44FF-ACCE-2C15C67B9F10}"/>
              </a:ext>
            </a:extLst>
          </p:cNvPr>
          <p:cNvSpPr>
            <a:spLocks noGrp="1"/>
          </p:cNvSpPr>
          <p:nvPr>
            <p:ph type="sldNum" sz="quarter" idx="12"/>
          </p:nvPr>
        </p:nvSpPr>
        <p:spPr/>
        <p:txBody>
          <a:bodyPr/>
          <a:lstStyle/>
          <a:p>
            <a:fld id="{D57F1E4F-1CFF-5643-939E-02111984F565}" type="slidenum">
              <a:rPr lang="en-US" smtClean="0"/>
              <a:t>13</a:t>
            </a:fld>
            <a:endParaRPr lang="en-US" dirty="0"/>
          </a:p>
        </p:txBody>
      </p:sp>
      <p:sp>
        <p:nvSpPr>
          <p:cNvPr id="6" name="TextBox 5">
            <a:extLst>
              <a:ext uri="{FF2B5EF4-FFF2-40B4-BE49-F238E27FC236}">
                <a16:creationId xmlns:a16="http://schemas.microsoft.com/office/drawing/2014/main" id="{CE2EF1F9-075B-4E99-AACE-C72762EDDEE9}"/>
              </a:ext>
            </a:extLst>
          </p:cNvPr>
          <p:cNvSpPr txBox="1"/>
          <p:nvPr/>
        </p:nvSpPr>
        <p:spPr>
          <a:xfrm>
            <a:off x="228600" y="330200"/>
            <a:ext cx="7748833" cy="369332"/>
          </a:xfrm>
          <a:prstGeom prst="rect">
            <a:avLst/>
          </a:prstGeom>
          <a:noFill/>
        </p:spPr>
        <p:txBody>
          <a:bodyPr wrap="square" rtlCol="0">
            <a:spAutoFit/>
          </a:bodyPr>
          <a:lstStyle/>
          <a:p>
            <a:r>
              <a:rPr lang="en-US" dirty="0"/>
              <a:t>4. Examples and Discussion</a:t>
            </a:r>
          </a:p>
        </p:txBody>
      </p:sp>
    </p:spTree>
    <p:extLst>
      <p:ext uri="{BB962C8B-B14F-4D97-AF65-F5344CB8AC3E}">
        <p14:creationId xmlns:p14="http://schemas.microsoft.com/office/powerpoint/2010/main" val="1785921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a:extLst>
              <a:ext uri="{FF2B5EF4-FFF2-40B4-BE49-F238E27FC236}">
                <a16:creationId xmlns:a16="http://schemas.microsoft.com/office/drawing/2014/main" id="{10C31517-27F1-443F-9009-E5A68B5A433B}"/>
              </a:ext>
            </a:extLst>
          </p:cNvPr>
          <p:cNvSpPr>
            <a:spLocks noGrp="1"/>
          </p:cNvSpPr>
          <p:nvPr>
            <p:ph type="sldNum" sz="quarter" idx="12"/>
          </p:nvPr>
        </p:nvSpPr>
        <p:spPr/>
        <p:txBody>
          <a:bodyPr/>
          <a:lstStyle/>
          <a:p>
            <a:fld id="{D57F1E4F-1CFF-5643-939E-02111984F565}" type="slidenum">
              <a:rPr lang="en-US" smtClean="0"/>
              <a:t>14</a:t>
            </a:fld>
            <a:endParaRPr lang="en-US" dirty="0"/>
          </a:p>
        </p:txBody>
      </p:sp>
      <p:sp>
        <p:nvSpPr>
          <p:cNvPr id="3" name="Content Placeholder 2"/>
          <p:cNvSpPr>
            <a:spLocks noGrp="1"/>
          </p:cNvSpPr>
          <p:nvPr>
            <p:ph idx="4294967295"/>
          </p:nvPr>
        </p:nvSpPr>
        <p:spPr>
          <a:xfrm>
            <a:off x="0" y="5680075"/>
            <a:ext cx="6205538" cy="1074738"/>
          </a:xfrm>
        </p:spPr>
        <p:txBody>
          <a:bodyPr>
            <a:noAutofit/>
          </a:bodyPr>
          <a:lstStyle/>
          <a:p>
            <a:r>
              <a:rPr lang="cs-CZ" sz="1600" dirty="0">
                <a:hlinkClick r:id="rId3"/>
              </a:rPr>
              <a:t>http://www.pnas.org/content/109/41/16474.abstract</a:t>
            </a:r>
            <a:endParaRPr lang="cs-CZ" sz="1600" dirty="0"/>
          </a:p>
        </p:txBody>
      </p:sp>
      <p:sp>
        <p:nvSpPr>
          <p:cNvPr id="7" name="TextBox 6">
            <a:extLst>
              <a:ext uri="{FF2B5EF4-FFF2-40B4-BE49-F238E27FC236}">
                <a16:creationId xmlns:a16="http://schemas.microsoft.com/office/drawing/2014/main" id="{BE8C8A9A-7703-4B6C-8459-3B1F8B3B4BFF}"/>
              </a:ext>
            </a:extLst>
          </p:cNvPr>
          <p:cNvSpPr txBox="1"/>
          <p:nvPr/>
        </p:nvSpPr>
        <p:spPr>
          <a:xfrm>
            <a:off x="220892" y="299499"/>
            <a:ext cx="7748833" cy="369332"/>
          </a:xfrm>
          <a:prstGeom prst="rect">
            <a:avLst/>
          </a:prstGeom>
          <a:noFill/>
        </p:spPr>
        <p:txBody>
          <a:bodyPr wrap="square" rtlCol="0">
            <a:spAutoFit/>
          </a:bodyPr>
          <a:lstStyle/>
          <a:p>
            <a:r>
              <a:rPr lang="en-US" dirty="0"/>
              <a:t>4. Examples and Discussion</a:t>
            </a:r>
          </a:p>
        </p:txBody>
      </p:sp>
      <p:sp>
        <p:nvSpPr>
          <p:cNvPr id="12" name="Rectangle 11">
            <a:extLst>
              <a:ext uri="{FF2B5EF4-FFF2-40B4-BE49-F238E27FC236}">
                <a16:creationId xmlns:a16="http://schemas.microsoft.com/office/drawing/2014/main" id="{2319BF61-60C0-4554-830D-0A76211A30D3}"/>
              </a:ext>
            </a:extLst>
          </p:cNvPr>
          <p:cNvSpPr/>
          <p:nvPr/>
        </p:nvSpPr>
        <p:spPr>
          <a:xfrm>
            <a:off x="5747744" y="1143518"/>
            <a:ext cx="4572000" cy="4739759"/>
          </a:xfrm>
          <a:prstGeom prst="rect">
            <a:avLst/>
          </a:prstGeom>
          <a:solidFill>
            <a:schemeClr val="tx1"/>
          </a:solidFill>
        </p:spPr>
        <p:txBody>
          <a:bodyPr wrap="square">
            <a:spAutoFit/>
          </a:bodyPr>
          <a:lstStyle/>
          <a:p>
            <a:endPar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endPar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ctr"/>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Jane Doe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123 Main Street,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Anytown, USA 3168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Jane.Doe@anycollege.edu</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Academic Qualifications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02/2014 - date PhD </a:t>
            </a:r>
          </a:p>
          <a:p>
            <a:r>
              <a:rPr lang="en-US" sz="1100" dirty="0" err="1">
                <a:solidFill>
                  <a:srgbClr val="000000"/>
                </a:solidFill>
                <a:latin typeface="Calibri" panose="020F0502020204030204" pitchFamily="34" charset="0"/>
                <a:ea typeface="Calibri" panose="020F0502020204030204" pitchFamily="34" charset="0"/>
                <a:cs typeface="Calibri" panose="020F0502020204030204" pitchFamily="34" charset="0"/>
              </a:rPr>
              <a:t>AnyCollege</a:t>
            </a: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 Doctoral Thesis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 2011 – 11/2013 Master of Arts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Department of Chemistry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02/2006- 11/2010 Bachelor of Arts (First Class Honors)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 </a:t>
            </a: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Scholarships and Awards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11/2014 Australian Postgraduate Award, Anytown University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11/2010 Johnson’s award for Academic Excellence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11/2009 – 02/2010 Stratton Memorial Research Scholarship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11/2009 Dean’s Commendation Certificate, Faculty of Arts </a:t>
            </a: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Professional Profile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Highly developed research qualitative and analytical skills with a strong capacity to conduct independent research </a:t>
            </a: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Demonstrated ability to develop goals, objectives and implement strategies through lesson planning and teaching experience </a:t>
            </a: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Proven ability to conceptualize problems and develop well-reasoned and integrated solutions, as demonstrated throughout PhD and Honors research</a:t>
            </a:r>
          </a:p>
        </p:txBody>
      </p:sp>
      <p:sp>
        <p:nvSpPr>
          <p:cNvPr id="15" name="Rectangle 14">
            <a:extLst>
              <a:ext uri="{FF2B5EF4-FFF2-40B4-BE49-F238E27FC236}">
                <a16:creationId xmlns:a16="http://schemas.microsoft.com/office/drawing/2014/main" id="{29BB88EF-5A2F-4034-9BC3-380F1DDA3C3D}"/>
              </a:ext>
            </a:extLst>
          </p:cNvPr>
          <p:cNvSpPr/>
          <p:nvPr/>
        </p:nvSpPr>
        <p:spPr>
          <a:xfrm>
            <a:off x="637475" y="1143518"/>
            <a:ext cx="4572000" cy="4739759"/>
          </a:xfrm>
          <a:prstGeom prst="rect">
            <a:avLst/>
          </a:prstGeom>
          <a:solidFill>
            <a:schemeClr val="tx1"/>
          </a:solidFill>
        </p:spPr>
        <p:txBody>
          <a:bodyPr wrap="square">
            <a:spAutoFit/>
          </a:bodyPr>
          <a:lstStyle/>
          <a:p>
            <a:endPar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endPar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ctr"/>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John Doe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123 Main Street,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Anytown, USA 3168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John.Doe@anycollege.edu</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Academic Qualifications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02/2014 - date PhD </a:t>
            </a:r>
          </a:p>
          <a:p>
            <a:r>
              <a:rPr lang="en-US" sz="1100" dirty="0" err="1">
                <a:solidFill>
                  <a:srgbClr val="000000"/>
                </a:solidFill>
                <a:latin typeface="Calibri" panose="020F0502020204030204" pitchFamily="34" charset="0"/>
                <a:ea typeface="Calibri" panose="020F0502020204030204" pitchFamily="34" charset="0"/>
                <a:cs typeface="Calibri" panose="020F0502020204030204" pitchFamily="34" charset="0"/>
              </a:rPr>
              <a:t>AnyCollege</a:t>
            </a: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 Doctoral Thesis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 2011 – 11/2013 Master of Arts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Department of Chemistry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02/2006- 11/2010 Bachelor of Arts (First Class Honors)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 </a:t>
            </a: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Scholarships and Awards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11/2014 Australian Postgraduate Award, Anytown University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11/2010 Johnson’s award for Academic Excellence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11/2009 – 02/2010 Stratton Memorial Research Scholarship </a:t>
            </a:r>
          </a:p>
          <a:p>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11/2009 Dean’s Commendation Certificate, Faculty of Arts </a:t>
            </a: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1100" b="1" dirty="0">
                <a:solidFill>
                  <a:srgbClr val="000000"/>
                </a:solidFill>
                <a:latin typeface="Calibri" panose="020F0502020204030204" pitchFamily="34" charset="0"/>
                <a:ea typeface="Calibri" panose="020F0502020204030204" pitchFamily="34" charset="0"/>
                <a:cs typeface="Calibri" panose="020F0502020204030204" pitchFamily="34" charset="0"/>
              </a:rPr>
              <a:t>Professional Profile </a:t>
            </a: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Highly developed research qualitative and analytical skills with a strong capacity to conduct independent research </a:t>
            </a: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Demonstrated ability to develop goals, objectives and implement strategies through lesson planning and teaching experience </a:t>
            </a:r>
          </a:p>
          <a:p>
            <a:pPr marL="342900" marR="0" lvl="0" indent="-342900">
              <a:spcBef>
                <a:spcPts val="0"/>
              </a:spcBef>
              <a:spcAft>
                <a:spcPts val="265"/>
              </a:spcAft>
              <a:buFont typeface="Symbol" panose="05050102010706020507" pitchFamily="18" charset="2"/>
              <a:buChar char=""/>
            </a:pPr>
            <a:r>
              <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rPr>
              <a:t>Proven ability to conceptualize problems and develop well-reasoned and integrated solutions, as demonstrated throughout PhD and Honors research </a:t>
            </a:r>
          </a:p>
        </p:txBody>
      </p:sp>
    </p:spTree>
    <p:extLst>
      <p:ext uri="{BB962C8B-B14F-4D97-AF65-F5344CB8AC3E}">
        <p14:creationId xmlns:p14="http://schemas.microsoft.com/office/powerpoint/2010/main" val="2537742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EAA08A-A47F-4904-A960-EBD4841B828B}"/>
              </a:ext>
            </a:extLst>
          </p:cNvPr>
          <p:cNvPicPr>
            <a:picLocks noChangeAspect="1"/>
          </p:cNvPicPr>
          <p:nvPr/>
        </p:nvPicPr>
        <p:blipFill rotWithShape="1">
          <a:blip r:embed="rId3"/>
          <a:srcRect t="2696" b="2281"/>
          <a:stretch/>
        </p:blipFill>
        <p:spPr>
          <a:xfrm>
            <a:off x="1066801" y="774717"/>
            <a:ext cx="8618619" cy="6083283"/>
          </a:xfrm>
          <a:prstGeom prst="rect">
            <a:avLst/>
          </a:prstGeom>
        </p:spPr>
      </p:pic>
      <p:sp>
        <p:nvSpPr>
          <p:cNvPr id="7" name="Slide Number Placeholder 6">
            <a:extLst>
              <a:ext uri="{FF2B5EF4-FFF2-40B4-BE49-F238E27FC236}">
                <a16:creationId xmlns:a16="http://schemas.microsoft.com/office/drawing/2014/main" id="{102B9FFD-F7D6-4CB3-A05C-C6B17B5E54FA}"/>
              </a:ext>
            </a:extLst>
          </p:cNvPr>
          <p:cNvSpPr>
            <a:spLocks noGrp="1"/>
          </p:cNvSpPr>
          <p:nvPr>
            <p:ph type="sldNum" sz="quarter" idx="12"/>
          </p:nvPr>
        </p:nvSpPr>
        <p:spPr/>
        <p:txBody>
          <a:bodyPr/>
          <a:lstStyle/>
          <a:p>
            <a:fld id="{D57F1E4F-1CFF-5643-939E-02111984F565}" type="slidenum">
              <a:rPr lang="en-US" smtClean="0"/>
              <a:t>15</a:t>
            </a:fld>
            <a:endParaRPr lang="en-US" dirty="0"/>
          </a:p>
        </p:txBody>
      </p:sp>
      <p:sp>
        <p:nvSpPr>
          <p:cNvPr id="5" name="TextBox 4">
            <a:extLst>
              <a:ext uri="{FF2B5EF4-FFF2-40B4-BE49-F238E27FC236}">
                <a16:creationId xmlns:a16="http://schemas.microsoft.com/office/drawing/2014/main" id="{82DF4C1F-38B3-4D33-BF1A-72E9A2B32ADF}"/>
              </a:ext>
            </a:extLst>
          </p:cNvPr>
          <p:cNvSpPr txBox="1"/>
          <p:nvPr/>
        </p:nvSpPr>
        <p:spPr>
          <a:xfrm>
            <a:off x="220892" y="299499"/>
            <a:ext cx="7748833" cy="369332"/>
          </a:xfrm>
          <a:prstGeom prst="rect">
            <a:avLst/>
          </a:prstGeom>
          <a:noFill/>
        </p:spPr>
        <p:txBody>
          <a:bodyPr wrap="square" rtlCol="0">
            <a:spAutoFit/>
          </a:bodyPr>
          <a:lstStyle/>
          <a:p>
            <a:r>
              <a:rPr lang="en-US" dirty="0"/>
              <a:t>4. Examples and Discussion</a:t>
            </a:r>
          </a:p>
        </p:txBody>
      </p:sp>
    </p:spTree>
    <p:extLst>
      <p:ext uri="{BB962C8B-B14F-4D97-AF65-F5344CB8AC3E}">
        <p14:creationId xmlns:p14="http://schemas.microsoft.com/office/powerpoint/2010/main" val="343234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4AE15D-CEF3-4F4B-99E6-0BD31382E8D6}"/>
              </a:ext>
            </a:extLst>
          </p:cNvPr>
          <p:cNvSpPr>
            <a:spLocks noGrp="1"/>
          </p:cNvSpPr>
          <p:nvPr>
            <p:ph type="sldNum" sz="quarter" idx="12"/>
          </p:nvPr>
        </p:nvSpPr>
        <p:spPr/>
        <p:txBody>
          <a:bodyPr/>
          <a:lstStyle/>
          <a:p>
            <a:fld id="{D57F1E4F-1CFF-5643-939E-02111984F565}" type="slidenum">
              <a:rPr lang="en-US" smtClean="0"/>
              <a:t>16</a:t>
            </a:fld>
            <a:endParaRPr lang="en-US" dirty="0"/>
          </a:p>
        </p:txBody>
      </p:sp>
      <p:sp>
        <p:nvSpPr>
          <p:cNvPr id="3" name="Rectangle 2">
            <a:extLst>
              <a:ext uri="{FF2B5EF4-FFF2-40B4-BE49-F238E27FC236}">
                <a16:creationId xmlns:a16="http://schemas.microsoft.com/office/drawing/2014/main" id="{439EF978-0128-4052-BAC5-7564E04EA78B}"/>
              </a:ext>
            </a:extLst>
          </p:cNvPr>
          <p:cNvSpPr/>
          <p:nvPr/>
        </p:nvSpPr>
        <p:spPr>
          <a:xfrm>
            <a:off x="409303" y="1781060"/>
            <a:ext cx="10046959" cy="1015663"/>
          </a:xfrm>
          <a:prstGeom prst="rect">
            <a:avLst/>
          </a:prstGeom>
        </p:spPr>
        <p:txBody>
          <a:bodyPr wrap="square">
            <a:spAutoFit/>
          </a:bodyPr>
          <a:lstStyle/>
          <a:p>
            <a:pPr marL="457200" indent="-457200">
              <a:buFont typeface="Arial" panose="020B0604020202020204" pitchFamily="34" charset="0"/>
              <a:buChar char="•"/>
            </a:pPr>
            <a:r>
              <a:rPr lang="en-US" sz="2000" dirty="0"/>
              <a:t>When </a:t>
            </a:r>
            <a:r>
              <a:rPr lang="en-US" sz="2000" dirty="0">
                <a:hlinkClick r:id="rId3">
                  <a:extLst>
                    <a:ext uri="{A12FA001-AC4F-418D-AE19-62706E023703}">
                      <ahyp:hlinkClr xmlns="" xmlns:ahyp="http://schemas.microsoft.com/office/drawing/2018/hyperlinkcolor" val="tx"/>
                    </a:ext>
                  </a:extLst>
                </a:hlinkClick>
              </a:rPr>
              <a:t>looking for employment</a:t>
            </a:r>
            <a:r>
              <a:rPr lang="en-US" sz="2000" dirty="0"/>
              <a:t>, only 11.5 percent of job applicants of Asian descent receive callbacks when their </a:t>
            </a:r>
            <a:r>
              <a:rPr lang="en-US" sz="2000" dirty="0">
                <a:hlinkClick r:id="rId4">
                  <a:extLst>
                    <a:ext uri="{A12FA001-AC4F-418D-AE19-62706E023703}">
                      <ahyp:hlinkClr xmlns="" xmlns:ahyp="http://schemas.microsoft.com/office/drawing/2018/hyperlinkcolor" val="tx"/>
                    </a:ext>
                  </a:extLst>
                </a:hlinkClick>
              </a:rPr>
              <a:t>resumes</a:t>
            </a:r>
            <a:r>
              <a:rPr lang="en-US" sz="2000" dirty="0"/>
              <a:t> included references to ethnicity or race, like a foreign-looking name.</a:t>
            </a:r>
          </a:p>
        </p:txBody>
      </p:sp>
      <p:sp>
        <p:nvSpPr>
          <p:cNvPr id="4" name="Rectangle 3">
            <a:extLst>
              <a:ext uri="{FF2B5EF4-FFF2-40B4-BE49-F238E27FC236}">
                <a16:creationId xmlns:a16="http://schemas.microsoft.com/office/drawing/2014/main" id="{2B674A1D-EE0B-4F6A-BF57-BEB6E560BB37}"/>
              </a:ext>
            </a:extLst>
          </p:cNvPr>
          <p:cNvSpPr/>
          <p:nvPr/>
        </p:nvSpPr>
        <p:spPr>
          <a:xfrm>
            <a:off x="508675" y="60159"/>
            <a:ext cx="10046959" cy="1631216"/>
          </a:xfrm>
          <a:prstGeom prst="rect">
            <a:avLst/>
          </a:prstGeom>
        </p:spPr>
        <p:txBody>
          <a:bodyPr wrap="square">
            <a:spAutoFit/>
          </a:bodyPr>
          <a:lstStyle/>
          <a:p>
            <a:r>
              <a:rPr lang="en-US" sz="2000" dirty="0"/>
              <a:t>A Joint Study Conducted By Stanford University, Harvard Business School, And The University Of Toronto.  </a:t>
            </a:r>
          </a:p>
          <a:p>
            <a:endParaRPr lang="en-US" sz="2000" b="1" dirty="0"/>
          </a:p>
          <a:p>
            <a:r>
              <a:rPr lang="en-US" sz="2000" b="1" dirty="0"/>
              <a:t>Harvard Study Says Minority Job Candidates Are 'Whitening' Their Resumes When Looking for Jobs</a:t>
            </a:r>
          </a:p>
        </p:txBody>
      </p:sp>
      <p:sp>
        <p:nvSpPr>
          <p:cNvPr id="5" name="Rectangle 4">
            <a:extLst>
              <a:ext uri="{FF2B5EF4-FFF2-40B4-BE49-F238E27FC236}">
                <a16:creationId xmlns:a16="http://schemas.microsoft.com/office/drawing/2014/main" id="{47B05A43-926D-4F46-8620-BDFB7C5F6DB3}"/>
              </a:ext>
            </a:extLst>
          </p:cNvPr>
          <p:cNvSpPr/>
          <p:nvPr/>
        </p:nvSpPr>
        <p:spPr>
          <a:xfrm>
            <a:off x="546462" y="3091782"/>
            <a:ext cx="9772640" cy="1938992"/>
          </a:xfrm>
          <a:prstGeom prst="rect">
            <a:avLst/>
          </a:prstGeom>
        </p:spPr>
        <p:txBody>
          <a:bodyPr wrap="square">
            <a:spAutoFit/>
          </a:bodyPr>
          <a:lstStyle/>
          <a:p>
            <a:pPr marL="342900" indent="-342900">
              <a:buFont typeface="Arial" panose="020B0604020202020204" pitchFamily="34" charset="0"/>
              <a:buChar char="•"/>
            </a:pPr>
            <a:r>
              <a:rPr lang="en-US" sz="2000" dirty="0"/>
              <a:t>The study found that more than a third (36 percent) of Asian and African-American students between the ages of 18 and 25 who were seeking jobs and internships whiten their resumes, including changing foreign-sounding names to something American-sounding. They also "Americanized" their interests, the study found, "by adding outdoorsy activities like hiking, snowboarding, and kayaking that are common in white western culture."</a:t>
            </a:r>
          </a:p>
        </p:txBody>
      </p:sp>
      <p:sp>
        <p:nvSpPr>
          <p:cNvPr id="6" name="Rectangle 5">
            <a:extLst>
              <a:ext uri="{FF2B5EF4-FFF2-40B4-BE49-F238E27FC236}">
                <a16:creationId xmlns:a16="http://schemas.microsoft.com/office/drawing/2014/main" id="{6B6F5BB4-294F-472F-A679-8A421D63CAD4}"/>
              </a:ext>
            </a:extLst>
          </p:cNvPr>
          <p:cNvSpPr/>
          <p:nvPr/>
        </p:nvSpPr>
        <p:spPr>
          <a:xfrm>
            <a:off x="508675" y="5210145"/>
            <a:ext cx="9550570" cy="1015663"/>
          </a:xfrm>
          <a:prstGeom prst="rect">
            <a:avLst/>
          </a:prstGeom>
        </p:spPr>
        <p:txBody>
          <a:bodyPr wrap="square">
            <a:spAutoFit/>
          </a:bodyPr>
          <a:lstStyle/>
          <a:p>
            <a:pPr marL="285750" indent="-285750">
              <a:buFont typeface="Arial" panose="020B0604020202020204" pitchFamily="34" charset="0"/>
              <a:buChar char="•"/>
            </a:pPr>
            <a:r>
              <a:rPr lang="en-US" sz="2000" dirty="0"/>
              <a:t>Twenty-five percent of black candidates received callbacks from their whitened resumes, while among Asians, 21 percent got calls if they used whitened resumes, even though the qualifications listed were identical.</a:t>
            </a:r>
          </a:p>
        </p:txBody>
      </p:sp>
    </p:spTree>
    <p:extLst>
      <p:ext uri="{BB962C8B-B14F-4D97-AF65-F5344CB8AC3E}">
        <p14:creationId xmlns:p14="http://schemas.microsoft.com/office/powerpoint/2010/main" val="4272477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C353F3-7497-4CAB-BDDD-A9782BCC4DC5}"/>
              </a:ext>
            </a:extLst>
          </p:cNvPr>
          <p:cNvPicPr>
            <a:picLocks noChangeAspect="1"/>
          </p:cNvPicPr>
          <p:nvPr/>
        </p:nvPicPr>
        <p:blipFill>
          <a:blip r:embed="rId3"/>
          <a:stretch>
            <a:fillRect/>
          </a:stretch>
        </p:blipFill>
        <p:spPr>
          <a:xfrm>
            <a:off x="1610487" y="1572607"/>
            <a:ext cx="7315200" cy="4944216"/>
          </a:xfrm>
          <a:prstGeom prst="rect">
            <a:avLst/>
          </a:prstGeom>
        </p:spPr>
      </p:pic>
      <p:sp>
        <p:nvSpPr>
          <p:cNvPr id="3" name="Title 2">
            <a:extLst>
              <a:ext uri="{FF2B5EF4-FFF2-40B4-BE49-F238E27FC236}">
                <a16:creationId xmlns:a16="http://schemas.microsoft.com/office/drawing/2014/main" id="{252E459A-BA33-4BC5-B624-7101BA6DCD9F}"/>
              </a:ext>
            </a:extLst>
          </p:cNvPr>
          <p:cNvSpPr>
            <a:spLocks noGrp="1"/>
          </p:cNvSpPr>
          <p:nvPr>
            <p:ph type="title"/>
          </p:nvPr>
        </p:nvSpPr>
        <p:spPr/>
        <p:txBody>
          <a:bodyPr/>
          <a:lstStyle/>
          <a:p>
            <a:r>
              <a:rPr lang="en-US" dirty="0"/>
              <a:t>How do you mitigate hiring bias?</a:t>
            </a:r>
          </a:p>
        </p:txBody>
      </p:sp>
      <p:sp>
        <p:nvSpPr>
          <p:cNvPr id="6" name="Slide Number Placeholder 5">
            <a:extLst>
              <a:ext uri="{FF2B5EF4-FFF2-40B4-BE49-F238E27FC236}">
                <a16:creationId xmlns:a16="http://schemas.microsoft.com/office/drawing/2014/main" id="{74F15BE2-8EDC-4049-81E8-573DDCC21956}"/>
              </a:ext>
            </a:extLst>
          </p:cNvPr>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2824117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DB544D-252C-4A63-A984-4D239FD119F4}"/>
              </a:ext>
            </a:extLst>
          </p:cNvPr>
          <p:cNvSpPr>
            <a:spLocks noGrp="1"/>
          </p:cNvSpPr>
          <p:nvPr>
            <p:ph type="title"/>
          </p:nvPr>
        </p:nvSpPr>
        <p:spPr/>
        <p:txBody>
          <a:bodyPr/>
          <a:lstStyle/>
          <a:p>
            <a:r>
              <a:rPr lang="en-US" dirty="0"/>
              <a:t>Steps to mitigate bias…</a:t>
            </a:r>
          </a:p>
        </p:txBody>
      </p:sp>
      <p:sp>
        <p:nvSpPr>
          <p:cNvPr id="2" name="Slide Number Placeholder 1">
            <a:extLst>
              <a:ext uri="{FF2B5EF4-FFF2-40B4-BE49-F238E27FC236}">
                <a16:creationId xmlns:a16="http://schemas.microsoft.com/office/drawing/2014/main" id="{544F9091-03A1-4455-9994-8A8FE4841EF7}"/>
              </a:ext>
            </a:extLst>
          </p:cNvPr>
          <p:cNvSpPr>
            <a:spLocks noGrp="1"/>
          </p:cNvSpPr>
          <p:nvPr>
            <p:ph type="sldNum" sz="quarter" idx="12"/>
          </p:nvPr>
        </p:nvSpPr>
        <p:spPr/>
        <p:txBody>
          <a:bodyPr/>
          <a:lstStyle/>
          <a:p>
            <a:fld id="{D57F1E4F-1CFF-5643-939E-02111984F565}" type="slidenum">
              <a:rPr lang="en-US" smtClean="0"/>
              <a:t>18</a:t>
            </a:fld>
            <a:endParaRPr lang="en-US" dirty="0"/>
          </a:p>
        </p:txBody>
      </p:sp>
      <p:pic>
        <p:nvPicPr>
          <p:cNvPr id="3" name="Picture 2">
            <a:extLst>
              <a:ext uri="{FF2B5EF4-FFF2-40B4-BE49-F238E27FC236}">
                <a16:creationId xmlns:a16="http://schemas.microsoft.com/office/drawing/2014/main" id="{5D9586D6-3011-435F-9AA4-F42D9AD7697F}"/>
              </a:ext>
            </a:extLst>
          </p:cNvPr>
          <p:cNvPicPr>
            <a:picLocks noChangeAspect="1"/>
          </p:cNvPicPr>
          <p:nvPr/>
        </p:nvPicPr>
        <p:blipFill rotWithShape="1">
          <a:blip r:embed="rId2"/>
          <a:srcRect t="1863" b="2202"/>
          <a:stretch/>
        </p:blipFill>
        <p:spPr>
          <a:xfrm>
            <a:off x="4239745" y="1417638"/>
            <a:ext cx="4615323" cy="5582652"/>
          </a:xfrm>
          <a:prstGeom prst="rect">
            <a:avLst/>
          </a:prstGeom>
        </p:spPr>
      </p:pic>
    </p:spTree>
    <p:extLst>
      <p:ext uri="{BB962C8B-B14F-4D97-AF65-F5344CB8AC3E}">
        <p14:creationId xmlns:p14="http://schemas.microsoft.com/office/powerpoint/2010/main" val="4083831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D3EEF5-FC44-421A-B435-84C44AF8BC25}"/>
              </a:ext>
            </a:extLst>
          </p:cNvPr>
          <p:cNvSpPr>
            <a:spLocks noGrp="1"/>
          </p:cNvSpPr>
          <p:nvPr>
            <p:ph type="sldNum" sz="quarter" idx="12"/>
          </p:nvPr>
        </p:nvSpPr>
        <p:spPr/>
        <p:txBody>
          <a:bodyPr/>
          <a:lstStyle/>
          <a:p>
            <a:fld id="{D57F1E4F-1CFF-5643-939E-02111984F565}" type="slidenum">
              <a:rPr lang="en-US" smtClean="0"/>
              <a:t>2</a:t>
            </a:fld>
            <a:endParaRPr lang="en-US" dirty="0"/>
          </a:p>
        </p:txBody>
      </p:sp>
      <p:sp>
        <p:nvSpPr>
          <p:cNvPr id="3" name="Rectangle 2">
            <a:extLst>
              <a:ext uri="{FF2B5EF4-FFF2-40B4-BE49-F238E27FC236}">
                <a16:creationId xmlns:a16="http://schemas.microsoft.com/office/drawing/2014/main" id="{2DE33580-763C-4281-BE32-CCFA80D96032}"/>
              </a:ext>
            </a:extLst>
          </p:cNvPr>
          <p:cNvSpPr/>
          <p:nvPr/>
        </p:nvSpPr>
        <p:spPr>
          <a:xfrm>
            <a:off x="1257300" y="2488337"/>
            <a:ext cx="8547100" cy="1477328"/>
          </a:xfrm>
          <a:prstGeom prst="rect">
            <a:avLst/>
          </a:prstGeom>
        </p:spPr>
        <p:txBody>
          <a:bodyPr wrap="square">
            <a:spAutoFit/>
          </a:bodyPr>
          <a:lstStyle/>
          <a:p>
            <a:r>
              <a:rPr lang="en-US" dirty="0">
                <a:hlinkClick r:id="rId3"/>
              </a:rPr>
              <a:t>https://www.google.com/url?sa=t&amp;rct=j&amp;q=&amp;esrc=s&amp;source=web&amp;cd=5&amp;cad=rja&amp;uact=8&amp;ved=2ahUKEwju9b_AseXlAhVET98KHacXD4wQtwIwBHoECAYQAQ&amp;url=https%3A%2F%2Fwww.youtube.com%2Fwatch%3Fv%3DO8UIW_Pi5wU&amp;usg=AOvVaw1rb-DJEiisAz8KwielOBjQ</a:t>
            </a:r>
            <a:endParaRPr lang="en-US" dirty="0"/>
          </a:p>
          <a:p>
            <a:endParaRPr lang="en-US" dirty="0"/>
          </a:p>
        </p:txBody>
      </p:sp>
      <p:sp>
        <p:nvSpPr>
          <p:cNvPr id="4" name="TextBox 3">
            <a:extLst>
              <a:ext uri="{FF2B5EF4-FFF2-40B4-BE49-F238E27FC236}">
                <a16:creationId xmlns:a16="http://schemas.microsoft.com/office/drawing/2014/main" id="{C449D571-C774-472C-8DBD-511FE9555317}"/>
              </a:ext>
            </a:extLst>
          </p:cNvPr>
          <p:cNvSpPr txBox="1"/>
          <p:nvPr/>
        </p:nvSpPr>
        <p:spPr>
          <a:xfrm>
            <a:off x="1257300" y="1758518"/>
            <a:ext cx="9055100" cy="461665"/>
          </a:xfrm>
          <a:prstGeom prst="rect">
            <a:avLst/>
          </a:prstGeom>
          <a:noFill/>
        </p:spPr>
        <p:txBody>
          <a:bodyPr wrap="square" rtlCol="0">
            <a:spAutoFit/>
          </a:bodyPr>
          <a:lstStyle/>
          <a:p>
            <a:r>
              <a:rPr lang="en-US" sz="2400" dirty="0"/>
              <a:t>“What if things were different? Courtesy of McKinsey</a:t>
            </a:r>
          </a:p>
        </p:txBody>
      </p:sp>
    </p:spTree>
    <p:extLst>
      <p:ext uri="{BB962C8B-B14F-4D97-AF65-F5344CB8AC3E}">
        <p14:creationId xmlns:p14="http://schemas.microsoft.com/office/powerpoint/2010/main" val="623880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F4819-35BC-4FD8-80D2-B557515CAB67}"/>
              </a:ext>
            </a:extLst>
          </p:cNvPr>
          <p:cNvSpPr>
            <a:spLocks noGrp="1"/>
          </p:cNvSpPr>
          <p:nvPr>
            <p:ph type="title"/>
          </p:nvPr>
        </p:nvSpPr>
        <p:spPr>
          <a:xfrm>
            <a:off x="916656" y="2063421"/>
            <a:ext cx="3186154" cy="774503"/>
          </a:xfrm>
        </p:spPr>
        <p:txBody>
          <a:bodyPr/>
          <a:lstStyle/>
          <a:p>
            <a:r>
              <a:rPr lang="en-US" sz="3200" dirty="0"/>
              <a:t>Agenda</a:t>
            </a:r>
          </a:p>
        </p:txBody>
      </p:sp>
      <p:sp>
        <p:nvSpPr>
          <p:cNvPr id="3" name="Content Placeholder 2">
            <a:extLst>
              <a:ext uri="{FF2B5EF4-FFF2-40B4-BE49-F238E27FC236}">
                <a16:creationId xmlns:a16="http://schemas.microsoft.com/office/drawing/2014/main" id="{B6C2EF73-DFDD-4598-B032-D1A954AE6C25}"/>
              </a:ext>
            </a:extLst>
          </p:cNvPr>
          <p:cNvSpPr>
            <a:spLocks noGrp="1"/>
          </p:cNvSpPr>
          <p:nvPr>
            <p:ph idx="1"/>
          </p:nvPr>
        </p:nvSpPr>
        <p:spPr>
          <a:xfrm>
            <a:off x="570749" y="3105825"/>
            <a:ext cx="9664842" cy="2819870"/>
          </a:xfrm>
        </p:spPr>
        <p:txBody>
          <a:bodyPr>
            <a:normAutofit/>
          </a:bodyPr>
          <a:lstStyle/>
          <a:p>
            <a:pPr marL="457200" indent="-457200">
              <a:buClr>
                <a:schemeClr val="tx1"/>
              </a:buClr>
              <a:buFont typeface="+mj-lt"/>
              <a:buAutoNum type="arabicPeriod"/>
            </a:pPr>
            <a:r>
              <a:rPr lang="en-US" sz="2800" dirty="0"/>
              <a:t>Goals for Session</a:t>
            </a:r>
          </a:p>
          <a:p>
            <a:pPr marL="457200" indent="-457200">
              <a:buClr>
                <a:schemeClr val="tx1"/>
              </a:buClr>
              <a:buFont typeface="+mj-lt"/>
              <a:buAutoNum type="arabicPeriod"/>
            </a:pPr>
            <a:r>
              <a:rPr lang="en-US" sz="2800" dirty="0"/>
              <a:t>Define forms of Unconscious Bias</a:t>
            </a:r>
          </a:p>
          <a:p>
            <a:pPr marL="457200" indent="-457200">
              <a:buClr>
                <a:schemeClr val="tx1"/>
              </a:buClr>
              <a:buFont typeface="+mj-lt"/>
              <a:buAutoNum type="arabicPeriod"/>
            </a:pPr>
            <a:r>
              <a:rPr lang="en-US" sz="2800" dirty="0"/>
              <a:t>Recognizing forms of Bias</a:t>
            </a:r>
          </a:p>
          <a:p>
            <a:pPr marL="457200" indent="-457200">
              <a:buClr>
                <a:schemeClr val="tx1"/>
              </a:buClr>
              <a:buFont typeface="+mj-lt"/>
              <a:buAutoNum type="arabicPeriod"/>
            </a:pPr>
            <a:r>
              <a:rPr lang="en-US" sz="2800" dirty="0"/>
              <a:t>Examples of Unconscious Bias and Group Discussion</a:t>
            </a:r>
          </a:p>
          <a:p>
            <a:pPr marL="0" indent="0">
              <a:buNone/>
            </a:pPr>
            <a:endParaRPr lang="en-US" sz="2800" dirty="0"/>
          </a:p>
        </p:txBody>
      </p:sp>
      <p:sp>
        <p:nvSpPr>
          <p:cNvPr id="7" name="Slide Number Placeholder 6">
            <a:extLst>
              <a:ext uri="{FF2B5EF4-FFF2-40B4-BE49-F238E27FC236}">
                <a16:creationId xmlns:a16="http://schemas.microsoft.com/office/drawing/2014/main" id="{F0220D98-4723-4E0B-BDE7-0FE67E4A8F7E}"/>
              </a:ext>
            </a:extLst>
          </p:cNvPr>
          <p:cNvSpPr>
            <a:spLocks noGrp="1"/>
          </p:cNvSpPr>
          <p:nvPr>
            <p:ph type="sldNum" sz="quarter" idx="12"/>
          </p:nvPr>
        </p:nvSpPr>
        <p:spPr/>
        <p:txBody>
          <a:bodyPr/>
          <a:lstStyle/>
          <a:p>
            <a:fld id="{D57F1E4F-1CFF-5643-939E-02111984F565}" type="slidenum">
              <a:rPr lang="en-US" smtClean="0"/>
              <a:t>3</a:t>
            </a:fld>
            <a:endParaRPr lang="en-US" dirty="0"/>
          </a:p>
        </p:txBody>
      </p:sp>
      <p:sp>
        <p:nvSpPr>
          <p:cNvPr id="5" name="Title 1">
            <a:extLst>
              <a:ext uri="{FF2B5EF4-FFF2-40B4-BE49-F238E27FC236}">
                <a16:creationId xmlns:a16="http://schemas.microsoft.com/office/drawing/2014/main" id="{FAFAD69B-C7D5-4AAC-945E-03D78A77E766}"/>
              </a:ext>
            </a:extLst>
          </p:cNvPr>
          <p:cNvSpPr txBox="1">
            <a:spLocks/>
          </p:cNvSpPr>
          <p:nvPr/>
        </p:nvSpPr>
        <p:spPr>
          <a:xfrm>
            <a:off x="2889546" y="0"/>
            <a:ext cx="6412908" cy="860036"/>
          </a:xfrm>
          <a:prstGeom prst="rect">
            <a:avLst/>
          </a:prstGeom>
        </p:spPr>
        <p:txBody>
          <a:bodyPr anchor="ctr"/>
          <a:lstStyle>
            <a:lvl1pPr algn="l" defTabSz="457206"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US" sz="3600" dirty="0"/>
          </a:p>
          <a:p>
            <a:pPr algn="ctr"/>
            <a:r>
              <a:rPr lang="en-US" sz="2800" b="1" dirty="0"/>
              <a:t>Module 2</a:t>
            </a:r>
          </a:p>
        </p:txBody>
      </p:sp>
    </p:spTree>
    <p:extLst>
      <p:ext uri="{BB962C8B-B14F-4D97-AF65-F5344CB8AC3E}">
        <p14:creationId xmlns:p14="http://schemas.microsoft.com/office/powerpoint/2010/main" val="2042953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4FE45-BD16-4AB5-A2BB-DFEB0D8D16DB}"/>
              </a:ext>
            </a:extLst>
          </p:cNvPr>
          <p:cNvSpPr>
            <a:spLocks noGrp="1"/>
          </p:cNvSpPr>
          <p:nvPr>
            <p:ph type="title"/>
          </p:nvPr>
        </p:nvSpPr>
        <p:spPr>
          <a:xfrm>
            <a:off x="513097" y="655719"/>
            <a:ext cx="8825659" cy="809952"/>
          </a:xfrm>
        </p:spPr>
        <p:txBody>
          <a:bodyPr/>
          <a:lstStyle/>
          <a:p>
            <a:r>
              <a:rPr lang="en-US" sz="3200" dirty="0"/>
              <a:t>	1. Goals for Module 2</a:t>
            </a:r>
          </a:p>
        </p:txBody>
      </p:sp>
      <p:sp>
        <p:nvSpPr>
          <p:cNvPr id="3" name="Text Placeholder 2">
            <a:extLst>
              <a:ext uri="{FF2B5EF4-FFF2-40B4-BE49-F238E27FC236}">
                <a16:creationId xmlns:a16="http://schemas.microsoft.com/office/drawing/2014/main" id="{9F3C7EAA-5188-464B-8AA7-494BDA1FE002}"/>
              </a:ext>
            </a:extLst>
          </p:cNvPr>
          <p:cNvSpPr>
            <a:spLocks noGrp="1"/>
          </p:cNvSpPr>
          <p:nvPr>
            <p:ph type="body" sz="half" idx="2"/>
          </p:nvPr>
        </p:nvSpPr>
        <p:spPr>
          <a:xfrm>
            <a:off x="673643" y="1465671"/>
            <a:ext cx="10844714" cy="3926658"/>
          </a:xfrm>
        </p:spPr>
        <p:txBody>
          <a:bodyPr>
            <a:noAutofit/>
          </a:bodyPr>
          <a:lstStyle/>
          <a:p>
            <a:pPr marL="342900" indent="-342900">
              <a:lnSpc>
                <a:spcPct val="150000"/>
              </a:lnSpc>
              <a:buFont typeface="Wingdings" panose="05000000000000000000" pitchFamily="2" charset="2"/>
              <a:buChar char="§"/>
            </a:pPr>
            <a:r>
              <a:rPr lang="en-US" sz="2800" dirty="0"/>
              <a:t>Define forms of Unconscious Bias</a:t>
            </a:r>
          </a:p>
          <a:p>
            <a:pPr marL="342900" indent="-342900">
              <a:lnSpc>
                <a:spcPct val="150000"/>
              </a:lnSpc>
              <a:buFont typeface="Wingdings" panose="05000000000000000000" pitchFamily="2" charset="2"/>
              <a:buChar char="§"/>
            </a:pPr>
            <a:r>
              <a:rPr lang="en-US" sz="2800" dirty="0"/>
              <a:t>Recognize bias in academia and industry</a:t>
            </a:r>
          </a:p>
          <a:p>
            <a:pPr marL="342900" indent="-342900">
              <a:lnSpc>
                <a:spcPct val="150000"/>
              </a:lnSpc>
              <a:buFont typeface="Wingdings" panose="05000000000000000000" pitchFamily="2" charset="2"/>
              <a:buChar char="§"/>
            </a:pPr>
            <a:r>
              <a:rPr lang="en-US" sz="2800" dirty="0"/>
              <a:t>Review examples of unconscious bias on behaviors, decision making, social interactions </a:t>
            </a:r>
          </a:p>
          <a:p>
            <a:pPr marL="342900" indent="-342900">
              <a:lnSpc>
                <a:spcPct val="150000"/>
              </a:lnSpc>
              <a:buFont typeface="Wingdings" panose="05000000000000000000" pitchFamily="2" charset="2"/>
              <a:buChar char="§"/>
            </a:pPr>
            <a:r>
              <a:rPr lang="en-US" sz="2800" dirty="0"/>
              <a:t>Discuss scenarios in academic and organizational cultures</a:t>
            </a:r>
          </a:p>
        </p:txBody>
      </p:sp>
      <p:sp>
        <p:nvSpPr>
          <p:cNvPr id="5" name="Slide Number Placeholder 4">
            <a:extLst>
              <a:ext uri="{FF2B5EF4-FFF2-40B4-BE49-F238E27FC236}">
                <a16:creationId xmlns:a16="http://schemas.microsoft.com/office/drawing/2014/main" id="{141A8D21-792B-417F-B593-00913E150DDF}"/>
              </a:ext>
            </a:extLst>
          </p:cNvPr>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2760851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E691F2-C463-44D1-9E16-44F090D8F728}"/>
              </a:ext>
            </a:extLst>
          </p:cNvPr>
          <p:cNvSpPr txBox="1"/>
          <p:nvPr/>
        </p:nvSpPr>
        <p:spPr>
          <a:xfrm>
            <a:off x="357810" y="6310303"/>
            <a:ext cx="11966713" cy="707886"/>
          </a:xfrm>
          <a:prstGeom prst="rect">
            <a:avLst/>
          </a:prstGeom>
          <a:noFill/>
        </p:spPr>
        <p:txBody>
          <a:bodyPr wrap="square" rtlCol="0">
            <a:spAutoFit/>
          </a:bodyPr>
          <a:lstStyle/>
          <a:p>
            <a:r>
              <a:rPr lang="en-US" sz="1000" dirty="0"/>
              <a:t>¹ </a:t>
            </a:r>
            <a:r>
              <a:rPr lang="en-US" sz="1000" dirty="0">
                <a:hlinkClick r:id="rId2"/>
              </a:rPr>
              <a:t>https://perception.org/research/explicit-bias/</a:t>
            </a:r>
            <a:endParaRPr lang="en-US" sz="1000" dirty="0"/>
          </a:p>
          <a:p>
            <a:r>
              <a:rPr lang="en-US" sz="1000" dirty="0"/>
              <a:t>² </a:t>
            </a:r>
            <a:r>
              <a:rPr lang="en-US" sz="1000" dirty="0">
                <a:hlinkClick r:id="rId3"/>
              </a:rPr>
              <a:t>https://blogs.scientificamerican.com/observations/the-science-of-microaggressions-its-complicated/</a:t>
            </a:r>
            <a:endParaRPr lang="en-US" sz="1000" dirty="0"/>
          </a:p>
          <a:p>
            <a:r>
              <a:rPr lang="en-US" sz="1000" dirty="0"/>
              <a:t>³</a:t>
            </a:r>
            <a:r>
              <a:rPr lang="en-US" sz="1000" i="1" dirty="0"/>
              <a:t>Neuroleadership Lessons: Recognizing and Mitigating Unconscious Bias in the Workplace By </a:t>
            </a:r>
            <a:r>
              <a:rPr lang="en-US" sz="1000" i="1" u="sng" dirty="0">
                <a:hlinkClick r:id="rId4"/>
              </a:rPr>
              <a:t>Andrea Choate</a:t>
            </a:r>
            <a:endParaRPr lang="en-US" sz="1000" dirty="0"/>
          </a:p>
          <a:p>
            <a:endParaRPr lang="en-US" sz="1000" dirty="0"/>
          </a:p>
        </p:txBody>
      </p:sp>
      <p:sp>
        <p:nvSpPr>
          <p:cNvPr id="5" name="TextBox 4">
            <a:extLst>
              <a:ext uri="{FF2B5EF4-FFF2-40B4-BE49-F238E27FC236}">
                <a16:creationId xmlns:a16="http://schemas.microsoft.com/office/drawing/2014/main" id="{DA22F80F-D05C-4FF9-A9AC-15FFCF7CE6B2}"/>
              </a:ext>
            </a:extLst>
          </p:cNvPr>
          <p:cNvSpPr txBox="1"/>
          <p:nvPr/>
        </p:nvSpPr>
        <p:spPr>
          <a:xfrm>
            <a:off x="357810" y="365410"/>
            <a:ext cx="7483365" cy="461665"/>
          </a:xfrm>
          <a:prstGeom prst="rect">
            <a:avLst/>
          </a:prstGeom>
          <a:noFill/>
        </p:spPr>
        <p:txBody>
          <a:bodyPr wrap="square" rtlCol="0">
            <a:spAutoFit/>
          </a:bodyPr>
          <a:lstStyle/>
          <a:p>
            <a:r>
              <a:rPr lang="en-US" sz="2400" b="1" dirty="0"/>
              <a:t>2. Forms of Bias</a:t>
            </a:r>
          </a:p>
        </p:txBody>
      </p:sp>
      <p:sp>
        <p:nvSpPr>
          <p:cNvPr id="8" name="Rectangle 7">
            <a:extLst>
              <a:ext uri="{FF2B5EF4-FFF2-40B4-BE49-F238E27FC236}">
                <a16:creationId xmlns:a16="http://schemas.microsoft.com/office/drawing/2014/main" id="{EBCAA9A9-9A6F-44D9-9E4C-702D6A675BD3}"/>
              </a:ext>
            </a:extLst>
          </p:cNvPr>
          <p:cNvSpPr/>
          <p:nvPr/>
        </p:nvSpPr>
        <p:spPr>
          <a:xfrm>
            <a:off x="172072" y="1527224"/>
            <a:ext cx="11568413" cy="4216539"/>
          </a:xfrm>
          <a:prstGeom prst="rect">
            <a:avLst/>
          </a:prstGeom>
        </p:spPr>
        <p:txBody>
          <a:bodyPr wrap="square">
            <a:spAutoFit/>
          </a:bodyPr>
          <a:lstStyle/>
          <a:p>
            <a:r>
              <a:rPr lang="en-US" sz="2400" b="1" dirty="0"/>
              <a:t>Explicit bias,</a:t>
            </a:r>
            <a:r>
              <a:rPr lang="en-US" sz="2400" dirty="0"/>
              <a:t> refers to </a:t>
            </a:r>
            <a:r>
              <a:rPr lang="en-US" sz="2800" dirty="0"/>
              <a:t>the</a:t>
            </a:r>
            <a:r>
              <a:rPr lang="en-US" sz="2400" dirty="0"/>
              <a:t> attitudes and beliefs we have about a person or group on a conscious level. Often, these </a:t>
            </a:r>
            <a:r>
              <a:rPr lang="en-US" sz="2400" b="1" dirty="0"/>
              <a:t>biases</a:t>
            </a:r>
            <a:r>
              <a:rPr lang="en-US" sz="2400" dirty="0"/>
              <a:t> and their expression arise as the direct result of a perceived threat. ¹  </a:t>
            </a:r>
          </a:p>
          <a:p>
            <a:endParaRPr lang="en-US" sz="2400" dirty="0"/>
          </a:p>
          <a:p>
            <a:r>
              <a:rPr lang="en-US" sz="2400" b="1" dirty="0"/>
              <a:t>Microaggression, </a:t>
            </a:r>
            <a:r>
              <a:rPr lang="en-US" sz="2400" dirty="0"/>
              <a:t>refers to a subtle slight or snub directed toward historically stigmatized individuals, especially minorities² </a:t>
            </a:r>
          </a:p>
          <a:p>
            <a:endParaRPr lang="en-US" sz="2400" dirty="0"/>
          </a:p>
          <a:p>
            <a:pPr lvl="0"/>
            <a:r>
              <a:rPr lang="en-US" sz="2400" b="1" dirty="0"/>
              <a:t>In-Group Bias,</a:t>
            </a:r>
            <a:r>
              <a:rPr lang="en-US" sz="2400" dirty="0"/>
              <a:t> Perceiving those who are similar in a more positive way ³</a:t>
            </a:r>
          </a:p>
          <a:p>
            <a:pPr lvl="0"/>
            <a:endParaRPr lang="en-US" sz="2400" dirty="0"/>
          </a:p>
          <a:p>
            <a:pPr lvl="0"/>
            <a:r>
              <a:rPr lang="en-US" sz="2400" b="1" dirty="0"/>
              <a:t>Out-Group Bias,</a:t>
            </a:r>
            <a:r>
              <a:rPr lang="en-US" sz="2400" dirty="0"/>
              <a:t> Perceiving those who are different in a more negative way ³</a:t>
            </a:r>
          </a:p>
          <a:p>
            <a:pPr lvl="0"/>
            <a:r>
              <a:rPr lang="en-US" sz="2400" dirty="0"/>
              <a:t> </a:t>
            </a:r>
          </a:p>
        </p:txBody>
      </p:sp>
      <p:sp>
        <p:nvSpPr>
          <p:cNvPr id="3" name="Slide Number Placeholder 2">
            <a:extLst>
              <a:ext uri="{FF2B5EF4-FFF2-40B4-BE49-F238E27FC236}">
                <a16:creationId xmlns:a16="http://schemas.microsoft.com/office/drawing/2014/main" id="{FDD30917-2991-4497-ADB8-64EF22535966}"/>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180018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78C5E2D2-F39C-42C1-8B26-55C3C53465F6}"/>
              </a:ext>
            </a:extLst>
          </p:cNvPr>
          <p:cNvGraphicFramePr/>
          <p:nvPr/>
        </p:nvGraphicFramePr>
        <p:xfrm>
          <a:off x="78725" y="568879"/>
          <a:ext cx="9079248"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DC003693-D764-4FAB-8D00-636F070D867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02111984F565}" type="slidenum">
              <a:rPr kumimoji="0" lang="en-US" sz="2000" b="0" i="0" u="none" strike="noStrike" kern="1200" cap="none" spc="0" normalizeH="0" baseline="0" noProof="0" smtClean="0">
                <a:ln>
                  <a:noFill/>
                </a:ln>
                <a:solidFill>
                  <a:srgbClr val="1CADE4"/>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2000" b="0" i="0" u="none" strike="noStrike" kern="1200" cap="none" spc="0" normalizeH="0" baseline="0" noProof="0" dirty="0">
              <a:ln>
                <a:noFill/>
              </a:ln>
              <a:solidFill>
                <a:srgbClr val="1CADE4"/>
              </a:solidFill>
              <a:effectLst/>
              <a:uLnTx/>
              <a:uFillTx/>
              <a:latin typeface="Century Gothic" panose="020B0502020202020204"/>
              <a:ea typeface="+mn-ea"/>
              <a:cs typeface="+mn-cs"/>
            </a:endParaRPr>
          </a:p>
        </p:txBody>
      </p:sp>
      <p:sp>
        <p:nvSpPr>
          <p:cNvPr id="2" name="Rectangle 1">
            <a:extLst>
              <a:ext uri="{FF2B5EF4-FFF2-40B4-BE49-F238E27FC236}">
                <a16:creationId xmlns:a16="http://schemas.microsoft.com/office/drawing/2014/main" id="{55140DB2-36A7-4727-AF59-1F9AA348BF26}"/>
              </a:ext>
            </a:extLst>
          </p:cNvPr>
          <p:cNvSpPr/>
          <p:nvPr/>
        </p:nvSpPr>
        <p:spPr>
          <a:xfrm>
            <a:off x="7807286" y="1287099"/>
            <a:ext cx="3628222" cy="1323439"/>
          </a:xfrm>
          <a:prstGeom prst="rect">
            <a:avLst/>
          </a:prstGeom>
          <a:ln>
            <a:solidFill>
              <a:schemeClr val="tx1">
                <a:lumMod val="85000"/>
              </a:schemeClr>
            </a:solid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entury Gothic" panose="020B0502020202020204"/>
                <a:ea typeface="+mn-ea"/>
                <a:cs typeface="+mn-cs"/>
              </a:rPr>
              <a:t> “He’s Asian, he must be good at math” or “Women are too Emotional to be President”</a:t>
            </a:r>
          </a:p>
        </p:txBody>
      </p:sp>
      <p:sp>
        <p:nvSpPr>
          <p:cNvPr id="3" name="Rectangle 2">
            <a:extLst>
              <a:ext uri="{FF2B5EF4-FFF2-40B4-BE49-F238E27FC236}">
                <a16:creationId xmlns:a16="http://schemas.microsoft.com/office/drawing/2014/main" id="{8582B156-9EAF-41EE-8312-AF50CA96B8F5}"/>
              </a:ext>
            </a:extLst>
          </p:cNvPr>
          <p:cNvSpPr/>
          <p:nvPr/>
        </p:nvSpPr>
        <p:spPr>
          <a:xfrm>
            <a:off x="7807286" y="4200288"/>
            <a:ext cx="3982956" cy="2246769"/>
          </a:xfrm>
          <a:prstGeom prst="rect">
            <a:avLst/>
          </a:prstGeom>
          <a:ln>
            <a:solidFill>
              <a:schemeClr val="tx1">
                <a:lumMod val="85000"/>
              </a:schemeClr>
            </a:solid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white"/>
                </a:solidFill>
                <a:latin typeface="Century Gothic" panose="020B0502020202020204"/>
              </a:rPr>
              <a:t>A supervisor who doesn’t recognize that NOT </a:t>
            </a:r>
            <a:r>
              <a:rPr kumimoji="0" lang="en-US" sz="2000" b="0" i="0" u="none" strike="noStrike" kern="1200" cap="none" spc="0" normalizeH="0" baseline="0" noProof="0" dirty="0">
                <a:ln>
                  <a:noFill/>
                </a:ln>
                <a:solidFill>
                  <a:prstClr val="white"/>
                </a:solidFill>
                <a:effectLst/>
                <a:uLnTx/>
                <a:uFillTx/>
                <a:latin typeface="Century Gothic" panose="020B0502020202020204"/>
                <a:ea typeface="+mn-ea"/>
                <a:cs typeface="+mn-cs"/>
              </a:rPr>
              <a:t>asking a woman to take on a high profile project because of a belief that they may not be able to commit necessary hours is a form of bias </a:t>
            </a:r>
          </a:p>
        </p:txBody>
      </p:sp>
      <p:sp>
        <p:nvSpPr>
          <p:cNvPr id="7" name="TextBox 6">
            <a:extLst>
              <a:ext uri="{FF2B5EF4-FFF2-40B4-BE49-F238E27FC236}">
                <a16:creationId xmlns:a16="http://schemas.microsoft.com/office/drawing/2014/main" id="{B9113C00-8D2D-4C05-BF11-EF376DF70FE2}"/>
              </a:ext>
            </a:extLst>
          </p:cNvPr>
          <p:cNvSpPr txBox="1"/>
          <p:nvPr/>
        </p:nvSpPr>
        <p:spPr>
          <a:xfrm>
            <a:off x="323921" y="159780"/>
            <a:ext cx="7483365" cy="461665"/>
          </a:xfrm>
          <a:prstGeom prst="rect">
            <a:avLst/>
          </a:prstGeom>
          <a:noFill/>
        </p:spPr>
        <p:txBody>
          <a:bodyPr wrap="square" rtlCol="0">
            <a:spAutoFit/>
          </a:bodyPr>
          <a:lstStyle/>
          <a:p>
            <a:r>
              <a:rPr lang="en-US" sz="2400" b="1" dirty="0"/>
              <a:t>2. Forms of Bias</a:t>
            </a:r>
          </a:p>
        </p:txBody>
      </p:sp>
    </p:spTree>
    <p:extLst>
      <p:ext uri="{BB962C8B-B14F-4D97-AF65-F5344CB8AC3E}">
        <p14:creationId xmlns:p14="http://schemas.microsoft.com/office/powerpoint/2010/main" val="3476954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90A074C-8F1A-4C1A-BFFC-7CEC13651017}"/>
              </a:ext>
            </a:extLst>
          </p:cNvPr>
          <p:cNvSpPr>
            <a:spLocks noGrp="1"/>
          </p:cNvSpPr>
          <p:nvPr>
            <p:ph type="sldNum" sz="quarter" idx="12"/>
          </p:nvPr>
        </p:nvSpPr>
        <p:spPr/>
        <p:txBody>
          <a:bodyPr/>
          <a:lstStyle/>
          <a:p>
            <a:fld id="{D57F1E4F-1CFF-5643-939E-02111984F565}" type="slidenum">
              <a:rPr lang="en-US" smtClean="0"/>
              <a:t>7</a:t>
            </a:fld>
            <a:endParaRPr lang="en-US" dirty="0"/>
          </a:p>
        </p:txBody>
      </p:sp>
      <p:sp>
        <p:nvSpPr>
          <p:cNvPr id="5" name="Rectangle 4">
            <a:extLst>
              <a:ext uri="{FF2B5EF4-FFF2-40B4-BE49-F238E27FC236}">
                <a16:creationId xmlns:a16="http://schemas.microsoft.com/office/drawing/2014/main" id="{2DEB4656-04D8-4C51-ABC2-DB3CB125444E}"/>
              </a:ext>
            </a:extLst>
          </p:cNvPr>
          <p:cNvSpPr/>
          <p:nvPr/>
        </p:nvSpPr>
        <p:spPr>
          <a:xfrm>
            <a:off x="428625" y="1720840"/>
            <a:ext cx="11044238" cy="3416320"/>
          </a:xfrm>
          <a:prstGeom prst="rect">
            <a:avLst/>
          </a:prstGeom>
        </p:spPr>
        <p:txBody>
          <a:bodyPr wrap="square">
            <a:spAutoFit/>
          </a:bodyPr>
          <a:lstStyle/>
          <a:p>
            <a:pPr lvl="0"/>
            <a:r>
              <a:rPr lang="en-US" sz="2400" b="1" dirty="0"/>
              <a:t>Halo Effect,</a:t>
            </a:r>
            <a:r>
              <a:rPr lang="en-US" sz="2400" dirty="0"/>
              <a:t> The tendency to believe only good about someone because they are liked or letting someone’s positive qualities in one area influence the overall perception of that person ³</a:t>
            </a:r>
          </a:p>
          <a:p>
            <a:pPr lvl="0"/>
            <a:endParaRPr lang="en-US" sz="2400" dirty="0"/>
          </a:p>
          <a:p>
            <a:pPr lvl="0"/>
            <a:r>
              <a:rPr lang="en-US" sz="2400" b="1" dirty="0"/>
              <a:t>Perception Bias,</a:t>
            </a:r>
            <a:r>
              <a:rPr lang="en-US" sz="2400" dirty="0"/>
              <a:t> The tendency to form assumptions or stereotypes about certain groups thus making it impossible to make objective decisions about members of those groups ³</a:t>
            </a:r>
          </a:p>
          <a:p>
            <a:pPr lvl="0"/>
            <a:endParaRPr lang="en-US" sz="2400" dirty="0"/>
          </a:p>
          <a:p>
            <a:pPr lvl="0"/>
            <a:r>
              <a:rPr lang="en-US" sz="2400" b="1" dirty="0"/>
              <a:t>Blind Spot,</a:t>
            </a:r>
            <a:r>
              <a:rPr lang="en-US" sz="2400" dirty="0"/>
              <a:t> Identifying biases in others but not oneself ³</a:t>
            </a:r>
          </a:p>
        </p:txBody>
      </p:sp>
      <p:sp>
        <p:nvSpPr>
          <p:cNvPr id="7" name="TextBox 6">
            <a:extLst>
              <a:ext uri="{FF2B5EF4-FFF2-40B4-BE49-F238E27FC236}">
                <a16:creationId xmlns:a16="http://schemas.microsoft.com/office/drawing/2014/main" id="{83991599-3771-48A0-B142-27DA1783E59C}"/>
              </a:ext>
            </a:extLst>
          </p:cNvPr>
          <p:cNvSpPr txBox="1"/>
          <p:nvPr/>
        </p:nvSpPr>
        <p:spPr>
          <a:xfrm>
            <a:off x="428625" y="480447"/>
            <a:ext cx="7483365" cy="461665"/>
          </a:xfrm>
          <a:prstGeom prst="rect">
            <a:avLst/>
          </a:prstGeom>
          <a:noFill/>
        </p:spPr>
        <p:txBody>
          <a:bodyPr wrap="square" rtlCol="0">
            <a:spAutoFit/>
          </a:bodyPr>
          <a:lstStyle/>
          <a:p>
            <a:r>
              <a:rPr lang="en-US" sz="2400" b="1" dirty="0"/>
              <a:t>2. Forms of Bias</a:t>
            </a:r>
          </a:p>
        </p:txBody>
      </p:sp>
    </p:spTree>
    <p:extLst>
      <p:ext uri="{BB962C8B-B14F-4D97-AF65-F5344CB8AC3E}">
        <p14:creationId xmlns:p14="http://schemas.microsoft.com/office/powerpoint/2010/main" val="2086838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659862-52F7-492F-B09F-BD77FB6158DC}"/>
              </a:ext>
            </a:extLst>
          </p:cNvPr>
          <p:cNvSpPr txBox="1"/>
          <p:nvPr/>
        </p:nvSpPr>
        <p:spPr>
          <a:xfrm>
            <a:off x="919352" y="1850324"/>
            <a:ext cx="4353761" cy="369332"/>
          </a:xfrm>
          <a:prstGeom prst="rect">
            <a:avLst/>
          </a:prstGeom>
          <a:noFill/>
        </p:spPr>
        <p:txBody>
          <a:bodyPr wrap="square" rtlCol="0">
            <a:spAutoFit/>
          </a:bodyPr>
          <a:lstStyle/>
          <a:p>
            <a:r>
              <a:rPr lang="en-US" dirty="0"/>
              <a:t>Microaggressions:</a:t>
            </a:r>
          </a:p>
        </p:txBody>
      </p:sp>
      <p:grpSp>
        <p:nvGrpSpPr>
          <p:cNvPr id="15" name="Group 14">
            <a:extLst>
              <a:ext uri="{FF2B5EF4-FFF2-40B4-BE49-F238E27FC236}">
                <a16:creationId xmlns:a16="http://schemas.microsoft.com/office/drawing/2014/main" id="{F1BA7246-A137-419C-B71B-7BF372905870}"/>
              </a:ext>
            </a:extLst>
          </p:cNvPr>
          <p:cNvGrpSpPr/>
          <p:nvPr/>
        </p:nvGrpSpPr>
        <p:grpSpPr>
          <a:xfrm>
            <a:off x="3911125" y="845275"/>
            <a:ext cx="4449639" cy="4061188"/>
            <a:chOff x="3961229" y="807697"/>
            <a:chExt cx="4449639" cy="4061188"/>
          </a:xfrm>
        </p:grpSpPr>
        <p:grpSp>
          <p:nvGrpSpPr>
            <p:cNvPr id="12" name="Group 11">
              <a:extLst>
                <a:ext uri="{FF2B5EF4-FFF2-40B4-BE49-F238E27FC236}">
                  <a16:creationId xmlns:a16="http://schemas.microsoft.com/office/drawing/2014/main" id="{58D4D994-B5F7-4000-A154-3DB00D41A7B8}"/>
                </a:ext>
              </a:extLst>
            </p:cNvPr>
            <p:cNvGrpSpPr/>
            <p:nvPr/>
          </p:nvGrpSpPr>
          <p:grpSpPr>
            <a:xfrm>
              <a:off x="3961229" y="947124"/>
              <a:ext cx="4449639" cy="3921761"/>
              <a:chOff x="5450954" y="355518"/>
              <a:chExt cx="4381215" cy="4263984"/>
            </a:xfrm>
          </p:grpSpPr>
          <p:pic>
            <p:nvPicPr>
              <p:cNvPr id="7" name="Picture 6">
                <a:extLst>
                  <a:ext uri="{FF2B5EF4-FFF2-40B4-BE49-F238E27FC236}">
                    <a16:creationId xmlns:a16="http://schemas.microsoft.com/office/drawing/2014/main" id="{C96F1E09-3083-4409-A9B5-3AA6E3A96AB3}"/>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40602" b="99756" l="1538" r="87846"/>
                        </a14:imgEffect>
                      </a14:imgLayer>
                    </a14:imgProps>
                  </a:ext>
                  <a:ext uri="{28A0092B-C50C-407E-A947-70E740481C1C}">
                    <a14:useLocalDpi xmlns:a14="http://schemas.microsoft.com/office/drawing/2010/main" val="0"/>
                  </a:ext>
                </a:extLst>
              </a:blip>
              <a:srcRect t="37145" r="13861" b="7521"/>
              <a:stretch/>
            </p:blipFill>
            <p:spPr>
              <a:xfrm>
                <a:off x="5450954" y="2185060"/>
                <a:ext cx="4008635" cy="2434442"/>
              </a:xfrm>
              <a:prstGeom prst="rect">
                <a:avLst/>
              </a:prstGeom>
            </p:spPr>
          </p:pic>
          <p:sp>
            <p:nvSpPr>
              <p:cNvPr id="11" name="TextBox 10">
                <a:extLst>
                  <a:ext uri="{FF2B5EF4-FFF2-40B4-BE49-F238E27FC236}">
                    <a16:creationId xmlns:a16="http://schemas.microsoft.com/office/drawing/2014/main" id="{210489F0-F627-4D95-98CD-FF3CFD64C3F3}"/>
                  </a:ext>
                </a:extLst>
              </p:cNvPr>
              <p:cNvSpPr txBox="1"/>
              <p:nvPr/>
            </p:nvSpPr>
            <p:spPr>
              <a:xfrm>
                <a:off x="7455272" y="355518"/>
                <a:ext cx="2376897" cy="1986639"/>
              </a:xfrm>
              <a:prstGeom prst="cloudCallout">
                <a:avLst/>
              </a:prstGeom>
              <a:noFill/>
              <a:ln>
                <a:solidFill>
                  <a:schemeClr val="accent6">
                    <a:lumMod val="40000"/>
                    <a:lumOff val="60000"/>
                  </a:schemeClr>
                </a:solidFill>
              </a:ln>
            </p:spPr>
            <p:txBody>
              <a:bodyPr wrap="square" rtlCol="0">
                <a:spAutoFit/>
              </a:bodyPr>
              <a:lstStyle/>
              <a:p>
                <a:r>
                  <a:rPr lang="en-US" dirty="0"/>
                  <a:t>I finally have a team who understands me!</a:t>
                </a:r>
              </a:p>
            </p:txBody>
          </p:sp>
        </p:grpSp>
        <p:sp>
          <p:nvSpPr>
            <p:cNvPr id="13" name="TextBox 12">
              <a:extLst>
                <a:ext uri="{FF2B5EF4-FFF2-40B4-BE49-F238E27FC236}">
                  <a16:creationId xmlns:a16="http://schemas.microsoft.com/office/drawing/2014/main" id="{6521F937-1E4F-4683-BF41-9ADB515D5000}"/>
                </a:ext>
              </a:extLst>
            </p:cNvPr>
            <p:cNvSpPr txBox="1"/>
            <p:nvPr/>
          </p:nvSpPr>
          <p:spPr>
            <a:xfrm>
              <a:off x="4129511" y="807697"/>
              <a:ext cx="2790701" cy="366190"/>
            </a:xfrm>
            <a:prstGeom prst="rect">
              <a:avLst/>
            </a:prstGeom>
            <a:noFill/>
          </p:spPr>
          <p:txBody>
            <a:bodyPr wrap="square" rtlCol="0">
              <a:spAutoFit/>
            </a:bodyPr>
            <a:lstStyle/>
            <a:p>
              <a:r>
                <a:rPr lang="en-US" dirty="0"/>
                <a:t>In Group Favoritism:</a:t>
              </a:r>
            </a:p>
          </p:txBody>
        </p:sp>
      </p:grpSp>
      <p:sp>
        <p:nvSpPr>
          <p:cNvPr id="18" name="Rectangle 17">
            <a:extLst>
              <a:ext uri="{FF2B5EF4-FFF2-40B4-BE49-F238E27FC236}">
                <a16:creationId xmlns:a16="http://schemas.microsoft.com/office/drawing/2014/main" id="{D805D16C-E5DD-40D5-83A3-EFBBD92186AC}"/>
              </a:ext>
            </a:extLst>
          </p:cNvPr>
          <p:cNvSpPr/>
          <p:nvPr/>
        </p:nvSpPr>
        <p:spPr>
          <a:xfrm>
            <a:off x="139542" y="60611"/>
            <a:ext cx="4365298" cy="461665"/>
          </a:xfrm>
          <a:prstGeom prst="rect">
            <a:avLst/>
          </a:prstGeom>
        </p:spPr>
        <p:txBody>
          <a:bodyPr wrap="none">
            <a:spAutoFit/>
          </a:bodyPr>
          <a:lstStyle/>
          <a:p>
            <a:pPr lvl="0" defTabSz="914400">
              <a:spcAft>
                <a:spcPts val="800"/>
              </a:spcAft>
              <a:defRPr/>
            </a:pPr>
            <a:r>
              <a:rPr lang="en-US" sz="2400" dirty="0">
                <a:solidFill>
                  <a:schemeClr val="tx1">
                    <a:lumMod val="65000"/>
                    <a:lumOff val="35000"/>
                  </a:schemeClr>
                </a:solidFill>
                <a:latin typeface="Century Gothic" panose="020B0502020202020204" pitchFamily="34" charset="0"/>
                <a:ea typeface="Calibri" panose="020F0502020204030204" pitchFamily="34" charset="0"/>
                <a:cs typeface="Times New Roman" panose="02020603050405020304" pitchFamily="18" charset="0"/>
              </a:rPr>
              <a:t>2. Forms of Unconscious Bias</a:t>
            </a:r>
          </a:p>
        </p:txBody>
      </p:sp>
      <p:grpSp>
        <p:nvGrpSpPr>
          <p:cNvPr id="8" name="Group 7">
            <a:extLst>
              <a:ext uri="{FF2B5EF4-FFF2-40B4-BE49-F238E27FC236}">
                <a16:creationId xmlns:a16="http://schemas.microsoft.com/office/drawing/2014/main" id="{ACEAE61D-45C2-4104-86EE-BE72C200A51F}"/>
              </a:ext>
            </a:extLst>
          </p:cNvPr>
          <p:cNvGrpSpPr/>
          <p:nvPr/>
        </p:nvGrpSpPr>
        <p:grpSpPr>
          <a:xfrm>
            <a:off x="95531" y="2529471"/>
            <a:ext cx="6910756" cy="2500317"/>
            <a:chOff x="392412" y="1843387"/>
            <a:chExt cx="7724274" cy="2378348"/>
          </a:xfrm>
        </p:grpSpPr>
        <p:pic>
          <p:nvPicPr>
            <p:cNvPr id="3" name="Picture 2">
              <a:extLst>
                <a:ext uri="{FF2B5EF4-FFF2-40B4-BE49-F238E27FC236}">
                  <a16:creationId xmlns:a16="http://schemas.microsoft.com/office/drawing/2014/main" id="{8AF627E2-3FAA-4DB5-AEDB-F9848B0945DD}"/>
                </a:ext>
              </a:extLst>
            </p:cNvPr>
            <p:cNvPicPr>
              <a:picLocks noChangeAspect="1"/>
            </p:cNvPicPr>
            <p:nvPr/>
          </p:nvPicPr>
          <p:blipFill rotWithShape="1">
            <a:blip r:embed="rId5"/>
            <a:srcRect l="3948" t="12717" r="4596" b="24654"/>
            <a:stretch/>
          </p:blipFill>
          <p:spPr>
            <a:xfrm>
              <a:off x="392412" y="1843387"/>
              <a:ext cx="7724274" cy="2378348"/>
            </a:xfrm>
            <a:prstGeom prst="rect">
              <a:avLst/>
            </a:prstGeom>
          </p:spPr>
        </p:pic>
        <p:pic>
          <p:nvPicPr>
            <p:cNvPr id="6" name="Picture 5">
              <a:extLst>
                <a:ext uri="{FF2B5EF4-FFF2-40B4-BE49-F238E27FC236}">
                  <a16:creationId xmlns:a16="http://schemas.microsoft.com/office/drawing/2014/main" id="{8B15766E-C56B-42CC-BF69-D1AD41252AC0}"/>
                </a:ext>
              </a:extLst>
            </p:cNvPr>
            <p:cNvPicPr>
              <a:picLocks noChangeAspect="1"/>
            </p:cNvPicPr>
            <p:nvPr/>
          </p:nvPicPr>
          <p:blipFill>
            <a:blip r:embed="rId6"/>
            <a:stretch>
              <a:fillRect/>
            </a:stretch>
          </p:blipFill>
          <p:spPr>
            <a:xfrm>
              <a:off x="1949688" y="4004727"/>
              <a:ext cx="3981880" cy="216478"/>
            </a:xfrm>
            <a:prstGeom prst="rect">
              <a:avLst/>
            </a:prstGeom>
          </p:spPr>
        </p:pic>
      </p:grpSp>
      <p:grpSp>
        <p:nvGrpSpPr>
          <p:cNvPr id="10" name="Group 9">
            <a:extLst>
              <a:ext uri="{FF2B5EF4-FFF2-40B4-BE49-F238E27FC236}">
                <a16:creationId xmlns:a16="http://schemas.microsoft.com/office/drawing/2014/main" id="{C16E1EBC-1064-4162-9F6D-B31F0FDCDDEA}"/>
              </a:ext>
            </a:extLst>
          </p:cNvPr>
          <p:cNvGrpSpPr/>
          <p:nvPr/>
        </p:nvGrpSpPr>
        <p:grpSpPr>
          <a:xfrm>
            <a:off x="6023964" y="2219656"/>
            <a:ext cx="6393932" cy="4384695"/>
            <a:chOff x="5918483" y="1739588"/>
            <a:chExt cx="6393932" cy="4384695"/>
          </a:xfrm>
        </p:grpSpPr>
        <p:pic>
          <p:nvPicPr>
            <p:cNvPr id="17" name="Picture 16">
              <a:extLst>
                <a:ext uri="{FF2B5EF4-FFF2-40B4-BE49-F238E27FC236}">
                  <a16:creationId xmlns:a16="http://schemas.microsoft.com/office/drawing/2014/main" id="{79FF3481-2D5C-4868-8EF5-01D9BCCDC376}"/>
                </a:ext>
              </a:extLst>
            </p:cNvPr>
            <p:cNvPicPr>
              <a:picLocks noChangeAspect="1"/>
            </p:cNvPicPr>
            <p:nvPr/>
          </p:nvPicPr>
          <p:blipFill rotWithShape="1">
            <a:blip r:embed="rId7">
              <a:extLst>
                <a:ext uri="{28A0092B-C50C-407E-A947-70E740481C1C}">
                  <a14:useLocalDpi xmlns:a14="http://schemas.microsoft.com/office/drawing/2010/main" val="0"/>
                </a:ext>
              </a:extLst>
            </a:blip>
            <a:srcRect l="9176" t="6191" r="8844" b="4025"/>
            <a:stretch/>
          </p:blipFill>
          <p:spPr>
            <a:xfrm>
              <a:off x="5918483" y="1739588"/>
              <a:ext cx="5997039" cy="4378601"/>
            </a:xfrm>
            <a:prstGeom prst="rect">
              <a:avLst/>
            </a:prstGeom>
          </p:spPr>
        </p:pic>
        <p:sp>
          <p:nvSpPr>
            <p:cNvPr id="9" name="Rectangle 8">
              <a:extLst>
                <a:ext uri="{FF2B5EF4-FFF2-40B4-BE49-F238E27FC236}">
                  <a16:creationId xmlns:a16="http://schemas.microsoft.com/office/drawing/2014/main" id="{D3B68F23-4249-4F57-B566-4358C5EBCDA7}"/>
                </a:ext>
              </a:extLst>
            </p:cNvPr>
            <p:cNvSpPr/>
            <p:nvPr/>
          </p:nvSpPr>
          <p:spPr>
            <a:xfrm>
              <a:off x="6216415" y="5816506"/>
              <a:ext cx="6096000" cy="307777"/>
            </a:xfrm>
            <a:prstGeom prst="rect">
              <a:avLst/>
            </a:prstGeom>
          </p:spPr>
          <p:txBody>
            <a:bodyPr>
              <a:spAutoFit/>
            </a:bodyPr>
            <a:lstStyle/>
            <a:p>
              <a:r>
                <a:rPr lang="en-US" sz="1400" dirty="0">
                  <a:solidFill>
                    <a:schemeClr val="bg1">
                      <a:lumMod val="65000"/>
                      <a:lumOff val="35000"/>
                    </a:schemeClr>
                  </a:solidFill>
                </a:rPr>
                <a:t>https://www.verywellmind.com/what-is-the-halo-effect-2795906</a:t>
              </a:r>
            </a:p>
          </p:txBody>
        </p:sp>
      </p:grpSp>
      <p:sp>
        <p:nvSpPr>
          <p:cNvPr id="19" name="Slide Number Placeholder 18">
            <a:extLst>
              <a:ext uri="{FF2B5EF4-FFF2-40B4-BE49-F238E27FC236}">
                <a16:creationId xmlns:a16="http://schemas.microsoft.com/office/drawing/2014/main" id="{75CA8B57-BFDC-4EB0-B3ED-8DD1F24F24C8}"/>
              </a:ext>
            </a:extLst>
          </p:cNvPr>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169331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9F7BB8-92B2-40C5-9532-EA75958AEC01}"/>
              </a:ext>
            </a:extLst>
          </p:cNvPr>
          <p:cNvSpPr>
            <a:spLocks noGrp="1"/>
          </p:cNvSpPr>
          <p:nvPr>
            <p:ph type="sldNum" sz="quarter" idx="12"/>
          </p:nvPr>
        </p:nvSpPr>
        <p:spPr/>
        <p:txBody>
          <a:bodyPr/>
          <a:lstStyle/>
          <a:p>
            <a:fld id="{D57F1E4F-1CFF-5643-939E-02111984F565}" type="slidenum">
              <a:rPr lang="en-US" smtClean="0"/>
              <a:t>9</a:t>
            </a:fld>
            <a:endParaRPr lang="en-US" dirty="0"/>
          </a:p>
        </p:txBody>
      </p:sp>
      <p:sp>
        <p:nvSpPr>
          <p:cNvPr id="4" name="TextBox 3">
            <a:extLst>
              <a:ext uri="{FF2B5EF4-FFF2-40B4-BE49-F238E27FC236}">
                <a16:creationId xmlns:a16="http://schemas.microsoft.com/office/drawing/2014/main" id="{73A65BC1-02C5-49F0-8B5A-ED3803795E65}"/>
              </a:ext>
            </a:extLst>
          </p:cNvPr>
          <p:cNvSpPr txBox="1"/>
          <p:nvPr/>
        </p:nvSpPr>
        <p:spPr>
          <a:xfrm>
            <a:off x="276225" y="137547"/>
            <a:ext cx="7483365" cy="461665"/>
          </a:xfrm>
          <a:prstGeom prst="rect">
            <a:avLst/>
          </a:prstGeom>
          <a:noFill/>
        </p:spPr>
        <p:txBody>
          <a:bodyPr wrap="square" rtlCol="0">
            <a:spAutoFit/>
          </a:bodyPr>
          <a:lstStyle/>
          <a:p>
            <a:r>
              <a:rPr lang="en-US" sz="2400" b="1" dirty="0"/>
              <a:t>2. Forms of Bias</a:t>
            </a:r>
          </a:p>
        </p:txBody>
      </p:sp>
      <p:grpSp>
        <p:nvGrpSpPr>
          <p:cNvPr id="7" name="Group 6">
            <a:extLst>
              <a:ext uri="{FF2B5EF4-FFF2-40B4-BE49-F238E27FC236}">
                <a16:creationId xmlns:a16="http://schemas.microsoft.com/office/drawing/2014/main" id="{52B04273-957F-4EE8-8985-E11B3ABDE359}"/>
              </a:ext>
            </a:extLst>
          </p:cNvPr>
          <p:cNvGrpSpPr/>
          <p:nvPr/>
        </p:nvGrpSpPr>
        <p:grpSpPr>
          <a:xfrm>
            <a:off x="276225" y="812800"/>
            <a:ext cx="7947273" cy="3467100"/>
            <a:chOff x="276225" y="812800"/>
            <a:chExt cx="7947273" cy="3467100"/>
          </a:xfrm>
        </p:grpSpPr>
        <p:pic>
          <p:nvPicPr>
            <p:cNvPr id="3" name="Picture 2">
              <a:extLst>
                <a:ext uri="{FF2B5EF4-FFF2-40B4-BE49-F238E27FC236}">
                  <a16:creationId xmlns:a16="http://schemas.microsoft.com/office/drawing/2014/main" id="{6CFDAE41-FB0A-4B5A-9418-003884B70D16}"/>
                </a:ext>
              </a:extLst>
            </p:cNvPr>
            <p:cNvPicPr>
              <a:picLocks noChangeAspect="1"/>
            </p:cNvPicPr>
            <p:nvPr/>
          </p:nvPicPr>
          <p:blipFill>
            <a:blip r:embed="rId3"/>
            <a:stretch>
              <a:fillRect/>
            </a:stretch>
          </p:blipFill>
          <p:spPr>
            <a:xfrm>
              <a:off x="276225" y="1101765"/>
              <a:ext cx="7947273" cy="3178135"/>
            </a:xfrm>
            <a:prstGeom prst="rect">
              <a:avLst/>
            </a:prstGeom>
          </p:spPr>
        </p:pic>
        <p:sp>
          <p:nvSpPr>
            <p:cNvPr id="6" name="TextBox 5">
              <a:extLst>
                <a:ext uri="{FF2B5EF4-FFF2-40B4-BE49-F238E27FC236}">
                  <a16:creationId xmlns:a16="http://schemas.microsoft.com/office/drawing/2014/main" id="{21F2348C-CB99-4FC3-8FF6-5BF4F914C8AB}"/>
                </a:ext>
              </a:extLst>
            </p:cNvPr>
            <p:cNvSpPr txBox="1"/>
            <p:nvPr/>
          </p:nvSpPr>
          <p:spPr>
            <a:xfrm>
              <a:off x="2260600" y="812800"/>
              <a:ext cx="3200400" cy="369332"/>
            </a:xfrm>
            <a:prstGeom prst="rect">
              <a:avLst/>
            </a:prstGeom>
            <a:noFill/>
          </p:spPr>
          <p:txBody>
            <a:bodyPr wrap="square" rtlCol="0">
              <a:spAutoFit/>
            </a:bodyPr>
            <a:lstStyle/>
            <a:p>
              <a:r>
                <a:rPr lang="en-US" dirty="0"/>
                <a:t>Perception Bias</a:t>
              </a:r>
            </a:p>
          </p:txBody>
        </p:sp>
      </p:grpSp>
      <p:grpSp>
        <p:nvGrpSpPr>
          <p:cNvPr id="9" name="Group 8">
            <a:extLst>
              <a:ext uri="{FF2B5EF4-FFF2-40B4-BE49-F238E27FC236}">
                <a16:creationId xmlns:a16="http://schemas.microsoft.com/office/drawing/2014/main" id="{AE40DECB-3911-44A1-AA1C-0C1250296960}"/>
              </a:ext>
            </a:extLst>
          </p:cNvPr>
          <p:cNvGrpSpPr/>
          <p:nvPr/>
        </p:nvGrpSpPr>
        <p:grpSpPr>
          <a:xfrm>
            <a:off x="4513207" y="1684685"/>
            <a:ext cx="7894693" cy="3965535"/>
            <a:chOff x="3497207" y="4568865"/>
            <a:chExt cx="7894693" cy="3965535"/>
          </a:xfrm>
        </p:grpSpPr>
        <p:pic>
          <p:nvPicPr>
            <p:cNvPr id="5" name="Picture 4">
              <a:extLst>
                <a:ext uri="{FF2B5EF4-FFF2-40B4-BE49-F238E27FC236}">
                  <a16:creationId xmlns:a16="http://schemas.microsoft.com/office/drawing/2014/main" id="{63F126FF-7656-4165-977D-907EBE352A61}"/>
                </a:ext>
              </a:extLst>
            </p:cNvPr>
            <p:cNvPicPr>
              <a:picLocks noChangeAspect="1"/>
            </p:cNvPicPr>
            <p:nvPr/>
          </p:nvPicPr>
          <p:blipFill>
            <a:blip r:embed="rId4"/>
            <a:stretch>
              <a:fillRect/>
            </a:stretch>
          </p:blipFill>
          <p:spPr>
            <a:xfrm>
              <a:off x="3497207" y="4568865"/>
              <a:ext cx="7049840" cy="3965535"/>
            </a:xfrm>
            <a:prstGeom prst="rect">
              <a:avLst/>
            </a:prstGeom>
          </p:spPr>
        </p:pic>
        <p:sp>
          <p:nvSpPr>
            <p:cNvPr id="8" name="TextBox 7">
              <a:extLst>
                <a:ext uri="{FF2B5EF4-FFF2-40B4-BE49-F238E27FC236}">
                  <a16:creationId xmlns:a16="http://schemas.microsoft.com/office/drawing/2014/main" id="{19E35429-3A5F-4008-9771-28D4367FADD2}"/>
                </a:ext>
              </a:extLst>
            </p:cNvPr>
            <p:cNvSpPr txBox="1"/>
            <p:nvPr/>
          </p:nvSpPr>
          <p:spPr>
            <a:xfrm>
              <a:off x="8559800" y="4568865"/>
              <a:ext cx="2832100" cy="369332"/>
            </a:xfrm>
            <a:prstGeom prst="rect">
              <a:avLst/>
            </a:prstGeom>
            <a:noFill/>
          </p:spPr>
          <p:txBody>
            <a:bodyPr wrap="square" rtlCol="0">
              <a:spAutoFit/>
            </a:bodyPr>
            <a:lstStyle/>
            <a:p>
              <a:r>
                <a:rPr lang="en-US" dirty="0">
                  <a:solidFill>
                    <a:schemeClr val="bg1"/>
                  </a:solidFill>
                </a:rPr>
                <a:t>Blind Spot</a:t>
              </a:r>
            </a:p>
          </p:txBody>
        </p:sp>
      </p:grpSp>
    </p:spTree>
    <p:extLst>
      <p:ext uri="{BB962C8B-B14F-4D97-AF65-F5344CB8AC3E}">
        <p14:creationId xmlns:p14="http://schemas.microsoft.com/office/powerpoint/2010/main" val="420160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3179</TotalTime>
  <Words>1324</Words>
  <Application>Microsoft Office PowerPoint</Application>
  <PresentationFormat>Widescreen</PresentationFormat>
  <Paragraphs>217</Paragraphs>
  <Slides>18</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Century Gothic</vt:lpstr>
      <vt:lpstr>Symbol</vt:lpstr>
      <vt:lpstr>tabular-numbers</vt:lpstr>
      <vt:lpstr>Times New Roman</vt:lpstr>
      <vt:lpstr>Wingdings</vt:lpstr>
      <vt:lpstr>Wingdings 2</vt:lpstr>
      <vt:lpstr>Quotable</vt:lpstr>
      <vt:lpstr>Unconscious Bias in Engineering </vt:lpstr>
      <vt:lpstr>PowerPoint Presentation</vt:lpstr>
      <vt:lpstr>Agenda</vt:lpstr>
      <vt:lpstr> 1. Goals for Module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 you mitigate hiring bias?</vt:lpstr>
      <vt:lpstr>Steps to mitigate bias…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Unconscious Bias within Engineering</dc:title>
  <dc:creator>Elsa Lopez-Toglia</dc:creator>
  <cp:lastModifiedBy>Felicia Guglielmi</cp:lastModifiedBy>
  <cp:revision>211</cp:revision>
  <cp:lastPrinted>2019-11-05T17:41:39Z</cp:lastPrinted>
  <dcterms:created xsi:type="dcterms:W3CDTF">2019-09-07T17:14:20Z</dcterms:created>
  <dcterms:modified xsi:type="dcterms:W3CDTF">2019-12-05T13:35:06Z</dcterms:modified>
</cp:coreProperties>
</file>