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charts/chart4.xml" ContentType="application/vnd.openxmlformats-officedocument.drawingml.chart+xml"/>
  <Override PartName="/ppt/theme/themeOverride4.xml" ContentType="application/vnd.openxmlformats-officedocument.themeOverr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03" r:id="rId1"/>
    <p:sldMasterId id="2147483820" r:id="rId2"/>
  </p:sldMasterIdLst>
  <p:notesMasterIdLst>
    <p:notesMasterId r:id="rId22"/>
  </p:notesMasterIdLst>
  <p:sldIdLst>
    <p:sldId id="536" r:id="rId3"/>
    <p:sldId id="612" r:id="rId4"/>
    <p:sldId id="535" r:id="rId5"/>
    <p:sldId id="609" r:id="rId6"/>
    <p:sldId id="374" r:id="rId7"/>
    <p:sldId id="540" r:id="rId8"/>
    <p:sldId id="595" r:id="rId9"/>
    <p:sldId id="598" r:id="rId10"/>
    <p:sldId id="600" r:id="rId11"/>
    <p:sldId id="542" r:id="rId12"/>
    <p:sldId id="599" r:id="rId13"/>
    <p:sldId id="603" r:id="rId14"/>
    <p:sldId id="637" r:id="rId15"/>
    <p:sldId id="604" r:id="rId16"/>
    <p:sldId id="606" r:id="rId17"/>
    <p:sldId id="610" r:id="rId18"/>
    <p:sldId id="607" r:id="rId19"/>
    <p:sldId id="589" r:id="rId20"/>
    <p:sldId id="601" r:id="rId21"/>
  </p:sldIdLst>
  <p:sldSz cx="12192000" cy="6858000"/>
  <p:notesSz cx="7077075" cy="93630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lsa Lopez-Toglia" initials="EL" lastIdx="1" clrIdx="0">
    <p:extLst>
      <p:ext uri="{19B8F6BF-5375-455C-9EA6-DF929625EA0E}">
        <p15:presenceInfo xmlns:p15="http://schemas.microsoft.com/office/powerpoint/2012/main" userId="Elsa Lopez-Togli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2311F"/>
    <a:srgbClr val="2D75C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9823" autoAdjust="0"/>
  </p:normalViewPr>
  <p:slideViewPr>
    <p:cSldViewPr snapToGrid="0">
      <p:cViewPr varScale="1">
        <p:scale>
          <a:sx n="70" d="100"/>
          <a:sy n="70" d="100"/>
        </p:scale>
        <p:origin x="924" y="54"/>
      </p:cViewPr>
      <p:guideLst/>
    </p:cSldViewPr>
  </p:slideViewPr>
  <p:notesTextViewPr>
    <p:cViewPr>
      <p:scale>
        <a:sx n="1" d="1"/>
        <a:sy n="1" d="1"/>
      </p:scale>
      <p:origin x="0" y="0"/>
    </p:cViewPr>
  </p:notesTextViewPr>
  <p:notesViewPr>
    <p:cSldViewPr snapToGrid="0">
      <p:cViewPr>
        <p:scale>
          <a:sx n="92" d="100"/>
          <a:sy n="92" d="100"/>
        </p:scale>
        <p:origin x="1676" y="-54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commentAuthors" Target="commentAuthor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3.xlsx"/><Relationship Id="rId1" Type="http://schemas.openxmlformats.org/officeDocument/2006/relationships/themeOverride" Target="../theme/themeOverrid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overlay val="0"/>
      <c:spPr>
        <a:noFill/>
        <a:ln>
          <a:noFill/>
        </a:ln>
        <a:effectLst/>
      </c:spPr>
      <c:txPr>
        <a:bodyPr rot="0" spcFirstLastPara="1" vertOverflow="ellipsis" vert="horz" wrap="square" anchor="ctr" anchorCtr="1"/>
        <a:lstStyle/>
        <a:p>
          <a:pPr>
            <a:defRPr sz="2000" b="1" i="0" u="none" strike="noStrike" kern="1200" spc="0" normalizeH="0" baseline="0">
              <a:solidFill>
                <a:schemeClr val="tx1">
                  <a:lumMod val="85000"/>
                  <a:lumOff val="15000"/>
                </a:schemeClr>
              </a:solidFill>
              <a:latin typeface="+mj-lt"/>
              <a:ea typeface="+mj-ea"/>
              <a:cs typeface="+mj-cs"/>
            </a:defRPr>
          </a:pPr>
          <a:endParaRPr lang="en-US"/>
        </a:p>
      </c:txPr>
    </c:title>
    <c:autoTitleDeleted val="0"/>
    <c:plotArea>
      <c:layout/>
      <c:pieChart>
        <c:varyColors val="1"/>
        <c:ser>
          <c:idx val="0"/>
          <c:order val="0"/>
          <c:tx>
            <c:strRef>
              <c:f>Sheet1!$B$1</c:f>
              <c:strCache>
                <c:ptCount val="1"/>
                <c:pt idx="0">
                  <c:v>2000</c:v>
                </c:pt>
              </c:strCache>
            </c:strRef>
          </c:tx>
          <c:dPt>
            <c:idx val="0"/>
            <c:bubble3D val="0"/>
            <c:spPr>
              <a:gradFill>
                <a:gsLst>
                  <a:gs pos="100000">
                    <a:schemeClr val="accent1">
                      <a:lumMod val="60000"/>
                      <a:lumOff val="40000"/>
                    </a:schemeClr>
                  </a:gs>
                  <a:gs pos="0">
                    <a:schemeClr val="accent1"/>
                  </a:gs>
                </a:gsLst>
                <a:lin ang="5400000" scaled="0"/>
              </a:gradFill>
              <a:ln w="19050">
                <a:solidFill>
                  <a:schemeClr val="lt1"/>
                </a:solidFill>
              </a:ln>
              <a:effectLst/>
            </c:spPr>
            <c:extLst>
              <c:ext xmlns:c16="http://schemas.microsoft.com/office/drawing/2014/chart" uri="{C3380CC4-5D6E-409C-BE32-E72D297353CC}">
                <c16:uniqueId val="{00000001-168B-4A4E-A958-35D3EC946561}"/>
              </c:ext>
            </c:extLst>
          </c:dPt>
          <c:dPt>
            <c:idx val="1"/>
            <c:bubble3D val="0"/>
            <c:spPr>
              <a:gradFill>
                <a:gsLst>
                  <a:gs pos="100000">
                    <a:schemeClr val="accent2">
                      <a:lumMod val="60000"/>
                      <a:lumOff val="40000"/>
                    </a:schemeClr>
                  </a:gs>
                  <a:gs pos="0">
                    <a:schemeClr val="accent2"/>
                  </a:gs>
                </a:gsLst>
                <a:lin ang="5400000" scaled="0"/>
              </a:gradFill>
              <a:ln w="19050">
                <a:solidFill>
                  <a:schemeClr val="lt1"/>
                </a:solidFill>
              </a:ln>
              <a:effectLst/>
            </c:spPr>
            <c:extLst>
              <c:ext xmlns:c16="http://schemas.microsoft.com/office/drawing/2014/chart" uri="{C3380CC4-5D6E-409C-BE32-E72D297353CC}">
                <c16:uniqueId val="{00000003-168B-4A4E-A958-35D3EC946561}"/>
              </c:ext>
            </c:extLst>
          </c:dPt>
          <c:dLbls>
            <c:spPr>
              <a:solidFill>
                <a:prstClr val="white">
                  <a:alpha val="75000"/>
                </a:prstClr>
              </a:solidFill>
              <a:ln w="9525">
                <a:solidFill>
                  <a:prstClr val="black">
                    <a:lumMod val="25000"/>
                    <a:lumOff val="75000"/>
                  </a:prstClr>
                </a:solidFill>
              </a:ln>
              <a:effectLst/>
            </c:spPr>
            <c:txPr>
              <a:bodyPr rot="0" spcFirstLastPara="1" vertOverflow="clip" horzOverflow="clip" vert="horz" wrap="square" lIns="38100" tIns="19050" rIns="38100" bIns="19050" anchor="ctr" anchorCtr="1">
                <a:spAutoFit/>
              </a:bodyPr>
              <a:lstStyle/>
              <a:p>
                <a:pPr>
                  <a:defRPr sz="1197" b="0" i="0" u="none" strike="noStrike" kern="1200" baseline="0">
                    <a:solidFill>
                      <a:schemeClr val="dk1">
                        <a:lumMod val="65000"/>
                        <a:lumOff val="35000"/>
                      </a:schemeClr>
                    </a:solidFill>
                    <a:latin typeface="+mn-lt"/>
                    <a:ea typeface="+mn-ea"/>
                    <a:cs typeface="+mn-cs"/>
                  </a:defRPr>
                </a:pPr>
                <a:endParaRPr lang="en-US"/>
              </a:p>
            </c:txPr>
            <c:dLblPos val="outEnd"/>
            <c:showLegendKey val="0"/>
            <c:showVal val="0"/>
            <c:showCatName val="1"/>
            <c:showSerName val="0"/>
            <c:showPercent val="1"/>
            <c:showBubbleSize val="0"/>
            <c:showLeaderLines val="0"/>
            <c:extLst>
              <c:ext xmlns:c15="http://schemas.microsoft.com/office/drawing/2012/chart" uri="{CE6537A1-D6FC-4f65-9D91-7224C49458BB}">
                <c15:spPr xmlns:c15="http://schemas.microsoft.com/office/drawing/2012/chart">
                  <a:prstGeom prst="wedgeRectCallout">
                    <a:avLst/>
                  </a:prstGeom>
                  <a:noFill/>
                  <a:ln>
                    <a:noFill/>
                  </a:ln>
                </c15:spPr>
              </c:ext>
            </c:extLst>
          </c:dLbls>
          <c:cat>
            <c:strRef>
              <c:f>Sheet1!$A$2:$A$3</c:f>
              <c:strCache>
                <c:ptCount val="2"/>
                <c:pt idx="0">
                  <c:v>Men</c:v>
                </c:pt>
                <c:pt idx="1">
                  <c:v>Women</c:v>
                </c:pt>
              </c:strCache>
            </c:strRef>
          </c:cat>
          <c:val>
            <c:numRef>
              <c:f>Sheet1!$B$2:$B$3</c:f>
              <c:numCache>
                <c:formatCode>General</c:formatCode>
                <c:ptCount val="2"/>
                <c:pt idx="0">
                  <c:v>79.25</c:v>
                </c:pt>
                <c:pt idx="1">
                  <c:v>20.75</c:v>
                </c:pt>
              </c:numCache>
            </c:numRef>
          </c:val>
          <c:extLst>
            <c:ext xmlns:c16="http://schemas.microsoft.com/office/drawing/2014/chart" uri="{C3380CC4-5D6E-409C-BE32-E72D297353CC}">
              <c16:uniqueId val="{00000004-168B-4A4E-A958-35D3EC946561}"/>
            </c:ext>
          </c:extLst>
        </c:ser>
        <c:dLbls>
          <c:showLegendKey val="0"/>
          <c:showVal val="0"/>
          <c:showCatName val="0"/>
          <c:showSerName val="0"/>
          <c:showPercent val="0"/>
          <c:showBubbleSize val="0"/>
          <c:showLeaderLines val="0"/>
        </c:dLbls>
        <c:firstSliceAng val="0"/>
      </c:pieChart>
      <c:spPr>
        <a:noFill/>
        <a:ln>
          <a:noFill/>
        </a:ln>
        <a:effectLst/>
      </c:spPr>
    </c:plotArea>
    <c:legend>
      <c:legendPos val="r"/>
      <c:overlay val="0"/>
      <c:spPr>
        <a:solidFill>
          <a:schemeClr val="lt1">
            <a:alpha val="50000"/>
          </a:schemeClr>
        </a:solidFill>
        <a:ln>
          <a:noFill/>
        </a:ln>
        <a:effectLst/>
      </c:spPr>
      <c:txPr>
        <a:bodyPr rot="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w="9525" cap="flat" cmpd="sng" algn="ctr">
      <a:solidFill>
        <a:sysClr val="window" lastClr="FFFFFF">
          <a:lumMod val="65000"/>
        </a:sysClr>
      </a:solidFill>
      <a:round/>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overlay val="0"/>
      <c:spPr>
        <a:noFill/>
        <a:ln>
          <a:noFill/>
        </a:ln>
        <a:effectLst/>
      </c:spPr>
      <c:txPr>
        <a:bodyPr rot="0" spcFirstLastPara="1" vertOverflow="ellipsis" vert="horz" wrap="square" anchor="ctr" anchorCtr="1"/>
        <a:lstStyle/>
        <a:p>
          <a:pPr>
            <a:defRPr sz="2000" b="1" i="0" u="none" strike="noStrike" kern="1200" spc="0" normalizeH="0" baseline="0">
              <a:solidFill>
                <a:schemeClr val="tx1"/>
              </a:solidFill>
              <a:latin typeface="+mj-lt"/>
              <a:ea typeface="+mj-ea"/>
              <a:cs typeface="+mj-cs"/>
            </a:defRPr>
          </a:pPr>
          <a:endParaRPr lang="en-US"/>
        </a:p>
      </c:txPr>
    </c:title>
    <c:autoTitleDeleted val="0"/>
    <c:plotArea>
      <c:layout/>
      <c:pieChart>
        <c:varyColors val="1"/>
        <c:ser>
          <c:idx val="0"/>
          <c:order val="0"/>
          <c:tx>
            <c:strRef>
              <c:f>Sheet1!$B$1</c:f>
              <c:strCache>
                <c:ptCount val="1"/>
                <c:pt idx="0">
                  <c:v>2015</c:v>
                </c:pt>
              </c:strCache>
            </c:strRef>
          </c:tx>
          <c:dPt>
            <c:idx val="0"/>
            <c:bubble3D val="0"/>
            <c:spPr>
              <a:gradFill>
                <a:gsLst>
                  <a:gs pos="100000">
                    <a:schemeClr val="accent1">
                      <a:lumMod val="60000"/>
                      <a:lumOff val="40000"/>
                    </a:schemeClr>
                  </a:gs>
                  <a:gs pos="0">
                    <a:schemeClr val="accent1"/>
                  </a:gs>
                </a:gsLst>
                <a:lin ang="5400000" scaled="0"/>
              </a:gradFill>
              <a:ln w="19050">
                <a:solidFill>
                  <a:schemeClr val="lt1"/>
                </a:solidFill>
              </a:ln>
              <a:effectLst/>
            </c:spPr>
            <c:extLst>
              <c:ext xmlns:c16="http://schemas.microsoft.com/office/drawing/2014/chart" uri="{C3380CC4-5D6E-409C-BE32-E72D297353CC}">
                <c16:uniqueId val="{00000001-95EE-474B-AF21-B713D65B8713}"/>
              </c:ext>
            </c:extLst>
          </c:dPt>
          <c:dPt>
            <c:idx val="1"/>
            <c:bubble3D val="0"/>
            <c:spPr>
              <a:gradFill>
                <a:gsLst>
                  <a:gs pos="100000">
                    <a:schemeClr val="accent2">
                      <a:lumMod val="60000"/>
                      <a:lumOff val="40000"/>
                    </a:schemeClr>
                  </a:gs>
                  <a:gs pos="0">
                    <a:schemeClr val="accent2"/>
                  </a:gs>
                </a:gsLst>
                <a:lin ang="5400000" scaled="0"/>
              </a:gradFill>
              <a:ln w="19050">
                <a:solidFill>
                  <a:schemeClr val="lt1"/>
                </a:solidFill>
              </a:ln>
              <a:effectLst/>
            </c:spPr>
            <c:extLst>
              <c:ext xmlns:c16="http://schemas.microsoft.com/office/drawing/2014/chart" uri="{C3380CC4-5D6E-409C-BE32-E72D297353CC}">
                <c16:uniqueId val="{00000003-95EE-474B-AF21-B713D65B8713}"/>
              </c:ext>
            </c:extLst>
          </c:dPt>
          <c:dLbls>
            <c:spPr>
              <a:solidFill>
                <a:prstClr val="white">
                  <a:alpha val="75000"/>
                </a:prstClr>
              </a:solidFill>
              <a:ln w="9525">
                <a:solidFill>
                  <a:prstClr val="black">
                    <a:lumMod val="25000"/>
                    <a:lumOff val="75000"/>
                  </a:prstClr>
                </a:solidFill>
              </a:ln>
              <a:effectLst/>
            </c:spPr>
            <c:txPr>
              <a:bodyPr rot="0" spcFirstLastPara="1" vertOverflow="clip" horzOverflow="clip" vert="horz" wrap="square" lIns="38100" tIns="19050" rIns="38100" bIns="19050" anchor="ctr" anchorCtr="1">
                <a:spAutoFit/>
              </a:bodyPr>
              <a:lstStyle/>
              <a:p>
                <a:pPr>
                  <a:defRPr sz="1197" b="0" i="0" u="none" strike="noStrike" kern="1200" baseline="0">
                    <a:solidFill>
                      <a:schemeClr val="dk1">
                        <a:lumMod val="65000"/>
                        <a:lumOff val="35000"/>
                      </a:schemeClr>
                    </a:solidFill>
                    <a:latin typeface="+mn-lt"/>
                    <a:ea typeface="+mn-ea"/>
                    <a:cs typeface="+mn-cs"/>
                  </a:defRPr>
                </a:pPr>
                <a:endParaRPr lang="en-US"/>
              </a:p>
            </c:txPr>
            <c:dLblPos val="outEnd"/>
            <c:showLegendKey val="0"/>
            <c:showVal val="0"/>
            <c:showCatName val="1"/>
            <c:showSerName val="0"/>
            <c:showPercent val="1"/>
            <c:showBubbleSize val="0"/>
            <c:showLeaderLines val="0"/>
            <c:extLst>
              <c:ext xmlns:c15="http://schemas.microsoft.com/office/drawing/2012/chart" uri="{CE6537A1-D6FC-4f65-9D91-7224C49458BB}">
                <c15:spPr xmlns:c15="http://schemas.microsoft.com/office/drawing/2012/chart">
                  <a:prstGeom prst="wedgeRectCallout">
                    <a:avLst/>
                  </a:prstGeom>
                  <a:noFill/>
                  <a:ln>
                    <a:noFill/>
                  </a:ln>
                </c15:spPr>
              </c:ext>
            </c:extLst>
          </c:dLbls>
          <c:cat>
            <c:strRef>
              <c:f>Sheet1!$A$2:$A$3</c:f>
              <c:strCache>
                <c:ptCount val="2"/>
                <c:pt idx="0">
                  <c:v>Men</c:v>
                </c:pt>
                <c:pt idx="1">
                  <c:v>Women</c:v>
                </c:pt>
              </c:strCache>
            </c:strRef>
          </c:cat>
          <c:val>
            <c:numRef>
              <c:f>Sheet1!$B$2:$B$3</c:f>
              <c:numCache>
                <c:formatCode>General</c:formatCode>
                <c:ptCount val="2"/>
                <c:pt idx="0">
                  <c:v>79.98</c:v>
                </c:pt>
                <c:pt idx="1">
                  <c:v>20.02</c:v>
                </c:pt>
              </c:numCache>
            </c:numRef>
          </c:val>
          <c:extLst>
            <c:ext xmlns:c16="http://schemas.microsoft.com/office/drawing/2014/chart" uri="{C3380CC4-5D6E-409C-BE32-E72D297353CC}">
              <c16:uniqueId val="{00000004-95EE-474B-AF21-B713D65B8713}"/>
            </c:ext>
          </c:extLst>
        </c:ser>
        <c:dLbls>
          <c:showLegendKey val="0"/>
          <c:showVal val="0"/>
          <c:showCatName val="0"/>
          <c:showSerName val="0"/>
          <c:showPercent val="0"/>
          <c:showBubbleSize val="0"/>
          <c:showLeaderLines val="0"/>
        </c:dLbls>
        <c:firstSliceAng val="0"/>
      </c:pieChart>
      <c:spPr>
        <a:noFill/>
        <a:ln>
          <a:noFill/>
        </a:ln>
        <a:effectLst/>
      </c:spPr>
    </c:plotArea>
    <c:legend>
      <c:legendPos val="r"/>
      <c:overlay val="0"/>
      <c:spPr>
        <a:solidFill>
          <a:schemeClr val="lt1">
            <a:alpha val="50000"/>
          </a:schemeClr>
        </a:solidFill>
        <a:ln>
          <a:noFill/>
        </a:ln>
        <a:effectLst/>
      </c:spPr>
      <c:txPr>
        <a:bodyPr rot="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w="9525" cap="flat" cmpd="sng" algn="ctr">
      <a:solidFill>
        <a:sysClr val="window" lastClr="FFFFFF">
          <a:lumMod val="50000"/>
        </a:sysClr>
      </a:solidFill>
      <a:round/>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overlay val="0"/>
      <c:spPr>
        <a:noFill/>
        <a:ln>
          <a:noFill/>
        </a:ln>
        <a:effectLst/>
      </c:spPr>
      <c:txPr>
        <a:bodyPr rot="0" spcFirstLastPara="1" vertOverflow="ellipsis" vert="horz" wrap="square" anchor="ctr" anchorCtr="1"/>
        <a:lstStyle/>
        <a:p>
          <a:pPr>
            <a:defRPr sz="2400" b="1" i="0" u="none" strike="noStrike" kern="1200" spc="0" normalizeH="0" baseline="0">
              <a:solidFill>
                <a:schemeClr val="tx1"/>
              </a:solidFill>
              <a:latin typeface="+mj-lt"/>
              <a:ea typeface="+mj-ea"/>
              <a:cs typeface="+mj-cs"/>
            </a:defRPr>
          </a:pPr>
          <a:endParaRPr lang="en-US"/>
        </a:p>
      </c:txPr>
    </c:title>
    <c:autoTitleDeleted val="0"/>
    <c:plotArea>
      <c:layout/>
      <c:pieChart>
        <c:varyColors val="1"/>
        <c:ser>
          <c:idx val="0"/>
          <c:order val="0"/>
          <c:tx>
            <c:strRef>
              <c:f>Sheet1!$B$1</c:f>
              <c:strCache>
                <c:ptCount val="1"/>
                <c:pt idx="0">
                  <c:v>2000</c:v>
                </c:pt>
              </c:strCache>
            </c:strRef>
          </c:tx>
          <c:dPt>
            <c:idx val="0"/>
            <c:bubble3D val="0"/>
            <c:spPr>
              <a:gradFill>
                <a:gsLst>
                  <a:gs pos="100000">
                    <a:schemeClr val="accent1">
                      <a:lumMod val="60000"/>
                      <a:lumOff val="40000"/>
                    </a:schemeClr>
                  </a:gs>
                  <a:gs pos="0">
                    <a:schemeClr val="accent1"/>
                  </a:gs>
                </a:gsLst>
                <a:lin ang="5400000" scaled="0"/>
              </a:gradFill>
              <a:ln w="19050">
                <a:solidFill>
                  <a:schemeClr val="lt1"/>
                </a:solidFill>
              </a:ln>
              <a:effectLst/>
            </c:spPr>
            <c:extLst>
              <c:ext xmlns:c16="http://schemas.microsoft.com/office/drawing/2014/chart" uri="{C3380CC4-5D6E-409C-BE32-E72D297353CC}">
                <c16:uniqueId val="{00000001-E41A-4A87-8F09-D4B13C66A295}"/>
              </c:ext>
            </c:extLst>
          </c:dPt>
          <c:dPt>
            <c:idx val="1"/>
            <c:bubble3D val="0"/>
            <c:spPr>
              <a:gradFill>
                <a:gsLst>
                  <a:gs pos="100000">
                    <a:schemeClr val="accent2">
                      <a:lumMod val="60000"/>
                      <a:lumOff val="40000"/>
                    </a:schemeClr>
                  </a:gs>
                  <a:gs pos="0">
                    <a:schemeClr val="accent2"/>
                  </a:gs>
                </a:gsLst>
                <a:lin ang="5400000" scaled="0"/>
              </a:gradFill>
              <a:ln w="19050">
                <a:solidFill>
                  <a:schemeClr val="lt1"/>
                </a:solidFill>
              </a:ln>
              <a:effectLst/>
            </c:spPr>
            <c:extLst>
              <c:ext xmlns:c16="http://schemas.microsoft.com/office/drawing/2014/chart" uri="{C3380CC4-5D6E-409C-BE32-E72D297353CC}">
                <c16:uniqueId val="{00000003-E41A-4A87-8F09-D4B13C66A295}"/>
              </c:ext>
            </c:extLst>
          </c:dPt>
          <c:dPt>
            <c:idx val="2"/>
            <c:bubble3D val="0"/>
            <c:spPr>
              <a:gradFill>
                <a:gsLst>
                  <a:gs pos="100000">
                    <a:schemeClr val="accent3">
                      <a:lumMod val="60000"/>
                      <a:lumOff val="40000"/>
                    </a:schemeClr>
                  </a:gs>
                  <a:gs pos="0">
                    <a:schemeClr val="accent3"/>
                  </a:gs>
                </a:gsLst>
                <a:lin ang="5400000" scaled="0"/>
              </a:gradFill>
              <a:ln w="19050">
                <a:solidFill>
                  <a:schemeClr val="lt1"/>
                </a:solidFill>
              </a:ln>
              <a:effectLst/>
            </c:spPr>
            <c:extLst>
              <c:ext xmlns:c16="http://schemas.microsoft.com/office/drawing/2014/chart" uri="{C3380CC4-5D6E-409C-BE32-E72D297353CC}">
                <c16:uniqueId val="{00000005-E41A-4A87-8F09-D4B13C66A295}"/>
              </c:ext>
            </c:extLst>
          </c:dPt>
          <c:dPt>
            <c:idx val="3"/>
            <c:bubble3D val="0"/>
            <c:spPr>
              <a:gradFill>
                <a:gsLst>
                  <a:gs pos="100000">
                    <a:schemeClr val="accent4">
                      <a:lumMod val="60000"/>
                      <a:lumOff val="40000"/>
                    </a:schemeClr>
                  </a:gs>
                  <a:gs pos="0">
                    <a:schemeClr val="accent4"/>
                  </a:gs>
                </a:gsLst>
                <a:lin ang="5400000" scaled="0"/>
              </a:gradFill>
              <a:ln w="19050">
                <a:solidFill>
                  <a:schemeClr val="lt1"/>
                </a:solidFill>
              </a:ln>
              <a:effectLst/>
            </c:spPr>
            <c:extLst>
              <c:ext xmlns:c16="http://schemas.microsoft.com/office/drawing/2014/chart" uri="{C3380CC4-5D6E-409C-BE32-E72D297353CC}">
                <c16:uniqueId val="{00000007-E41A-4A87-8F09-D4B13C66A295}"/>
              </c:ext>
            </c:extLst>
          </c:dPt>
          <c:dPt>
            <c:idx val="4"/>
            <c:bubble3D val="0"/>
            <c:spPr>
              <a:gradFill>
                <a:gsLst>
                  <a:gs pos="100000">
                    <a:schemeClr val="accent5">
                      <a:lumMod val="60000"/>
                      <a:lumOff val="40000"/>
                    </a:schemeClr>
                  </a:gs>
                  <a:gs pos="0">
                    <a:schemeClr val="accent5"/>
                  </a:gs>
                </a:gsLst>
                <a:lin ang="5400000" scaled="0"/>
              </a:gradFill>
              <a:ln w="19050">
                <a:solidFill>
                  <a:schemeClr val="lt1"/>
                </a:solidFill>
              </a:ln>
              <a:effectLst/>
            </c:spPr>
            <c:extLst>
              <c:ext xmlns:c16="http://schemas.microsoft.com/office/drawing/2014/chart" uri="{C3380CC4-5D6E-409C-BE32-E72D297353CC}">
                <c16:uniqueId val="{00000009-E41A-4A87-8F09-D4B13C66A295}"/>
              </c:ext>
            </c:extLst>
          </c:dPt>
          <c:dLbls>
            <c:spPr>
              <a:solidFill>
                <a:prstClr val="white">
                  <a:alpha val="75000"/>
                </a:prstClr>
              </a:solidFill>
              <a:ln w="9525">
                <a:solidFill>
                  <a:prstClr val="black">
                    <a:lumMod val="25000"/>
                    <a:lumOff val="75000"/>
                  </a:prstClr>
                </a:solidFill>
              </a:ln>
              <a:effectLst/>
            </c:spPr>
            <c:txPr>
              <a:bodyPr rot="0" spcFirstLastPara="1" vertOverflow="clip" horzOverflow="clip" vert="horz" wrap="square" lIns="38100" tIns="19050" rIns="38100" bIns="19050" anchor="ctr" anchorCtr="1">
                <a:spAutoFit/>
              </a:bodyPr>
              <a:lstStyle/>
              <a:p>
                <a:pPr>
                  <a:defRPr sz="1197" b="0" i="0" u="none" strike="noStrike" kern="1200" baseline="0">
                    <a:solidFill>
                      <a:schemeClr val="dk1">
                        <a:lumMod val="65000"/>
                        <a:lumOff val="35000"/>
                      </a:schemeClr>
                    </a:solidFill>
                    <a:latin typeface="+mn-lt"/>
                    <a:ea typeface="+mn-ea"/>
                    <a:cs typeface="+mn-cs"/>
                  </a:defRPr>
                </a:pPr>
                <a:endParaRPr lang="en-US"/>
              </a:p>
            </c:txPr>
            <c:dLblPos val="bestFit"/>
            <c:showLegendKey val="0"/>
            <c:showVal val="0"/>
            <c:showCatName val="1"/>
            <c:showSerName val="0"/>
            <c:showPercent val="1"/>
            <c:showBubbleSize val="0"/>
            <c:showLeaderLines val="0"/>
            <c:extLst>
              <c:ext xmlns:c15="http://schemas.microsoft.com/office/drawing/2012/chart" uri="{CE6537A1-D6FC-4f65-9D91-7224C49458BB}">
                <c15:spPr xmlns:c15="http://schemas.microsoft.com/office/drawing/2012/chart">
                  <a:prstGeom prst="wedgeRectCallout">
                    <a:avLst/>
                  </a:prstGeom>
                  <a:noFill/>
                  <a:ln>
                    <a:noFill/>
                  </a:ln>
                </c15:spPr>
              </c:ext>
            </c:extLst>
          </c:dLbls>
          <c:cat>
            <c:strRef>
              <c:f>Sheet1!$A$2:$A$6</c:f>
              <c:strCache>
                <c:ptCount val="5"/>
                <c:pt idx="0">
                  <c:v>White</c:v>
                </c:pt>
                <c:pt idx="1">
                  <c:v>Other/ 2 or More</c:v>
                </c:pt>
                <c:pt idx="2">
                  <c:v>Hispanic</c:v>
                </c:pt>
                <c:pt idx="3">
                  <c:v>Asian</c:v>
                </c:pt>
                <c:pt idx="4">
                  <c:v>Black or AF AM</c:v>
                </c:pt>
              </c:strCache>
            </c:strRef>
          </c:cat>
          <c:val>
            <c:numRef>
              <c:f>Sheet1!$B$2:$B$6</c:f>
              <c:numCache>
                <c:formatCode>General</c:formatCode>
                <c:ptCount val="5"/>
                <c:pt idx="0">
                  <c:v>71</c:v>
                </c:pt>
                <c:pt idx="1">
                  <c:v>4</c:v>
                </c:pt>
                <c:pt idx="2">
                  <c:v>7</c:v>
                </c:pt>
                <c:pt idx="3">
                  <c:v>12</c:v>
                </c:pt>
                <c:pt idx="4">
                  <c:v>6</c:v>
                </c:pt>
              </c:numCache>
            </c:numRef>
          </c:val>
          <c:extLst>
            <c:ext xmlns:c16="http://schemas.microsoft.com/office/drawing/2014/chart" uri="{C3380CC4-5D6E-409C-BE32-E72D297353CC}">
              <c16:uniqueId val="{0000000A-E41A-4A87-8F09-D4B13C66A295}"/>
            </c:ext>
          </c:extLst>
        </c:ser>
        <c:dLbls>
          <c:showLegendKey val="0"/>
          <c:showVal val="0"/>
          <c:showCatName val="0"/>
          <c:showSerName val="0"/>
          <c:showPercent val="0"/>
          <c:showBubbleSize val="0"/>
          <c:showLeaderLines val="0"/>
        </c:dLbls>
        <c:firstSliceAng val="0"/>
      </c:pieChart>
      <c:spPr>
        <a:noFill/>
        <a:ln>
          <a:noFill/>
        </a:ln>
        <a:effectLst/>
      </c:spPr>
    </c:plotArea>
    <c:legend>
      <c:legendPos val="r"/>
      <c:overlay val="0"/>
      <c:spPr>
        <a:solidFill>
          <a:schemeClr val="lt1">
            <a:alpha val="50000"/>
          </a:schemeClr>
        </a:solidFill>
        <a:ln>
          <a:noFill/>
        </a:ln>
        <a:effectLst/>
      </c:spPr>
      <c:txPr>
        <a:bodyPr rot="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w="9525" cap="flat" cmpd="sng" algn="ctr">
      <a:solidFill>
        <a:sysClr val="window" lastClr="FFFFFF">
          <a:lumMod val="65000"/>
        </a:sysClr>
      </a:solidFill>
      <a:round/>
    </a:ln>
    <a:effectLst/>
  </c:spPr>
  <c:txPr>
    <a:bodyPr/>
    <a:lstStyle/>
    <a:p>
      <a:pPr>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overlay val="0"/>
      <c:spPr>
        <a:noFill/>
        <a:ln>
          <a:noFill/>
        </a:ln>
        <a:effectLst/>
      </c:spPr>
      <c:txPr>
        <a:bodyPr rot="0" spcFirstLastPara="1" vertOverflow="ellipsis" vert="horz" wrap="square" anchor="ctr" anchorCtr="1"/>
        <a:lstStyle/>
        <a:p>
          <a:pPr>
            <a:defRPr sz="2400" b="1" i="0" u="none" strike="noStrike" kern="1200" spc="0" normalizeH="0" baseline="0">
              <a:solidFill>
                <a:schemeClr val="tx1"/>
              </a:solidFill>
              <a:latin typeface="+mj-lt"/>
              <a:ea typeface="+mj-ea"/>
              <a:cs typeface="+mj-cs"/>
            </a:defRPr>
          </a:pPr>
          <a:endParaRPr lang="en-US"/>
        </a:p>
      </c:txPr>
    </c:title>
    <c:autoTitleDeleted val="0"/>
    <c:plotArea>
      <c:layout/>
      <c:pieChart>
        <c:varyColors val="1"/>
        <c:ser>
          <c:idx val="0"/>
          <c:order val="0"/>
          <c:tx>
            <c:strRef>
              <c:f>Sheet1!$B$1</c:f>
              <c:strCache>
                <c:ptCount val="1"/>
                <c:pt idx="0">
                  <c:v>2015</c:v>
                </c:pt>
              </c:strCache>
            </c:strRef>
          </c:tx>
          <c:dPt>
            <c:idx val="0"/>
            <c:bubble3D val="0"/>
            <c:spPr>
              <a:gradFill>
                <a:gsLst>
                  <a:gs pos="100000">
                    <a:schemeClr val="accent1">
                      <a:lumMod val="60000"/>
                      <a:lumOff val="40000"/>
                    </a:schemeClr>
                  </a:gs>
                  <a:gs pos="0">
                    <a:schemeClr val="accent1"/>
                  </a:gs>
                </a:gsLst>
                <a:lin ang="5400000" scaled="0"/>
              </a:gradFill>
              <a:ln w="19050">
                <a:solidFill>
                  <a:schemeClr val="lt1"/>
                </a:solidFill>
              </a:ln>
              <a:effectLst/>
            </c:spPr>
            <c:extLst>
              <c:ext xmlns:c16="http://schemas.microsoft.com/office/drawing/2014/chart" uri="{C3380CC4-5D6E-409C-BE32-E72D297353CC}">
                <c16:uniqueId val="{00000001-E425-44C0-B2BB-9D4303D90984}"/>
              </c:ext>
            </c:extLst>
          </c:dPt>
          <c:dPt>
            <c:idx val="1"/>
            <c:bubble3D val="0"/>
            <c:spPr>
              <a:gradFill>
                <a:gsLst>
                  <a:gs pos="100000">
                    <a:schemeClr val="accent2">
                      <a:lumMod val="60000"/>
                      <a:lumOff val="40000"/>
                    </a:schemeClr>
                  </a:gs>
                  <a:gs pos="0">
                    <a:schemeClr val="accent2"/>
                  </a:gs>
                </a:gsLst>
                <a:lin ang="5400000" scaled="0"/>
              </a:gradFill>
              <a:ln w="19050">
                <a:solidFill>
                  <a:schemeClr val="lt1"/>
                </a:solidFill>
              </a:ln>
              <a:effectLst/>
            </c:spPr>
            <c:extLst>
              <c:ext xmlns:c16="http://schemas.microsoft.com/office/drawing/2014/chart" uri="{C3380CC4-5D6E-409C-BE32-E72D297353CC}">
                <c16:uniqueId val="{00000003-E425-44C0-B2BB-9D4303D90984}"/>
              </c:ext>
            </c:extLst>
          </c:dPt>
          <c:dPt>
            <c:idx val="2"/>
            <c:bubble3D val="0"/>
            <c:spPr>
              <a:gradFill>
                <a:gsLst>
                  <a:gs pos="100000">
                    <a:schemeClr val="accent3">
                      <a:lumMod val="60000"/>
                      <a:lumOff val="40000"/>
                    </a:schemeClr>
                  </a:gs>
                  <a:gs pos="0">
                    <a:schemeClr val="accent3"/>
                  </a:gs>
                </a:gsLst>
                <a:lin ang="5400000" scaled="0"/>
              </a:gradFill>
              <a:ln w="19050">
                <a:solidFill>
                  <a:schemeClr val="lt1"/>
                </a:solidFill>
              </a:ln>
              <a:effectLst/>
            </c:spPr>
            <c:extLst>
              <c:ext xmlns:c16="http://schemas.microsoft.com/office/drawing/2014/chart" uri="{C3380CC4-5D6E-409C-BE32-E72D297353CC}">
                <c16:uniqueId val="{00000005-E425-44C0-B2BB-9D4303D90984}"/>
              </c:ext>
            </c:extLst>
          </c:dPt>
          <c:dPt>
            <c:idx val="3"/>
            <c:bubble3D val="0"/>
            <c:spPr>
              <a:gradFill>
                <a:gsLst>
                  <a:gs pos="100000">
                    <a:schemeClr val="accent4">
                      <a:lumMod val="60000"/>
                      <a:lumOff val="40000"/>
                    </a:schemeClr>
                  </a:gs>
                  <a:gs pos="0">
                    <a:schemeClr val="accent4"/>
                  </a:gs>
                </a:gsLst>
                <a:lin ang="5400000" scaled="0"/>
              </a:gradFill>
              <a:ln w="19050">
                <a:solidFill>
                  <a:schemeClr val="lt1"/>
                </a:solidFill>
              </a:ln>
              <a:effectLst/>
            </c:spPr>
            <c:extLst>
              <c:ext xmlns:c16="http://schemas.microsoft.com/office/drawing/2014/chart" uri="{C3380CC4-5D6E-409C-BE32-E72D297353CC}">
                <c16:uniqueId val="{00000007-E425-44C0-B2BB-9D4303D90984}"/>
              </c:ext>
            </c:extLst>
          </c:dPt>
          <c:dPt>
            <c:idx val="4"/>
            <c:bubble3D val="0"/>
            <c:spPr>
              <a:gradFill>
                <a:gsLst>
                  <a:gs pos="100000">
                    <a:schemeClr val="accent5">
                      <a:lumMod val="60000"/>
                      <a:lumOff val="40000"/>
                    </a:schemeClr>
                  </a:gs>
                  <a:gs pos="0">
                    <a:schemeClr val="accent5"/>
                  </a:gs>
                </a:gsLst>
                <a:lin ang="5400000" scaled="0"/>
              </a:gradFill>
              <a:ln w="19050">
                <a:solidFill>
                  <a:schemeClr val="lt1"/>
                </a:solidFill>
              </a:ln>
              <a:effectLst/>
            </c:spPr>
            <c:extLst>
              <c:ext xmlns:c16="http://schemas.microsoft.com/office/drawing/2014/chart" uri="{C3380CC4-5D6E-409C-BE32-E72D297353CC}">
                <c16:uniqueId val="{00000009-E425-44C0-B2BB-9D4303D90984}"/>
              </c:ext>
            </c:extLst>
          </c:dPt>
          <c:dLbls>
            <c:spPr>
              <a:solidFill>
                <a:prstClr val="white">
                  <a:alpha val="75000"/>
                </a:prstClr>
              </a:solidFill>
              <a:ln w="9525">
                <a:solidFill>
                  <a:prstClr val="black">
                    <a:lumMod val="25000"/>
                    <a:lumOff val="75000"/>
                  </a:prstClr>
                </a:solidFill>
              </a:ln>
              <a:effectLst/>
            </c:spPr>
            <c:txPr>
              <a:bodyPr rot="0" spcFirstLastPara="1" vertOverflow="clip" horzOverflow="clip" vert="horz" wrap="square" lIns="38100" tIns="19050" rIns="38100" bIns="19050" anchor="ctr" anchorCtr="1">
                <a:spAutoFit/>
              </a:bodyPr>
              <a:lstStyle/>
              <a:p>
                <a:pPr>
                  <a:defRPr sz="1197" b="0" i="0" u="none" strike="noStrike" kern="1200" baseline="0">
                    <a:solidFill>
                      <a:schemeClr val="dk1">
                        <a:lumMod val="65000"/>
                        <a:lumOff val="35000"/>
                      </a:schemeClr>
                    </a:solidFill>
                    <a:latin typeface="+mn-lt"/>
                    <a:ea typeface="+mn-ea"/>
                    <a:cs typeface="+mn-cs"/>
                  </a:defRPr>
                </a:pPr>
                <a:endParaRPr lang="en-US"/>
              </a:p>
            </c:txPr>
            <c:dLblPos val="bestFit"/>
            <c:showLegendKey val="0"/>
            <c:showVal val="0"/>
            <c:showCatName val="1"/>
            <c:showSerName val="0"/>
            <c:showPercent val="1"/>
            <c:showBubbleSize val="0"/>
            <c:showLeaderLines val="0"/>
            <c:extLst>
              <c:ext xmlns:c15="http://schemas.microsoft.com/office/drawing/2012/chart" uri="{CE6537A1-D6FC-4f65-9D91-7224C49458BB}">
                <c15:spPr xmlns:c15="http://schemas.microsoft.com/office/drawing/2012/chart">
                  <a:prstGeom prst="wedgeRectCallout">
                    <a:avLst/>
                  </a:prstGeom>
                </c15:spPr>
              </c:ext>
            </c:extLst>
          </c:dLbls>
          <c:cat>
            <c:strRef>
              <c:f>Sheet1!$A$2:$A$6</c:f>
              <c:strCache>
                <c:ptCount val="5"/>
                <c:pt idx="0">
                  <c:v>White</c:v>
                </c:pt>
                <c:pt idx="1">
                  <c:v>Other/ 2 or More</c:v>
                </c:pt>
                <c:pt idx="2">
                  <c:v>Hispanic</c:v>
                </c:pt>
                <c:pt idx="3">
                  <c:v>Asian</c:v>
                </c:pt>
                <c:pt idx="4">
                  <c:v>Black or AF AM</c:v>
                </c:pt>
              </c:strCache>
            </c:strRef>
          </c:cat>
          <c:val>
            <c:numRef>
              <c:f>Sheet1!$B$2:$B$6</c:f>
              <c:numCache>
                <c:formatCode>General</c:formatCode>
                <c:ptCount val="5"/>
                <c:pt idx="0">
                  <c:v>66</c:v>
                </c:pt>
                <c:pt idx="1">
                  <c:v>5</c:v>
                </c:pt>
                <c:pt idx="2">
                  <c:v>11</c:v>
                </c:pt>
                <c:pt idx="3">
                  <c:v>14</c:v>
                </c:pt>
                <c:pt idx="4">
                  <c:v>4</c:v>
                </c:pt>
              </c:numCache>
            </c:numRef>
          </c:val>
          <c:extLst>
            <c:ext xmlns:c16="http://schemas.microsoft.com/office/drawing/2014/chart" uri="{C3380CC4-5D6E-409C-BE32-E72D297353CC}">
              <c16:uniqueId val="{0000000A-E425-44C0-B2BB-9D4303D90984}"/>
            </c:ext>
          </c:extLst>
        </c:ser>
        <c:ser>
          <c:idx val="1"/>
          <c:order val="1"/>
          <c:tx>
            <c:strRef>
              <c:f>Sheet1!$C$1</c:f>
              <c:strCache>
                <c:ptCount val="1"/>
                <c:pt idx="0">
                  <c:v>2016</c:v>
                </c:pt>
              </c:strCache>
            </c:strRef>
          </c:tx>
          <c:dPt>
            <c:idx val="0"/>
            <c:bubble3D val="0"/>
            <c:spPr>
              <a:gradFill>
                <a:gsLst>
                  <a:gs pos="100000">
                    <a:schemeClr val="accent1">
                      <a:lumMod val="60000"/>
                      <a:lumOff val="40000"/>
                    </a:schemeClr>
                  </a:gs>
                  <a:gs pos="0">
                    <a:schemeClr val="accent1"/>
                  </a:gs>
                </a:gsLst>
                <a:lin ang="5400000" scaled="0"/>
              </a:gradFill>
              <a:ln w="19050">
                <a:solidFill>
                  <a:schemeClr val="lt1"/>
                </a:solidFill>
              </a:ln>
              <a:effectLst/>
            </c:spPr>
            <c:extLst>
              <c:ext xmlns:c16="http://schemas.microsoft.com/office/drawing/2014/chart" uri="{C3380CC4-5D6E-409C-BE32-E72D297353CC}">
                <c16:uniqueId val="{0000000C-E425-44C0-B2BB-9D4303D90984}"/>
              </c:ext>
            </c:extLst>
          </c:dPt>
          <c:dPt>
            <c:idx val="1"/>
            <c:bubble3D val="0"/>
            <c:spPr>
              <a:gradFill>
                <a:gsLst>
                  <a:gs pos="100000">
                    <a:schemeClr val="accent2">
                      <a:lumMod val="60000"/>
                      <a:lumOff val="40000"/>
                    </a:schemeClr>
                  </a:gs>
                  <a:gs pos="0">
                    <a:schemeClr val="accent2"/>
                  </a:gs>
                </a:gsLst>
                <a:lin ang="5400000" scaled="0"/>
              </a:gradFill>
              <a:ln w="19050">
                <a:solidFill>
                  <a:schemeClr val="lt1"/>
                </a:solidFill>
              </a:ln>
              <a:effectLst/>
            </c:spPr>
            <c:extLst>
              <c:ext xmlns:c16="http://schemas.microsoft.com/office/drawing/2014/chart" uri="{C3380CC4-5D6E-409C-BE32-E72D297353CC}">
                <c16:uniqueId val="{0000000E-E425-44C0-B2BB-9D4303D90984}"/>
              </c:ext>
            </c:extLst>
          </c:dPt>
          <c:dPt>
            <c:idx val="2"/>
            <c:bubble3D val="0"/>
            <c:spPr>
              <a:gradFill>
                <a:gsLst>
                  <a:gs pos="100000">
                    <a:schemeClr val="accent3">
                      <a:lumMod val="60000"/>
                      <a:lumOff val="40000"/>
                    </a:schemeClr>
                  </a:gs>
                  <a:gs pos="0">
                    <a:schemeClr val="accent3"/>
                  </a:gs>
                </a:gsLst>
                <a:lin ang="5400000" scaled="0"/>
              </a:gradFill>
              <a:ln w="19050">
                <a:solidFill>
                  <a:schemeClr val="lt1"/>
                </a:solidFill>
              </a:ln>
              <a:effectLst/>
            </c:spPr>
            <c:extLst>
              <c:ext xmlns:c16="http://schemas.microsoft.com/office/drawing/2014/chart" uri="{C3380CC4-5D6E-409C-BE32-E72D297353CC}">
                <c16:uniqueId val="{00000010-E425-44C0-B2BB-9D4303D90984}"/>
              </c:ext>
            </c:extLst>
          </c:dPt>
          <c:dPt>
            <c:idx val="3"/>
            <c:bubble3D val="0"/>
            <c:spPr>
              <a:gradFill>
                <a:gsLst>
                  <a:gs pos="100000">
                    <a:schemeClr val="accent4">
                      <a:lumMod val="60000"/>
                      <a:lumOff val="40000"/>
                    </a:schemeClr>
                  </a:gs>
                  <a:gs pos="0">
                    <a:schemeClr val="accent4"/>
                  </a:gs>
                </a:gsLst>
                <a:lin ang="5400000" scaled="0"/>
              </a:gradFill>
              <a:ln w="19050">
                <a:solidFill>
                  <a:schemeClr val="lt1"/>
                </a:solidFill>
              </a:ln>
              <a:effectLst/>
            </c:spPr>
            <c:extLst>
              <c:ext xmlns:c16="http://schemas.microsoft.com/office/drawing/2014/chart" uri="{C3380CC4-5D6E-409C-BE32-E72D297353CC}">
                <c16:uniqueId val="{00000012-E425-44C0-B2BB-9D4303D90984}"/>
              </c:ext>
            </c:extLst>
          </c:dPt>
          <c:dPt>
            <c:idx val="4"/>
            <c:bubble3D val="0"/>
            <c:spPr>
              <a:gradFill>
                <a:gsLst>
                  <a:gs pos="100000">
                    <a:schemeClr val="accent5">
                      <a:lumMod val="60000"/>
                      <a:lumOff val="40000"/>
                    </a:schemeClr>
                  </a:gs>
                  <a:gs pos="0">
                    <a:schemeClr val="accent5"/>
                  </a:gs>
                </a:gsLst>
                <a:lin ang="5400000" scaled="0"/>
              </a:gradFill>
              <a:ln w="19050">
                <a:solidFill>
                  <a:schemeClr val="lt1"/>
                </a:solidFill>
              </a:ln>
              <a:effectLst/>
            </c:spPr>
            <c:extLst>
              <c:ext xmlns:c16="http://schemas.microsoft.com/office/drawing/2014/chart" uri="{C3380CC4-5D6E-409C-BE32-E72D297353CC}">
                <c16:uniqueId val="{00000014-E425-44C0-B2BB-9D4303D90984}"/>
              </c:ext>
            </c:extLst>
          </c:dPt>
          <c:cat>
            <c:strRef>
              <c:f>Sheet1!$A$2:$A$6</c:f>
              <c:strCache>
                <c:ptCount val="5"/>
                <c:pt idx="0">
                  <c:v>White</c:v>
                </c:pt>
                <c:pt idx="1">
                  <c:v>Other/ 2 or More</c:v>
                </c:pt>
                <c:pt idx="2">
                  <c:v>Hispanic</c:v>
                </c:pt>
                <c:pt idx="3">
                  <c:v>Asian</c:v>
                </c:pt>
                <c:pt idx="4">
                  <c:v>Black or AF AM</c:v>
                </c:pt>
              </c:strCache>
            </c:strRef>
          </c:cat>
          <c:val>
            <c:numRef>
              <c:f>Sheet1!$C$2:$C$6</c:f>
              <c:numCache>
                <c:formatCode>General</c:formatCode>
                <c:ptCount val="5"/>
              </c:numCache>
            </c:numRef>
          </c:val>
          <c:extLst>
            <c:ext xmlns:c16="http://schemas.microsoft.com/office/drawing/2014/chart" uri="{C3380CC4-5D6E-409C-BE32-E72D297353CC}">
              <c16:uniqueId val="{00000015-E425-44C0-B2BB-9D4303D90984}"/>
            </c:ext>
          </c:extLst>
        </c:ser>
        <c:dLbls>
          <c:showLegendKey val="0"/>
          <c:showVal val="0"/>
          <c:showCatName val="0"/>
          <c:showSerName val="0"/>
          <c:showPercent val="0"/>
          <c:showBubbleSize val="0"/>
          <c:showLeaderLines val="0"/>
        </c:dLbls>
        <c:firstSliceAng val="0"/>
      </c:pieChart>
      <c:spPr>
        <a:noFill/>
        <a:ln>
          <a:noFill/>
        </a:ln>
        <a:effectLst/>
      </c:spPr>
    </c:plotArea>
    <c:legend>
      <c:legendPos val="r"/>
      <c:overlay val="0"/>
      <c:spPr>
        <a:solidFill>
          <a:schemeClr val="lt1">
            <a:alpha val="50000"/>
          </a:schemeClr>
        </a:solidFill>
        <a:ln>
          <a:noFill/>
        </a:ln>
        <a:effectLst/>
      </c:spPr>
      <c:txPr>
        <a:bodyPr rot="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w="9525" cap="flat" cmpd="sng" algn="ctr">
      <a:solidFill>
        <a:sysClr val="window" lastClr="FFFFFF">
          <a:lumMod val="65000"/>
        </a:sysClr>
      </a:solidFill>
      <a:round/>
    </a:ln>
    <a:effectLst/>
  </c:spPr>
  <c:txPr>
    <a:bodyPr/>
    <a:lstStyle/>
    <a:p>
      <a:pPr>
        <a:defRPr/>
      </a:pPr>
      <a:endParaRPr lang="en-US"/>
    </a:p>
  </c:txPr>
  <c:externalData r:id="rId2">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6">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defRPr sz="1197" kern="1200" cap="none" spc="0" normalizeH="0" baseline="0"/>
  </cs:categoryAxis>
  <cs:chartArea>
    <cs:lnRef idx="0"/>
    <cs:fillRef idx="0"/>
    <cs:effectRef idx="0"/>
    <cs:fontRef idx="minor">
      <a:schemeClr val="dk1"/>
    </cs:fontRef>
    <cs:spPr>
      <a:pattFill prst="dkDnDiag">
        <a:fgClr>
          <a:schemeClr val="lt1"/>
        </a:fgClr>
        <a:bgClr>
          <a:schemeClr val="dk1">
            <a:lumMod val="10000"/>
            <a:lumOff val="90000"/>
          </a:schemeClr>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gradFill>
        <a:gsLst>
          <a:gs pos="100000">
            <a:schemeClr val="phClr">
              <a:lumMod val="60000"/>
              <a:lumOff val="40000"/>
            </a:schemeClr>
          </a:gs>
          <a:gs pos="0">
            <a:schemeClr val="phClr"/>
          </a:gs>
        </a:gsLst>
        <a:lin ang="5400000" scaled="0"/>
      </a:gradFill>
      <a:ln w="19050">
        <a:solidFill>
          <a:schemeClr val="lt1"/>
        </a:solidFill>
      </a:ln>
    </cs:spPr>
  </cs:dataPoint>
  <cs:dataPoint3D>
    <cs:lnRef idx="0"/>
    <cs:fillRef idx="0">
      <cs:styleClr val="auto"/>
    </cs:fillRef>
    <cs:effectRef idx="0"/>
    <cs:fontRef idx="minor">
      <a:schemeClr val="tx1"/>
    </cs:fontRef>
    <cs:spPr>
      <a:gradFill>
        <a:gsLst>
          <a:gs pos="100000">
            <a:schemeClr val="phClr">
              <a:lumMod val="60000"/>
              <a:lumOff val="40000"/>
            </a:schemeClr>
          </a:gs>
          <a:gs pos="0">
            <a:schemeClr val="phClr"/>
          </a:gs>
        </a:gsLst>
        <a:lin ang="5400000" scaled="0"/>
      </a:gradFill>
      <a:ln w="50800">
        <a:solidFill>
          <a:schemeClr val="lt1"/>
        </a:solidFill>
      </a:ln>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50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28" b="1" kern="1200"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56">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defRPr sz="1197" kern="1200" cap="none" spc="0" normalizeH="0" baseline="0"/>
  </cs:categoryAxis>
  <cs:chartArea>
    <cs:lnRef idx="0"/>
    <cs:fillRef idx="0"/>
    <cs:effectRef idx="0"/>
    <cs:fontRef idx="minor">
      <a:schemeClr val="dk1"/>
    </cs:fontRef>
    <cs:spPr>
      <a:pattFill prst="dkDnDiag">
        <a:fgClr>
          <a:schemeClr val="lt1"/>
        </a:fgClr>
        <a:bgClr>
          <a:schemeClr val="dk1">
            <a:lumMod val="10000"/>
            <a:lumOff val="90000"/>
          </a:schemeClr>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gradFill>
        <a:gsLst>
          <a:gs pos="100000">
            <a:schemeClr val="phClr">
              <a:lumMod val="60000"/>
              <a:lumOff val="40000"/>
            </a:schemeClr>
          </a:gs>
          <a:gs pos="0">
            <a:schemeClr val="phClr"/>
          </a:gs>
        </a:gsLst>
        <a:lin ang="5400000" scaled="0"/>
      </a:gradFill>
      <a:ln w="19050">
        <a:solidFill>
          <a:schemeClr val="lt1"/>
        </a:solidFill>
      </a:ln>
    </cs:spPr>
  </cs:dataPoint>
  <cs:dataPoint3D>
    <cs:lnRef idx="0"/>
    <cs:fillRef idx="0">
      <cs:styleClr val="auto"/>
    </cs:fillRef>
    <cs:effectRef idx="0"/>
    <cs:fontRef idx="minor">
      <a:schemeClr val="tx1"/>
    </cs:fontRef>
    <cs:spPr>
      <a:gradFill>
        <a:gsLst>
          <a:gs pos="100000">
            <a:schemeClr val="phClr">
              <a:lumMod val="60000"/>
              <a:lumOff val="40000"/>
            </a:schemeClr>
          </a:gs>
          <a:gs pos="0">
            <a:schemeClr val="phClr"/>
          </a:gs>
        </a:gsLst>
        <a:lin ang="5400000" scaled="0"/>
      </a:gradFill>
      <a:ln w="50800">
        <a:solidFill>
          <a:schemeClr val="lt1"/>
        </a:solidFill>
      </a:ln>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50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28" b="1" kern="1200"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56">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defRPr sz="1197" kern="1200" cap="none" spc="0" normalizeH="0" baseline="0"/>
  </cs:categoryAxis>
  <cs:chartArea>
    <cs:lnRef idx="0"/>
    <cs:fillRef idx="0"/>
    <cs:effectRef idx="0"/>
    <cs:fontRef idx="minor">
      <a:schemeClr val="dk1"/>
    </cs:fontRef>
    <cs:spPr>
      <a:pattFill prst="dkDnDiag">
        <a:fgClr>
          <a:schemeClr val="lt1"/>
        </a:fgClr>
        <a:bgClr>
          <a:schemeClr val="dk1">
            <a:lumMod val="10000"/>
            <a:lumOff val="90000"/>
          </a:schemeClr>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gradFill>
        <a:gsLst>
          <a:gs pos="100000">
            <a:schemeClr val="phClr">
              <a:lumMod val="60000"/>
              <a:lumOff val="40000"/>
            </a:schemeClr>
          </a:gs>
          <a:gs pos="0">
            <a:schemeClr val="phClr"/>
          </a:gs>
        </a:gsLst>
        <a:lin ang="5400000" scaled="0"/>
      </a:gradFill>
      <a:ln w="19050">
        <a:solidFill>
          <a:schemeClr val="lt1"/>
        </a:solidFill>
      </a:ln>
    </cs:spPr>
  </cs:dataPoint>
  <cs:dataPoint3D>
    <cs:lnRef idx="0"/>
    <cs:fillRef idx="0">
      <cs:styleClr val="auto"/>
    </cs:fillRef>
    <cs:effectRef idx="0"/>
    <cs:fontRef idx="minor">
      <a:schemeClr val="tx1"/>
    </cs:fontRef>
    <cs:spPr>
      <a:gradFill>
        <a:gsLst>
          <a:gs pos="100000">
            <a:schemeClr val="phClr">
              <a:lumMod val="60000"/>
              <a:lumOff val="40000"/>
            </a:schemeClr>
          </a:gs>
          <a:gs pos="0">
            <a:schemeClr val="phClr"/>
          </a:gs>
        </a:gsLst>
        <a:lin ang="5400000" scaled="0"/>
      </a:gradFill>
      <a:ln w="50800">
        <a:solidFill>
          <a:schemeClr val="lt1"/>
        </a:solidFill>
      </a:ln>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50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28" b="1" kern="1200"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7050" cy="4699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4008438" y="0"/>
            <a:ext cx="3067050" cy="469900"/>
          </a:xfrm>
          <a:prstGeom prst="rect">
            <a:avLst/>
          </a:prstGeom>
        </p:spPr>
        <p:txBody>
          <a:bodyPr vert="horz" lIns="91440" tIns="45720" rIns="91440" bIns="45720" rtlCol="0"/>
          <a:lstStyle>
            <a:lvl1pPr algn="r">
              <a:defRPr sz="1200"/>
            </a:lvl1pPr>
          </a:lstStyle>
          <a:p>
            <a:fld id="{38EE4810-9437-4DBE-B6A2-47F585E5ECD3}" type="datetimeFigureOut">
              <a:rPr lang="en-US" smtClean="0"/>
              <a:t>12/5/2019</a:t>
            </a:fld>
            <a:endParaRPr lang="en-US" dirty="0"/>
          </a:p>
        </p:txBody>
      </p:sp>
      <p:sp>
        <p:nvSpPr>
          <p:cNvPr id="4" name="Slide Image Placeholder 3"/>
          <p:cNvSpPr>
            <a:spLocks noGrp="1" noRot="1" noChangeAspect="1"/>
          </p:cNvSpPr>
          <p:nvPr>
            <p:ph type="sldImg" idx="2"/>
          </p:nvPr>
        </p:nvSpPr>
        <p:spPr>
          <a:xfrm>
            <a:off x="728663" y="1169988"/>
            <a:ext cx="5619750" cy="3160712"/>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708025" y="4505325"/>
            <a:ext cx="5661025" cy="3687763"/>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93175"/>
            <a:ext cx="3067050" cy="4699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4008438" y="8893175"/>
            <a:ext cx="3067050" cy="469900"/>
          </a:xfrm>
          <a:prstGeom prst="rect">
            <a:avLst/>
          </a:prstGeom>
        </p:spPr>
        <p:txBody>
          <a:bodyPr vert="horz" lIns="91440" tIns="45720" rIns="91440" bIns="45720" rtlCol="0" anchor="b"/>
          <a:lstStyle>
            <a:lvl1pPr algn="r">
              <a:defRPr sz="1200"/>
            </a:lvl1pPr>
          </a:lstStyle>
          <a:p>
            <a:fld id="{ACCF9011-922E-4059-BCCE-D120306B5111}" type="slidenum">
              <a:rPr lang="en-US" smtClean="0"/>
              <a:t>‹#›</a:t>
            </a:fld>
            <a:endParaRPr lang="en-US" dirty="0"/>
          </a:p>
        </p:txBody>
      </p:sp>
    </p:spTree>
    <p:extLst>
      <p:ext uri="{BB962C8B-B14F-4D97-AF65-F5344CB8AC3E}">
        <p14:creationId xmlns:p14="http://schemas.microsoft.com/office/powerpoint/2010/main" val="8448535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video courtesy of Accenture provides a very simple but powerful visual of how bias affects us all.</a:t>
            </a:r>
          </a:p>
        </p:txBody>
      </p:sp>
      <p:sp>
        <p:nvSpPr>
          <p:cNvPr id="4" name="Slide Number Placeholder 3"/>
          <p:cNvSpPr>
            <a:spLocks noGrp="1"/>
          </p:cNvSpPr>
          <p:nvPr>
            <p:ph type="sldNum" sz="quarter" idx="5"/>
          </p:nvPr>
        </p:nvSpPr>
        <p:spPr/>
        <p:txBody>
          <a:bodyPr/>
          <a:lstStyle/>
          <a:p>
            <a:fld id="{ACCF9011-922E-4059-BCCE-D120306B5111}" type="slidenum">
              <a:rPr lang="en-US" smtClean="0"/>
              <a:t>3</a:t>
            </a:fld>
            <a:endParaRPr lang="en-US" dirty="0"/>
          </a:p>
        </p:txBody>
      </p:sp>
    </p:spTree>
    <p:extLst>
      <p:ext uri="{BB962C8B-B14F-4D97-AF65-F5344CB8AC3E}">
        <p14:creationId xmlns:p14="http://schemas.microsoft.com/office/powerpoint/2010/main" val="3771968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Operating agreement for activity</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13E4511-BB3F-49B4-8C7D-931C2C69CC3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707592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CCF9011-922E-4059-BCCE-D120306B5111}" type="slidenum">
              <a:rPr lang="en-US" smtClean="0"/>
              <a:t>7</a:t>
            </a:fld>
            <a:endParaRPr lang="en-US" dirty="0"/>
          </a:p>
        </p:txBody>
      </p:sp>
    </p:spTree>
    <p:extLst>
      <p:ext uri="{BB962C8B-B14F-4D97-AF65-F5344CB8AC3E}">
        <p14:creationId xmlns:p14="http://schemas.microsoft.com/office/powerpoint/2010/main" val="37391219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u="none" strike="noStrike" kern="1200" dirty="0">
              <a:solidFill>
                <a:schemeClr val="tx1"/>
              </a:solidFill>
              <a:effectLst/>
              <a:latin typeface="+mn-lt"/>
              <a:ea typeface="+mn-ea"/>
              <a:cs typeface="+mn-cs"/>
            </a:endParaRPr>
          </a:p>
          <a:p>
            <a:endParaRPr lang="en-US" sz="1200" u="none" strike="noStrike" kern="1200" dirty="0">
              <a:solidFill>
                <a:schemeClr val="tx1"/>
              </a:solidFill>
              <a:effectLst/>
              <a:latin typeface="+mn-lt"/>
              <a:ea typeface="+mn-ea"/>
              <a:cs typeface="+mn-cs"/>
            </a:endParaRPr>
          </a:p>
          <a:p>
            <a:r>
              <a:rPr lang="en-US" sz="1200" u="none" strike="noStrike" kern="1200" dirty="0">
                <a:solidFill>
                  <a:schemeClr val="tx1"/>
                </a:solidFill>
                <a:effectLst/>
                <a:latin typeface="+mn-lt"/>
                <a:ea typeface="+mn-ea"/>
                <a:cs typeface="+mn-cs"/>
              </a:rPr>
              <a:t>From brookings.edu “these new census estimates underscore important demographic mega-trends that will impact the country’s future. As older baby boomers retire, there will be an increasing need for younger generations to contribute to a vibrant, productive labor force. Clearly the emerging minority white Generation Z-Plus—small in size and born since the onset of the Great Recession—will play a key role. This underscores the urgency of investing in the well-being of America’s racially diverse youth and their parents in the years and decades ahead.</a:t>
            </a:r>
            <a:endParaRPr lang="en-US" dirty="0"/>
          </a:p>
        </p:txBody>
      </p:sp>
      <p:sp>
        <p:nvSpPr>
          <p:cNvPr id="4" name="Slide Number Placeholder 3"/>
          <p:cNvSpPr>
            <a:spLocks noGrp="1"/>
          </p:cNvSpPr>
          <p:nvPr>
            <p:ph type="sldNum" sz="quarter" idx="5"/>
          </p:nvPr>
        </p:nvSpPr>
        <p:spPr/>
        <p:txBody>
          <a:bodyPr/>
          <a:lstStyle/>
          <a:p>
            <a:fld id="{60E5AED8-2601-4CE2-B4E9-3D731C8BE4B6}" type="slidenum">
              <a:rPr lang="en-US" smtClean="0"/>
              <a:t>9</a:t>
            </a:fld>
            <a:endParaRPr lang="en-US" dirty="0"/>
          </a:p>
        </p:txBody>
      </p:sp>
    </p:spTree>
    <p:extLst>
      <p:ext uri="{BB962C8B-B14F-4D97-AF65-F5344CB8AC3E}">
        <p14:creationId xmlns:p14="http://schemas.microsoft.com/office/powerpoint/2010/main" val="11388295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This could be an exercise. If you wanted to use leave some or all circles blank and see how many they could name?</a:t>
            </a:r>
          </a:p>
          <a:p>
            <a:endParaRPr lang="en-US" i="0" dirty="0">
              <a:solidFill>
                <a:srgbClr val="FF0000"/>
              </a:solidFill>
            </a:endParaRPr>
          </a:p>
          <a:p>
            <a:r>
              <a:rPr lang="en-US" i="0" dirty="0">
                <a:solidFill>
                  <a:srgbClr val="FF0000"/>
                </a:solidFill>
              </a:rPr>
              <a:t>I usually refer back to the video and ask if any of the stories match these.</a:t>
            </a:r>
          </a:p>
        </p:txBody>
      </p:sp>
      <p:sp>
        <p:nvSpPr>
          <p:cNvPr id="4" name="Slide Number Placeholder 3"/>
          <p:cNvSpPr>
            <a:spLocks noGrp="1"/>
          </p:cNvSpPr>
          <p:nvPr>
            <p:ph type="sldNum" sz="quarter" idx="5"/>
          </p:nvPr>
        </p:nvSpPr>
        <p:spPr/>
        <p:txBody>
          <a:bodyPr/>
          <a:lstStyle/>
          <a:p>
            <a:fld id="{ACCF9011-922E-4059-BCCE-D120306B5111}" type="slidenum">
              <a:rPr lang="en-US" smtClean="0"/>
              <a:t>16</a:t>
            </a:fld>
            <a:endParaRPr lang="en-US" dirty="0"/>
          </a:p>
        </p:txBody>
      </p:sp>
    </p:spTree>
    <p:extLst>
      <p:ext uri="{BB962C8B-B14F-4D97-AF65-F5344CB8AC3E}">
        <p14:creationId xmlns:p14="http://schemas.microsoft.com/office/powerpoint/2010/main" val="13475858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b="1" dirty="0">
                <a:latin typeface="Calibri" panose="020F0502020204030204" pitchFamily="34" charset="0"/>
                <a:ea typeface="ＭＳ Ｐゴシック" pitchFamily="34" charset="-128"/>
                <a:cs typeface="Calibri" panose="020F0502020204030204" pitchFamily="34" charset="0"/>
              </a:rPr>
              <a:t>The National Academy of Sciences convened a task force to review a broad swath of research to try to answer this question. “why is Equity a challenge? In their publication, </a:t>
            </a:r>
            <a:r>
              <a:rPr lang="en-US" altLang="en-US" sz="1200" b="1" i="1" dirty="0">
                <a:latin typeface="Calibri" panose="020F0502020204030204" pitchFamily="34" charset="0"/>
                <a:ea typeface="ＭＳ Ｐゴシック" pitchFamily="34" charset="-128"/>
                <a:cs typeface="Calibri" panose="020F0502020204030204" pitchFamily="34" charset="0"/>
              </a:rPr>
              <a:t>Beyond Bias and Barriers, </a:t>
            </a:r>
            <a:r>
              <a:rPr lang="en-US" altLang="en-US" sz="1200" b="1" dirty="0">
                <a:latin typeface="Calibri" panose="020F0502020204030204" pitchFamily="34" charset="0"/>
                <a:ea typeface="ＭＳ Ｐゴシック" pitchFamily="34" charset="-128"/>
                <a:cs typeface="Calibri" panose="020F0502020204030204" pitchFamily="34" charset="0"/>
              </a:rPr>
              <a:t>they concluded, that it</a:t>
            </a:r>
            <a:r>
              <a:rPr lang="en-US" altLang="en-US" sz="1200" b="1" baseline="0" dirty="0">
                <a:latin typeface="Calibri" panose="020F0502020204030204" pitchFamily="34" charset="0"/>
                <a:ea typeface="ＭＳ Ｐゴシック" pitchFamily="34" charset="-128"/>
                <a:cs typeface="Calibri" panose="020F0502020204030204" pitchFamily="34" charset="0"/>
              </a:rPr>
              <a:t> i</a:t>
            </a:r>
            <a:r>
              <a:rPr lang="en-US" altLang="en-US" sz="1200" b="1" dirty="0">
                <a:latin typeface="Calibri" panose="020F0502020204030204" pitchFamily="34" charset="0"/>
                <a:ea typeface="ＭＳ Ｐゴシック" pitchFamily="34" charset="-128"/>
                <a:cs typeface="Calibri" panose="020F0502020204030204" pitchFamily="34" charset="0"/>
              </a:rPr>
              <a:t>s “not a lack of talent, but </a:t>
            </a:r>
            <a:r>
              <a:rPr lang="en-US" altLang="en-US" sz="1200" b="1" u="sng" dirty="0">
                <a:latin typeface="Calibri" panose="020F0502020204030204" pitchFamily="34" charset="0"/>
                <a:ea typeface="ＭＳ Ｐゴシック" pitchFamily="34" charset="-128"/>
                <a:cs typeface="Calibri" panose="020F0502020204030204" pitchFamily="34" charset="0"/>
              </a:rPr>
              <a:t>unintentional biases </a:t>
            </a:r>
            <a:r>
              <a:rPr lang="en-US" altLang="en-US" sz="1200" b="1" dirty="0">
                <a:latin typeface="Calibri" panose="020F0502020204030204" pitchFamily="34" charset="0"/>
                <a:ea typeface="ＭＳ Ｐゴシック" pitchFamily="34" charset="-128"/>
                <a:cs typeface="Calibri" panose="020F0502020204030204" pitchFamily="34" charset="0"/>
              </a:rPr>
              <a:t>and outmoded institutional structures that are hindering the access and advancement of women.”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sz="1200" b="1" dirty="0">
              <a:latin typeface="Calibri" panose="020F0502020204030204" pitchFamily="34" charset="0"/>
              <a:ea typeface="ＭＳ Ｐゴシック" pitchFamily="34" charset="-128"/>
              <a:cs typeface="Calibri" panose="020F0502020204030204" pitchFamily="34" charset="0"/>
            </a:endParaRPr>
          </a:p>
          <a:p>
            <a:r>
              <a:rPr lang="en-US" dirty="0"/>
              <a:t>These same unintential bias’ impact minorities and other under-represented groups in engineering in much the same way.</a:t>
            </a:r>
          </a:p>
        </p:txBody>
      </p:sp>
      <p:sp>
        <p:nvSpPr>
          <p:cNvPr id="4" name="Slide Number Placeholder 3"/>
          <p:cNvSpPr>
            <a:spLocks noGrp="1"/>
          </p:cNvSpPr>
          <p:nvPr>
            <p:ph type="sldNum" sz="quarter" idx="5"/>
          </p:nvPr>
        </p:nvSpPr>
        <p:spPr/>
        <p:txBody>
          <a:bodyPr/>
          <a:lstStyle/>
          <a:p>
            <a:fld id="{ACCF9011-922E-4059-BCCE-D120306B5111}" type="slidenum">
              <a:rPr lang="en-US" smtClean="0"/>
              <a:t>17</a:t>
            </a:fld>
            <a:endParaRPr lang="en-US" dirty="0"/>
          </a:p>
        </p:txBody>
      </p:sp>
    </p:spTree>
    <p:extLst>
      <p:ext uri="{BB962C8B-B14F-4D97-AF65-F5344CB8AC3E}">
        <p14:creationId xmlns:p14="http://schemas.microsoft.com/office/powerpoint/2010/main" val="23945122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It’s humorous right? But, this happens every day. During the Obama administration the senior women staffer’s felt this was happening with too much frequency. Frustrated they came together and formed a group to “</a:t>
            </a:r>
            <a:r>
              <a:rPr lang="en-US" b="1" dirty="0"/>
              <a:t>Amplify</a:t>
            </a:r>
            <a:r>
              <a:rPr lang="en-US" dirty="0"/>
              <a:t>” women’s voices in meetings to combat this very issue. They agreed that if a woman were to offer a solution or suggestion at group meetings other female colleagues would second the suggestion. This prevented the woman's suggestion from being passed over.</a:t>
            </a:r>
          </a:p>
          <a:p>
            <a:endParaRPr lang="en-US" dirty="0"/>
          </a:p>
          <a:p>
            <a:r>
              <a:rPr lang="en-US" i="1" dirty="0">
                <a:solidFill>
                  <a:srgbClr val="FF0000"/>
                </a:solidFill>
              </a:rPr>
              <a:t>You could ask a question has this ever happened to anyone here?</a:t>
            </a:r>
          </a:p>
          <a:p>
            <a:endParaRPr lang="en-US" dirty="0"/>
          </a:p>
        </p:txBody>
      </p:sp>
      <p:sp>
        <p:nvSpPr>
          <p:cNvPr id="4" name="Slide Number Placeholder 3"/>
          <p:cNvSpPr>
            <a:spLocks noGrp="1"/>
          </p:cNvSpPr>
          <p:nvPr>
            <p:ph type="sldNum" sz="quarter" idx="5"/>
          </p:nvPr>
        </p:nvSpPr>
        <p:spPr/>
        <p:txBody>
          <a:bodyPr/>
          <a:lstStyle/>
          <a:p>
            <a:fld id="{ACCF9011-922E-4059-BCCE-D120306B5111}" type="slidenum">
              <a:rPr lang="en-US" smtClean="0"/>
              <a:t>18</a:t>
            </a:fld>
            <a:endParaRPr lang="en-US" dirty="0"/>
          </a:p>
        </p:txBody>
      </p:sp>
    </p:spTree>
    <p:extLst>
      <p:ext uri="{BB962C8B-B14F-4D97-AF65-F5344CB8AC3E}">
        <p14:creationId xmlns:p14="http://schemas.microsoft.com/office/powerpoint/2010/main" val="41811513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1" name="Freeform 6"/>
          <p:cNvSpPr/>
          <p:nvPr/>
        </p:nvSpPr>
        <p:spPr bwMode="auto">
          <a:xfrm>
            <a:off x="0" y="-3175"/>
            <a:ext cx="12192000" cy="5203825"/>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ln/>
          <a:effectLst/>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810001" y="1449147"/>
            <a:ext cx="10572000" cy="2971051"/>
          </a:xfrm>
        </p:spPr>
        <p:txBody>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810001" y="5280847"/>
            <a:ext cx="10572000" cy="434974"/>
          </a:xfrm>
        </p:spPr>
        <p:txBody>
          <a:bodyPr anchor="t"/>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C87B092-6EFC-4698-A365-56A65ADCBEC6}" type="datetime1">
              <a:rPr lang="en-US" smtClean="0"/>
              <a:t>12/5/2019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42864415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0000" y="4800600"/>
            <a:ext cx="10561418" cy="566738"/>
          </a:xfrm>
        </p:spPr>
        <p:txBody>
          <a:bodyPr anchor="b">
            <a:normAutofit/>
          </a:bodyPr>
          <a:lstStyle>
            <a:lvl1pPr algn="l">
              <a:defRPr sz="2400" b="0"/>
            </a:lvl1pPr>
          </a:lstStyle>
          <a:p>
            <a:r>
              <a:rPr lang="en-US"/>
              <a:t>Click to edit Master title style</a:t>
            </a:r>
            <a:endParaRPr lang="en-US" dirty="0"/>
          </a:p>
        </p:txBody>
      </p:sp>
      <p:sp>
        <p:nvSpPr>
          <p:cNvPr id="15" name="Picture Placeholder 14"/>
          <p:cNvSpPr>
            <a:spLocks noGrp="1" noChangeAspect="1"/>
          </p:cNvSpPr>
          <p:nvPr>
            <p:ph type="pic" sz="quarter" idx="13"/>
          </p:nvPr>
        </p:nvSpPr>
        <p:spPr bwMode="auto">
          <a:xfrm>
            <a:off x="0" y="0"/>
            <a:ext cx="12192000" cy="4800600"/>
          </a:xfrm>
          <a:custGeom>
            <a:avLst/>
            <a:gdLst/>
            <a:ahLst/>
            <a:cxnLst/>
            <a:rect l="0" t="0" r="r" b="b"/>
            <a:pathLst>
              <a:path w="5760" h="3289">
                <a:moveTo>
                  <a:pt x="5760" y="0"/>
                </a:moveTo>
                <a:lnTo>
                  <a:pt x="0" y="0"/>
                </a:lnTo>
                <a:lnTo>
                  <a:pt x="0" y="3100"/>
                </a:lnTo>
                <a:lnTo>
                  <a:pt x="943" y="3100"/>
                </a:lnTo>
                <a:lnTo>
                  <a:pt x="1123" y="3281"/>
                </a:lnTo>
                <a:lnTo>
                  <a:pt x="1123" y="3281"/>
                </a:lnTo>
                <a:lnTo>
                  <a:pt x="1127" y="3283"/>
                </a:lnTo>
                <a:lnTo>
                  <a:pt x="1133" y="3286"/>
                </a:lnTo>
                <a:lnTo>
                  <a:pt x="1139" y="3289"/>
                </a:lnTo>
                <a:lnTo>
                  <a:pt x="1144" y="3289"/>
                </a:lnTo>
                <a:lnTo>
                  <a:pt x="1150" y="3289"/>
                </a:lnTo>
                <a:lnTo>
                  <a:pt x="1155" y="3286"/>
                </a:lnTo>
                <a:lnTo>
                  <a:pt x="1161" y="3283"/>
                </a:lnTo>
                <a:lnTo>
                  <a:pt x="1165" y="3281"/>
                </a:lnTo>
                <a:lnTo>
                  <a:pt x="1345" y="3100"/>
                </a:lnTo>
                <a:lnTo>
                  <a:pt x="5760" y="3100"/>
                </a:lnTo>
                <a:lnTo>
                  <a:pt x="5760" y="0"/>
                </a:lnTo>
                <a:close/>
              </a:path>
            </a:pathLst>
          </a:custGeom>
          <a:noFill/>
          <a:ln>
            <a:solidFill>
              <a:schemeClr val="tx2"/>
            </a:solidFill>
          </a:ln>
        </p:spPr>
        <p:style>
          <a:lnRef idx="1">
            <a:schemeClr val="accent1"/>
          </a:lnRef>
          <a:fillRef idx="3">
            <a:schemeClr val="accent1"/>
          </a:fillRef>
          <a:effectRef idx="2">
            <a:schemeClr val="accent1"/>
          </a:effectRef>
          <a:fontRef idx="minor">
            <a:schemeClr val="lt1"/>
          </a:fontRef>
        </p:style>
        <p:txBody>
          <a:bodyPr wrap="square" numCol="1" anchor="t" anchorCtr="0" compatLnSpc="1">
            <a:prstTxWarp prst="textNoShape">
              <a:avLst/>
            </a:prstTxWarp>
            <a:normAutofit/>
          </a:bodyPr>
          <a:lstStyle>
            <a:lvl1pPr marL="0" indent="0" algn="ctr">
              <a:buFontTx/>
              <a:buNone/>
              <a:defRPr sz="1600"/>
            </a:lvl1pPr>
          </a:lstStyle>
          <a:p>
            <a:r>
              <a:rPr lang="en-US" dirty="0"/>
              <a:t>Click icon to add picture</a:t>
            </a:r>
          </a:p>
        </p:txBody>
      </p:sp>
      <p:sp>
        <p:nvSpPr>
          <p:cNvPr id="4" name="Text Placeholder 3"/>
          <p:cNvSpPr>
            <a:spLocks noGrp="1"/>
          </p:cNvSpPr>
          <p:nvPr>
            <p:ph type="body" sz="half" idx="2"/>
          </p:nvPr>
        </p:nvSpPr>
        <p:spPr>
          <a:xfrm>
            <a:off x="810000" y="5367338"/>
            <a:ext cx="10561418"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1DC5380-EA49-4781-8C34-68EB5123C18A}" type="datetime1">
              <a:rPr lang="en-US" smtClean="0"/>
              <a:t>12/5/2019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4197098465"/>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8" name="Freeform 6"/>
          <p:cNvSpPr>
            <a:spLocks noChangeAspect="1"/>
          </p:cNvSpPr>
          <p:nvPr/>
        </p:nvSpPr>
        <p:spPr bwMode="auto">
          <a:xfrm>
            <a:off x="631697" y="1081456"/>
            <a:ext cx="6332416" cy="3239188"/>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50985" y="1238502"/>
            <a:ext cx="5893840" cy="2645912"/>
          </a:xfrm>
        </p:spPr>
        <p:txBody>
          <a:bodyPr anchor="b"/>
          <a:lstStyle>
            <a:lvl1pPr algn="l">
              <a:defRPr sz="4200" b="1" cap="none"/>
            </a:lvl1pPr>
          </a:lstStyle>
          <a:p>
            <a:r>
              <a:rPr lang="en-US"/>
              <a:t>Click to edit Master title style</a:t>
            </a:r>
            <a:endParaRPr lang="en-US" dirty="0"/>
          </a:p>
        </p:txBody>
      </p:sp>
      <p:sp>
        <p:nvSpPr>
          <p:cNvPr id="3" name="Text Placeholder 2"/>
          <p:cNvSpPr>
            <a:spLocks noGrp="1"/>
          </p:cNvSpPr>
          <p:nvPr>
            <p:ph type="body" idx="1"/>
          </p:nvPr>
        </p:nvSpPr>
        <p:spPr>
          <a:xfrm>
            <a:off x="853190" y="4443680"/>
            <a:ext cx="5891636" cy="713241"/>
          </a:xfrm>
        </p:spPr>
        <p:txBody>
          <a:bodyPr anchor="t">
            <a:no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9" name="Text Placeholder 5"/>
          <p:cNvSpPr>
            <a:spLocks noGrp="1"/>
          </p:cNvSpPr>
          <p:nvPr>
            <p:ph type="body" sz="quarter" idx="16"/>
          </p:nvPr>
        </p:nvSpPr>
        <p:spPr>
          <a:xfrm>
            <a:off x="7574642" y="1081456"/>
            <a:ext cx="3810001" cy="4075465"/>
          </a:xfrm>
        </p:spPr>
        <p:txBody>
          <a:bodyPr anchor="t"/>
          <a:lstStyle>
            <a:lvl1pPr marL="0" indent="0">
              <a:buFontTx/>
              <a:buNone/>
              <a:defRPr/>
            </a:lvl1pPr>
          </a:lstStyle>
          <a:p>
            <a:pPr lvl="0"/>
            <a:r>
              <a:rPr lang="en-US"/>
              <a:t>Click to edit Master text styles</a:t>
            </a:r>
          </a:p>
        </p:txBody>
      </p:sp>
      <p:sp>
        <p:nvSpPr>
          <p:cNvPr id="4" name="Date Placeholder 3"/>
          <p:cNvSpPr>
            <a:spLocks noGrp="1"/>
          </p:cNvSpPr>
          <p:nvPr>
            <p:ph type="dt" sz="half" idx="10"/>
          </p:nvPr>
        </p:nvSpPr>
        <p:spPr/>
        <p:txBody>
          <a:bodyPr/>
          <a:lstStyle/>
          <a:p>
            <a:fld id="{91DC5380-EA49-4781-8C34-68EB5123C18A}" type="datetime1">
              <a:rPr lang="en-US" smtClean="0"/>
              <a:t>12/5/2019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3478173389"/>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9" name="Freeform 6"/>
          <p:cNvSpPr>
            <a:spLocks noChangeAspect="1"/>
          </p:cNvSpPr>
          <p:nvPr/>
        </p:nvSpPr>
        <p:spPr bwMode="auto">
          <a:xfrm>
            <a:off x="1140884" y="2286585"/>
            <a:ext cx="4895115" cy="2503972"/>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38" name="Title 1"/>
          <p:cNvSpPr>
            <a:spLocks noGrp="1"/>
          </p:cNvSpPr>
          <p:nvPr>
            <p:ph type="title"/>
          </p:nvPr>
        </p:nvSpPr>
        <p:spPr>
          <a:xfrm>
            <a:off x="1357089" y="2435957"/>
            <a:ext cx="4382521" cy="2007789"/>
          </a:xfrm>
        </p:spPr>
        <p:txBody>
          <a:bodyPr/>
          <a:lstStyle>
            <a:lvl1pPr>
              <a:defRPr sz="3200"/>
            </a:lvl1pPr>
          </a:lstStyle>
          <a:p>
            <a:r>
              <a:rPr lang="en-US"/>
              <a:t>Click to edit Master title style</a:t>
            </a:r>
            <a:endParaRPr lang="en-US" dirty="0"/>
          </a:p>
        </p:txBody>
      </p:sp>
      <p:sp>
        <p:nvSpPr>
          <p:cNvPr id="6" name="Text Placeholder 5"/>
          <p:cNvSpPr>
            <a:spLocks noGrp="1"/>
          </p:cNvSpPr>
          <p:nvPr>
            <p:ph type="body" sz="quarter" idx="16"/>
          </p:nvPr>
        </p:nvSpPr>
        <p:spPr>
          <a:xfrm>
            <a:off x="6156000" y="2286000"/>
            <a:ext cx="4880300" cy="2295525"/>
          </a:xfrm>
        </p:spPr>
        <p:txBody>
          <a:bodyPr anchor="t"/>
          <a:lstStyle>
            <a:lvl1pPr marL="0" indent="0">
              <a:buFontTx/>
              <a:buNone/>
              <a:defRPr/>
            </a:lvl1pPr>
          </a:lstStyle>
          <a:p>
            <a:pPr lvl="0"/>
            <a:r>
              <a:rPr lang="en-US"/>
              <a:t>Click to edit Master text styles</a:t>
            </a:r>
          </a:p>
        </p:txBody>
      </p:sp>
      <p:sp>
        <p:nvSpPr>
          <p:cNvPr id="2" name="Date Placeholder 1"/>
          <p:cNvSpPr>
            <a:spLocks noGrp="1"/>
          </p:cNvSpPr>
          <p:nvPr>
            <p:ph type="dt" sz="half" idx="10"/>
          </p:nvPr>
        </p:nvSpPr>
        <p:spPr/>
        <p:txBody>
          <a:bodyPr/>
          <a:lstStyle/>
          <a:p>
            <a:fld id="{91DC5380-EA49-4781-8C34-68EB5123C18A}" type="datetime1">
              <a:rPr lang="en-US" smtClean="0"/>
              <a:t>12/5/2019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237040030"/>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AFFD38C-D56E-446B-8CFE-7B8FA6EA6C79}" type="datetime1">
              <a:rPr lang="en-US" smtClean="0"/>
              <a:t>12/5/2019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37244194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12" name="Freeform 6"/>
          <p:cNvSpPr>
            <a:spLocks noChangeAspect="1"/>
          </p:cNvSpPr>
          <p:nvPr/>
        </p:nvSpPr>
        <p:spPr bwMode="auto">
          <a:xfrm>
            <a:off x="7669651" y="446089"/>
            <a:ext cx="4522349" cy="5414962"/>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183540" y="586171"/>
            <a:ext cx="2494791" cy="51347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10001" y="446089"/>
            <a:ext cx="6611540" cy="5414962"/>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C5E54E9-967B-478F-812D-13B558082E97}" type="datetime1">
              <a:rPr lang="en-US" smtClean="0"/>
              <a:t>12/5/2019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8003688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21692993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891015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17209664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6178562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36785225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1"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10000" y="447188"/>
            <a:ext cx="10571998" cy="970450"/>
          </a:xfrm>
        </p:spPr>
        <p:txBody>
          <a:bodyPr/>
          <a:lstStyle/>
          <a:p>
            <a:r>
              <a:rPr lang="en-US"/>
              <a:t>Click to edit Master title style</a:t>
            </a:r>
            <a:endParaRPr lang="en-US" dirty="0"/>
          </a:p>
        </p:txBody>
      </p:sp>
      <p:sp>
        <p:nvSpPr>
          <p:cNvPr id="3" name="Content Placeholder 2"/>
          <p:cNvSpPr>
            <a:spLocks noGrp="1"/>
          </p:cNvSpPr>
          <p:nvPr>
            <p:ph idx="1"/>
          </p:nvPr>
        </p:nvSpPr>
        <p:spPr>
          <a:xfrm>
            <a:off x="818712" y="2222287"/>
            <a:ext cx="10554574" cy="363651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5DB6C52-8F8B-4064-8C4B-CE64767722B7}" type="datetime1">
              <a:rPr lang="en-US" smtClean="0"/>
              <a:t>12/5/2019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4747482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97695967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79737529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12895093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419407063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29345714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25619391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0" name="Freeform 7"/>
          <p:cNvSpPr/>
          <p:nvPr/>
        </p:nvSpPr>
        <p:spPr bwMode="auto">
          <a:xfrm>
            <a:off x="0" y="1"/>
            <a:ext cx="12192000" cy="5203825"/>
          </a:xfrm>
          <a:custGeom>
            <a:avLst/>
            <a:gdLst/>
            <a:ahLst/>
            <a:cxnLst/>
            <a:rect l="0" t="0" r="r" b="b"/>
            <a:pathLst>
              <a:path w="5760" h="3278">
                <a:moveTo>
                  <a:pt x="0" y="0"/>
                </a:moveTo>
                <a:lnTo>
                  <a:pt x="5760" y="0"/>
                </a:lnTo>
                <a:lnTo>
                  <a:pt x="5760" y="3090"/>
                </a:lnTo>
                <a:lnTo>
                  <a:pt x="4817" y="3090"/>
                </a:lnTo>
                <a:lnTo>
                  <a:pt x="4637" y="3270"/>
                </a:lnTo>
                <a:lnTo>
                  <a:pt x="4637" y="3270"/>
                </a:lnTo>
                <a:lnTo>
                  <a:pt x="4633" y="3272"/>
                </a:lnTo>
                <a:lnTo>
                  <a:pt x="4627" y="3275"/>
                </a:lnTo>
                <a:lnTo>
                  <a:pt x="4621" y="3278"/>
                </a:lnTo>
                <a:lnTo>
                  <a:pt x="4616" y="3278"/>
                </a:lnTo>
                <a:lnTo>
                  <a:pt x="4610" y="3278"/>
                </a:lnTo>
                <a:lnTo>
                  <a:pt x="4605" y="3275"/>
                </a:lnTo>
                <a:lnTo>
                  <a:pt x="4599" y="3272"/>
                </a:lnTo>
                <a:lnTo>
                  <a:pt x="4595" y="3270"/>
                </a:lnTo>
                <a:lnTo>
                  <a:pt x="4415" y="3090"/>
                </a:lnTo>
                <a:lnTo>
                  <a:pt x="0" y="3090"/>
                </a:lnTo>
                <a:lnTo>
                  <a:pt x="0" y="0"/>
                </a:lnTo>
                <a:lnTo>
                  <a:pt x="0" y="0"/>
                </a:lnTo>
                <a:close/>
              </a:path>
            </a:pathLst>
          </a:custGeom>
          <a:ln>
            <a:headEnd/>
            <a:tailEnd/>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10000" y="2951396"/>
            <a:ext cx="10561418" cy="1468800"/>
          </a:xfrm>
        </p:spPr>
        <p:txBody>
          <a:bodyPr anchor="b"/>
          <a:lstStyle>
            <a:lvl1pPr algn="r">
              <a:defRPr sz="4800" b="1" cap="none"/>
            </a:lvl1pPr>
          </a:lstStyle>
          <a:p>
            <a:r>
              <a:rPr lang="en-US"/>
              <a:t>Click to edit Master title style</a:t>
            </a:r>
            <a:endParaRPr lang="en-US" dirty="0"/>
          </a:p>
        </p:txBody>
      </p:sp>
      <p:sp>
        <p:nvSpPr>
          <p:cNvPr id="3" name="Text Placeholder 2"/>
          <p:cNvSpPr>
            <a:spLocks noGrp="1"/>
          </p:cNvSpPr>
          <p:nvPr>
            <p:ph type="body" idx="1"/>
          </p:nvPr>
        </p:nvSpPr>
        <p:spPr>
          <a:xfrm>
            <a:off x="810000" y="5281201"/>
            <a:ext cx="10561418" cy="433955"/>
          </a:xfrm>
        </p:spPr>
        <p:txBody>
          <a:bodyPr anchor="t">
            <a:no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CF0D62C-09A6-4F46-B524-F87F08C78E89}" type="datetime1">
              <a:rPr lang="en-US" smtClean="0"/>
              <a:t>12/5/2019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3780988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18712" y="2222287"/>
            <a:ext cx="5185873" cy="363876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7415" y="2222287"/>
            <a:ext cx="5194583" cy="3638764"/>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D026EA9-0A93-4E6E-A89B-352C83E677C3}" type="datetime1">
              <a:rPr lang="en-US" smtClean="0"/>
              <a:t>12/5/2019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3412057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814728" y="2174875"/>
            <a:ext cx="5189857" cy="576262"/>
          </a:xfrm>
        </p:spPr>
        <p:txBody>
          <a:bodyPr anchor="b">
            <a:noAutofit/>
          </a:bodyPr>
          <a:lstStyle>
            <a:lvl1pPr marL="0" indent="0" algn="ctr">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14729" y="2751138"/>
            <a:ext cx="5189856" cy="3109913"/>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7415" y="2174875"/>
            <a:ext cx="5194583" cy="576262"/>
          </a:xfrm>
        </p:spPr>
        <p:txBody>
          <a:bodyPr anchor="b">
            <a:noAutofit/>
          </a:bodyPr>
          <a:lstStyle>
            <a:lvl1pPr marL="0" indent="0" algn="ctr">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87415" y="2751138"/>
            <a:ext cx="5194583" cy="3109913"/>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5C8DEE5-2743-4BB4-9CC3-502CA534552E}" type="datetime1">
              <a:rPr lang="en-US" smtClean="0"/>
              <a:t>12/5/2019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4972774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A2C830C-14E9-48DA-AEBC-0F9BE2160D30}" type="datetime1">
              <a:rPr lang="en-US" smtClean="0"/>
              <a:t>12/5/2019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6893797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BF7EA5E-8C2F-4FF3-B83D-CA61F280911B}" type="datetime1">
              <a:rPr lang="en-US" smtClean="0"/>
              <a:t>12/5/2019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5515771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2" name="Freeform 6"/>
          <p:cNvSpPr>
            <a:spLocks noChangeAspect="1"/>
          </p:cNvSpPr>
          <p:nvPr/>
        </p:nvSpPr>
        <p:spPr bwMode="auto">
          <a:xfrm>
            <a:off x="1073151" y="446087"/>
            <a:ext cx="3547533" cy="1814651"/>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073151" y="446088"/>
            <a:ext cx="3547533" cy="1618396"/>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4855633" y="446088"/>
            <a:ext cx="6252633" cy="541496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073151" y="2260738"/>
            <a:ext cx="3547533" cy="360031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56D55F4-ED67-421B-8A64-B1C7C040AF9A}" type="datetime1">
              <a:rPr lang="en-US" smtClean="0"/>
              <a:t>12/5/2019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957210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4728" y="727522"/>
            <a:ext cx="4852988" cy="1617163"/>
          </a:xfrm>
        </p:spPr>
        <p:txBody>
          <a:bodyPr anchor="b">
            <a:normAutofit/>
          </a:bodyPr>
          <a:lstStyle>
            <a:lvl1pPr algn="l">
              <a:defRPr sz="2400" b="0"/>
            </a:lvl1pPr>
          </a:lstStyle>
          <a:p>
            <a:r>
              <a:rPr lang="en-US"/>
              <a:t>Click to edit Master title style</a:t>
            </a:r>
            <a:endParaRPr lang="en-US" dirty="0"/>
          </a:p>
        </p:txBody>
      </p:sp>
      <p:sp>
        <p:nvSpPr>
          <p:cNvPr id="9" name="Picture Placeholder 11"/>
          <p:cNvSpPr>
            <a:spLocks noGrp="1" noChangeAspect="1"/>
          </p:cNvSpPr>
          <p:nvPr>
            <p:ph type="pic" sz="quarter" idx="13"/>
          </p:nvPr>
        </p:nvSpPr>
        <p:spPr bwMode="auto">
          <a:xfrm>
            <a:off x="6098117" y="0"/>
            <a:ext cx="6093883" cy="6858000"/>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noFill/>
          <a:ln w="9525">
            <a:solidFill>
              <a:schemeClr val="tx2"/>
            </a:solidFill>
            <a:round/>
            <a:headEnd/>
            <a:tailEnd/>
          </a:ln>
          <a:effectLst/>
        </p:spPr>
        <p:txBody>
          <a:bodyPr wrap="square" numCol="1" anchor="t" anchorCtr="0" compatLnSpc="1">
            <a:prstTxWarp prst="textNoShape">
              <a:avLst/>
            </a:prstTxWarp>
            <a:normAutofit/>
          </a:bodyPr>
          <a:lstStyle>
            <a:lvl1pPr algn="ctr">
              <a:buFontTx/>
              <a:buNone/>
              <a:defRPr sz="1400"/>
            </a:lvl1pPr>
          </a:lstStyle>
          <a:p>
            <a:r>
              <a:rPr lang="en-US" dirty="0"/>
              <a:t>Click icon to add picture</a:t>
            </a:r>
          </a:p>
        </p:txBody>
      </p:sp>
      <p:sp>
        <p:nvSpPr>
          <p:cNvPr id="4" name="Text Placeholder 3"/>
          <p:cNvSpPr>
            <a:spLocks noGrp="1"/>
          </p:cNvSpPr>
          <p:nvPr>
            <p:ph type="body" sz="half" idx="2"/>
          </p:nvPr>
        </p:nvSpPr>
        <p:spPr>
          <a:xfrm>
            <a:off x="814728" y="2344684"/>
            <a:ext cx="4852988" cy="3516365"/>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3885810" y="6041362"/>
            <a:ext cx="976879" cy="365125"/>
          </a:xfrm>
        </p:spPr>
        <p:txBody>
          <a:bodyPr/>
          <a:lstStyle/>
          <a:p>
            <a:fld id="{91DC5380-EA49-4781-8C34-68EB5123C18A}" type="datetime1">
              <a:rPr lang="en-US" smtClean="0"/>
              <a:t>12/5/2019</a:t>
            </a:fld>
            <a:endParaRPr lang="en-US" dirty="0"/>
          </a:p>
        </p:txBody>
      </p:sp>
      <p:sp>
        <p:nvSpPr>
          <p:cNvPr id="6" name="Footer Placeholder 5"/>
          <p:cNvSpPr>
            <a:spLocks noGrp="1"/>
          </p:cNvSpPr>
          <p:nvPr>
            <p:ph type="ftr" sz="quarter" idx="11"/>
          </p:nvPr>
        </p:nvSpPr>
        <p:spPr>
          <a:xfrm>
            <a:off x="590396" y="6041362"/>
            <a:ext cx="3295413" cy="365125"/>
          </a:xfrm>
        </p:spPr>
        <p:txBody>
          <a:bodyPr/>
          <a:lstStyle/>
          <a:p>
            <a:endParaRPr lang="en-US" dirty="0"/>
          </a:p>
        </p:txBody>
      </p:sp>
      <p:sp>
        <p:nvSpPr>
          <p:cNvPr id="7" name="Slide Number Placeholder 6"/>
          <p:cNvSpPr>
            <a:spLocks noGrp="1"/>
          </p:cNvSpPr>
          <p:nvPr>
            <p:ph type="sldNum" sz="quarter" idx="12"/>
          </p:nvPr>
        </p:nvSpPr>
        <p:spPr>
          <a:xfrm>
            <a:off x="4862689" y="5915888"/>
            <a:ext cx="1062155" cy="490599"/>
          </a:xfrm>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629549769"/>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0000" y="447188"/>
            <a:ext cx="10571998" cy="970450"/>
          </a:xfrm>
          <a:prstGeom prst="rect">
            <a:avLst/>
          </a:prstGeom>
          <a:effectLst>
            <a:outerShdw blurRad="50800" dir="14400000">
              <a:srgbClr val="000000">
                <a:alpha val="60000"/>
              </a:srgbClr>
            </a:outerShdw>
          </a:effectLst>
        </p:spPr>
        <p:txBody>
          <a:bodyPr vert="horz" lIns="91440" tIns="45720" rIns="91440" bIns="45720" rtlCol="0" anchor="b">
            <a:noAutofit/>
          </a:bodyPr>
          <a:lstStyle/>
          <a:p>
            <a:r>
              <a:rPr lang="en-US"/>
              <a:t>Click to edit Master title style</a:t>
            </a:r>
            <a:endParaRPr lang="en-US" dirty="0"/>
          </a:p>
        </p:txBody>
      </p:sp>
      <p:sp>
        <p:nvSpPr>
          <p:cNvPr id="3" name="Text Placeholder 2"/>
          <p:cNvSpPr>
            <a:spLocks noGrp="1"/>
          </p:cNvSpPr>
          <p:nvPr>
            <p:ph type="body" idx="1"/>
          </p:nvPr>
        </p:nvSpPr>
        <p:spPr>
          <a:xfrm>
            <a:off x="810000" y="2184401"/>
            <a:ext cx="10563285" cy="3674397"/>
          </a:xfrm>
          <a:prstGeom prst="rect">
            <a:avLst/>
          </a:prstGeom>
          <a:effectLst>
            <a:outerShdw blurRad="50800" dir="14400000">
              <a:srgbClr val="000000">
                <a:alpha val="40000"/>
              </a:srgbClr>
            </a:outerShdw>
          </a:effectLst>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3"/>
          </p:nvPr>
        </p:nvSpPr>
        <p:spPr>
          <a:xfrm>
            <a:off x="451514" y="6041362"/>
            <a:ext cx="8644320" cy="365125"/>
          </a:xfrm>
          <a:prstGeom prst="rect">
            <a:avLst/>
          </a:prstGeom>
        </p:spPr>
        <p:txBody>
          <a:bodyPr vert="horz" lIns="91440" tIns="45720" rIns="91440" bIns="45720" rtlCol="0" anchor="b"/>
          <a:lstStyle>
            <a:lvl1pPr algn="l">
              <a:defRPr sz="900">
                <a:solidFill>
                  <a:schemeClr val="tx1"/>
                </a:solidFill>
              </a:defRPr>
            </a:lvl1pPr>
          </a:lstStyle>
          <a:p>
            <a:endParaRPr lang="en-US" dirty="0"/>
          </a:p>
        </p:txBody>
      </p:sp>
      <p:sp>
        <p:nvSpPr>
          <p:cNvPr id="4" name="Date Placeholder 3"/>
          <p:cNvSpPr>
            <a:spLocks noGrp="1"/>
          </p:cNvSpPr>
          <p:nvPr>
            <p:ph type="dt" sz="half" idx="2"/>
          </p:nvPr>
        </p:nvSpPr>
        <p:spPr>
          <a:xfrm>
            <a:off x="9334626" y="6041362"/>
            <a:ext cx="1343706" cy="365125"/>
          </a:xfrm>
          <a:prstGeom prst="rect">
            <a:avLst/>
          </a:prstGeom>
        </p:spPr>
        <p:txBody>
          <a:bodyPr vert="horz" lIns="91440" tIns="45720" rIns="91440" bIns="45720" rtlCol="0" anchor="b"/>
          <a:lstStyle>
            <a:lvl1pPr algn="r">
              <a:defRPr sz="900">
                <a:solidFill>
                  <a:schemeClr val="tx1"/>
                </a:solidFill>
              </a:defRPr>
            </a:lvl1pPr>
          </a:lstStyle>
          <a:p>
            <a:fld id="{91DC5380-EA49-4781-8C34-68EB5123C18A}" type="datetime1">
              <a:rPr lang="en-US" smtClean="0"/>
              <a:t>12/5/2019</a:t>
            </a:fld>
            <a:endParaRPr lang="en-US" dirty="0"/>
          </a:p>
        </p:txBody>
      </p:sp>
      <p:sp>
        <p:nvSpPr>
          <p:cNvPr id="6" name="Slide Number Placeholder 5"/>
          <p:cNvSpPr>
            <a:spLocks noGrp="1"/>
          </p:cNvSpPr>
          <p:nvPr>
            <p:ph type="sldNum" sz="quarter" idx="4"/>
          </p:nvPr>
        </p:nvSpPr>
        <p:spPr>
          <a:xfrm>
            <a:off x="10678331" y="5915888"/>
            <a:ext cx="1062155" cy="490599"/>
          </a:xfrm>
          <a:prstGeom prst="rect">
            <a:avLst/>
          </a:prstGeom>
        </p:spPr>
        <p:txBody>
          <a:bodyPr vert="horz" lIns="91440" tIns="45720" rIns="91440" bIns="10800" rtlCol="0" anchor="b"/>
          <a:lstStyle>
            <a:lvl1pPr algn="r">
              <a:defRPr sz="2000">
                <a:solidFill>
                  <a:schemeClr val="accent1"/>
                </a:solidFill>
              </a:defRPr>
            </a:lvl1pPr>
          </a:lstStyle>
          <a:p>
            <a:fld id="{D57F1E4F-1CFF-5643-939E-02111984F565}" type="slidenum">
              <a:rPr lang="en-US" smtClean="0"/>
              <a:t>‹#›</a:t>
            </a:fld>
            <a:endParaRPr lang="en-US" dirty="0"/>
          </a:p>
        </p:txBody>
      </p:sp>
    </p:spTree>
    <p:extLst>
      <p:ext uri="{BB962C8B-B14F-4D97-AF65-F5344CB8AC3E}">
        <p14:creationId xmlns:p14="http://schemas.microsoft.com/office/powerpoint/2010/main" val="1129965139"/>
      </p:ext>
    </p:extLst>
  </p:cSld>
  <p:clrMap bg1="dk1" tx1="lt1" bg2="dk2" tx2="lt2" accent1="accent1" accent2="accent2" accent3="accent3" accent4="accent4" accent5="accent5" accent6="accent6" hlink="hlink" folHlink="folHlink"/>
  <p:sldLayoutIdLst>
    <p:sldLayoutId id="2147483804" r:id="rId1"/>
    <p:sldLayoutId id="2147483805" r:id="rId2"/>
    <p:sldLayoutId id="2147483806" r:id="rId3"/>
    <p:sldLayoutId id="2147483807" r:id="rId4"/>
    <p:sldLayoutId id="2147483808" r:id="rId5"/>
    <p:sldLayoutId id="2147483809" r:id="rId6"/>
    <p:sldLayoutId id="2147483810" r:id="rId7"/>
    <p:sldLayoutId id="2147483811" r:id="rId8"/>
    <p:sldLayoutId id="2147483812" r:id="rId9"/>
    <p:sldLayoutId id="2147483813" r:id="rId10"/>
    <p:sldLayoutId id="2147483814" r:id="rId11"/>
    <p:sldLayoutId id="2147483815" r:id="rId12"/>
    <p:sldLayoutId id="2147483816" r:id="rId13"/>
    <p:sldLayoutId id="2147483817" r:id="rId14"/>
  </p:sldLayoutIdLst>
  <p:hf hdr="0" ftr="0" dt="0"/>
  <p:txStyles>
    <p:titleStyle>
      <a:lvl1pPr algn="l" defTabSz="457200" rtl="0" eaLnBrk="1" latinLnBrk="0" hangingPunct="1">
        <a:spcBef>
          <a:spcPct val="0"/>
        </a:spcBef>
        <a:buNone/>
        <a:defRPr sz="4000" b="1" kern="1200">
          <a:solidFill>
            <a:srgbClr val="FEFEFE"/>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accent1"/>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8" name="Slide Number Placeholder 5">
            <a:extLst>
              <a:ext uri="{FF2B5EF4-FFF2-40B4-BE49-F238E27FC236}">
                <a16:creationId xmlns:a16="http://schemas.microsoft.com/office/drawing/2014/main" id="{07D4ADD5-C1F4-445B-8E6F-3837D49E86A4}"/>
              </a:ext>
            </a:extLst>
          </p:cNvPr>
          <p:cNvSpPr txBox="1">
            <a:spLocks/>
          </p:cNvSpPr>
          <p:nvPr userDrawn="1"/>
        </p:nvSpPr>
        <p:spPr>
          <a:xfrm>
            <a:off x="0" y="6492875"/>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E654ADBA-5255-4AEC-A490-69DEA35DECA1}"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67739742"/>
      </p:ext>
    </p:extLst>
  </p:cSld>
  <p:clrMap bg1="lt1" tx1="dk1" bg2="lt2" tx2="dk2" accent1="accent1" accent2="accent2" accent3="accent3" accent4="accent4" accent5="accent5" accent6="accent6" hlink="hlink" folHlink="folHlink"/>
  <p:sldLayoutIdLst>
    <p:sldLayoutId id="2147483821" r:id="rId1"/>
    <p:sldLayoutId id="2147483822" r:id="rId2"/>
    <p:sldLayoutId id="2147483823" r:id="rId3"/>
    <p:sldLayoutId id="2147483824" r:id="rId4"/>
    <p:sldLayoutId id="2147483825" r:id="rId5"/>
    <p:sldLayoutId id="2147483826" r:id="rId6"/>
    <p:sldLayoutId id="2147483827" r:id="rId7"/>
    <p:sldLayoutId id="2147483828" r:id="rId8"/>
    <p:sldLayoutId id="2147483829" r:id="rId9"/>
    <p:sldLayoutId id="2147483830" r:id="rId10"/>
    <p:sldLayoutId id="214748383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7.xml"/><Relationship Id="rId4" Type="http://schemas.openxmlformats.org/officeDocument/2006/relationships/hyperlink" Target="https://vernamyers.com/diversity-doesnt-stick-without-inclusion/" TargetMode="External"/></Relationships>
</file>

<file path=ppt/slides/_rels/slide13.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5.png"/><Relationship Id="rId3" Type="http://schemas.openxmlformats.org/officeDocument/2006/relationships/image" Target="../media/image7.jpeg"/><Relationship Id="rId7" Type="http://schemas.openxmlformats.org/officeDocument/2006/relationships/image" Target="../media/image10.png"/><Relationship Id="rId12" Type="http://schemas.openxmlformats.org/officeDocument/2006/relationships/image" Target="../media/image14.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9.png"/><Relationship Id="rId11" Type="http://schemas.openxmlformats.org/officeDocument/2006/relationships/image" Target="../media/image13.png"/><Relationship Id="rId5" Type="http://schemas.openxmlformats.org/officeDocument/2006/relationships/image" Target="../media/image8.png"/><Relationship Id="rId10" Type="http://schemas.openxmlformats.org/officeDocument/2006/relationships/image" Target="../media/image12.png"/><Relationship Id="rId4" Type="http://schemas.openxmlformats.org/officeDocument/2006/relationships/hyperlink" Target="https://www.pexels.com/photo/brown-wooden-fence-113726/" TargetMode="External"/><Relationship Id="rId9" Type="http://schemas.microsoft.com/office/2007/relationships/hdphoto" Target="../media/hdphoto1.wdp"/><Relationship Id="rId14" Type="http://schemas.microsoft.com/office/2007/relationships/hdphoto" Target="../media/hdphoto2.wdp"/></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hyperlink" Target="https://youtu.be/2g88Ju6nkcg" TargetMode="External"/><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chart" Target="../charts/chart2.xml"/></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hyperlink" Target="https://www.nytimes.com/2018/09/13/us/census-foreign-population.html" TargetMode="External"/><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9680EF8-D7FC-4789-8DA2-1BB0132CA704}"/>
              </a:ext>
            </a:extLst>
          </p:cNvPr>
          <p:cNvSpPr>
            <a:spLocks noGrp="1"/>
          </p:cNvSpPr>
          <p:nvPr>
            <p:ph type="ctrTitle"/>
          </p:nvPr>
        </p:nvSpPr>
        <p:spPr>
          <a:xfrm>
            <a:off x="1186084" y="2647771"/>
            <a:ext cx="9492247" cy="1200329"/>
          </a:xfrm>
          <a:prstGeom prst="rect">
            <a:avLst/>
          </a:prstGeom>
        </p:spPr>
        <p:txBody>
          <a:bodyPr wrap="square">
            <a:spAutoFit/>
          </a:bodyPr>
          <a:lstStyle/>
          <a:p>
            <a:r>
              <a:rPr lang="en-US" sz="4000" dirty="0">
                <a:solidFill>
                  <a:schemeClr val="tx1"/>
                </a:solidFill>
              </a:rPr>
              <a:t>Unconscious Bias in Engineering</a:t>
            </a:r>
          </a:p>
          <a:p>
            <a:endParaRPr lang="en-US" sz="3200" dirty="0">
              <a:solidFill>
                <a:schemeClr val="tx1"/>
              </a:solidFill>
            </a:endParaRPr>
          </a:p>
        </p:txBody>
      </p:sp>
      <p:sp>
        <p:nvSpPr>
          <p:cNvPr id="3" name="Slide Number Placeholder 2">
            <a:extLst>
              <a:ext uri="{FF2B5EF4-FFF2-40B4-BE49-F238E27FC236}">
                <a16:creationId xmlns:a16="http://schemas.microsoft.com/office/drawing/2014/main" id="{B12C9A70-94F0-4735-AC5C-40D0528830F9}"/>
              </a:ext>
            </a:extLst>
          </p:cNvPr>
          <p:cNvSpPr>
            <a:spLocks noGrp="1"/>
          </p:cNvSpPr>
          <p:nvPr>
            <p:ph type="sldNum" sz="quarter" idx="12"/>
          </p:nvPr>
        </p:nvSpPr>
        <p:spPr/>
        <p:txBody>
          <a:bodyPr/>
          <a:lstStyle/>
          <a:p>
            <a:fld id="{D57F1E4F-1CFF-5643-939E-02111984F565}" type="slidenum">
              <a:rPr lang="en-US" smtClean="0"/>
              <a:t>1</a:t>
            </a:fld>
            <a:endParaRPr lang="en-US" dirty="0"/>
          </a:p>
        </p:txBody>
      </p:sp>
      <p:sp>
        <p:nvSpPr>
          <p:cNvPr id="2" name="Rectangle 1">
            <a:extLst>
              <a:ext uri="{FF2B5EF4-FFF2-40B4-BE49-F238E27FC236}">
                <a16:creationId xmlns:a16="http://schemas.microsoft.com/office/drawing/2014/main" id="{559B63D0-1BAF-4D2B-B275-1D658716AA7E}"/>
              </a:ext>
            </a:extLst>
          </p:cNvPr>
          <p:cNvSpPr/>
          <p:nvPr/>
        </p:nvSpPr>
        <p:spPr>
          <a:xfrm>
            <a:off x="2119311" y="5514856"/>
            <a:ext cx="8559019" cy="830997"/>
          </a:xfrm>
          <a:prstGeom prst="rect">
            <a:avLst/>
          </a:prstGeom>
        </p:spPr>
        <p:txBody>
          <a:bodyPr wrap="square">
            <a:spAutoFit/>
          </a:bodyPr>
          <a:lstStyle/>
          <a:p>
            <a:r>
              <a:rPr lang="en-US" sz="2400" dirty="0"/>
              <a:t> </a:t>
            </a:r>
          </a:p>
          <a:p>
            <a:r>
              <a:rPr lang="en-US" sz="2400" dirty="0"/>
              <a:t>	Module 1- Defining Unconscious Bias</a:t>
            </a:r>
          </a:p>
        </p:txBody>
      </p:sp>
    </p:spTree>
    <p:extLst>
      <p:ext uri="{BB962C8B-B14F-4D97-AF65-F5344CB8AC3E}">
        <p14:creationId xmlns:p14="http://schemas.microsoft.com/office/powerpoint/2010/main" val="26190238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66C4E62-D3B6-4644-B4B4-1247CE104949}"/>
              </a:ext>
            </a:extLst>
          </p:cNvPr>
          <p:cNvSpPr/>
          <p:nvPr/>
        </p:nvSpPr>
        <p:spPr>
          <a:xfrm>
            <a:off x="1196956" y="1215206"/>
            <a:ext cx="8064001" cy="2772234"/>
          </a:xfrm>
          <a:prstGeom prst="rect">
            <a:avLst/>
          </a:prstGeom>
        </p:spPr>
        <p:txBody>
          <a:bodyPr wrap="square">
            <a:spAutoFit/>
          </a:bodyPr>
          <a:lstStyle/>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endParaRPr kumimoji="0" lang="en-US" sz="2800" b="0" i="0" u="none" strike="noStrike" kern="1200" cap="none" spc="0" normalizeH="0" baseline="0" noProof="0" dirty="0">
              <a:ln>
                <a:noFill/>
              </a:ln>
              <a:effectLst/>
              <a:uLnTx/>
              <a:uFillTx/>
              <a:latin typeface="Century Gothic" panose="020B0502020202020204" pitchFamily="34" charset="0"/>
              <a:ea typeface="Calibri" panose="020F0502020204030204" pitchFamily="34" charset="0"/>
              <a:cs typeface="Times New Roman" panose="02020603050405020304" pitchFamily="18" charset="0"/>
            </a:endParaRPr>
          </a:p>
          <a:p>
            <a:pPr marL="457200" marR="0" lvl="0" indent="-457200" algn="l" defTabSz="914400" rtl="0" eaLnBrk="1" fontAlgn="auto" latinLnBrk="0" hangingPunct="1">
              <a:lnSpc>
                <a:spcPct val="107000"/>
              </a:lnSpc>
              <a:spcBef>
                <a:spcPts val="0"/>
              </a:spcBef>
              <a:spcAft>
                <a:spcPts val="800"/>
              </a:spcAft>
              <a:buClr>
                <a:schemeClr val="accent1"/>
              </a:buClr>
              <a:buSzTx/>
              <a:buFont typeface="Wingdings" panose="05000000000000000000" pitchFamily="2" charset="2"/>
              <a:buChar char="§"/>
              <a:tabLst/>
              <a:defRPr/>
            </a:pPr>
            <a:r>
              <a:rPr kumimoji="0" lang="en-US" sz="2800" b="0" i="0" u="none" strike="noStrike" kern="1200" cap="none" spc="0" normalizeH="0" baseline="0" noProof="0" dirty="0">
                <a:ln>
                  <a:noFill/>
                </a:ln>
                <a:effectLst/>
                <a:uLnTx/>
                <a:uFillTx/>
                <a:latin typeface="Century Gothic" panose="020B0502020202020204" pitchFamily="34" charset="0"/>
                <a:ea typeface="Calibri" panose="020F0502020204030204" pitchFamily="34" charset="0"/>
                <a:cs typeface="Times New Roman" panose="02020603050405020304" pitchFamily="18" charset="0"/>
              </a:rPr>
              <a:t>Diversity</a:t>
            </a:r>
          </a:p>
          <a:p>
            <a:pPr marL="457200" marR="0" lvl="0" indent="-457200" algn="l" defTabSz="914400" rtl="0" eaLnBrk="1" fontAlgn="auto" latinLnBrk="0" hangingPunct="1">
              <a:lnSpc>
                <a:spcPct val="107000"/>
              </a:lnSpc>
              <a:spcBef>
                <a:spcPts val="0"/>
              </a:spcBef>
              <a:spcAft>
                <a:spcPts val="800"/>
              </a:spcAft>
              <a:buClr>
                <a:schemeClr val="accent1"/>
              </a:buClr>
              <a:buSzTx/>
              <a:buFont typeface="Wingdings" panose="05000000000000000000" pitchFamily="2" charset="2"/>
              <a:buChar char="§"/>
              <a:tabLst/>
              <a:defRPr/>
            </a:pPr>
            <a:r>
              <a:rPr kumimoji="0" lang="en-US" sz="2800" b="0" i="0" u="none" strike="noStrike" kern="1200" cap="none" spc="0" normalizeH="0" baseline="0" noProof="0" dirty="0">
                <a:ln>
                  <a:noFill/>
                </a:ln>
                <a:effectLst/>
                <a:uLnTx/>
                <a:uFillTx/>
                <a:latin typeface="Century Gothic" panose="020B0502020202020204" pitchFamily="34" charset="0"/>
                <a:ea typeface="Calibri" panose="020F0502020204030204" pitchFamily="34" charset="0"/>
                <a:cs typeface="Times New Roman" panose="02020603050405020304" pitchFamily="18" charset="0"/>
              </a:rPr>
              <a:t>Inclusion</a:t>
            </a:r>
          </a:p>
          <a:p>
            <a:pPr marL="457200" marR="0" lvl="0" indent="-457200" algn="l" defTabSz="914400" rtl="0" eaLnBrk="1" fontAlgn="auto" latinLnBrk="0" hangingPunct="1">
              <a:lnSpc>
                <a:spcPct val="107000"/>
              </a:lnSpc>
              <a:spcBef>
                <a:spcPts val="0"/>
              </a:spcBef>
              <a:spcAft>
                <a:spcPts val="800"/>
              </a:spcAft>
              <a:buClr>
                <a:schemeClr val="accent1"/>
              </a:buClr>
              <a:buSzTx/>
              <a:buFont typeface="Wingdings" panose="05000000000000000000" pitchFamily="2" charset="2"/>
              <a:buChar char="§"/>
              <a:tabLst/>
              <a:defRPr/>
            </a:pPr>
            <a:r>
              <a:rPr kumimoji="0" lang="en-US" sz="2800" b="0" i="0" u="none" strike="noStrike" kern="1200" cap="none" spc="0" normalizeH="0" baseline="0" noProof="0" dirty="0">
                <a:ln>
                  <a:noFill/>
                </a:ln>
                <a:effectLst/>
                <a:uLnTx/>
                <a:uFillTx/>
                <a:latin typeface="Century Gothic" panose="020B0502020202020204" pitchFamily="34" charset="0"/>
                <a:ea typeface="Calibri" panose="020F0502020204030204" pitchFamily="34" charset="0"/>
                <a:cs typeface="Times New Roman" panose="02020603050405020304" pitchFamily="18" charset="0"/>
              </a:rPr>
              <a:t>Equity</a:t>
            </a:r>
          </a:p>
          <a:p>
            <a:pPr marL="457200" marR="0" lvl="0" indent="-457200" algn="l" defTabSz="914400" rtl="0" eaLnBrk="1" fontAlgn="auto" latinLnBrk="0" hangingPunct="1">
              <a:lnSpc>
                <a:spcPct val="107000"/>
              </a:lnSpc>
              <a:spcBef>
                <a:spcPts val="0"/>
              </a:spcBef>
              <a:spcAft>
                <a:spcPts val="800"/>
              </a:spcAft>
              <a:buClr>
                <a:schemeClr val="accent1"/>
              </a:buClr>
              <a:buSzTx/>
              <a:buFont typeface="Wingdings" panose="05000000000000000000" pitchFamily="2" charset="2"/>
              <a:buChar char="§"/>
              <a:tabLst/>
              <a:defRPr/>
            </a:pPr>
            <a:r>
              <a:rPr kumimoji="0" lang="en-US" sz="2800" b="0" i="0" u="none" strike="noStrike" kern="1200" cap="none" spc="0" normalizeH="0" baseline="0" noProof="0" dirty="0">
                <a:ln>
                  <a:noFill/>
                </a:ln>
                <a:effectLst/>
                <a:uLnTx/>
                <a:uFillTx/>
                <a:latin typeface="Century Gothic" panose="020B0502020202020204" pitchFamily="34" charset="0"/>
                <a:ea typeface="Calibri" panose="020F0502020204030204" pitchFamily="34" charset="0"/>
                <a:cs typeface="Times New Roman" panose="02020603050405020304" pitchFamily="18" charset="0"/>
              </a:rPr>
              <a:t>Unconscious Bias/ Implicit Bias</a:t>
            </a:r>
          </a:p>
        </p:txBody>
      </p:sp>
      <p:sp>
        <p:nvSpPr>
          <p:cNvPr id="2" name="Rectangle 1">
            <a:extLst>
              <a:ext uri="{FF2B5EF4-FFF2-40B4-BE49-F238E27FC236}">
                <a16:creationId xmlns:a16="http://schemas.microsoft.com/office/drawing/2014/main" id="{A3003B1C-1AD6-499B-81C4-E155EDB56485}"/>
              </a:ext>
            </a:extLst>
          </p:cNvPr>
          <p:cNvSpPr/>
          <p:nvPr/>
        </p:nvSpPr>
        <p:spPr>
          <a:xfrm>
            <a:off x="667567" y="322393"/>
            <a:ext cx="3664786" cy="457048"/>
          </a:xfrm>
          <a:prstGeom prst="rect">
            <a:avLst/>
          </a:prstGeom>
        </p:spPr>
        <p:txBody>
          <a:bodyPr wrap="none">
            <a:spAutoFit/>
          </a:bodyPr>
          <a:lstStyle/>
          <a:p>
            <a:pPr lvl="0" defTabSz="914400">
              <a:lnSpc>
                <a:spcPct val="107000"/>
              </a:lnSpc>
              <a:spcAft>
                <a:spcPts val="800"/>
              </a:spcAft>
              <a:defRPr/>
            </a:pPr>
            <a:r>
              <a:rPr lang="en-US" sz="2400" dirty="0">
                <a:solidFill>
                  <a:schemeClr val="tx1">
                    <a:lumMod val="85000"/>
                  </a:schemeClr>
                </a:solidFill>
                <a:latin typeface="Century Gothic" panose="020B0502020202020204" pitchFamily="34" charset="0"/>
                <a:ea typeface="Calibri" panose="020F0502020204030204" pitchFamily="34" charset="0"/>
                <a:cs typeface="Times New Roman" panose="02020603050405020304" pitchFamily="18" charset="0"/>
              </a:rPr>
              <a:t>3. Define Key D&amp;I Terms</a:t>
            </a:r>
          </a:p>
        </p:txBody>
      </p:sp>
      <p:sp>
        <p:nvSpPr>
          <p:cNvPr id="5" name="Slide Number Placeholder 4">
            <a:extLst>
              <a:ext uri="{FF2B5EF4-FFF2-40B4-BE49-F238E27FC236}">
                <a16:creationId xmlns:a16="http://schemas.microsoft.com/office/drawing/2014/main" id="{B34AB0C3-F622-45B2-BAB0-BF07E2F1FB37}"/>
              </a:ext>
            </a:extLst>
          </p:cNvPr>
          <p:cNvSpPr>
            <a:spLocks noGrp="1"/>
          </p:cNvSpPr>
          <p:nvPr>
            <p:ph type="sldNum" sz="quarter" idx="12"/>
          </p:nvPr>
        </p:nvSpPr>
        <p:spPr/>
        <p:txBody>
          <a:bodyPr/>
          <a:lstStyle/>
          <a:p>
            <a:fld id="{D57F1E4F-1CFF-5643-939E-02111984F565}" type="slidenum">
              <a:rPr lang="en-US" smtClean="0"/>
              <a:t>10</a:t>
            </a:fld>
            <a:endParaRPr lang="en-US" dirty="0"/>
          </a:p>
        </p:txBody>
      </p:sp>
    </p:spTree>
    <p:extLst>
      <p:ext uri="{BB962C8B-B14F-4D97-AF65-F5344CB8AC3E}">
        <p14:creationId xmlns:p14="http://schemas.microsoft.com/office/powerpoint/2010/main" val="29780756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977EF49-0805-4D19-A03E-FCEEE22B765F}"/>
              </a:ext>
            </a:extLst>
          </p:cNvPr>
          <p:cNvSpPr/>
          <p:nvPr/>
        </p:nvSpPr>
        <p:spPr>
          <a:xfrm>
            <a:off x="735088" y="1210139"/>
            <a:ext cx="9594744" cy="5108065"/>
          </a:xfrm>
          <a:prstGeom prst="rect">
            <a:avLst/>
          </a:prstGeom>
        </p:spPr>
        <p:txBody>
          <a:bodyPr wrap="square">
            <a:spAutoFit/>
          </a:bodyPr>
          <a:lstStyle/>
          <a:p>
            <a:pPr marL="342900" marR="0" lvl="0" indent="-342900">
              <a:lnSpc>
                <a:spcPct val="107000"/>
              </a:lnSpc>
              <a:spcBef>
                <a:spcPts val="0"/>
              </a:spcBef>
              <a:spcAft>
                <a:spcPts val="0"/>
              </a:spcAft>
              <a:buClr>
                <a:schemeClr val="accent1"/>
              </a:buClr>
              <a:buFont typeface="Wingdings" panose="05000000000000000000" pitchFamily="2" charset="2"/>
              <a:buChar char="§"/>
            </a:pPr>
            <a:r>
              <a:rPr lang="en-US" sz="2400" b="1" dirty="0">
                <a:effectLst/>
                <a:latin typeface="Century Gothic" panose="020B0502020202020204" pitchFamily="34" charset="0"/>
                <a:ea typeface="Calibri" panose="020F0502020204030204" pitchFamily="34" charset="0"/>
                <a:cs typeface="Calibri" panose="020F0502020204030204" pitchFamily="34" charset="0"/>
              </a:rPr>
              <a:t>Diversity:</a:t>
            </a:r>
            <a:endParaRPr lang="en-US" sz="2400" b="1" dirty="0">
              <a:effectLst/>
              <a:latin typeface="Century Gothic" panose="020B0502020202020204" pitchFamily="34" charset="0"/>
              <a:ea typeface="Calibri" panose="020F0502020204030204" pitchFamily="34" charset="0"/>
              <a:cs typeface="Times New Roman" panose="02020603050405020304" pitchFamily="18" charset="0"/>
            </a:endParaRPr>
          </a:p>
          <a:p>
            <a:pPr marR="0" lvl="1">
              <a:lnSpc>
                <a:spcPct val="107000"/>
              </a:lnSpc>
              <a:spcBef>
                <a:spcPts val="0"/>
              </a:spcBef>
              <a:spcAft>
                <a:spcPts val="0"/>
              </a:spcAft>
            </a:pPr>
            <a:r>
              <a:rPr lang="en-US" sz="2000" dirty="0">
                <a:effectLst/>
                <a:latin typeface="Century Gothic" panose="020B0502020202020204" pitchFamily="34" charset="0"/>
                <a:ea typeface="Calibri" panose="020F0502020204030204" pitchFamily="34" charset="0"/>
                <a:cs typeface="Calibri" panose="020F0502020204030204" pitchFamily="34" charset="0"/>
              </a:rPr>
              <a:t>Full spectrum of human demographic differences -- race, religion, gender, sexual orientation, age, socio-economic status or physical disability</a:t>
            </a:r>
            <a:endParaRPr lang="en-US" sz="2000" dirty="0">
              <a:effectLst/>
              <a:latin typeface="Century Gothic" panose="020B0502020202020204" pitchFamily="34" charset="0"/>
              <a:ea typeface="Calibri" panose="020F0502020204030204" pitchFamily="34" charset="0"/>
              <a:cs typeface="Times New Roman" panose="02020603050405020304" pitchFamily="18" charset="0"/>
            </a:endParaRPr>
          </a:p>
          <a:p>
            <a:pPr marR="0" lvl="1">
              <a:lnSpc>
                <a:spcPct val="107000"/>
              </a:lnSpc>
              <a:spcBef>
                <a:spcPts val="0"/>
              </a:spcBef>
              <a:spcAft>
                <a:spcPts val="0"/>
              </a:spcAft>
            </a:pPr>
            <a:r>
              <a:rPr lang="en-US" sz="2000" dirty="0">
                <a:effectLst/>
                <a:latin typeface="Century Gothic" panose="020B0502020202020204" pitchFamily="34" charset="0"/>
                <a:ea typeface="Calibri" panose="020F0502020204030204" pitchFamily="34" charset="0"/>
                <a:cs typeface="Calibri" panose="020F0502020204030204" pitchFamily="34" charset="0"/>
              </a:rPr>
              <a:t>In Engineering is critical to the success of the profession</a:t>
            </a:r>
          </a:p>
          <a:p>
            <a:pPr marL="742950" marR="0" lvl="1" indent="-285750">
              <a:lnSpc>
                <a:spcPct val="107000"/>
              </a:lnSpc>
              <a:spcBef>
                <a:spcPts val="0"/>
              </a:spcBef>
              <a:spcAft>
                <a:spcPts val="0"/>
              </a:spcAft>
              <a:buFont typeface="Courier New" panose="02070309020205020404" pitchFamily="49" charset="0"/>
              <a:buChar char="o"/>
            </a:pPr>
            <a:endParaRPr lang="en-US" sz="2000" dirty="0">
              <a:effectLst/>
              <a:latin typeface="Century Gothic" panose="020B050202020202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Clr>
                <a:schemeClr val="accent1"/>
              </a:buClr>
              <a:buFont typeface="Wingdings" panose="05000000000000000000" pitchFamily="2" charset="2"/>
              <a:buChar char="§"/>
            </a:pPr>
            <a:r>
              <a:rPr lang="en-US" sz="2400" b="1" dirty="0">
                <a:effectLst/>
                <a:latin typeface="Century Gothic" panose="020B0502020202020204" pitchFamily="34" charset="0"/>
                <a:ea typeface="Calibri" panose="020F0502020204030204" pitchFamily="34" charset="0"/>
                <a:cs typeface="Calibri" panose="020F0502020204030204" pitchFamily="34" charset="0"/>
              </a:rPr>
              <a:t>Inclusion:</a:t>
            </a:r>
            <a:endParaRPr lang="en-US" sz="2400" b="1" dirty="0">
              <a:effectLst/>
              <a:latin typeface="Century Gothic" panose="020B0502020202020204" pitchFamily="34" charset="0"/>
              <a:ea typeface="Calibri" panose="020F0502020204030204" pitchFamily="34" charset="0"/>
              <a:cs typeface="Times New Roman" panose="02020603050405020304" pitchFamily="18" charset="0"/>
            </a:endParaRPr>
          </a:p>
          <a:p>
            <a:pPr marR="0" lvl="1">
              <a:lnSpc>
                <a:spcPct val="107000"/>
              </a:lnSpc>
              <a:spcBef>
                <a:spcPts val="0"/>
              </a:spcBef>
              <a:spcAft>
                <a:spcPts val="0"/>
              </a:spcAft>
            </a:pPr>
            <a:r>
              <a:rPr lang="en-US" sz="2000" dirty="0">
                <a:effectLst/>
                <a:latin typeface="Century Gothic" panose="020B0502020202020204" pitchFamily="34" charset="0"/>
                <a:ea typeface="Calibri" panose="020F0502020204030204" pitchFamily="34" charset="0"/>
                <a:cs typeface="Calibri" panose="020F0502020204030204" pitchFamily="34" charset="0"/>
              </a:rPr>
              <a:t>A setting in which all people feel a sense of belonging. </a:t>
            </a:r>
            <a:endParaRPr lang="en-US" sz="2000" dirty="0">
              <a:effectLst/>
              <a:latin typeface="Century Gothic" panose="020B0502020202020204" pitchFamily="34" charset="0"/>
              <a:ea typeface="Calibri" panose="020F0502020204030204" pitchFamily="34" charset="0"/>
              <a:cs typeface="Times New Roman" panose="02020603050405020304" pitchFamily="18" charset="0"/>
            </a:endParaRPr>
          </a:p>
          <a:p>
            <a:pPr marR="0" lvl="1">
              <a:lnSpc>
                <a:spcPct val="107000"/>
              </a:lnSpc>
              <a:spcBef>
                <a:spcPts val="0"/>
              </a:spcBef>
              <a:spcAft>
                <a:spcPts val="0"/>
              </a:spcAft>
            </a:pPr>
            <a:r>
              <a:rPr lang="en-US" sz="2000" dirty="0">
                <a:effectLst/>
                <a:latin typeface="Century Gothic" panose="020B0502020202020204" pitchFamily="34" charset="0"/>
                <a:ea typeface="Calibri" panose="020F0502020204030204" pitchFamily="34" charset="0"/>
                <a:cs typeface="Calibri" panose="020F0502020204030204" pitchFamily="34" charset="0"/>
              </a:rPr>
              <a:t>Individuals thoughts, concerns and ideas are welcomed, respected, and encouraged</a:t>
            </a:r>
            <a:endParaRPr lang="en-US" sz="2000" dirty="0">
              <a:effectLst/>
              <a:latin typeface="Century Gothic" panose="020B0502020202020204" pitchFamily="34" charset="0"/>
              <a:ea typeface="Calibri" panose="020F0502020204030204" pitchFamily="34" charset="0"/>
              <a:cs typeface="Times New Roman" panose="02020603050405020304" pitchFamily="18" charset="0"/>
            </a:endParaRPr>
          </a:p>
          <a:p>
            <a:pPr marR="0" lvl="1">
              <a:lnSpc>
                <a:spcPct val="107000"/>
              </a:lnSpc>
              <a:spcBef>
                <a:spcPts val="0"/>
              </a:spcBef>
              <a:spcAft>
                <a:spcPts val="0"/>
              </a:spcAft>
            </a:pPr>
            <a:r>
              <a:rPr lang="en-US" sz="2000" dirty="0">
                <a:effectLst/>
                <a:latin typeface="Century Gothic" panose="020B0502020202020204" pitchFamily="34" charset="0"/>
                <a:ea typeface="Calibri" panose="020F0502020204030204" pitchFamily="34" charset="0"/>
                <a:cs typeface="Calibri" panose="020F0502020204030204" pitchFamily="34" charset="0"/>
              </a:rPr>
              <a:t>Inclusive cultures promote the exchange of diverse ideas which leads to innovation, collaboration, and improved performance</a:t>
            </a:r>
            <a:endParaRPr lang="en-US" sz="2000" dirty="0">
              <a:effectLst/>
              <a:latin typeface="Century Gothic" panose="020B0502020202020204" pitchFamily="34" charset="0"/>
              <a:ea typeface="Calibri" panose="020F0502020204030204" pitchFamily="34" charset="0"/>
              <a:cs typeface="Times New Roman" panose="02020603050405020304" pitchFamily="18" charset="0"/>
            </a:endParaRPr>
          </a:p>
          <a:p>
            <a:pPr marR="0" lvl="1">
              <a:lnSpc>
                <a:spcPct val="107000"/>
              </a:lnSpc>
              <a:spcBef>
                <a:spcPts val="0"/>
              </a:spcBef>
              <a:spcAft>
                <a:spcPts val="0"/>
              </a:spcAft>
            </a:pPr>
            <a:r>
              <a:rPr lang="en-US" sz="2000" dirty="0">
                <a:effectLst/>
                <a:latin typeface="Century Gothic" panose="020B0502020202020204" pitchFamily="34" charset="0"/>
                <a:ea typeface="Calibri" panose="020F0502020204030204" pitchFamily="34" charset="0"/>
                <a:cs typeface="Calibri" panose="020F0502020204030204" pitchFamily="34" charset="0"/>
              </a:rPr>
              <a:t>When people feel included and valued they can bring their entire self to the classroom, lab and work </a:t>
            </a:r>
          </a:p>
          <a:p>
            <a:pPr marL="742950" marR="0" lvl="1" indent="-285750">
              <a:lnSpc>
                <a:spcPct val="107000"/>
              </a:lnSpc>
              <a:spcBef>
                <a:spcPts val="0"/>
              </a:spcBef>
              <a:spcAft>
                <a:spcPts val="0"/>
              </a:spcAft>
              <a:buFont typeface="Courier New" panose="02070309020205020404" pitchFamily="49" charset="0"/>
              <a:buChar char="o"/>
            </a:pPr>
            <a:endParaRPr lang="en-US" sz="2000" dirty="0">
              <a:effectLst/>
              <a:latin typeface="Century Gothic" panose="020B0502020202020204" pitchFamily="34" charset="0"/>
              <a:ea typeface="Calibri" panose="020F0502020204030204" pitchFamily="34" charset="0"/>
              <a:cs typeface="Times New Roman" panose="02020603050405020304" pitchFamily="18" charset="0"/>
            </a:endParaRPr>
          </a:p>
        </p:txBody>
      </p:sp>
      <p:sp>
        <p:nvSpPr>
          <p:cNvPr id="3" name="Rectangle 2">
            <a:extLst>
              <a:ext uri="{FF2B5EF4-FFF2-40B4-BE49-F238E27FC236}">
                <a16:creationId xmlns:a16="http://schemas.microsoft.com/office/drawing/2014/main" id="{0BA1E996-664D-4D3E-9390-3C96F97DBF9B}"/>
              </a:ext>
            </a:extLst>
          </p:cNvPr>
          <p:cNvSpPr/>
          <p:nvPr/>
        </p:nvSpPr>
        <p:spPr>
          <a:xfrm>
            <a:off x="258493" y="117856"/>
            <a:ext cx="3664786" cy="457048"/>
          </a:xfrm>
          <a:prstGeom prst="rect">
            <a:avLst/>
          </a:prstGeom>
        </p:spPr>
        <p:txBody>
          <a:bodyPr wrap="none">
            <a:spAutoFit/>
          </a:bodyPr>
          <a:lstStyle/>
          <a:p>
            <a:pPr lvl="0" defTabSz="914400">
              <a:lnSpc>
                <a:spcPct val="107000"/>
              </a:lnSpc>
              <a:spcAft>
                <a:spcPts val="800"/>
              </a:spcAft>
              <a:defRPr/>
            </a:pPr>
            <a:r>
              <a:rPr lang="en-US" sz="2400" dirty="0">
                <a:solidFill>
                  <a:schemeClr val="tx1">
                    <a:lumMod val="85000"/>
                  </a:schemeClr>
                </a:solidFill>
                <a:latin typeface="Century Gothic" panose="020B0502020202020204" pitchFamily="34" charset="0"/>
                <a:ea typeface="Calibri" panose="020F0502020204030204" pitchFamily="34" charset="0"/>
                <a:cs typeface="Times New Roman" panose="02020603050405020304" pitchFamily="18" charset="0"/>
              </a:rPr>
              <a:t>3. Define Key D&amp;I Terms</a:t>
            </a:r>
          </a:p>
        </p:txBody>
      </p:sp>
      <p:sp>
        <p:nvSpPr>
          <p:cNvPr id="5" name="Slide Number Placeholder 4">
            <a:extLst>
              <a:ext uri="{FF2B5EF4-FFF2-40B4-BE49-F238E27FC236}">
                <a16:creationId xmlns:a16="http://schemas.microsoft.com/office/drawing/2014/main" id="{86D8E7EB-09B5-4AE4-A46B-B6CEF0A01CE0}"/>
              </a:ext>
            </a:extLst>
          </p:cNvPr>
          <p:cNvSpPr>
            <a:spLocks noGrp="1"/>
          </p:cNvSpPr>
          <p:nvPr>
            <p:ph type="sldNum" sz="quarter" idx="12"/>
          </p:nvPr>
        </p:nvSpPr>
        <p:spPr/>
        <p:txBody>
          <a:bodyPr/>
          <a:lstStyle/>
          <a:p>
            <a:fld id="{D57F1E4F-1CFF-5643-939E-02111984F565}" type="slidenum">
              <a:rPr lang="en-US" smtClean="0"/>
              <a:t>11</a:t>
            </a:fld>
            <a:endParaRPr lang="en-US" dirty="0"/>
          </a:p>
        </p:txBody>
      </p:sp>
    </p:spTree>
    <p:extLst>
      <p:ext uri="{BB962C8B-B14F-4D97-AF65-F5344CB8AC3E}">
        <p14:creationId xmlns:p14="http://schemas.microsoft.com/office/powerpoint/2010/main" val="730521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13AFA03-DDCD-40C1-95BC-4B11EB66A804}"/>
              </a:ext>
            </a:extLst>
          </p:cNvPr>
          <p:cNvSpPr txBox="1"/>
          <p:nvPr/>
        </p:nvSpPr>
        <p:spPr>
          <a:xfrm>
            <a:off x="705947" y="384614"/>
            <a:ext cx="7231088" cy="523220"/>
          </a:xfrm>
          <a:prstGeom prst="rect">
            <a:avLst/>
          </a:prstGeom>
          <a:noFill/>
        </p:spPr>
        <p:txBody>
          <a:bodyPr wrap="square" rtlCol="0">
            <a:spAutoFit/>
          </a:bodyPr>
          <a:lstStyle/>
          <a:p>
            <a:r>
              <a:rPr lang="en-US" sz="2800" b="1" dirty="0"/>
              <a:t>Diversity</a:t>
            </a:r>
            <a:r>
              <a:rPr lang="en-US" sz="2800" dirty="0"/>
              <a:t> is being invited to the party…</a:t>
            </a:r>
          </a:p>
        </p:txBody>
      </p:sp>
      <p:sp>
        <p:nvSpPr>
          <p:cNvPr id="5" name="Rectangle 4">
            <a:extLst>
              <a:ext uri="{FF2B5EF4-FFF2-40B4-BE49-F238E27FC236}">
                <a16:creationId xmlns:a16="http://schemas.microsoft.com/office/drawing/2014/main" id="{996FBD81-CD13-487D-AE3D-5D28A9BEE2A1}"/>
              </a:ext>
            </a:extLst>
          </p:cNvPr>
          <p:cNvSpPr/>
          <p:nvPr/>
        </p:nvSpPr>
        <p:spPr>
          <a:xfrm>
            <a:off x="786496" y="2226999"/>
            <a:ext cx="6367449" cy="523220"/>
          </a:xfrm>
          <a:prstGeom prst="rect">
            <a:avLst/>
          </a:prstGeom>
        </p:spPr>
        <p:txBody>
          <a:bodyPr wrap="none">
            <a:spAutoFit/>
          </a:bodyPr>
          <a:lstStyle/>
          <a:p>
            <a:r>
              <a:rPr lang="en-US" sz="2800" b="1" dirty="0"/>
              <a:t>Inclusion </a:t>
            </a:r>
            <a:r>
              <a:rPr lang="en-US" sz="2800" dirty="0"/>
              <a:t>is being invited to dance!</a:t>
            </a:r>
            <a:r>
              <a:rPr lang="en-US" sz="2800" b="1" dirty="0"/>
              <a:t>²</a:t>
            </a:r>
          </a:p>
        </p:txBody>
      </p:sp>
      <p:pic>
        <p:nvPicPr>
          <p:cNvPr id="9" name="Picture 8">
            <a:extLst>
              <a:ext uri="{FF2B5EF4-FFF2-40B4-BE49-F238E27FC236}">
                <a16:creationId xmlns:a16="http://schemas.microsoft.com/office/drawing/2014/main" id="{E090601F-75A4-49C5-8CAE-8B4D2FBEB5DE}"/>
              </a:ext>
            </a:extLst>
          </p:cNvPr>
          <p:cNvPicPr>
            <a:picLocks noChangeAspect="1"/>
          </p:cNvPicPr>
          <p:nvPr/>
        </p:nvPicPr>
        <p:blipFill rotWithShape="1">
          <a:blip r:embed="rId2"/>
          <a:srcRect l="25512" t="770" r="23760"/>
          <a:stretch/>
        </p:blipFill>
        <p:spPr>
          <a:xfrm>
            <a:off x="7974111" y="0"/>
            <a:ext cx="3431393" cy="4459259"/>
          </a:xfrm>
          <a:prstGeom prst="rect">
            <a:avLst/>
          </a:prstGeom>
        </p:spPr>
      </p:pic>
      <p:pic>
        <p:nvPicPr>
          <p:cNvPr id="12" name="Picture 11">
            <a:extLst>
              <a:ext uri="{FF2B5EF4-FFF2-40B4-BE49-F238E27FC236}">
                <a16:creationId xmlns:a16="http://schemas.microsoft.com/office/drawing/2014/main" id="{62B47C6A-1E93-46B7-A840-52C19F8D0EBF}"/>
              </a:ext>
            </a:extLst>
          </p:cNvPr>
          <p:cNvPicPr>
            <a:picLocks noChangeAspect="1"/>
          </p:cNvPicPr>
          <p:nvPr/>
        </p:nvPicPr>
        <p:blipFill>
          <a:blip r:embed="rId3"/>
          <a:stretch>
            <a:fillRect/>
          </a:stretch>
        </p:blipFill>
        <p:spPr>
          <a:xfrm>
            <a:off x="887593" y="2913510"/>
            <a:ext cx="6268453" cy="3667493"/>
          </a:xfrm>
          <a:prstGeom prst="rect">
            <a:avLst/>
          </a:prstGeom>
        </p:spPr>
      </p:pic>
      <p:sp>
        <p:nvSpPr>
          <p:cNvPr id="13" name="Slide Number Placeholder 12">
            <a:extLst>
              <a:ext uri="{FF2B5EF4-FFF2-40B4-BE49-F238E27FC236}">
                <a16:creationId xmlns:a16="http://schemas.microsoft.com/office/drawing/2014/main" id="{AC101799-B01D-46B9-9F34-3D580D3AD954}"/>
              </a:ext>
            </a:extLst>
          </p:cNvPr>
          <p:cNvSpPr>
            <a:spLocks noGrp="1"/>
          </p:cNvSpPr>
          <p:nvPr>
            <p:ph type="sldNum" sz="quarter" idx="12"/>
          </p:nvPr>
        </p:nvSpPr>
        <p:spPr/>
        <p:txBody>
          <a:bodyPr/>
          <a:lstStyle/>
          <a:p>
            <a:fld id="{D57F1E4F-1CFF-5643-939E-02111984F565}" type="slidenum">
              <a:rPr lang="en-US" smtClean="0"/>
              <a:t>12</a:t>
            </a:fld>
            <a:endParaRPr lang="en-US" dirty="0"/>
          </a:p>
        </p:txBody>
      </p:sp>
      <p:sp>
        <p:nvSpPr>
          <p:cNvPr id="2" name="TextBox 1">
            <a:extLst>
              <a:ext uri="{FF2B5EF4-FFF2-40B4-BE49-F238E27FC236}">
                <a16:creationId xmlns:a16="http://schemas.microsoft.com/office/drawing/2014/main" id="{6A4310E7-F910-4468-94E8-4E76604C511B}"/>
              </a:ext>
            </a:extLst>
          </p:cNvPr>
          <p:cNvSpPr txBox="1"/>
          <p:nvPr/>
        </p:nvSpPr>
        <p:spPr>
          <a:xfrm>
            <a:off x="7425841" y="6189465"/>
            <a:ext cx="4527932" cy="646331"/>
          </a:xfrm>
          <a:prstGeom prst="rect">
            <a:avLst/>
          </a:prstGeom>
          <a:noFill/>
        </p:spPr>
        <p:txBody>
          <a:bodyPr wrap="square" rtlCol="0">
            <a:spAutoFit/>
          </a:bodyPr>
          <a:lstStyle/>
          <a:p>
            <a:endParaRPr lang="en-US" sz="1200" dirty="0"/>
          </a:p>
          <a:p>
            <a:r>
              <a:rPr lang="en-US" sz="1200" dirty="0">
                <a:hlinkClick r:id="rId4"/>
              </a:rPr>
              <a:t>https://vernamyers.com/diversity-doesnt-stick-without-inclusion/</a:t>
            </a:r>
            <a:endParaRPr lang="en-US" sz="1200" dirty="0"/>
          </a:p>
        </p:txBody>
      </p:sp>
    </p:spTree>
    <p:extLst>
      <p:ext uri="{BB962C8B-B14F-4D97-AF65-F5344CB8AC3E}">
        <p14:creationId xmlns:p14="http://schemas.microsoft.com/office/powerpoint/2010/main" val="1733492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01017B8-8CCC-47BA-BDE1-C8847340CE00}"/>
              </a:ext>
            </a:extLst>
          </p:cNvPr>
          <p:cNvSpPr>
            <a:spLocks noGrp="1"/>
          </p:cNvSpPr>
          <p:nvPr>
            <p:ph type="sldNum" sz="quarter" idx="12"/>
          </p:nvPr>
        </p:nvSpPr>
        <p:spPr/>
        <p:txBody>
          <a:bodyPr/>
          <a:lstStyle/>
          <a:p>
            <a:fld id="{D57F1E4F-1CFF-5643-939E-02111984F565}" type="slidenum">
              <a:rPr lang="en-US" smtClean="0"/>
              <a:t>13</a:t>
            </a:fld>
            <a:endParaRPr lang="en-US" dirty="0"/>
          </a:p>
        </p:txBody>
      </p:sp>
      <p:sp>
        <p:nvSpPr>
          <p:cNvPr id="33" name="Rectangle 32">
            <a:extLst>
              <a:ext uri="{FF2B5EF4-FFF2-40B4-BE49-F238E27FC236}">
                <a16:creationId xmlns:a16="http://schemas.microsoft.com/office/drawing/2014/main" id="{5DE89A38-7C61-440E-B739-4164FBBCDAA1}"/>
              </a:ext>
            </a:extLst>
          </p:cNvPr>
          <p:cNvSpPr/>
          <p:nvPr/>
        </p:nvSpPr>
        <p:spPr>
          <a:xfrm>
            <a:off x="1338016" y="697851"/>
            <a:ext cx="8866632" cy="1450012"/>
          </a:xfrm>
          <a:prstGeom prst="rect">
            <a:avLst/>
          </a:prstGeom>
        </p:spPr>
        <p:txBody>
          <a:bodyPr wrap="square">
            <a:spAutoFit/>
          </a:bodyPr>
          <a:lstStyle/>
          <a:p>
            <a:pPr marL="342900" marR="0" lvl="0" indent="-342900">
              <a:lnSpc>
                <a:spcPct val="107000"/>
              </a:lnSpc>
              <a:spcBef>
                <a:spcPts val="0"/>
              </a:spcBef>
              <a:spcAft>
                <a:spcPts val="0"/>
              </a:spcAft>
              <a:buClr>
                <a:schemeClr val="accent1"/>
              </a:buClr>
              <a:buFont typeface="Wingdings" panose="05000000000000000000" pitchFamily="2" charset="2"/>
              <a:buChar char="§"/>
            </a:pPr>
            <a:r>
              <a:rPr lang="en-US" sz="2400" b="1" dirty="0">
                <a:latin typeface="Century Gothic" panose="020B0502020202020204" pitchFamily="34" charset="0"/>
                <a:ea typeface="Calibri" panose="020F0502020204030204" pitchFamily="34" charset="0"/>
                <a:cs typeface="Calibri" panose="020F0502020204030204" pitchFamily="34" charset="0"/>
              </a:rPr>
              <a:t>Equity:</a:t>
            </a:r>
            <a:endParaRPr lang="en-US" sz="2400" b="1" dirty="0">
              <a:latin typeface="Century Gothic" panose="020B0502020202020204" pitchFamily="34" charset="0"/>
              <a:ea typeface="Calibri" panose="020F0502020204030204" pitchFamily="34" charset="0"/>
              <a:cs typeface="Times New Roman" panose="02020603050405020304" pitchFamily="18" charset="0"/>
            </a:endParaRPr>
          </a:p>
          <a:p>
            <a:pPr marR="0" lvl="1">
              <a:lnSpc>
                <a:spcPct val="107000"/>
              </a:lnSpc>
              <a:spcBef>
                <a:spcPts val="0"/>
              </a:spcBef>
              <a:spcAft>
                <a:spcPts val="0"/>
              </a:spcAft>
            </a:pPr>
            <a:r>
              <a:rPr lang="en-US" sz="2000" dirty="0">
                <a:latin typeface="Century Gothic" panose="020B0502020202020204" pitchFamily="34" charset="0"/>
                <a:ea typeface="Calibri" panose="020F0502020204030204" pitchFamily="34" charset="0"/>
                <a:cs typeface="Calibri" panose="020F0502020204030204" pitchFamily="34" charset="0"/>
              </a:rPr>
              <a:t>All people enjoy the same opportunities for education, employment, success, advancement, recognition, compensation, and satisfaction</a:t>
            </a:r>
            <a:endParaRPr lang="en-US" sz="2000" dirty="0">
              <a:latin typeface="Century Gothic" panose="020B0502020202020204" pitchFamily="34" charset="0"/>
              <a:ea typeface="Calibri" panose="020F0502020204030204" pitchFamily="34" charset="0"/>
              <a:cs typeface="Times New Roman" panose="02020603050405020304" pitchFamily="18" charset="0"/>
            </a:endParaRPr>
          </a:p>
        </p:txBody>
      </p:sp>
      <p:grpSp>
        <p:nvGrpSpPr>
          <p:cNvPr id="12" name="Group 11">
            <a:extLst>
              <a:ext uri="{FF2B5EF4-FFF2-40B4-BE49-F238E27FC236}">
                <a16:creationId xmlns:a16="http://schemas.microsoft.com/office/drawing/2014/main" id="{07DAFA1D-FAAD-4B7A-A121-8DD107DAAA4C}"/>
              </a:ext>
            </a:extLst>
          </p:cNvPr>
          <p:cNvGrpSpPr/>
          <p:nvPr/>
        </p:nvGrpSpPr>
        <p:grpSpPr>
          <a:xfrm>
            <a:off x="424487" y="3330763"/>
            <a:ext cx="4889431" cy="3200400"/>
            <a:chOff x="424487" y="3341783"/>
            <a:chExt cx="4889431" cy="3200400"/>
          </a:xfrm>
        </p:grpSpPr>
        <p:grpSp>
          <p:nvGrpSpPr>
            <p:cNvPr id="11" name="Group 10">
              <a:extLst>
                <a:ext uri="{FF2B5EF4-FFF2-40B4-BE49-F238E27FC236}">
                  <a16:creationId xmlns:a16="http://schemas.microsoft.com/office/drawing/2014/main" id="{21BDB8EA-C03D-481D-B2A2-2D52CFD44620}"/>
                </a:ext>
              </a:extLst>
            </p:cNvPr>
            <p:cNvGrpSpPr/>
            <p:nvPr/>
          </p:nvGrpSpPr>
          <p:grpSpPr>
            <a:xfrm>
              <a:off x="424487" y="3341783"/>
              <a:ext cx="4889431" cy="3200400"/>
              <a:chOff x="424487" y="3352798"/>
              <a:chExt cx="4889431" cy="3200400"/>
            </a:xfrm>
          </p:grpSpPr>
          <p:grpSp>
            <p:nvGrpSpPr>
              <p:cNvPr id="10" name="Group 9">
                <a:extLst>
                  <a:ext uri="{FF2B5EF4-FFF2-40B4-BE49-F238E27FC236}">
                    <a16:creationId xmlns:a16="http://schemas.microsoft.com/office/drawing/2014/main" id="{E1B8595D-763F-46A3-92A8-56187F45638C}"/>
                  </a:ext>
                </a:extLst>
              </p:cNvPr>
              <p:cNvGrpSpPr/>
              <p:nvPr/>
            </p:nvGrpSpPr>
            <p:grpSpPr>
              <a:xfrm>
                <a:off x="424487" y="3352798"/>
                <a:ext cx="4889431" cy="3200400"/>
                <a:chOff x="712398" y="1357031"/>
                <a:chExt cx="8367345" cy="5686275"/>
              </a:xfrm>
            </p:grpSpPr>
            <p:pic>
              <p:nvPicPr>
                <p:cNvPr id="3" name="Picture 2">
                  <a:extLst>
                    <a:ext uri="{FF2B5EF4-FFF2-40B4-BE49-F238E27FC236}">
                      <a16:creationId xmlns:a16="http://schemas.microsoft.com/office/drawing/2014/main" id="{A53F2DC0-1ABA-42E1-A762-22FABE64E8CA}"/>
                    </a:ext>
                  </a:extLst>
                </p:cNvPr>
                <p:cNvPicPr>
                  <a:picLocks noChangeAspect="1"/>
                </p:cNvPicPr>
                <p:nvPr/>
              </p:nvPicPr>
              <p:blipFill rotWithShape="1">
                <a:blip r:embed="rId2"/>
                <a:srcRect t="26372" r="24127" b="-8320"/>
                <a:stretch/>
              </p:blipFill>
              <p:spPr>
                <a:xfrm>
                  <a:off x="712400" y="1357031"/>
                  <a:ext cx="8367343" cy="5620031"/>
                </a:xfrm>
                <a:prstGeom prst="rect">
                  <a:avLst/>
                </a:prstGeom>
              </p:spPr>
            </p:pic>
            <p:pic>
              <p:nvPicPr>
                <p:cNvPr id="5" name="Picture 4">
                  <a:extLst>
                    <a:ext uri="{FF2B5EF4-FFF2-40B4-BE49-F238E27FC236}">
                      <a16:creationId xmlns:a16="http://schemas.microsoft.com/office/drawing/2014/main" id="{F6B904E6-943C-4542-BE70-B225E198D09A}"/>
                    </a:ext>
                  </a:extLst>
                </p:cNvPr>
                <p:cNvPicPr>
                  <a:picLocks noChangeAspect="1"/>
                </p:cNvPicPr>
                <p:nvPr/>
              </p:nvPicPr>
              <p:blipFill rotWithShape="1">
                <a:blip r:embed="rId3">
                  <a:extLst>
                    <a:ext uri="{837473B0-CC2E-450A-ABE3-18F120FF3D39}">
                      <a1611:picAttrSrcUrl xmlns:a1611="http://schemas.microsoft.com/office/drawing/2016/11/main" xmlns="" r:id="rId4"/>
                    </a:ext>
                  </a:extLst>
                </a:blip>
                <a:srcRect t="11600" r="24432"/>
                <a:stretch/>
              </p:blipFill>
              <p:spPr>
                <a:xfrm>
                  <a:off x="712398" y="3898231"/>
                  <a:ext cx="8333734" cy="2959766"/>
                </a:xfrm>
                <a:prstGeom prst="rect">
                  <a:avLst/>
                </a:prstGeom>
              </p:spPr>
            </p:pic>
            <p:pic>
              <p:nvPicPr>
                <p:cNvPr id="6" name="Picture 5">
                  <a:extLst>
                    <a:ext uri="{FF2B5EF4-FFF2-40B4-BE49-F238E27FC236}">
                      <a16:creationId xmlns:a16="http://schemas.microsoft.com/office/drawing/2014/main" id="{679152F3-376A-416B-B01D-5AE913494D08}"/>
                    </a:ext>
                  </a:extLst>
                </p:cNvPr>
                <p:cNvPicPr>
                  <a:picLocks noChangeAspect="1"/>
                </p:cNvPicPr>
                <p:nvPr/>
              </p:nvPicPr>
              <p:blipFill>
                <a:blip r:embed="rId5"/>
                <a:stretch>
                  <a:fillRect/>
                </a:stretch>
              </p:blipFill>
              <p:spPr>
                <a:xfrm>
                  <a:off x="1318343" y="2441336"/>
                  <a:ext cx="1642471" cy="3714051"/>
                </a:xfrm>
                <a:prstGeom prst="rect">
                  <a:avLst/>
                </a:prstGeom>
              </p:spPr>
            </p:pic>
            <p:pic>
              <p:nvPicPr>
                <p:cNvPr id="7" name="Picture 6">
                  <a:extLst>
                    <a:ext uri="{FF2B5EF4-FFF2-40B4-BE49-F238E27FC236}">
                      <a16:creationId xmlns:a16="http://schemas.microsoft.com/office/drawing/2014/main" id="{B6F85EF5-58A6-41AD-89D4-C529D7D5986E}"/>
                    </a:ext>
                  </a:extLst>
                </p:cNvPr>
                <p:cNvPicPr>
                  <a:picLocks noChangeAspect="1"/>
                </p:cNvPicPr>
                <p:nvPr/>
              </p:nvPicPr>
              <p:blipFill>
                <a:blip r:embed="rId6"/>
                <a:stretch>
                  <a:fillRect/>
                </a:stretch>
              </p:blipFill>
              <p:spPr>
                <a:xfrm>
                  <a:off x="3105111" y="2961971"/>
                  <a:ext cx="1205251" cy="3104821"/>
                </a:xfrm>
                <a:prstGeom prst="rect">
                  <a:avLst/>
                </a:prstGeom>
              </p:spPr>
            </p:pic>
            <p:pic>
              <p:nvPicPr>
                <p:cNvPr id="8" name="Picture 7">
                  <a:extLst>
                    <a:ext uri="{FF2B5EF4-FFF2-40B4-BE49-F238E27FC236}">
                      <a16:creationId xmlns:a16="http://schemas.microsoft.com/office/drawing/2014/main" id="{15EFAAA2-0D40-4AF4-BC09-E7E2BE762C22}"/>
                    </a:ext>
                  </a:extLst>
                </p:cNvPr>
                <p:cNvPicPr>
                  <a:picLocks noChangeAspect="1"/>
                </p:cNvPicPr>
                <p:nvPr/>
              </p:nvPicPr>
              <p:blipFill>
                <a:blip r:embed="rId7"/>
                <a:stretch>
                  <a:fillRect/>
                </a:stretch>
              </p:blipFill>
              <p:spPr>
                <a:xfrm>
                  <a:off x="2720807" y="5893523"/>
                  <a:ext cx="1725748" cy="1149783"/>
                </a:xfrm>
                <a:prstGeom prst="rect">
                  <a:avLst/>
                </a:prstGeom>
              </p:spPr>
            </p:pic>
          </p:grpSp>
          <p:pic>
            <p:nvPicPr>
              <p:cNvPr id="26" name="Picture 25">
                <a:extLst>
                  <a:ext uri="{FF2B5EF4-FFF2-40B4-BE49-F238E27FC236}">
                    <a16:creationId xmlns:a16="http://schemas.microsoft.com/office/drawing/2014/main" id="{06CD35CC-B673-4CA4-83BC-2173C23D3329}"/>
                  </a:ext>
                </a:extLst>
              </p:cNvPr>
              <p:cNvPicPr>
                <a:picLocks noChangeAspect="1"/>
              </p:cNvPicPr>
              <p:nvPr/>
            </p:nvPicPr>
            <p:blipFill rotWithShape="1">
              <a:blip r:embed="rId8">
                <a:extLst>
                  <a:ext uri="{BEBA8EAE-BF5A-486C-A8C5-ECC9F3942E4B}">
                    <a14:imgProps xmlns:a14="http://schemas.microsoft.com/office/drawing/2010/main">
                      <a14:imgLayer r:embed="rId9">
                        <a14:imgEffect>
                          <a14:backgroundRemoval t="0" b="100000" l="50100" r="100000"/>
                        </a14:imgEffect>
                      </a14:imgLayer>
                    </a14:imgProps>
                  </a:ext>
                </a:extLst>
              </a:blip>
              <a:srcRect l="50000"/>
              <a:stretch/>
            </p:blipFill>
            <p:spPr>
              <a:xfrm>
                <a:off x="2683280" y="4764960"/>
                <a:ext cx="615208" cy="1284844"/>
              </a:xfrm>
              <a:prstGeom prst="rect">
                <a:avLst/>
              </a:prstGeom>
            </p:spPr>
          </p:pic>
          <p:pic>
            <p:nvPicPr>
              <p:cNvPr id="25" name="Picture 24">
                <a:extLst>
                  <a:ext uri="{FF2B5EF4-FFF2-40B4-BE49-F238E27FC236}">
                    <a16:creationId xmlns:a16="http://schemas.microsoft.com/office/drawing/2014/main" id="{B3065EAB-C744-4088-A515-0B3641EB75D1}"/>
                  </a:ext>
                </a:extLst>
              </p:cNvPr>
              <p:cNvPicPr>
                <a:picLocks noChangeAspect="1"/>
              </p:cNvPicPr>
              <p:nvPr/>
            </p:nvPicPr>
            <p:blipFill>
              <a:blip r:embed="rId7"/>
              <a:stretch>
                <a:fillRect/>
              </a:stretch>
            </p:blipFill>
            <p:spPr>
              <a:xfrm>
                <a:off x="2476255" y="5927647"/>
                <a:ext cx="921214" cy="575380"/>
              </a:xfrm>
              <a:prstGeom prst="rect">
                <a:avLst/>
              </a:prstGeom>
            </p:spPr>
          </p:pic>
        </p:grpSp>
        <p:pic>
          <p:nvPicPr>
            <p:cNvPr id="4" name="Picture 3">
              <a:extLst>
                <a:ext uri="{FF2B5EF4-FFF2-40B4-BE49-F238E27FC236}">
                  <a16:creationId xmlns:a16="http://schemas.microsoft.com/office/drawing/2014/main" id="{4C743A88-3D8B-4BDC-B23C-1B840DA69DC9}"/>
                </a:ext>
              </a:extLst>
            </p:cNvPr>
            <p:cNvPicPr>
              <a:picLocks noChangeAspect="1"/>
            </p:cNvPicPr>
            <p:nvPr/>
          </p:nvPicPr>
          <p:blipFill>
            <a:blip r:embed="rId10"/>
            <a:stretch>
              <a:fillRect/>
            </a:stretch>
          </p:blipFill>
          <p:spPr>
            <a:xfrm>
              <a:off x="519363" y="5927647"/>
              <a:ext cx="950651" cy="597894"/>
            </a:xfrm>
            <a:prstGeom prst="rect">
              <a:avLst/>
            </a:prstGeom>
          </p:spPr>
        </p:pic>
      </p:grpSp>
      <p:grpSp>
        <p:nvGrpSpPr>
          <p:cNvPr id="13" name="Group 12">
            <a:extLst>
              <a:ext uri="{FF2B5EF4-FFF2-40B4-BE49-F238E27FC236}">
                <a16:creationId xmlns:a16="http://schemas.microsoft.com/office/drawing/2014/main" id="{4915E7FE-A20A-4AC3-9D4B-26F0DD848838}"/>
              </a:ext>
            </a:extLst>
          </p:cNvPr>
          <p:cNvGrpSpPr/>
          <p:nvPr/>
        </p:nvGrpSpPr>
        <p:grpSpPr>
          <a:xfrm>
            <a:off x="6318910" y="3286695"/>
            <a:ext cx="4869790" cy="3200400"/>
            <a:chOff x="6318910" y="3286695"/>
            <a:chExt cx="4869790" cy="3200400"/>
          </a:xfrm>
        </p:grpSpPr>
        <p:grpSp>
          <p:nvGrpSpPr>
            <p:cNvPr id="32" name="Group 31">
              <a:extLst>
                <a:ext uri="{FF2B5EF4-FFF2-40B4-BE49-F238E27FC236}">
                  <a16:creationId xmlns:a16="http://schemas.microsoft.com/office/drawing/2014/main" id="{F6C77664-B46B-4E21-BB9C-6462D4E91DDB}"/>
                </a:ext>
              </a:extLst>
            </p:cNvPr>
            <p:cNvGrpSpPr/>
            <p:nvPr/>
          </p:nvGrpSpPr>
          <p:grpSpPr>
            <a:xfrm>
              <a:off x="6318910" y="3286695"/>
              <a:ext cx="4869790" cy="3200400"/>
              <a:chOff x="6219586" y="246743"/>
              <a:chExt cx="7622104" cy="6212220"/>
            </a:xfrm>
          </p:grpSpPr>
          <p:pic>
            <p:nvPicPr>
              <p:cNvPr id="20" name="Picture 19">
                <a:extLst>
                  <a:ext uri="{FF2B5EF4-FFF2-40B4-BE49-F238E27FC236}">
                    <a16:creationId xmlns:a16="http://schemas.microsoft.com/office/drawing/2014/main" id="{0B0EE9FD-3D20-49AE-8AB3-01B880C5346F}"/>
                  </a:ext>
                </a:extLst>
              </p:cNvPr>
              <p:cNvPicPr>
                <a:picLocks noChangeAspect="1"/>
              </p:cNvPicPr>
              <p:nvPr/>
            </p:nvPicPr>
            <p:blipFill rotWithShape="1">
              <a:blip r:embed="rId2"/>
              <a:srcRect t="26372" r="24411" b="-8320"/>
              <a:stretch/>
            </p:blipFill>
            <p:spPr>
              <a:xfrm>
                <a:off x="6219586" y="246743"/>
                <a:ext cx="7622104" cy="6139845"/>
              </a:xfrm>
              <a:prstGeom prst="rect">
                <a:avLst/>
              </a:prstGeom>
            </p:spPr>
          </p:pic>
          <p:pic>
            <p:nvPicPr>
              <p:cNvPr id="21" name="Picture 20">
                <a:extLst>
                  <a:ext uri="{FF2B5EF4-FFF2-40B4-BE49-F238E27FC236}">
                    <a16:creationId xmlns:a16="http://schemas.microsoft.com/office/drawing/2014/main" id="{B17D7B5F-A9D7-424B-81E0-C9FE81FAE5E3}"/>
                  </a:ext>
                </a:extLst>
              </p:cNvPr>
              <p:cNvPicPr>
                <a:picLocks noChangeAspect="1"/>
              </p:cNvPicPr>
              <p:nvPr/>
            </p:nvPicPr>
            <p:blipFill rotWithShape="1">
              <a:blip r:embed="rId3">
                <a:extLst>
                  <a:ext uri="{837473B0-CC2E-450A-ABE3-18F120FF3D39}">
                    <a1611:picAttrSrcUrl xmlns:a1611="http://schemas.microsoft.com/office/drawing/2016/11/main" xmlns="" r:id="rId4"/>
                  </a:ext>
                </a:extLst>
              </a:blip>
              <a:srcRect t="11600" r="24411"/>
              <a:stretch/>
            </p:blipFill>
            <p:spPr>
              <a:xfrm>
                <a:off x="6219586" y="3022988"/>
                <a:ext cx="7622104" cy="3233524"/>
              </a:xfrm>
              <a:prstGeom prst="rect">
                <a:avLst/>
              </a:prstGeom>
            </p:spPr>
          </p:pic>
          <p:pic>
            <p:nvPicPr>
              <p:cNvPr id="23" name="Picture 22">
                <a:extLst>
                  <a:ext uri="{FF2B5EF4-FFF2-40B4-BE49-F238E27FC236}">
                    <a16:creationId xmlns:a16="http://schemas.microsoft.com/office/drawing/2014/main" id="{55B24A0F-C181-43D2-9E81-1F84A356750F}"/>
                  </a:ext>
                </a:extLst>
              </p:cNvPr>
              <p:cNvPicPr>
                <a:picLocks noChangeAspect="1"/>
              </p:cNvPicPr>
              <p:nvPr/>
            </p:nvPicPr>
            <p:blipFill>
              <a:blip r:embed="rId6"/>
              <a:stretch>
                <a:fillRect/>
              </a:stretch>
            </p:blipFill>
            <p:spPr>
              <a:xfrm>
                <a:off x="8347774" y="2049371"/>
                <a:ext cx="1082355" cy="3177892"/>
              </a:xfrm>
              <a:prstGeom prst="rect">
                <a:avLst/>
              </a:prstGeom>
            </p:spPr>
          </p:pic>
          <p:pic>
            <p:nvPicPr>
              <p:cNvPr id="24" name="Picture 23">
                <a:extLst>
                  <a:ext uri="{FF2B5EF4-FFF2-40B4-BE49-F238E27FC236}">
                    <a16:creationId xmlns:a16="http://schemas.microsoft.com/office/drawing/2014/main" id="{E7BB3D29-568B-4A2E-AEFB-E8FE04A0C0B3}"/>
                  </a:ext>
                </a:extLst>
              </p:cNvPr>
              <p:cNvPicPr>
                <a:picLocks noChangeAspect="1"/>
              </p:cNvPicPr>
              <p:nvPr/>
            </p:nvPicPr>
            <p:blipFill>
              <a:blip r:embed="rId7"/>
              <a:stretch>
                <a:fillRect/>
              </a:stretch>
            </p:blipFill>
            <p:spPr>
              <a:xfrm>
                <a:off x="8019802" y="5075186"/>
                <a:ext cx="1738299" cy="1383777"/>
              </a:xfrm>
              <a:prstGeom prst="rect">
                <a:avLst/>
              </a:prstGeom>
            </p:spPr>
          </p:pic>
          <p:pic>
            <p:nvPicPr>
              <p:cNvPr id="28" name="Picture 27">
                <a:extLst>
                  <a:ext uri="{FF2B5EF4-FFF2-40B4-BE49-F238E27FC236}">
                    <a16:creationId xmlns:a16="http://schemas.microsoft.com/office/drawing/2014/main" id="{FD29C852-0D3B-46EF-B774-797BA696B1ED}"/>
                  </a:ext>
                </a:extLst>
              </p:cNvPr>
              <p:cNvPicPr>
                <a:picLocks noChangeAspect="1"/>
              </p:cNvPicPr>
              <p:nvPr/>
            </p:nvPicPr>
            <p:blipFill>
              <a:blip r:embed="rId11"/>
              <a:stretch>
                <a:fillRect/>
              </a:stretch>
            </p:blipFill>
            <p:spPr>
              <a:xfrm>
                <a:off x="9758101" y="2199316"/>
                <a:ext cx="1121598" cy="2685660"/>
              </a:xfrm>
              <a:prstGeom prst="rect">
                <a:avLst/>
              </a:prstGeom>
            </p:spPr>
          </p:pic>
          <p:pic>
            <p:nvPicPr>
              <p:cNvPr id="29" name="Picture 28">
                <a:extLst>
                  <a:ext uri="{FF2B5EF4-FFF2-40B4-BE49-F238E27FC236}">
                    <a16:creationId xmlns:a16="http://schemas.microsoft.com/office/drawing/2014/main" id="{74611B48-D417-40C0-AB21-F30FC78B3414}"/>
                  </a:ext>
                </a:extLst>
              </p:cNvPr>
              <p:cNvPicPr>
                <a:picLocks noChangeAspect="1"/>
              </p:cNvPicPr>
              <p:nvPr/>
            </p:nvPicPr>
            <p:blipFill>
              <a:blip r:embed="rId12"/>
              <a:stretch>
                <a:fillRect/>
              </a:stretch>
            </p:blipFill>
            <p:spPr>
              <a:xfrm>
                <a:off x="9592797" y="5410732"/>
                <a:ext cx="1738300" cy="1024819"/>
              </a:xfrm>
              <a:prstGeom prst="rect">
                <a:avLst/>
              </a:prstGeom>
            </p:spPr>
          </p:pic>
          <p:pic>
            <p:nvPicPr>
              <p:cNvPr id="30" name="Picture 29">
                <a:extLst>
                  <a:ext uri="{FF2B5EF4-FFF2-40B4-BE49-F238E27FC236}">
                    <a16:creationId xmlns:a16="http://schemas.microsoft.com/office/drawing/2014/main" id="{7CDC973E-E9BF-4FF9-80E9-0D07BEBACEB7}"/>
                  </a:ext>
                </a:extLst>
              </p:cNvPr>
              <p:cNvPicPr>
                <a:picLocks noChangeAspect="1"/>
              </p:cNvPicPr>
              <p:nvPr/>
            </p:nvPicPr>
            <p:blipFill rotWithShape="1">
              <a:blip r:embed="rId13">
                <a:extLst>
                  <a:ext uri="{BEBA8EAE-BF5A-486C-A8C5-ECC9F3942E4B}">
                    <a14:imgProps xmlns:a14="http://schemas.microsoft.com/office/drawing/2010/main">
                      <a14:imgLayer r:embed="rId14">
                        <a14:imgEffect>
                          <a14:backgroundRemoval t="21667" b="75667" l="13667" r="79500"/>
                        </a14:imgEffect>
                      </a14:imgLayer>
                    </a14:imgProps>
                  </a:ext>
                </a:extLst>
              </a:blip>
              <a:srcRect l="17492" t="46485" r="25365" b="19841"/>
              <a:stretch/>
            </p:blipFill>
            <p:spPr>
              <a:xfrm>
                <a:off x="9620034" y="4649015"/>
                <a:ext cx="1683826" cy="992265"/>
              </a:xfrm>
              <a:prstGeom prst="rect">
                <a:avLst/>
              </a:prstGeom>
            </p:spPr>
          </p:pic>
        </p:grpSp>
        <p:pic>
          <p:nvPicPr>
            <p:cNvPr id="31" name="Picture 30">
              <a:extLst>
                <a:ext uri="{FF2B5EF4-FFF2-40B4-BE49-F238E27FC236}">
                  <a16:creationId xmlns:a16="http://schemas.microsoft.com/office/drawing/2014/main" id="{151D8C8F-B087-48C1-8520-E46A5D1389B5}"/>
                </a:ext>
              </a:extLst>
            </p:cNvPr>
            <p:cNvPicPr>
              <a:picLocks noChangeAspect="1"/>
            </p:cNvPicPr>
            <p:nvPr/>
          </p:nvPicPr>
          <p:blipFill>
            <a:blip r:embed="rId5"/>
            <a:stretch>
              <a:fillRect/>
            </a:stretch>
          </p:blipFill>
          <p:spPr>
            <a:xfrm>
              <a:off x="6463524" y="3986658"/>
              <a:ext cx="1054196" cy="1973354"/>
            </a:xfrm>
            <a:prstGeom prst="rect">
              <a:avLst/>
            </a:prstGeom>
          </p:spPr>
        </p:pic>
        <p:pic>
          <p:nvPicPr>
            <p:cNvPr id="34" name="Picture 33">
              <a:extLst>
                <a:ext uri="{FF2B5EF4-FFF2-40B4-BE49-F238E27FC236}">
                  <a16:creationId xmlns:a16="http://schemas.microsoft.com/office/drawing/2014/main" id="{4F022704-9324-492F-9036-2CC248B86C3F}"/>
                </a:ext>
              </a:extLst>
            </p:cNvPr>
            <p:cNvPicPr>
              <a:picLocks noChangeAspect="1"/>
            </p:cNvPicPr>
            <p:nvPr/>
          </p:nvPicPr>
          <p:blipFill>
            <a:blip r:embed="rId10"/>
            <a:stretch>
              <a:fillRect/>
            </a:stretch>
          </p:blipFill>
          <p:spPr>
            <a:xfrm>
              <a:off x="6318912" y="5844111"/>
              <a:ext cx="950651" cy="597894"/>
            </a:xfrm>
            <a:prstGeom prst="rect">
              <a:avLst/>
            </a:prstGeom>
          </p:spPr>
        </p:pic>
      </p:grpSp>
      <p:sp>
        <p:nvSpPr>
          <p:cNvPr id="9" name="TextBox 8">
            <a:extLst>
              <a:ext uri="{FF2B5EF4-FFF2-40B4-BE49-F238E27FC236}">
                <a16:creationId xmlns:a16="http://schemas.microsoft.com/office/drawing/2014/main" id="{76B346F0-293B-41FA-AF08-951D14E5CEB8}"/>
              </a:ext>
            </a:extLst>
          </p:cNvPr>
          <p:cNvSpPr txBox="1"/>
          <p:nvPr/>
        </p:nvSpPr>
        <p:spPr>
          <a:xfrm>
            <a:off x="1552162" y="2876768"/>
            <a:ext cx="3031884" cy="369332"/>
          </a:xfrm>
          <a:prstGeom prst="rect">
            <a:avLst/>
          </a:prstGeom>
          <a:noFill/>
        </p:spPr>
        <p:txBody>
          <a:bodyPr wrap="square" rtlCol="0">
            <a:spAutoFit/>
          </a:bodyPr>
          <a:lstStyle/>
          <a:p>
            <a:pPr algn="ctr"/>
            <a:r>
              <a:rPr lang="en-US" dirty="0"/>
              <a:t>EQUAL</a:t>
            </a:r>
          </a:p>
        </p:txBody>
      </p:sp>
      <p:sp>
        <p:nvSpPr>
          <p:cNvPr id="35" name="TextBox 34">
            <a:extLst>
              <a:ext uri="{FF2B5EF4-FFF2-40B4-BE49-F238E27FC236}">
                <a16:creationId xmlns:a16="http://schemas.microsoft.com/office/drawing/2014/main" id="{E570FA64-5F15-49F9-9B6E-6C8C122ADAFC}"/>
              </a:ext>
            </a:extLst>
          </p:cNvPr>
          <p:cNvSpPr txBox="1"/>
          <p:nvPr/>
        </p:nvSpPr>
        <p:spPr>
          <a:xfrm>
            <a:off x="7421410" y="2845705"/>
            <a:ext cx="3033132" cy="461665"/>
          </a:xfrm>
          <a:prstGeom prst="rect">
            <a:avLst/>
          </a:prstGeom>
          <a:noFill/>
        </p:spPr>
        <p:txBody>
          <a:bodyPr wrap="square" rtlCol="0">
            <a:spAutoFit/>
          </a:bodyPr>
          <a:lstStyle/>
          <a:p>
            <a:pPr algn="ctr"/>
            <a:r>
              <a:rPr lang="en-US" sz="2400" dirty="0"/>
              <a:t>EQUITY</a:t>
            </a:r>
          </a:p>
        </p:txBody>
      </p:sp>
      <p:sp>
        <p:nvSpPr>
          <p:cNvPr id="36" name="Rectangle 35">
            <a:extLst>
              <a:ext uri="{FF2B5EF4-FFF2-40B4-BE49-F238E27FC236}">
                <a16:creationId xmlns:a16="http://schemas.microsoft.com/office/drawing/2014/main" id="{713D63DD-A0EC-4C18-BE8A-C190477203A6}"/>
              </a:ext>
            </a:extLst>
          </p:cNvPr>
          <p:cNvSpPr/>
          <p:nvPr/>
        </p:nvSpPr>
        <p:spPr>
          <a:xfrm>
            <a:off x="424487" y="156140"/>
            <a:ext cx="3664786" cy="457048"/>
          </a:xfrm>
          <a:prstGeom prst="rect">
            <a:avLst/>
          </a:prstGeom>
        </p:spPr>
        <p:txBody>
          <a:bodyPr wrap="none">
            <a:spAutoFit/>
          </a:bodyPr>
          <a:lstStyle/>
          <a:p>
            <a:pPr lvl="0" defTabSz="914400">
              <a:lnSpc>
                <a:spcPct val="107000"/>
              </a:lnSpc>
              <a:spcAft>
                <a:spcPts val="800"/>
              </a:spcAft>
              <a:defRPr/>
            </a:pPr>
            <a:r>
              <a:rPr lang="en-US" sz="2400" dirty="0">
                <a:solidFill>
                  <a:schemeClr val="tx1">
                    <a:lumMod val="85000"/>
                  </a:schemeClr>
                </a:solidFill>
                <a:latin typeface="Century Gothic" panose="020B0502020202020204" pitchFamily="34" charset="0"/>
                <a:ea typeface="Calibri" panose="020F0502020204030204" pitchFamily="34" charset="0"/>
                <a:cs typeface="Times New Roman" panose="02020603050405020304" pitchFamily="18" charset="0"/>
              </a:rPr>
              <a:t>3. Define Key D&amp;I Terms</a:t>
            </a:r>
          </a:p>
        </p:txBody>
      </p:sp>
    </p:spTree>
    <p:extLst>
      <p:ext uri="{BB962C8B-B14F-4D97-AF65-F5344CB8AC3E}">
        <p14:creationId xmlns:p14="http://schemas.microsoft.com/office/powerpoint/2010/main" val="380453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E505366-980B-4A77-A679-ED3730E047AD}"/>
              </a:ext>
            </a:extLst>
          </p:cNvPr>
          <p:cNvSpPr/>
          <p:nvPr/>
        </p:nvSpPr>
        <p:spPr>
          <a:xfrm>
            <a:off x="306620" y="769869"/>
            <a:ext cx="11398287" cy="5372753"/>
          </a:xfrm>
          <a:prstGeom prst="rect">
            <a:avLst/>
          </a:prstGeom>
        </p:spPr>
        <p:txBody>
          <a:bodyPr wrap="square">
            <a:spAutoFit/>
          </a:bodyPr>
          <a:lstStyle/>
          <a:p>
            <a:pPr marR="0" lvl="0">
              <a:lnSpc>
                <a:spcPct val="107000"/>
              </a:lnSpc>
              <a:spcBef>
                <a:spcPts val="0"/>
              </a:spcBef>
              <a:spcAft>
                <a:spcPts val="0"/>
              </a:spcAft>
            </a:pPr>
            <a:r>
              <a:rPr lang="en-US" sz="2400" b="1" dirty="0">
                <a:latin typeface="Century Gothic" panose="020B0502020202020204" pitchFamily="34" charset="0"/>
                <a:ea typeface="Calibri" panose="020F0502020204030204" pitchFamily="34" charset="0"/>
                <a:cs typeface="Calibri" panose="020F0502020204030204" pitchFamily="34" charset="0"/>
              </a:rPr>
              <a:t>Unconscious Bias:</a:t>
            </a:r>
          </a:p>
          <a:p>
            <a:pPr marL="285750" marR="0" lvl="0" indent="-285750">
              <a:lnSpc>
                <a:spcPct val="107000"/>
              </a:lnSpc>
              <a:spcBef>
                <a:spcPts val="0"/>
              </a:spcBef>
              <a:spcAft>
                <a:spcPts val="0"/>
              </a:spcAft>
              <a:buFont typeface="Wingdings" panose="05000000000000000000" pitchFamily="2" charset="2"/>
              <a:buChar char="§"/>
            </a:pPr>
            <a:endParaRPr lang="en-US" dirty="0">
              <a:latin typeface="Century Gothic" panose="020B0502020202020204" pitchFamily="34" charset="0"/>
              <a:ea typeface="Calibri" panose="020F0502020204030204" pitchFamily="34" charset="0"/>
              <a:cs typeface="Calibri" panose="020F0502020204030204" pitchFamily="34" charset="0"/>
            </a:endParaRPr>
          </a:p>
          <a:p>
            <a:pPr marL="342900" marR="0" lvl="0" indent="-342900">
              <a:lnSpc>
                <a:spcPct val="150000"/>
              </a:lnSpc>
              <a:spcBef>
                <a:spcPts val="0"/>
              </a:spcBef>
              <a:spcAft>
                <a:spcPts val="600"/>
              </a:spcAft>
              <a:buClr>
                <a:schemeClr val="accent1"/>
              </a:buClr>
              <a:buFont typeface="Wingdings" panose="05000000000000000000" pitchFamily="2" charset="2"/>
              <a:buChar char="§"/>
            </a:pPr>
            <a:r>
              <a:rPr lang="en-US" sz="2400" dirty="0">
                <a:latin typeface="Century Gothic" panose="020B0502020202020204" pitchFamily="34" charset="0"/>
                <a:ea typeface="Calibri" panose="020F0502020204030204" pitchFamily="34" charset="0"/>
                <a:cs typeface="Calibri" panose="020F0502020204030204" pitchFamily="34" charset="0"/>
              </a:rPr>
              <a:t>Unintentional and unconscious use of stereotypic beliefs to perceive and evaluate an individual or group of people which can also affect what we understand, our decisions, and our behavior toward others</a:t>
            </a:r>
            <a:endParaRPr lang="en-US" sz="2400" dirty="0">
              <a:effectLst/>
              <a:latin typeface="Century Gothic" panose="020B0502020202020204" pitchFamily="34" charset="0"/>
              <a:ea typeface="Calibri" panose="020F0502020204030204" pitchFamily="34" charset="0"/>
              <a:cs typeface="Times New Roman" panose="02020603050405020304" pitchFamily="18" charset="0"/>
            </a:endParaRPr>
          </a:p>
          <a:p>
            <a:pPr marL="342900" marR="0" lvl="0" indent="-342900">
              <a:lnSpc>
                <a:spcPct val="150000"/>
              </a:lnSpc>
              <a:spcBef>
                <a:spcPts val="0"/>
              </a:spcBef>
              <a:spcAft>
                <a:spcPts val="600"/>
              </a:spcAft>
              <a:buClr>
                <a:schemeClr val="accent1"/>
              </a:buClr>
              <a:buFont typeface="Wingdings" panose="05000000000000000000" pitchFamily="2" charset="2"/>
              <a:buChar char="§"/>
            </a:pPr>
            <a:r>
              <a:rPr lang="en-US" sz="2400" dirty="0">
                <a:latin typeface="Century Gothic" panose="020B0502020202020204" pitchFamily="34" charset="0"/>
                <a:ea typeface="Calibri" panose="020F0502020204030204" pitchFamily="34" charset="0"/>
                <a:cs typeface="Calibri" panose="020F0502020204030204" pitchFamily="34" charset="0"/>
              </a:rPr>
              <a:t>Difficult to control</a:t>
            </a:r>
            <a:endParaRPr lang="en-US" sz="2400" dirty="0">
              <a:effectLst/>
              <a:latin typeface="Century Gothic" panose="020B0502020202020204" pitchFamily="34" charset="0"/>
              <a:ea typeface="Calibri" panose="020F0502020204030204" pitchFamily="34" charset="0"/>
              <a:cs typeface="Times New Roman" panose="02020603050405020304" pitchFamily="18" charset="0"/>
            </a:endParaRPr>
          </a:p>
          <a:p>
            <a:pPr marL="342900" marR="0" lvl="0" indent="-342900">
              <a:lnSpc>
                <a:spcPct val="150000"/>
              </a:lnSpc>
              <a:spcBef>
                <a:spcPts val="0"/>
              </a:spcBef>
              <a:spcAft>
                <a:spcPts val="600"/>
              </a:spcAft>
              <a:buClr>
                <a:schemeClr val="accent1"/>
              </a:buClr>
              <a:buFont typeface="Wingdings" panose="05000000000000000000" pitchFamily="2" charset="2"/>
              <a:buChar char="§"/>
            </a:pPr>
            <a:r>
              <a:rPr lang="en-US" sz="2400" dirty="0">
                <a:latin typeface="Century Gothic" panose="020B0502020202020204" pitchFamily="34" charset="0"/>
                <a:ea typeface="Calibri" panose="020F0502020204030204" pitchFamily="34" charset="0"/>
                <a:cs typeface="Calibri" panose="020F0502020204030204" pitchFamily="34" charset="0"/>
              </a:rPr>
              <a:t>Activated involuntarily and without awareness or intentional control </a:t>
            </a:r>
            <a:endParaRPr lang="en-US" sz="2400" dirty="0">
              <a:effectLst/>
              <a:latin typeface="Century Gothic" panose="020B0502020202020204" pitchFamily="34" charset="0"/>
              <a:ea typeface="Calibri" panose="020F0502020204030204" pitchFamily="34" charset="0"/>
              <a:cs typeface="Times New Roman" panose="02020603050405020304" pitchFamily="18" charset="0"/>
            </a:endParaRPr>
          </a:p>
          <a:p>
            <a:pPr marL="342900" marR="0" lvl="0" indent="-342900">
              <a:lnSpc>
                <a:spcPct val="150000"/>
              </a:lnSpc>
              <a:spcBef>
                <a:spcPts val="0"/>
              </a:spcBef>
              <a:spcAft>
                <a:spcPts val="600"/>
              </a:spcAft>
              <a:buClr>
                <a:schemeClr val="accent1"/>
              </a:buClr>
              <a:buFont typeface="Wingdings" panose="05000000000000000000" pitchFamily="2" charset="2"/>
              <a:buChar char="§"/>
            </a:pPr>
            <a:r>
              <a:rPr lang="en-US" sz="2400" dirty="0">
                <a:latin typeface="Century Gothic" panose="020B0502020202020204" pitchFamily="34" charset="0"/>
                <a:ea typeface="Times New Roman" panose="02020603050405020304" pitchFamily="18" charset="0"/>
                <a:cs typeface="Calibri" panose="020F0502020204030204" pitchFamily="34" charset="0"/>
              </a:rPr>
              <a:t>Can be just as damaging as conscious bias and it tends to be more prevalent</a:t>
            </a:r>
            <a:endParaRPr lang="en-US" sz="2400" dirty="0">
              <a:effectLst/>
              <a:latin typeface="Century Gothic" panose="020B0502020202020204" pitchFamily="34" charset="0"/>
              <a:ea typeface="Calibri" panose="020F0502020204030204" pitchFamily="34" charset="0"/>
              <a:cs typeface="Times New Roman" panose="02020603050405020304" pitchFamily="18" charset="0"/>
            </a:endParaRPr>
          </a:p>
          <a:p>
            <a:pPr marR="0" lvl="0">
              <a:lnSpc>
                <a:spcPct val="150000"/>
              </a:lnSpc>
              <a:spcBef>
                <a:spcPts val="0"/>
              </a:spcBef>
              <a:spcAft>
                <a:spcPts val="800"/>
              </a:spcAft>
            </a:pPr>
            <a:endParaRPr lang="en-US" sz="2000" dirty="0">
              <a:effectLst/>
              <a:latin typeface="Century Gothic" panose="020B0502020202020204" pitchFamily="34" charset="0"/>
              <a:ea typeface="Calibri" panose="020F0502020204030204" pitchFamily="34" charset="0"/>
              <a:cs typeface="Times New Roman" panose="02020603050405020304" pitchFamily="18" charset="0"/>
            </a:endParaRPr>
          </a:p>
        </p:txBody>
      </p:sp>
      <p:sp>
        <p:nvSpPr>
          <p:cNvPr id="4" name="Rectangle 3">
            <a:extLst>
              <a:ext uri="{FF2B5EF4-FFF2-40B4-BE49-F238E27FC236}">
                <a16:creationId xmlns:a16="http://schemas.microsoft.com/office/drawing/2014/main" id="{83F669B9-F26E-4B66-AC39-4C76C94A511E}"/>
              </a:ext>
            </a:extLst>
          </p:cNvPr>
          <p:cNvSpPr/>
          <p:nvPr/>
        </p:nvSpPr>
        <p:spPr>
          <a:xfrm>
            <a:off x="306620" y="0"/>
            <a:ext cx="3664786" cy="457048"/>
          </a:xfrm>
          <a:prstGeom prst="rect">
            <a:avLst/>
          </a:prstGeom>
        </p:spPr>
        <p:txBody>
          <a:bodyPr wrap="none">
            <a:spAutoFit/>
          </a:bodyPr>
          <a:lstStyle/>
          <a:p>
            <a:pPr lvl="0" defTabSz="914400">
              <a:lnSpc>
                <a:spcPct val="107000"/>
              </a:lnSpc>
              <a:spcAft>
                <a:spcPts val="800"/>
              </a:spcAft>
              <a:defRPr/>
            </a:pPr>
            <a:r>
              <a:rPr lang="en-US" sz="2400" dirty="0">
                <a:solidFill>
                  <a:schemeClr val="tx1">
                    <a:lumMod val="85000"/>
                  </a:schemeClr>
                </a:solidFill>
                <a:latin typeface="Century Gothic" panose="020B0502020202020204" pitchFamily="34" charset="0"/>
                <a:ea typeface="Calibri" panose="020F0502020204030204" pitchFamily="34" charset="0"/>
                <a:cs typeface="Times New Roman" panose="02020603050405020304" pitchFamily="18" charset="0"/>
              </a:rPr>
              <a:t>3. Define Key D&amp;I Terms</a:t>
            </a:r>
          </a:p>
        </p:txBody>
      </p:sp>
      <p:sp>
        <p:nvSpPr>
          <p:cNvPr id="6" name="Slide Number Placeholder 5">
            <a:extLst>
              <a:ext uri="{FF2B5EF4-FFF2-40B4-BE49-F238E27FC236}">
                <a16:creationId xmlns:a16="http://schemas.microsoft.com/office/drawing/2014/main" id="{4ABDD596-2109-4FC1-9933-F66BA3CB7542}"/>
              </a:ext>
            </a:extLst>
          </p:cNvPr>
          <p:cNvSpPr>
            <a:spLocks noGrp="1"/>
          </p:cNvSpPr>
          <p:nvPr>
            <p:ph type="sldNum" sz="quarter" idx="12"/>
          </p:nvPr>
        </p:nvSpPr>
        <p:spPr/>
        <p:txBody>
          <a:bodyPr/>
          <a:lstStyle/>
          <a:p>
            <a:fld id="{D57F1E4F-1CFF-5643-939E-02111984F565}" type="slidenum">
              <a:rPr lang="en-US" smtClean="0"/>
              <a:t>14</a:t>
            </a:fld>
            <a:endParaRPr lang="en-US" dirty="0"/>
          </a:p>
        </p:txBody>
      </p:sp>
    </p:spTree>
    <p:extLst>
      <p:ext uri="{BB962C8B-B14F-4D97-AF65-F5344CB8AC3E}">
        <p14:creationId xmlns:p14="http://schemas.microsoft.com/office/powerpoint/2010/main" val="1185268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DE9053B-DEFE-4536-ADF8-423F0E79F4D8}"/>
              </a:ext>
            </a:extLst>
          </p:cNvPr>
          <p:cNvSpPr/>
          <p:nvPr/>
        </p:nvSpPr>
        <p:spPr>
          <a:xfrm>
            <a:off x="117088" y="457048"/>
            <a:ext cx="11957824" cy="6359049"/>
          </a:xfrm>
          <a:prstGeom prst="rect">
            <a:avLst/>
          </a:prstGeom>
        </p:spPr>
        <p:txBody>
          <a:bodyPr wrap="square">
            <a:spAutoFit/>
          </a:bodyPr>
          <a:lstStyle/>
          <a:p>
            <a:pPr marR="0" lvl="0">
              <a:lnSpc>
                <a:spcPct val="107000"/>
              </a:lnSpc>
              <a:spcBef>
                <a:spcPts val="0"/>
              </a:spcBef>
              <a:spcAft>
                <a:spcPts val="0"/>
              </a:spcAft>
            </a:pPr>
            <a:r>
              <a:rPr lang="en-US" sz="2000" dirty="0">
                <a:effectLst/>
                <a:latin typeface="Century Gothic" panose="020B0502020202020204" pitchFamily="34" charset="0"/>
                <a:ea typeface="Calibri" panose="020F0502020204030204" pitchFamily="34" charset="0"/>
                <a:cs typeface="Calibri" panose="020F0502020204030204" pitchFamily="34" charset="0"/>
              </a:rPr>
              <a:t>Studies have shown that companies that achieve diversity in their management and on their corporate boards attain better financial results on avg</a:t>
            </a:r>
            <a:endParaRPr lang="en-US" sz="2000" dirty="0">
              <a:effectLst/>
              <a:latin typeface="Century Gothic" panose="020B050202020202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endParaRPr lang="en-US" dirty="0">
              <a:effectLst/>
              <a:latin typeface="Century Gothic" panose="020B0502020202020204" pitchFamily="34" charset="0"/>
              <a:ea typeface="Calibri" panose="020F0502020204030204" pitchFamily="34" charset="0"/>
              <a:cs typeface="Calibri" panose="020F0502020204030204" pitchFamily="34" charset="0"/>
            </a:endParaRPr>
          </a:p>
          <a:p>
            <a:pPr marL="342900" marR="0" lvl="0" indent="-342900">
              <a:lnSpc>
                <a:spcPct val="107000"/>
              </a:lnSpc>
              <a:spcBef>
                <a:spcPts val="0"/>
              </a:spcBef>
              <a:spcAft>
                <a:spcPts val="0"/>
              </a:spcAft>
              <a:buClr>
                <a:schemeClr val="accent1"/>
              </a:buClr>
              <a:buFont typeface="Wingdings" panose="05000000000000000000" pitchFamily="2" charset="2"/>
              <a:buChar char="§"/>
            </a:pPr>
            <a:r>
              <a:rPr lang="en-US" dirty="0">
                <a:effectLst/>
                <a:latin typeface="Century Gothic" panose="020B0502020202020204" pitchFamily="34" charset="0"/>
                <a:ea typeface="Calibri" panose="020F0502020204030204" pitchFamily="34" charset="0"/>
                <a:cs typeface="Calibri" panose="020F0502020204030204" pitchFamily="34" charset="0"/>
              </a:rPr>
              <a:t>To the contrary, organizations that lack diversity have:  </a:t>
            </a:r>
            <a:endParaRPr lang="en-US" dirty="0">
              <a:effectLst/>
              <a:latin typeface="Century Gothic" panose="020B0502020202020204" pitchFamily="34" charset="0"/>
              <a:ea typeface="Calibri" panose="020F0502020204030204" pitchFamily="34" charset="0"/>
              <a:cs typeface="Times New Roman" panose="02020603050405020304" pitchFamily="18" charset="0"/>
            </a:endParaRPr>
          </a:p>
          <a:p>
            <a:pPr lvl="2">
              <a:lnSpc>
                <a:spcPct val="107000"/>
              </a:lnSpc>
            </a:pPr>
            <a:r>
              <a:rPr lang="en-US" dirty="0">
                <a:effectLst/>
                <a:latin typeface="Century Gothic" panose="020B0502020202020204" pitchFamily="34" charset="0"/>
                <a:ea typeface="Calibri" panose="020F0502020204030204" pitchFamily="34" charset="0"/>
                <a:cs typeface="Calibri" panose="020F0502020204030204" pitchFamily="34" charset="0"/>
              </a:rPr>
              <a:t>Lower profits</a:t>
            </a:r>
            <a:endParaRPr lang="en-US" dirty="0">
              <a:effectLst/>
              <a:latin typeface="Century Gothic" panose="020B0502020202020204" pitchFamily="34" charset="0"/>
              <a:ea typeface="Calibri" panose="020F0502020204030204" pitchFamily="34" charset="0"/>
              <a:cs typeface="Times New Roman" panose="02020603050405020304" pitchFamily="18" charset="0"/>
            </a:endParaRPr>
          </a:p>
          <a:p>
            <a:pPr lvl="2">
              <a:lnSpc>
                <a:spcPct val="107000"/>
              </a:lnSpc>
            </a:pPr>
            <a:r>
              <a:rPr lang="en-US" dirty="0">
                <a:effectLst/>
                <a:latin typeface="Century Gothic" panose="020B0502020202020204" pitchFamily="34" charset="0"/>
                <a:ea typeface="Calibri" panose="020F0502020204030204" pitchFamily="34" charset="0"/>
                <a:cs typeface="Calibri" panose="020F0502020204030204" pitchFamily="34" charset="0"/>
              </a:rPr>
              <a:t>Reduced wages </a:t>
            </a:r>
            <a:endParaRPr lang="en-US" dirty="0">
              <a:effectLst/>
              <a:latin typeface="Century Gothic" panose="020B0502020202020204" pitchFamily="34" charset="0"/>
              <a:ea typeface="Calibri" panose="020F0502020204030204" pitchFamily="34" charset="0"/>
              <a:cs typeface="Times New Roman" panose="02020603050405020304" pitchFamily="18" charset="0"/>
            </a:endParaRPr>
          </a:p>
          <a:p>
            <a:pPr lvl="2">
              <a:lnSpc>
                <a:spcPct val="107000"/>
              </a:lnSpc>
            </a:pPr>
            <a:r>
              <a:rPr lang="en-US" dirty="0">
                <a:effectLst/>
                <a:latin typeface="Century Gothic" panose="020B0502020202020204" pitchFamily="34" charset="0"/>
                <a:ea typeface="Calibri" panose="020F0502020204030204" pitchFamily="34" charset="0"/>
                <a:cs typeface="Calibri" panose="020F0502020204030204" pitchFamily="34" charset="0"/>
              </a:rPr>
              <a:t>Reduced economic growth</a:t>
            </a:r>
            <a:endParaRPr lang="en-US" dirty="0">
              <a:effectLst/>
              <a:latin typeface="Century Gothic" panose="020B0502020202020204" pitchFamily="34" charset="0"/>
              <a:ea typeface="Calibri" panose="020F0502020204030204" pitchFamily="34" charset="0"/>
              <a:cs typeface="Times New Roman" panose="02020603050405020304" pitchFamily="18" charset="0"/>
            </a:endParaRPr>
          </a:p>
          <a:p>
            <a:pPr lvl="2">
              <a:lnSpc>
                <a:spcPct val="107000"/>
              </a:lnSpc>
            </a:pPr>
            <a:r>
              <a:rPr lang="en-US" dirty="0">
                <a:effectLst/>
                <a:latin typeface="Century Gothic" panose="020B0502020202020204" pitchFamily="34" charset="0"/>
                <a:ea typeface="Calibri" panose="020F0502020204030204" pitchFamily="34" charset="0"/>
                <a:cs typeface="Calibri" panose="020F0502020204030204" pitchFamily="34" charset="0"/>
              </a:rPr>
              <a:t>Higher turnover, workload, employee complaints </a:t>
            </a:r>
            <a:endParaRPr lang="en-US" dirty="0">
              <a:effectLst/>
              <a:latin typeface="Century Gothic" panose="020B0502020202020204" pitchFamily="34" charset="0"/>
              <a:ea typeface="Calibri" panose="020F0502020204030204" pitchFamily="34" charset="0"/>
              <a:cs typeface="Times New Roman" panose="02020603050405020304" pitchFamily="18" charset="0"/>
            </a:endParaRPr>
          </a:p>
          <a:p>
            <a:pPr lvl="2">
              <a:lnSpc>
                <a:spcPct val="107000"/>
              </a:lnSpc>
            </a:pPr>
            <a:r>
              <a:rPr lang="en-US" dirty="0">
                <a:effectLst/>
                <a:latin typeface="Century Gothic" panose="020B0502020202020204" pitchFamily="34" charset="0"/>
                <a:ea typeface="Calibri" panose="020F0502020204030204" pitchFamily="34" charset="0"/>
                <a:cs typeface="Calibri" panose="020F0502020204030204" pitchFamily="34" charset="0"/>
              </a:rPr>
              <a:t>Reduced job performance</a:t>
            </a:r>
          </a:p>
          <a:p>
            <a:pPr marL="742950" marR="0" lvl="1" indent="-285750">
              <a:lnSpc>
                <a:spcPct val="107000"/>
              </a:lnSpc>
              <a:spcBef>
                <a:spcPts val="0"/>
              </a:spcBef>
              <a:spcAft>
                <a:spcPts val="0"/>
              </a:spcAft>
              <a:buFont typeface="Courier New" panose="02070309020205020404" pitchFamily="49" charset="0"/>
              <a:buChar char="o"/>
            </a:pPr>
            <a:endParaRPr lang="en-US" dirty="0">
              <a:effectLst/>
              <a:latin typeface="Century Gothic" panose="020B050202020202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Clr>
                <a:srgbClr val="92D050"/>
              </a:buClr>
              <a:buFont typeface="Wingdings" panose="05000000000000000000" pitchFamily="2" charset="2"/>
              <a:buChar char="§"/>
            </a:pPr>
            <a:r>
              <a:rPr lang="en-US" b="1" dirty="0">
                <a:effectLst/>
                <a:latin typeface="Century Gothic" panose="020B0502020202020204" pitchFamily="34" charset="0"/>
                <a:ea typeface="Calibri" panose="020F0502020204030204" pitchFamily="34" charset="0"/>
                <a:cs typeface="Calibri" panose="020F0502020204030204" pitchFamily="34" charset="0"/>
              </a:rPr>
              <a:t>Diversity of Thought</a:t>
            </a:r>
            <a:r>
              <a:rPr lang="en-US" dirty="0">
                <a:effectLst/>
                <a:latin typeface="Century Gothic" panose="020B0502020202020204" pitchFamily="34" charset="0"/>
                <a:ea typeface="Calibri" panose="020F0502020204030204" pitchFamily="34" charset="0"/>
                <a:cs typeface="Calibri" panose="020F0502020204030204" pitchFamily="34" charset="0"/>
              </a:rPr>
              <a:t> comes from the diverse perspectives rooted in generational, ethnic, religious, gender, cultural (etc.) differences.</a:t>
            </a:r>
            <a:r>
              <a:rPr lang="en-US" dirty="0">
                <a:latin typeface="Century Gothic" panose="020B0502020202020204" pitchFamily="34" charset="0"/>
                <a:ea typeface="Calibri" panose="020F0502020204030204" pitchFamily="34" charset="0"/>
                <a:cs typeface="Times New Roman" panose="02020603050405020304" pitchFamily="18" charset="0"/>
              </a:rPr>
              <a:t> It </a:t>
            </a:r>
            <a:r>
              <a:rPr lang="en-US" dirty="0">
                <a:effectLst/>
                <a:latin typeface="Century Gothic" panose="020B0502020202020204" pitchFamily="34" charset="0"/>
                <a:ea typeface="Calibri" panose="020F0502020204030204" pitchFamily="34" charset="0"/>
                <a:cs typeface="Calibri" panose="020F0502020204030204" pitchFamily="34" charset="0"/>
              </a:rPr>
              <a:t>is a true source of creativity and innovation</a:t>
            </a:r>
          </a:p>
          <a:p>
            <a:pPr marR="0" lvl="0">
              <a:lnSpc>
                <a:spcPct val="107000"/>
              </a:lnSpc>
              <a:spcBef>
                <a:spcPts val="0"/>
              </a:spcBef>
              <a:spcAft>
                <a:spcPts val="0"/>
              </a:spcAft>
            </a:pPr>
            <a:endParaRPr lang="en-US" dirty="0">
              <a:effectLst/>
              <a:latin typeface="Century Gothic" panose="020B0502020202020204" pitchFamily="34" charset="0"/>
              <a:ea typeface="Calibri" panose="020F0502020204030204" pitchFamily="34" charset="0"/>
              <a:cs typeface="Times New Roman" panose="02020603050405020304" pitchFamily="18" charset="0"/>
            </a:endParaRPr>
          </a:p>
          <a:p>
            <a:pPr lvl="2">
              <a:lnSpc>
                <a:spcPct val="107000"/>
              </a:lnSpc>
            </a:pPr>
            <a:r>
              <a:rPr lang="en-US" dirty="0">
                <a:effectLst/>
                <a:latin typeface="Century Gothic" panose="020B0502020202020204" pitchFamily="34" charset="0"/>
                <a:ea typeface="Calibri" panose="020F0502020204030204" pitchFamily="34" charset="0"/>
                <a:cs typeface="Calibri" panose="020F0502020204030204" pitchFamily="34" charset="0"/>
              </a:rPr>
              <a:t>Identity diversity among intelligent people on a team contributes more to effective problem-solving than a team comprised of the best-performing, intelligent people without identity diversity. </a:t>
            </a:r>
            <a:r>
              <a:rPr lang="en-US" i="1" dirty="0">
                <a:effectLst/>
                <a:latin typeface="Century Gothic" panose="020B0502020202020204" pitchFamily="34" charset="0"/>
                <a:ea typeface="Calibri" panose="020F0502020204030204" pitchFamily="34" charset="0"/>
                <a:cs typeface="Calibri" panose="020F0502020204030204" pitchFamily="34" charset="0"/>
              </a:rPr>
              <a:t>(NY Times, 2008)(Scientific American, 2016</a:t>
            </a:r>
          </a:p>
          <a:p>
            <a:pPr lvl="2">
              <a:lnSpc>
                <a:spcPct val="107000"/>
              </a:lnSpc>
            </a:pPr>
            <a:r>
              <a:rPr lang="en-US" i="1" dirty="0">
                <a:effectLst/>
                <a:latin typeface="Century Gothic" panose="020B0502020202020204" pitchFamily="34" charset="0"/>
                <a:ea typeface="Calibri" panose="020F0502020204030204" pitchFamily="34" charset="0"/>
                <a:cs typeface="Calibri" panose="020F0502020204030204" pitchFamily="34" charset="0"/>
              </a:rPr>
              <a:t> </a:t>
            </a:r>
            <a:r>
              <a:rPr lang="en-US" dirty="0">
                <a:effectLst/>
                <a:latin typeface="Century Gothic" panose="020B0502020202020204" pitchFamily="34" charset="0"/>
                <a:ea typeface="Calibri" panose="020F0502020204030204" pitchFamily="34" charset="0"/>
                <a:cs typeface="Calibri" panose="020F0502020204030204" pitchFamily="34" charset="0"/>
              </a:rPr>
              <a:t>Why?</a:t>
            </a:r>
            <a:endParaRPr lang="en-US" dirty="0">
              <a:effectLst/>
              <a:latin typeface="Century Gothic" panose="020B050202020202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endParaRPr lang="en-US" dirty="0">
              <a:effectLst/>
              <a:latin typeface="Century Gothic" panose="020B0502020202020204" pitchFamily="34" charset="0"/>
              <a:ea typeface="Calibri" panose="020F0502020204030204" pitchFamily="34" charset="0"/>
              <a:cs typeface="Calibri" panose="020F0502020204030204" pitchFamily="34" charset="0"/>
            </a:endParaRPr>
          </a:p>
          <a:p>
            <a:pPr marL="342900" marR="0" lvl="0" indent="-342900">
              <a:lnSpc>
                <a:spcPct val="107000"/>
              </a:lnSpc>
              <a:spcBef>
                <a:spcPts val="0"/>
              </a:spcBef>
              <a:spcAft>
                <a:spcPts val="0"/>
              </a:spcAft>
              <a:buClr>
                <a:schemeClr val="accent1"/>
              </a:buClr>
              <a:buFont typeface="Wingdings" panose="05000000000000000000" pitchFamily="2" charset="2"/>
              <a:buChar char="§"/>
            </a:pPr>
            <a:r>
              <a:rPr lang="en-US" dirty="0">
                <a:effectLst/>
                <a:latin typeface="Century Gothic" panose="020B0502020202020204" pitchFamily="34" charset="0"/>
                <a:ea typeface="Calibri" panose="020F0502020204030204" pitchFamily="34" charset="0"/>
                <a:cs typeface="Calibri" panose="020F0502020204030204" pitchFamily="34" charset="0"/>
              </a:rPr>
              <a:t>Engineers can help solve the world’s problems. But, to sustain a robust engineering workforce, requires attracting the best talent </a:t>
            </a:r>
            <a:r>
              <a:rPr lang="en-US" b="1" dirty="0">
                <a:effectLst/>
                <a:latin typeface="Century Gothic" panose="020B0502020202020204" pitchFamily="34" charset="0"/>
                <a:ea typeface="Calibri" panose="020F0502020204030204" pitchFamily="34" charset="0"/>
                <a:cs typeface="Calibri" panose="020F0502020204030204" pitchFamily="34" charset="0"/>
              </a:rPr>
              <a:t>from all backgrounds</a:t>
            </a:r>
            <a:r>
              <a:rPr lang="en-US" dirty="0">
                <a:effectLst/>
                <a:latin typeface="Century Gothic" panose="020B0502020202020204" pitchFamily="34" charset="0"/>
                <a:ea typeface="Calibri" panose="020F0502020204030204" pitchFamily="34" charset="0"/>
                <a:cs typeface="Calibri" panose="020F0502020204030204" pitchFamily="34" charset="0"/>
              </a:rPr>
              <a:t>. </a:t>
            </a:r>
            <a:endParaRPr lang="en-US" dirty="0">
              <a:effectLst/>
              <a:latin typeface="Century Gothic" panose="020B0502020202020204" pitchFamily="34" charset="0"/>
              <a:ea typeface="Calibri" panose="020F0502020204030204" pitchFamily="34" charset="0"/>
              <a:cs typeface="Times New Roman" panose="02020603050405020304" pitchFamily="18" charset="0"/>
            </a:endParaRPr>
          </a:p>
          <a:p>
            <a:pPr marL="971550" marR="0">
              <a:lnSpc>
                <a:spcPct val="107000"/>
              </a:lnSpc>
              <a:spcBef>
                <a:spcPts val="0"/>
              </a:spcBef>
              <a:spcAft>
                <a:spcPts val="800"/>
              </a:spcAft>
            </a:pPr>
            <a:r>
              <a:rPr lang="en-US" dirty="0">
                <a:effectLst/>
                <a:latin typeface="Century Gothic" panose="020B0502020202020204" pitchFamily="34" charset="0"/>
                <a:ea typeface="Calibri" panose="020F0502020204030204" pitchFamily="34" charset="0"/>
                <a:cs typeface="Calibri" panose="020F0502020204030204" pitchFamily="34" charset="0"/>
              </a:rPr>
              <a:t> </a:t>
            </a:r>
            <a:endParaRPr lang="en-US" dirty="0">
              <a:effectLst/>
              <a:latin typeface="Century Gothic" panose="020B0502020202020204" pitchFamily="34" charset="0"/>
              <a:ea typeface="Calibri" panose="020F0502020204030204" pitchFamily="34" charset="0"/>
              <a:cs typeface="Times New Roman" panose="02020603050405020304" pitchFamily="18" charset="0"/>
            </a:endParaRPr>
          </a:p>
        </p:txBody>
      </p:sp>
      <p:sp>
        <p:nvSpPr>
          <p:cNvPr id="3" name="Rectangle 2">
            <a:extLst>
              <a:ext uri="{FF2B5EF4-FFF2-40B4-BE49-F238E27FC236}">
                <a16:creationId xmlns:a16="http://schemas.microsoft.com/office/drawing/2014/main" id="{3F2ACC9A-FC59-49E3-83C3-B38C2DCE6A72}"/>
              </a:ext>
            </a:extLst>
          </p:cNvPr>
          <p:cNvSpPr/>
          <p:nvPr/>
        </p:nvSpPr>
        <p:spPr>
          <a:xfrm>
            <a:off x="117088" y="0"/>
            <a:ext cx="5312673" cy="457048"/>
          </a:xfrm>
          <a:prstGeom prst="rect">
            <a:avLst/>
          </a:prstGeom>
        </p:spPr>
        <p:txBody>
          <a:bodyPr wrap="none">
            <a:spAutoFit/>
          </a:bodyPr>
          <a:lstStyle/>
          <a:p>
            <a:pPr lvl="0" defTabSz="914400">
              <a:lnSpc>
                <a:spcPct val="107000"/>
              </a:lnSpc>
              <a:spcAft>
                <a:spcPts val="800"/>
              </a:spcAft>
              <a:defRPr/>
            </a:pPr>
            <a:r>
              <a:rPr lang="en-US" sz="2400" dirty="0">
                <a:solidFill>
                  <a:schemeClr val="tx1">
                    <a:lumMod val="85000"/>
                  </a:schemeClr>
                </a:solidFill>
                <a:latin typeface="Century Gothic" panose="020B0502020202020204" pitchFamily="34" charset="0"/>
                <a:ea typeface="Calibri" panose="020F0502020204030204" pitchFamily="34" charset="0"/>
                <a:cs typeface="Times New Roman" panose="02020603050405020304" pitchFamily="18" charset="0"/>
              </a:rPr>
              <a:t>3. Understanding Unconscious Bias</a:t>
            </a:r>
          </a:p>
        </p:txBody>
      </p:sp>
      <p:sp>
        <p:nvSpPr>
          <p:cNvPr id="5" name="Slide Number Placeholder 4">
            <a:extLst>
              <a:ext uri="{FF2B5EF4-FFF2-40B4-BE49-F238E27FC236}">
                <a16:creationId xmlns:a16="http://schemas.microsoft.com/office/drawing/2014/main" id="{B58A78BE-E8FC-4414-97AF-81844C31C3AA}"/>
              </a:ext>
            </a:extLst>
          </p:cNvPr>
          <p:cNvSpPr>
            <a:spLocks noGrp="1"/>
          </p:cNvSpPr>
          <p:nvPr>
            <p:ph type="sldNum" sz="quarter" idx="12"/>
          </p:nvPr>
        </p:nvSpPr>
        <p:spPr/>
        <p:txBody>
          <a:bodyPr/>
          <a:lstStyle/>
          <a:p>
            <a:fld id="{D57F1E4F-1CFF-5643-939E-02111984F565}" type="slidenum">
              <a:rPr lang="en-US" smtClean="0"/>
              <a:t>15</a:t>
            </a:fld>
            <a:endParaRPr lang="en-US" dirty="0"/>
          </a:p>
        </p:txBody>
      </p:sp>
    </p:spTree>
    <p:extLst>
      <p:ext uri="{BB962C8B-B14F-4D97-AF65-F5344CB8AC3E}">
        <p14:creationId xmlns:p14="http://schemas.microsoft.com/office/powerpoint/2010/main" val="42376340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 Placeholder 2">
            <a:extLst>
              <a:ext uri="{FF2B5EF4-FFF2-40B4-BE49-F238E27FC236}">
                <a16:creationId xmlns:a16="http://schemas.microsoft.com/office/drawing/2014/main" id="{03429996-D9A7-4801-8494-CB50EAB821ED}"/>
              </a:ext>
            </a:extLst>
          </p:cNvPr>
          <p:cNvSpPr txBox="1">
            <a:spLocks/>
          </p:cNvSpPr>
          <p:nvPr/>
        </p:nvSpPr>
        <p:spPr>
          <a:xfrm>
            <a:off x="1022610" y="342341"/>
            <a:ext cx="8825659" cy="6148552"/>
          </a:xfrm>
          <a:prstGeom prst="rect">
            <a:avLst/>
          </a:prstGeom>
        </p:spPr>
        <p:txBody>
          <a:bodyPr>
            <a:normAutofit/>
          </a:bodyPr>
          <a:lstStyle>
            <a:lvl1pPr marL="342905" indent="-342905" algn="l" defTabSz="457206" rtl="0" eaLnBrk="1" latinLnBrk="0" hangingPunct="1">
              <a:spcBef>
                <a:spcPts val="1000"/>
              </a:spcBef>
              <a:spcAft>
                <a:spcPts val="0"/>
              </a:spcAft>
              <a:buClr>
                <a:schemeClr val="accent1"/>
              </a:buClr>
              <a:buSzPct val="80000"/>
              <a:buFont typeface="Wingdings 3" charset="2"/>
              <a:buChar char=""/>
              <a:defRPr sz="2000" b="0" i="0" kern="1200">
                <a:solidFill>
                  <a:schemeClr val="tx1"/>
                </a:solidFill>
                <a:latin typeface="+mj-lt"/>
                <a:ea typeface="+mj-ea"/>
                <a:cs typeface="+mj-cs"/>
              </a:defRPr>
            </a:lvl1pPr>
            <a:lvl2pPr marL="742960" indent="-285753" algn="l" defTabSz="457206" rtl="0" eaLnBrk="1" latinLnBrk="0" hangingPunct="1">
              <a:spcBef>
                <a:spcPts val="1000"/>
              </a:spcBef>
              <a:spcAft>
                <a:spcPts val="0"/>
              </a:spcAft>
              <a:buClr>
                <a:schemeClr val="accent1"/>
              </a:buClr>
              <a:buSzPct val="80000"/>
              <a:buFont typeface="Wingdings 3" charset="2"/>
              <a:buChar char=""/>
              <a:defRPr sz="1800" b="0" i="0" kern="1200">
                <a:solidFill>
                  <a:schemeClr val="tx1"/>
                </a:solidFill>
                <a:latin typeface="+mj-lt"/>
                <a:ea typeface="+mj-ea"/>
                <a:cs typeface="+mj-cs"/>
              </a:defRPr>
            </a:lvl2pPr>
            <a:lvl3pPr marL="1143014" indent="-228603" algn="l" defTabSz="457206" rtl="0" eaLnBrk="1" latinLnBrk="0" hangingPunct="1">
              <a:spcBef>
                <a:spcPts val="1000"/>
              </a:spcBef>
              <a:spcAft>
                <a:spcPts val="0"/>
              </a:spcAft>
              <a:buClr>
                <a:schemeClr val="accent1"/>
              </a:buClr>
              <a:buSzPct val="80000"/>
              <a:buFont typeface="Wingdings 3" charset="2"/>
              <a:buChar char=""/>
              <a:defRPr sz="1600" b="0" i="0" kern="1200">
                <a:solidFill>
                  <a:schemeClr val="tx1"/>
                </a:solidFill>
                <a:latin typeface="+mj-lt"/>
                <a:ea typeface="+mj-ea"/>
                <a:cs typeface="+mj-cs"/>
              </a:defRPr>
            </a:lvl3pPr>
            <a:lvl4pPr marL="1600220" indent="-228603" algn="l" defTabSz="457206"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4pPr>
            <a:lvl5pPr marL="2057426" indent="-228603" algn="l" defTabSz="457206"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5pPr>
            <a:lvl6pPr marL="2514632" indent="-228603" algn="l" defTabSz="457206"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6pPr>
            <a:lvl7pPr marL="2971837" indent="-228603" algn="l" defTabSz="457206"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7pPr>
            <a:lvl8pPr marL="3429043" indent="-228603" algn="l" defTabSz="457206"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8pPr>
            <a:lvl9pPr marL="3886248" indent="-228603" algn="l" defTabSz="457206"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9pPr>
          </a:lstStyle>
          <a:p>
            <a:pPr marL="0" indent="0">
              <a:buNone/>
            </a:pPr>
            <a:endParaRPr lang="en-US" dirty="0"/>
          </a:p>
        </p:txBody>
      </p:sp>
      <p:sp>
        <p:nvSpPr>
          <p:cNvPr id="3" name="Oval 2">
            <a:extLst>
              <a:ext uri="{FF2B5EF4-FFF2-40B4-BE49-F238E27FC236}">
                <a16:creationId xmlns:a16="http://schemas.microsoft.com/office/drawing/2014/main" id="{FDECF2AA-BE53-4333-9425-337AD0F7FF32}"/>
              </a:ext>
            </a:extLst>
          </p:cNvPr>
          <p:cNvSpPr/>
          <p:nvPr/>
        </p:nvSpPr>
        <p:spPr>
          <a:xfrm>
            <a:off x="4224117" y="388132"/>
            <a:ext cx="1751014" cy="1692166"/>
          </a:xfrm>
          <a:prstGeom prst="ellipse">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Education</a:t>
            </a:r>
          </a:p>
        </p:txBody>
      </p:sp>
      <p:sp>
        <p:nvSpPr>
          <p:cNvPr id="4" name="Oval 3">
            <a:extLst>
              <a:ext uri="{FF2B5EF4-FFF2-40B4-BE49-F238E27FC236}">
                <a16:creationId xmlns:a16="http://schemas.microsoft.com/office/drawing/2014/main" id="{311CE27A-2F4C-4CFB-BE53-D04568FF6EF0}"/>
              </a:ext>
            </a:extLst>
          </p:cNvPr>
          <p:cNvSpPr/>
          <p:nvPr/>
        </p:nvSpPr>
        <p:spPr>
          <a:xfrm>
            <a:off x="7698684" y="942114"/>
            <a:ext cx="1970226" cy="1700052"/>
          </a:xfrm>
          <a:prstGeom prst="ellipse">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dirty="0"/>
              <a:t>Geography</a:t>
            </a:r>
          </a:p>
        </p:txBody>
      </p:sp>
      <p:sp>
        <p:nvSpPr>
          <p:cNvPr id="5" name="Oval 4">
            <a:extLst>
              <a:ext uri="{FF2B5EF4-FFF2-40B4-BE49-F238E27FC236}">
                <a16:creationId xmlns:a16="http://schemas.microsoft.com/office/drawing/2014/main" id="{0BF92142-C21E-4EB9-8028-5DE9ECC13D7E}"/>
              </a:ext>
            </a:extLst>
          </p:cNvPr>
          <p:cNvSpPr/>
          <p:nvPr/>
        </p:nvSpPr>
        <p:spPr>
          <a:xfrm>
            <a:off x="8458838" y="2438964"/>
            <a:ext cx="1576552" cy="1513490"/>
          </a:xfrm>
          <a:prstGeom prst="ellipse">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No Children</a:t>
            </a:r>
          </a:p>
        </p:txBody>
      </p:sp>
      <p:sp>
        <p:nvSpPr>
          <p:cNvPr id="6" name="Oval 5">
            <a:extLst>
              <a:ext uri="{FF2B5EF4-FFF2-40B4-BE49-F238E27FC236}">
                <a16:creationId xmlns:a16="http://schemas.microsoft.com/office/drawing/2014/main" id="{46A11734-3B76-4067-A548-B1F701B99526}"/>
              </a:ext>
            </a:extLst>
          </p:cNvPr>
          <p:cNvSpPr/>
          <p:nvPr/>
        </p:nvSpPr>
        <p:spPr>
          <a:xfrm>
            <a:off x="5414041" y="3126078"/>
            <a:ext cx="1735375" cy="1555530"/>
          </a:xfrm>
          <a:prstGeom prst="ellipse">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Work Hours</a:t>
            </a:r>
          </a:p>
        </p:txBody>
      </p:sp>
      <p:sp>
        <p:nvSpPr>
          <p:cNvPr id="7" name="Oval 6">
            <a:extLst>
              <a:ext uri="{FF2B5EF4-FFF2-40B4-BE49-F238E27FC236}">
                <a16:creationId xmlns:a16="http://schemas.microsoft.com/office/drawing/2014/main" id="{D02D365B-2956-47CC-B87F-8C288AEF9A43}"/>
              </a:ext>
            </a:extLst>
          </p:cNvPr>
          <p:cNvSpPr/>
          <p:nvPr/>
        </p:nvSpPr>
        <p:spPr>
          <a:xfrm>
            <a:off x="3648057" y="3893335"/>
            <a:ext cx="1869775" cy="1739463"/>
          </a:xfrm>
          <a:prstGeom prst="ellipse">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Sexual Identify</a:t>
            </a:r>
          </a:p>
        </p:txBody>
      </p:sp>
      <p:sp>
        <p:nvSpPr>
          <p:cNvPr id="8" name="Oval 7">
            <a:extLst>
              <a:ext uri="{FF2B5EF4-FFF2-40B4-BE49-F238E27FC236}">
                <a16:creationId xmlns:a16="http://schemas.microsoft.com/office/drawing/2014/main" id="{C215A127-9A58-4570-9B0F-E96BD36306C8}"/>
              </a:ext>
            </a:extLst>
          </p:cNvPr>
          <p:cNvSpPr/>
          <p:nvPr/>
        </p:nvSpPr>
        <p:spPr>
          <a:xfrm>
            <a:off x="2514783" y="2874323"/>
            <a:ext cx="1576552" cy="151349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Have Children</a:t>
            </a:r>
          </a:p>
        </p:txBody>
      </p:sp>
      <p:sp>
        <p:nvSpPr>
          <p:cNvPr id="9" name="Oval 8">
            <a:extLst>
              <a:ext uri="{FF2B5EF4-FFF2-40B4-BE49-F238E27FC236}">
                <a16:creationId xmlns:a16="http://schemas.microsoft.com/office/drawing/2014/main" id="{6302D6EB-BC75-4510-A21D-EA572F8B3C08}"/>
              </a:ext>
            </a:extLst>
          </p:cNvPr>
          <p:cNvSpPr/>
          <p:nvPr/>
        </p:nvSpPr>
        <p:spPr>
          <a:xfrm>
            <a:off x="6938567" y="3775090"/>
            <a:ext cx="1530281" cy="167114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Married</a:t>
            </a:r>
          </a:p>
        </p:txBody>
      </p:sp>
      <p:sp>
        <p:nvSpPr>
          <p:cNvPr id="10" name="Oval 9">
            <a:extLst>
              <a:ext uri="{FF2B5EF4-FFF2-40B4-BE49-F238E27FC236}">
                <a16:creationId xmlns:a16="http://schemas.microsoft.com/office/drawing/2014/main" id="{7480E4B8-03D5-430F-B767-8BA9D998E3A7}"/>
              </a:ext>
            </a:extLst>
          </p:cNvPr>
          <p:cNvSpPr/>
          <p:nvPr/>
        </p:nvSpPr>
        <p:spPr>
          <a:xfrm>
            <a:off x="7670562" y="5205812"/>
            <a:ext cx="1781504" cy="1627422"/>
          </a:xfrm>
          <a:prstGeom prst="ellipse">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Ethnicity</a:t>
            </a:r>
          </a:p>
        </p:txBody>
      </p:sp>
      <p:sp>
        <p:nvSpPr>
          <p:cNvPr id="11" name="Oval 10">
            <a:extLst>
              <a:ext uri="{FF2B5EF4-FFF2-40B4-BE49-F238E27FC236}">
                <a16:creationId xmlns:a16="http://schemas.microsoft.com/office/drawing/2014/main" id="{AD7FC56A-A3F1-4E14-B43E-A6AF433F2867}"/>
              </a:ext>
            </a:extLst>
          </p:cNvPr>
          <p:cNvSpPr/>
          <p:nvPr/>
        </p:nvSpPr>
        <p:spPr>
          <a:xfrm>
            <a:off x="4036034" y="2240583"/>
            <a:ext cx="1669369" cy="1655379"/>
          </a:xfrm>
          <a:prstGeom prst="ellipse">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Abilities</a:t>
            </a:r>
          </a:p>
        </p:txBody>
      </p:sp>
      <p:sp>
        <p:nvSpPr>
          <p:cNvPr id="12" name="Oval 11">
            <a:extLst>
              <a:ext uri="{FF2B5EF4-FFF2-40B4-BE49-F238E27FC236}">
                <a16:creationId xmlns:a16="http://schemas.microsoft.com/office/drawing/2014/main" id="{B857603E-E191-468E-9E1C-2C314F2F2EC2}"/>
              </a:ext>
            </a:extLst>
          </p:cNvPr>
          <p:cNvSpPr/>
          <p:nvPr/>
        </p:nvSpPr>
        <p:spPr>
          <a:xfrm>
            <a:off x="9848269" y="3168118"/>
            <a:ext cx="1576552" cy="151349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Religion</a:t>
            </a:r>
          </a:p>
        </p:txBody>
      </p:sp>
      <p:sp>
        <p:nvSpPr>
          <p:cNvPr id="13" name="Oval 12">
            <a:extLst>
              <a:ext uri="{FF2B5EF4-FFF2-40B4-BE49-F238E27FC236}">
                <a16:creationId xmlns:a16="http://schemas.microsoft.com/office/drawing/2014/main" id="{E7914445-D513-41CF-9CB4-2F93F46AC717}"/>
              </a:ext>
            </a:extLst>
          </p:cNvPr>
          <p:cNvSpPr/>
          <p:nvPr/>
        </p:nvSpPr>
        <p:spPr>
          <a:xfrm>
            <a:off x="6892297" y="2279994"/>
            <a:ext cx="1576552" cy="151349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Age</a:t>
            </a:r>
          </a:p>
        </p:txBody>
      </p:sp>
      <p:sp>
        <p:nvSpPr>
          <p:cNvPr id="14" name="Oval 13">
            <a:extLst>
              <a:ext uri="{FF2B5EF4-FFF2-40B4-BE49-F238E27FC236}">
                <a16:creationId xmlns:a16="http://schemas.microsoft.com/office/drawing/2014/main" id="{CF20E2BE-3B60-4303-9155-A07289634357}"/>
              </a:ext>
            </a:extLst>
          </p:cNvPr>
          <p:cNvSpPr/>
          <p:nvPr/>
        </p:nvSpPr>
        <p:spPr>
          <a:xfrm>
            <a:off x="5420620" y="4660589"/>
            <a:ext cx="1781504" cy="1818290"/>
          </a:xfrm>
          <a:prstGeom prst="ellipse">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dirty="0"/>
              <a:t>Experience</a:t>
            </a:r>
          </a:p>
        </p:txBody>
      </p:sp>
      <p:sp>
        <p:nvSpPr>
          <p:cNvPr id="15" name="Oval 14">
            <a:extLst>
              <a:ext uri="{FF2B5EF4-FFF2-40B4-BE49-F238E27FC236}">
                <a16:creationId xmlns:a16="http://schemas.microsoft.com/office/drawing/2014/main" id="{2E8D517B-D32E-43CE-8D4B-9E29489A448F}"/>
              </a:ext>
            </a:extLst>
          </p:cNvPr>
          <p:cNvSpPr/>
          <p:nvPr/>
        </p:nvSpPr>
        <p:spPr>
          <a:xfrm>
            <a:off x="5512877" y="1612588"/>
            <a:ext cx="1576552" cy="151349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Gender</a:t>
            </a:r>
          </a:p>
        </p:txBody>
      </p:sp>
      <p:sp>
        <p:nvSpPr>
          <p:cNvPr id="16" name="Oval 15">
            <a:extLst>
              <a:ext uri="{FF2B5EF4-FFF2-40B4-BE49-F238E27FC236}">
                <a16:creationId xmlns:a16="http://schemas.microsoft.com/office/drawing/2014/main" id="{7D34BC46-BBF9-414D-855A-1285F80E34BA}"/>
              </a:ext>
            </a:extLst>
          </p:cNvPr>
          <p:cNvSpPr/>
          <p:nvPr/>
        </p:nvSpPr>
        <p:spPr>
          <a:xfrm>
            <a:off x="2879853" y="1327683"/>
            <a:ext cx="1576552" cy="1513490"/>
          </a:xfrm>
          <a:prstGeom prst="ellipse">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Single</a:t>
            </a:r>
          </a:p>
        </p:txBody>
      </p:sp>
      <p:sp>
        <p:nvSpPr>
          <p:cNvPr id="17" name="Rectangle 16">
            <a:extLst>
              <a:ext uri="{FF2B5EF4-FFF2-40B4-BE49-F238E27FC236}">
                <a16:creationId xmlns:a16="http://schemas.microsoft.com/office/drawing/2014/main" id="{209FAB24-6611-4B46-A120-BB8E27CF02F4}"/>
              </a:ext>
            </a:extLst>
          </p:cNvPr>
          <p:cNvSpPr/>
          <p:nvPr/>
        </p:nvSpPr>
        <p:spPr>
          <a:xfrm>
            <a:off x="306620" y="0"/>
            <a:ext cx="5432898" cy="457048"/>
          </a:xfrm>
          <a:prstGeom prst="rect">
            <a:avLst/>
          </a:prstGeom>
        </p:spPr>
        <p:txBody>
          <a:bodyPr wrap="none">
            <a:spAutoFit/>
          </a:bodyPr>
          <a:lstStyle/>
          <a:p>
            <a:pPr lvl="0" defTabSz="914400">
              <a:lnSpc>
                <a:spcPct val="107000"/>
              </a:lnSpc>
              <a:spcAft>
                <a:spcPts val="800"/>
              </a:spcAft>
              <a:defRPr/>
            </a:pPr>
            <a:r>
              <a:rPr lang="en-US" sz="2400" dirty="0">
                <a:solidFill>
                  <a:schemeClr val="tx1">
                    <a:lumMod val="85000"/>
                  </a:schemeClr>
                </a:solidFill>
                <a:latin typeface="Century Gothic" panose="020B0502020202020204" pitchFamily="34" charset="0"/>
                <a:ea typeface="Calibri" panose="020F0502020204030204" pitchFamily="34" charset="0"/>
                <a:cs typeface="Times New Roman" panose="02020603050405020304" pitchFamily="18" charset="0"/>
              </a:rPr>
              <a:t>4. Understanding Unconscious Bias</a:t>
            </a:r>
          </a:p>
        </p:txBody>
      </p:sp>
      <p:sp>
        <p:nvSpPr>
          <p:cNvPr id="18" name="Rectangle 17">
            <a:extLst>
              <a:ext uri="{FF2B5EF4-FFF2-40B4-BE49-F238E27FC236}">
                <a16:creationId xmlns:a16="http://schemas.microsoft.com/office/drawing/2014/main" id="{7507F19F-0AB8-451A-8EC6-321361608CCB}"/>
              </a:ext>
            </a:extLst>
          </p:cNvPr>
          <p:cNvSpPr/>
          <p:nvPr/>
        </p:nvSpPr>
        <p:spPr>
          <a:xfrm>
            <a:off x="6452484" y="46897"/>
            <a:ext cx="4463081" cy="923330"/>
          </a:xfrm>
          <a:prstGeom prst="rect">
            <a:avLst/>
          </a:prstGeom>
        </p:spPr>
        <p:txBody>
          <a:bodyPr wrap="none">
            <a:spAutoFit/>
          </a:bodyPr>
          <a:lstStyle/>
          <a:p>
            <a:r>
              <a:rPr lang="en-US" dirty="0"/>
              <a:t>Everyone has groups they identify with</a:t>
            </a:r>
          </a:p>
          <a:p>
            <a:endParaRPr lang="en-US" dirty="0"/>
          </a:p>
          <a:p>
            <a:r>
              <a:rPr lang="en-US" dirty="0"/>
              <a:t>Types of Identities:</a:t>
            </a:r>
          </a:p>
        </p:txBody>
      </p:sp>
      <p:sp>
        <p:nvSpPr>
          <p:cNvPr id="19" name="Oval 18">
            <a:extLst>
              <a:ext uri="{FF2B5EF4-FFF2-40B4-BE49-F238E27FC236}">
                <a16:creationId xmlns:a16="http://schemas.microsoft.com/office/drawing/2014/main" id="{5BACFB38-46AE-4143-8D26-A14B59F44BF1}"/>
              </a:ext>
            </a:extLst>
          </p:cNvPr>
          <p:cNvSpPr/>
          <p:nvPr/>
        </p:nvSpPr>
        <p:spPr>
          <a:xfrm>
            <a:off x="8458838" y="3934060"/>
            <a:ext cx="1660362" cy="1521373"/>
          </a:xfrm>
          <a:prstGeom prst="ellipse">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dirty="0"/>
              <a:t>Socio-Economic</a:t>
            </a:r>
          </a:p>
        </p:txBody>
      </p:sp>
      <p:sp>
        <p:nvSpPr>
          <p:cNvPr id="21" name="Slide Number Placeholder 20">
            <a:extLst>
              <a:ext uri="{FF2B5EF4-FFF2-40B4-BE49-F238E27FC236}">
                <a16:creationId xmlns:a16="http://schemas.microsoft.com/office/drawing/2014/main" id="{2DC1A22E-7194-4FAC-BA2F-BB7E46D9671E}"/>
              </a:ext>
            </a:extLst>
          </p:cNvPr>
          <p:cNvSpPr>
            <a:spLocks noGrp="1"/>
          </p:cNvSpPr>
          <p:nvPr>
            <p:ph type="sldNum" sz="quarter" idx="12"/>
          </p:nvPr>
        </p:nvSpPr>
        <p:spPr/>
        <p:txBody>
          <a:bodyPr/>
          <a:lstStyle/>
          <a:p>
            <a:fld id="{D57F1E4F-1CFF-5643-939E-02111984F565}" type="slidenum">
              <a:rPr lang="en-US" smtClean="0"/>
              <a:t>16</a:t>
            </a:fld>
            <a:endParaRPr lang="en-US" dirty="0"/>
          </a:p>
        </p:txBody>
      </p:sp>
    </p:spTree>
    <p:extLst>
      <p:ext uri="{BB962C8B-B14F-4D97-AF65-F5344CB8AC3E}">
        <p14:creationId xmlns:p14="http://schemas.microsoft.com/office/powerpoint/2010/main" val="3151587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9"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DE428DA-6BF4-4681-940F-CBEC4AACD29A}"/>
              </a:ext>
            </a:extLst>
          </p:cNvPr>
          <p:cNvSpPr txBox="1">
            <a:spLocks noChangeArrowheads="1"/>
          </p:cNvSpPr>
          <p:nvPr/>
        </p:nvSpPr>
        <p:spPr>
          <a:xfrm>
            <a:off x="1066800" y="583861"/>
            <a:ext cx="10058400" cy="838200"/>
          </a:xfrm>
          <a:prstGeom prst="rect">
            <a:avLst/>
          </a:prstGeom>
        </p:spPr>
        <p:txBody>
          <a:bodyPr vert="horz" lIns="91440" tIns="45720" rIns="91440" bIns="45720" rtlCol="0" anchor="ctr">
            <a:noAutofit/>
          </a:bodyPr>
          <a:lstStyle>
            <a:lvl1pPr algn="ctr" defTabSz="609585" rtl="0" eaLnBrk="1" latinLnBrk="0" hangingPunct="1">
              <a:spcBef>
                <a:spcPct val="0"/>
              </a:spcBef>
              <a:buNone/>
              <a:defRPr sz="4267" kern="1200">
                <a:solidFill>
                  <a:srgbClr val="0D4E97"/>
                </a:solidFill>
                <a:latin typeface="+mj-lt"/>
                <a:ea typeface="+mj-ea"/>
                <a:cs typeface="+mj-cs"/>
              </a:defRPr>
            </a:lvl1pPr>
          </a:lstStyle>
          <a:p>
            <a:r>
              <a:rPr lang="en-US" altLang="en-US" sz="4400" dirty="0">
                <a:solidFill>
                  <a:schemeClr val="tx1"/>
                </a:solidFill>
                <a:latin typeface="Trebuchet MS" panose="020B0603020202020204" pitchFamily="34" charset="0"/>
                <a:ea typeface="ＭＳ Ｐゴシック" pitchFamily="34" charset="-128"/>
              </a:rPr>
              <a:t>Why is Equity a Challenge?</a:t>
            </a:r>
          </a:p>
        </p:txBody>
      </p:sp>
      <p:sp>
        <p:nvSpPr>
          <p:cNvPr id="4" name="Rectangle 3">
            <a:extLst>
              <a:ext uri="{FF2B5EF4-FFF2-40B4-BE49-F238E27FC236}">
                <a16:creationId xmlns:a16="http://schemas.microsoft.com/office/drawing/2014/main" id="{EE37C622-3A43-497B-8DB1-357816288ACA}"/>
              </a:ext>
            </a:extLst>
          </p:cNvPr>
          <p:cNvSpPr txBox="1">
            <a:spLocks noChangeArrowheads="1"/>
          </p:cNvSpPr>
          <p:nvPr/>
        </p:nvSpPr>
        <p:spPr>
          <a:xfrm>
            <a:off x="1739981" y="1880300"/>
            <a:ext cx="9144000" cy="3408135"/>
          </a:xfrm>
          <a:prstGeom prst="rect">
            <a:avLst/>
          </a:prstGeom>
          <a:solidFill>
            <a:srgbClr val="4BACC6">
              <a:lumMod val="20000"/>
              <a:lumOff val="80000"/>
            </a:srgbClr>
          </a:solidFill>
        </p:spPr>
        <p:txBody>
          <a:bodyPr vert="horz" lIns="91440" tIns="45720" rIns="91440" bIns="45720" rtlCol="0">
            <a:normAutofit/>
          </a:bodyPr>
          <a:lstStyle>
            <a:lvl1pPr marL="457189" indent="-457189" algn="l" defTabSz="609585" rtl="0" eaLnBrk="1" latinLnBrk="0" hangingPunct="1">
              <a:spcBef>
                <a:spcPct val="20000"/>
              </a:spcBef>
              <a:buClr>
                <a:srgbClr val="0092D2"/>
              </a:buClr>
              <a:buFont typeface="Arial"/>
              <a:buChar char="•"/>
              <a:defRPr sz="4267"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marL="0" marR="0" lvl="0" indent="0" algn="ctr" defTabSz="609585" rtl="0" eaLnBrk="1" fontAlgn="auto" latinLnBrk="0" hangingPunct="1">
              <a:lnSpc>
                <a:spcPct val="105000"/>
              </a:lnSpc>
              <a:spcBef>
                <a:spcPct val="20000"/>
              </a:spcBef>
              <a:spcAft>
                <a:spcPts val="0"/>
              </a:spcAft>
              <a:buClr>
                <a:srgbClr val="0092D2"/>
              </a:buClr>
              <a:buSzTx/>
              <a:buFont typeface="Arial"/>
              <a:buNone/>
              <a:tabLst/>
              <a:defRPr/>
            </a:pPr>
            <a:r>
              <a:rPr kumimoji="0" lang="en-US" altLang="en-US" sz="3600" b="0" i="0" u="none" strike="noStrike" kern="1200" cap="none" spc="0" normalizeH="0" baseline="0" noProof="0" dirty="0">
                <a:ln>
                  <a:noFill/>
                </a:ln>
                <a:solidFill>
                  <a:sysClr val="windowText" lastClr="000000"/>
                </a:solidFill>
                <a:effectLst/>
                <a:uLnTx/>
                <a:uFillTx/>
                <a:latin typeface="Trebuchet MS" panose="020B0603020202020204" pitchFamily="34" charset="0"/>
                <a:ea typeface="ＭＳ Ｐゴシック" pitchFamily="34" charset="-128"/>
                <a:cs typeface="+mn-cs"/>
              </a:rPr>
              <a:t>“It is not a lack of talent, but unintentional biases and outmoded institutional structures that are hindering the access and advancement of </a:t>
            </a:r>
            <a:r>
              <a:rPr kumimoji="0" lang="en-US" altLang="en-US" sz="3600" b="1" i="0" u="none" strike="noStrike" kern="1200" cap="none" spc="0" normalizeH="0" baseline="0" noProof="0" dirty="0">
                <a:ln>
                  <a:noFill/>
                </a:ln>
                <a:solidFill>
                  <a:srgbClr val="F79646">
                    <a:lumMod val="75000"/>
                  </a:srgbClr>
                </a:solidFill>
                <a:effectLst/>
                <a:uLnTx/>
                <a:uFillTx/>
                <a:latin typeface="Trebuchet MS" panose="020B0603020202020204" pitchFamily="34" charset="0"/>
                <a:ea typeface="ＭＳ Ｐゴシック" pitchFamily="34" charset="-128"/>
                <a:cs typeface="+mn-cs"/>
              </a:rPr>
              <a:t>women</a:t>
            </a:r>
            <a:r>
              <a:rPr kumimoji="0" lang="en-US" altLang="en-US" sz="3600" b="0" i="0" u="none" strike="noStrike" kern="1200" cap="none" spc="0" normalizeH="0" baseline="0" noProof="0" dirty="0">
                <a:ln>
                  <a:noFill/>
                </a:ln>
                <a:solidFill>
                  <a:sysClr val="windowText" lastClr="000000"/>
                </a:solidFill>
                <a:effectLst/>
                <a:uLnTx/>
                <a:uFillTx/>
                <a:latin typeface="Trebuchet MS" panose="020B0603020202020204" pitchFamily="34" charset="0"/>
                <a:ea typeface="ＭＳ Ｐゴシック" pitchFamily="34" charset="-128"/>
                <a:cs typeface="+mn-cs"/>
              </a:rPr>
              <a:t>.” </a:t>
            </a:r>
            <a:endParaRPr kumimoji="0" lang="en-US" altLang="en-US" sz="3600" b="0" i="0" u="none" strike="noStrike" kern="1200" cap="none" spc="0" normalizeH="0" baseline="30000" noProof="0" dirty="0">
              <a:ln>
                <a:noFill/>
              </a:ln>
              <a:solidFill>
                <a:sysClr val="windowText" lastClr="000000"/>
              </a:solidFill>
              <a:effectLst/>
              <a:uLnTx/>
              <a:uFillTx/>
              <a:latin typeface="Trebuchet MS" panose="020B0603020202020204" pitchFamily="34" charset="0"/>
              <a:ea typeface="ＭＳ Ｐゴシック" pitchFamily="34" charset="-128"/>
              <a:cs typeface="+mn-cs"/>
            </a:endParaRPr>
          </a:p>
        </p:txBody>
      </p:sp>
      <p:sp>
        <p:nvSpPr>
          <p:cNvPr id="5" name="Text Box 9">
            <a:extLst>
              <a:ext uri="{FF2B5EF4-FFF2-40B4-BE49-F238E27FC236}">
                <a16:creationId xmlns:a16="http://schemas.microsoft.com/office/drawing/2014/main" id="{FBFB630D-B156-47E9-94DA-63C023546AB6}"/>
              </a:ext>
            </a:extLst>
          </p:cNvPr>
          <p:cNvSpPr txBox="1">
            <a:spLocks noChangeArrowheads="1"/>
          </p:cNvSpPr>
          <p:nvPr/>
        </p:nvSpPr>
        <p:spPr bwMode="auto">
          <a:xfrm>
            <a:off x="1607634" y="6253448"/>
            <a:ext cx="7395609"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63500" indent="-63500" eaLnBrk="0" hangingPunct="0">
              <a:spcBef>
                <a:spcPct val="20000"/>
              </a:spcBef>
              <a:buChar char="•"/>
              <a:defRPr sz="3200">
                <a:solidFill>
                  <a:schemeClr val="tx1"/>
                </a:solidFill>
                <a:latin typeface="Arial" pitchFamily="34" charset="0"/>
                <a:ea typeface="ＭＳ Ｐゴシック" pitchFamily="34" charset="-128"/>
              </a:defRPr>
            </a:lvl1pPr>
            <a:lvl2pPr marL="742950" indent="-285750" eaLnBrk="0" hangingPunct="0">
              <a:spcBef>
                <a:spcPct val="20000"/>
              </a:spcBef>
              <a:buChar char="–"/>
              <a:defRPr sz="2800">
                <a:solidFill>
                  <a:schemeClr val="tx1"/>
                </a:solidFill>
                <a:latin typeface="Arial" pitchFamily="34" charset="0"/>
                <a:ea typeface="ＭＳ Ｐゴシック" pitchFamily="34" charset="-128"/>
              </a:defRPr>
            </a:lvl2pPr>
            <a:lvl3pPr marL="1143000" indent="-228600" eaLnBrk="0" hangingPunct="0">
              <a:spcBef>
                <a:spcPct val="20000"/>
              </a:spcBef>
              <a:buChar char="•"/>
              <a:defRPr sz="2400">
                <a:solidFill>
                  <a:schemeClr val="tx1"/>
                </a:solidFill>
                <a:latin typeface="Arial" pitchFamily="34" charset="0"/>
                <a:ea typeface="ＭＳ Ｐゴシック" pitchFamily="34" charset="-128"/>
              </a:defRPr>
            </a:lvl3pPr>
            <a:lvl4pPr marL="1600200" indent="-228600" eaLnBrk="0" hangingPunct="0">
              <a:spcBef>
                <a:spcPct val="20000"/>
              </a:spcBef>
              <a:buChar char="–"/>
              <a:defRPr sz="2000">
                <a:solidFill>
                  <a:schemeClr val="tx1"/>
                </a:solidFill>
                <a:latin typeface="Arial" pitchFamily="34" charset="0"/>
                <a:ea typeface="ＭＳ Ｐゴシック" pitchFamily="34" charset="-128"/>
              </a:defRPr>
            </a:lvl4pPr>
            <a:lvl5pPr marL="2057400" indent="-228600" eaLnBrk="0" hangingPunct="0">
              <a:spcBef>
                <a:spcPct val="20000"/>
              </a:spcBef>
              <a:buChar char="»"/>
              <a:defRPr sz="2000">
                <a:solidFill>
                  <a:schemeClr val="tx1"/>
                </a:solidFill>
                <a:latin typeface="Arial" pitchFamily="34"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pitchFamily="34"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pitchFamily="34"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pitchFamily="34"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pitchFamily="34" charset="0"/>
                <a:ea typeface="ＭＳ Ｐゴシック" pitchFamily="34" charset="-128"/>
              </a:defRPr>
            </a:lvl9pPr>
          </a:lstStyle>
          <a:p>
            <a:pPr eaLnBrk="1" fontAlgn="base" hangingPunct="1">
              <a:spcBef>
                <a:spcPct val="50000"/>
              </a:spcBef>
              <a:spcAft>
                <a:spcPct val="0"/>
              </a:spcAft>
              <a:buFontTx/>
              <a:buNone/>
            </a:pPr>
            <a:r>
              <a:rPr lang="en-US" altLang="en-US" sz="1050" dirty="0">
                <a:solidFill>
                  <a:prstClr val="black"/>
                </a:solidFill>
                <a:latin typeface="+mn-lt"/>
              </a:rPr>
              <a:t>National Academy of Sciences, National Academy of Engineering, and Institute of Medicine of the National Academies, </a:t>
            </a:r>
            <a:r>
              <a:rPr lang="en-US" altLang="en-US" sz="1050" i="1" dirty="0">
                <a:solidFill>
                  <a:prstClr val="black"/>
                </a:solidFill>
                <a:latin typeface="+mn-lt"/>
              </a:rPr>
              <a:t>Beyond Bias and Barriers</a:t>
            </a:r>
            <a:r>
              <a:rPr lang="en-US" altLang="en-US" sz="1050" dirty="0">
                <a:solidFill>
                  <a:prstClr val="black"/>
                </a:solidFill>
                <a:latin typeface="+mn-lt"/>
              </a:rPr>
              <a:t> 2007</a:t>
            </a:r>
          </a:p>
        </p:txBody>
      </p:sp>
      <p:sp>
        <p:nvSpPr>
          <p:cNvPr id="6" name="Rectangle 5">
            <a:extLst>
              <a:ext uri="{FF2B5EF4-FFF2-40B4-BE49-F238E27FC236}">
                <a16:creationId xmlns:a16="http://schemas.microsoft.com/office/drawing/2014/main" id="{4B546CE1-6280-4619-BDE7-5E5D532C96D7}"/>
              </a:ext>
            </a:extLst>
          </p:cNvPr>
          <p:cNvSpPr/>
          <p:nvPr/>
        </p:nvSpPr>
        <p:spPr>
          <a:xfrm>
            <a:off x="117088" y="0"/>
            <a:ext cx="5312673" cy="457048"/>
          </a:xfrm>
          <a:prstGeom prst="rect">
            <a:avLst/>
          </a:prstGeom>
        </p:spPr>
        <p:txBody>
          <a:bodyPr wrap="none">
            <a:spAutoFit/>
          </a:bodyPr>
          <a:lstStyle/>
          <a:p>
            <a:pPr lvl="0" defTabSz="914400">
              <a:lnSpc>
                <a:spcPct val="107000"/>
              </a:lnSpc>
              <a:spcAft>
                <a:spcPts val="800"/>
              </a:spcAft>
              <a:defRPr/>
            </a:pPr>
            <a:r>
              <a:rPr lang="en-US" sz="2400" dirty="0">
                <a:solidFill>
                  <a:schemeClr val="tx1">
                    <a:lumMod val="85000"/>
                  </a:schemeClr>
                </a:solidFill>
                <a:latin typeface="Century Gothic" panose="020B0502020202020204" pitchFamily="34" charset="0"/>
                <a:ea typeface="Calibri" panose="020F0502020204030204" pitchFamily="34" charset="0"/>
                <a:cs typeface="Times New Roman" panose="02020603050405020304" pitchFamily="18" charset="0"/>
              </a:rPr>
              <a:t>4. Understanding Unconscious Bias</a:t>
            </a:r>
          </a:p>
        </p:txBody>
      </p:sp>
      <p:sp>
        <p:nvSpPr>
          <p:cNvPr id="8" name="Slide Number Placeholder 7">
            <a:extLst>
              <a:ext uri="{FF2B5EF4-FFF2-40B4-BE49-F238E27FC236}">
                <a16:creationId xmlns:a16="http://schemas.microsoft.com/office/drawing/2014/main" id="{25D139D3-640A-4E6C-8635-AF5F156175F8}"/>
              </a:ext>
            </a:extLst>
          </p:cNvPr>
          <p:cNvSpPr>
            <a:spLocks noGrp="1"/>
          </p:cNvSpPr>
          <p:nvPr>
            <p:ph type="sldNum" sz="quarter" idx="12"/>
          </p:nvPr>
        </p:nvSpPr>
        <p:spPr/>
        <p:txBody>
          <a:bodyPr/>
          <a:lstStyle/>
          <a:p>
            <a:fld id="{D57F1E4F-1CFF-5643-939E-02111984F565}" type="slidenum">
              <a:rPr lang="en-US" smtClean="0"/>
              <a:t>17</a:t>
            </a:fld>
            <a:endParaRPr lang="en-US" dirty="0"/>
          </a:p>
        </p:txBody>
      </p:sp>
    </p:spTree>
    <p:extLst>
      <p:ext uri="{BB962C8B-B14F-4D97-AF65-F5344CB8AC3E}">
        <p14:creationId xmlns:p14="http://schemas.microsoft.com/office/powerpoint/2010/main" val="29408740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EE39C0E-8559-4933-9CBC-CF2D018A8458}"/>
              </a:ext>
            </a:extLst>
          </p:cNvPr>
          <p:cNvPicPr>
            <a:picLocks noChangeAspect="1"/>
          </p:cNvPicPr>
          <p:nvPr/>
        </p:nvPicPr>
        <p:blipFill>
          <a:blip r:embed="rId3"/>
          <a:stretch>
            <a:fillRect/>
          </a:stretch>
        </p:blipFill>
        <p:spPr>
          <a:xfrm>
            <a:off x="1674188" y="586666"/>
            <a:ext cx="8482505" cy="6153112"/>
          </a:xfrm>
          <a:prstGeom prst="rect">
            <a:avLst/>
          </a:prstGeom>
        </p:spPr>
      </p:pic>
      <p:sp>
        <p:nvSpPr>
          <p:cNvPr id="3" name="TextBox 2">
            <a:extLst>
              <a:ext uri="{FF2B5EF4-FFF2-40B4-BE49-F238E27FC236}">
                <a16:creationId xmlns:a16="http://schemas.microsoft.com/office/drawing/2014/main" id="{B1B04B14-A75B-4CF2-B229-56458080774D}"/>
              </a:ext>
            </a:extLst>
          </p:cNvPr>
          <p:cNvSpPr txBox="1"/>
          <p:nvPr/>
        </p:nvSpPr>
        <p:spPr>
          <a:xfrm>
            <a:off x="3430799" y="125001"/>
            <a:ext cx="7693343" cy="461665"/>
          </a:xfrm>
          <a:prstGeom prst="rect">
            <a:avLst/>
          </a:prstGeom>
          <a:noFill/>
        </p:spPr>
        <p:txBody>
          <a:bodyPr wrap="square" rtlCol="0">
            <a:spAutoFit/>
          </a:bodyPr>
          <a:lstStyle/>
          <a:p>
            <a:r>
              <a:rPr lang="en-US" sz="2400" b="1" dirty="0"/>
              <a:t>What does implicit bias look like?</a:t>
            </a:r>
          </a:p>
        </p:txBody>
      </p:sp>
      <p:sp>
        <p:nvSpPr>
          <p:cNvPr id="5" name="Slide Number Placeholder 4">
            <a:extLst>
              <a:ext uri="{FF2B5EF4-FFF2-40B4-BE49-F238E27FC236}">
                <a16:creationId xmlns:a16="http://schemas.microsoft.com/office/drawing/2014/main" id="{D45CC6BF-C20F-4C76-A368-5E269A8CFDEF}"/>
              </a:ext>
            </a:extLst>
          </p:cNvPr>
          <p:cNvSpPr>
            <a:spLocks noGrp="1"/>
          </p:cNvSpPr>
          <p:nvPr>
            <p:ph type="sldNum" sz="quarter" idx="12"/>
          </p:nvPr>
        </p:nvSpPr>
        <p:spPr/>
        <p:txBody>
          <a:bodyPr/>
          <a:lstStyle/>
          <a:p>
            <a:fld id="{D57F1E4F-1CFF-5643-939E-02111984F565}" type="slidenum">
              <a:rPr lang="en-US" smtClean="0"/>
              <a:t>18</a:t>
            </a:fld>
            <a:endParaRPr lang="en-US" dirty="0"/>
          </a:p>
        </p:txBody>
      </p:sp>
    </p:spTree>
    <p:extLst>
      <p:ext uri="{BB962C8B-B14F-4D97-AF65-F5344CB8AC3E}">
        <p14:creationId xmlns:p14="http://schemas.microsoft.com/office/powerpoint/2010/main" val="37939939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A49A407-7FA2-42B1-B8CE-AE14A2371856}"/>
              </a:ext>
            </a:extLst>
          </p:cNvPr>
          <p:cNvSpPr/>
          <p:nvPr/>
        </p:nvSpPr>
        <p:spPr>
          <a:xfrm>
            <a:off x="870737" y="1228397"/>
            <a:ext cx="9924107" cy="2677656"/>
          </a:xfrm>
          <a:prstGeom prst="rect">
            <a:avLst/>
          </a:prstGeom>
        </p:spPr>
        <p:txBody>
          <a:bodyPr wrap="square">
            <a:spAutoFit/>
          </a:bodyPr>
          <a:lstStyle/>
          <a:p>
            <a:pPr marL="457200" indent="-457200">
              <a:buClr>
                <a:schemeClr val="accent1"/>
              </a:buClr>
              <a:buFont typeface="Wingdings" panose="05000000000000000000" pitchFamily="2" charset="2"/>
              <a:buChar char="§"/>
            </a:pPr>
            <a:r>
              <a:rPr lang="en-US" sz="2800" dirty="0">
                <a:latin typeface="Calibri" panose="020F0502020204030204" pitchFamily="34" charset="0"/>
                <a:cs typeface="Calibri" panose="020F0502020204030204" pitchFamily="34" charset="0"/>
              </a:rPr>
              <a:t>What are some examples of Unconscious Bias?</a:t>
            </a:r>
          </a:p>
          <a:p>
            <a:pPr marL="457200" indent="-457200">
              <a:buClr>
                <a:schemeClr val="accent1"/>
              </a:buClr>
              <a:buFont typeface="Wingdings" panose="05000000000000000000" pitchFamily="2" charset="2"/>
              <a:buChar char="§"/>
            </a:pPr>
            <a:endParaRPr lang="en-US" sz="2800" dirty="0">
              <a:latin typeface="Calibri" panose="020F0502020204030204" pitchFamily="34" charset="0"/>
              <a:cs typeface="Calibri" panose="020F0502020204030204" pitchFamily="34" charset="0"/>
            </a:endParaRPr>
          </a:p>
          <a:p>
            <a:pPr marL="457200" indent="-457200">
              <a:buClr>
                <a:schemeClr val="accent1"/>
              </a:buClr>
              <a:buFont typeface="Wingdings" panose="05000000000000000000" pitchFamily="2" charset="2"/>
              <a:buChar char="§"/>
            </a:pPr>
            <a:r>
              <a:rPr lang="en-US" sz="2800" dirty="0">
                <a:latin typeface="Calibri" panose="020F0502020204030204" pitchFamily="34" charset="0"/>
                <a:cs typeface="Calibri" panose="020F0502020204030204" pitchFamily="34" charset="0"/>
              </a:rPr>
              <a:t>What steps can individuals take to include diverse populations?</a:t>
            </a:r>
          </a:p>
          <a:p>
            <a:pPr marL="457200" indent="-457200">
              <a:buClr>
                <a:schemeClr val="accent1"/>
              </a:buClr>
              <a:buFont typeface="Wingdings" panose="05000000000000000000" pitchFamily="2" charset="2"/>
              <a:buChar char="§"/>
            </a:pPr>
            <a:endParaRPr lang="en-US" sz="2800" dirty="0">
              <a:latin typeface="Calibri" panose="020F0502020204030204" pitchFamily="34" charset="0"/>
              <a:cs typeface="Calibri" panose="020F0502020204030204" pitchFamily="34" charset="0"/>
            </a:endParaRPr>
          </a:p>
          <a:p>
            <a:pPr marL="457200" indent="-457200">
              <a:buClr>
                <a:schemeClr val="accent1"/>
              </a:buClr>
              <a:buFont typeface="Wingdings" panose="05000000000000000000" pitchFamily="2" charset="2"/>
              <a:buChar char="§"/>
            </a:pPr>
            <a:r>
              <a:rPr lang="en-US" sz="2800" dirty="0">
                <a:latin typeface="Calibri" panose="020F0502020204030204" pitchFamily="34" charset="0"/>
                <a:cs typeface="Calibri" panose="020F0502020204030204" pitchFamily="34" charset="0"/>
              </a:rPr>
              <a:t>What benefits do we think can come from taking these actions?</a:t>
            </a:r>
          </a:p>
          <a:p>
            <a:pPr marL="342900" indent="-342900">
              <a:buClr>
                <a:schemeClr val="accent1"/>
              </a:buClr>
              <a:buFont typeface="Wingdings" panose="05000000000000000000" pitchFamily="2" charset="2"/>
              <a:buChar char="q"/>
            </a:pPr>
            <a:endParaRPr lang="en-US" sz="2800" dirty="0">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017AE016-E521-480B-BC06-C0242832DBB3}"/>
              </a:ext>
            </a:extLst>
          </p:cNvPr>
          <p:cNvSpPr/>
          <p:nvPr/>
        </p:nvSpPr>
        <p:spPr>
          <a:xfrm>
            <a:off x="201309" y="180474"/>
            <a:ext cx="5312673" cy="457048"/>
          </a:xfrm>
          <a:prstGeom prst="rect">
            <a:avLst/>
          </a:prstGeom>
        </p:spPr>
        <p:txBody>
          <a:bodyPr wrap="none">
            <a:spAutoFit/>
          </a:bodyPr>
          <a:lstStyle/>
          <a:p>
            <a:pPr lvl="0" defTabSz="914400">
              <a:lnSpc>
                <a:spcPct val="107000"/>
              </a:lnSpc>
              <a:spcAft>
                <a:spcPts val="800"/>
              </a:spcAft>
              <a:defRPr/>
            </a:pPr>
            <a:r>
              <a:rPr lang="en-US" sz="2400" dirty="0">
                <a:solidFill>
                  <a:schemeClr val="tx1">
                    <a:lumMod val="85000"/>
                  </a:schemeClr>
                </a:solidFill>
                <a:latin typeface="Century Gothic" panose="020B0502020202020204" pitchFamily="34" charset="0"/>
                <a:ea typeface="Calibri" panose="020F0502020204030204" pitchFamily="34" charset="0"/>
                <a:cs typeface="Times New Roman" panose="02020603050405020304" pitchFamily="18" charset="0"/>
              </a:rPr>
              <a:t>4. Understanding Unconscious Bias</a:t>
            </a:r>
          </a:p>
        </p:txBody>
      </p:sp>
      <p:sp>
        <p:nvSpPr>
          <p:cNvPr id="6" name="Slide Number Placeholder 5">
            <a:extLst>
              <a:ext uri="{FF2B5EF4-FFF2-40B4-BE49-F238E27FC236}">
                <a16:creationId xmlns:a16="http://schemas.microsoft.com/office/drawing/2014/main" id="{D8EF22CB-8D6B-4502-ACDF-11CCA4E3FA5C}"/>
              </a:ext>
            </a:extLst>
          </p:cNvPr>
          <p:cNvSpPr>
            <a:spLocks noGrp="1"/>
          </p:cNvSpPr>
          <p:nvPr>
            <p:ph type="sldNum" sz="quarter" idx="12"/>
          </p:nvPr>
        </p:nvSpPr>
        <p:spPr/>
        <p:txBody>
          <a:bodyPr/>
          <a:lstStyle/>
          <a:p>
            <a:fld id="{D57F1E4F-1CFF-5643-939E-02111984F565}" type="slidenum">
              <a:rPr lang="en-US" smtClean="0"/>
              <a:t>19</a:t>
            </a:fld>
            <a:endParaRPr lang="en-US" dirty="0"/>
          </a:p>
        </p:txBody>
      </p:sp>
    </p:spTree>
    <p:extLst>
      <p:ext uri="{BB962C8B-B14F-4D97-AF65-F5344CB8AC3E}">
        <p14:creationId xmlns:p14="http://schemas.microsoft.com/office/powerpoint/2010/main" val="23232584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7B5B309-B4B8-45B9-B769-97CF83434291}"/>
              </a:ext>
            </a:extLst>
          </p:cNvPr>
          <p:cNvSpPr txBox="1"/>
          <p:nvPr/>
        </p:nvSpPr>
        <p:spPr>
          <a:xfrm>
            <a:off x="692540" y="865522"/>
            <a:ext cx="10806919" cy="2616101"/>
          </a:xfrm>
          <a:prstGeom prst="rect">
            <a:avLst/>
          </a:prstGeom>
          <a:noFill/>
        </p:spPr>
        <p:txBody>
          <a:bodyPr wrap="square" rtlCol="0">
            <a:spAutoFit/>
          </a:bodyPr>
          <a:lstStyle/>
          <a:p>
            <a:pPr marL="742950" indent="-742950">
              <a:buAutoNum type="arabicPeriod"/>
            </a:pPr>
            <a:r>
              <a:rPr lang="en-US" sz="3600" dirty="0"/>
              <a:t>INTRODUCTIONS</a:t>
            </a:r>
          </a:p>
          <a:p>
            <a:pPr marL="742950" indent="-742950">
              <a:buAutoNum type="arabicPeriod"/>
            </a:pPr>
            <a:endParaRPr lang="en-US" sz="3600" dirty="0"/>
          </a:p>
          <a:p>
            <a:r>
              <a:rPr lang="en-US" sz="3200" dirty="0"/>
              <a:t>Michelle Bryner</a:t>
            </a:r>
            <a:r>
              <a:rPr lang="en-US" sz="3600" dirty="0"/>
              <a:t>, </a:t>
            </a:r>
            <a:r>
              <a:rPr lang="en-US" sz="2800" dirty="0">
                <a:ea typeface="Calibri" panose="020F0502020204030204" pitchFamily="34" charset="0"/>
              </a:rPr>
              <a:t>B.ChE., Chemical Engineering</a:t>
            </a:r>
            <a:endParaRPr lang="en-US" sz="4000" dirty="0">
              <a:ea typeface="Calibri" panose="020F0502020204030204" pitchFamily="34" charset="0"/>
            </a:endParaRPr>
          </a:p>
          <a:p>
            <a:r>
              <a:rPr lang="en-US" sz="2800" dirty="0">
                <a:ea typeface="Calibri" panose="020F0502020204030204" pitchFamily="34" charset="0"/>
              </a:rPr>
              <a:t>Lead Engineer, Facilitation Process Manager</a:t>
            </a:r>
            <a:endParaRPr lang="en-US" sz="4000" dirty="0">
              <a:ea typeface="Calibri" panose="020F0502020204030204" pitchFamily="34" charset="0"/>
            </a:endParaRPr>
          </a:p>
          <a:p>
            <a:r>
              <a:rPr lang="en-US" sz="2800" dirty="0">
                <a:ea typeface="Calibri" panose="020F0502020204030204" pitchFamily="34" charset="0"/>
              </a:rPr>
              <a:t>American Institute of Chemical Engineers</a:t>
            </a:r>
            <a:endParaRPr lang="en-US" sz="4000" dirty="0">
              <a:ea typeface="Calibri" panose="020F0502020204030204" pitchFamily="34" charset="0"/>
            </a:endParaRPr>
          </a:p>
        </p:txBody>
      </p:sp>
      <p:sp>
        <p:nvSpPr>
          <p:cNvPr id="4" name="Slide Number Placeholder 3">
            <a:extLst>
              <a:ext uri="{FF2B5EF4-FFF2-40B4-BE49-F238E27FC236}">
                <a16:creationId xmlns:a16="http://schemas.microsoft.com/office/drawing/2014/main" id="{412B5FFB-2048-485B-9C8A-B24A37FFD59C}"/>
              </a:ext>
            </a:extLst>
          </p:cNvPr>
          <p:cNvSpPr>
            <a:spLocks noGrp="1"/>
          </p:cNvSpPr>
          <p:nvPr>
            <p:ph type="sldNum" sz="quarter" idx="12"/>
          </p:nvPr>
        </p:nvSpPr>
        <p:spPr/>
        <p:txBody>
          <a:bodyPr/>
          <a:lstStyle/>
          <a:p>
            <a:fld id="{D57F1E4F-1CFF-5643-939E-02111984F565}" type="slidenum">
              <a:rPr lang="en-US" smtClean="0"/>
              <a:t>2</a:t>
            </a:fld>
            <a:endParaRPr lang="en-US" dirty="0"/>
          </a:p>
        </p:txBody>
      </p:sp>
    </p:spTree>
    <p:extLst>
      <p:ext uri="{BB962C8B-B14F-4D97-AF65-F5344CB8AC3E}">
        <p14:creationId xmlns:p14="http://schemas.microsoft.com/office/powerpoint/2010/main" val="3410685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1349F51-D5FD-4B0D-BA29-5B7382A1DE4F}"/>
              </a:ext>
            </a:extLst>
          </p:cNvPr>
          <p:cNvSpPr/>
          <p:nvPr/>
        </p:nvSpPr>
        <p:spPr>
          <a:xfrm>
            <a:off x="3808739" y="4205972"/>
            <a:ext cx="3584636" cy="646331"/>
          </a:xfrm>
          <a:prstGeom prst="rect">
            <a:avLst/>
          </a:prstGeom>
        </p:spPr>
        <p:txBody>
          <a:bodyPr wrap="none">
            <a:spAutoFit/>
          </a:bodyPr>
          <a:lstStyle/>
          <a:p>
            <a:r>
              <a:rPr lang="en-US" dirty="0">
                <a:hlinkClick r:id="rId3">
                  <a:extLst>
                    <a:ext uri="{A12FA001-AC4F-418D-AE19-62706E023703}">
                      <ahyp:hlinkClr xmlns:ahyp="http://schemas.microsoft.com/office/drawing/2018/hyperlinkcolor" xmlns="" val="tx"/>
                    </a:ext>
                  </a:extLst>
                </a:hlinkClick>
              </a:rPr>
              <a:t>https://youtu.be/2g88Ju6nkcg</a:t>
            </a:r>
            <a:endParaRPr lang="en-US" dirty="0"/>
          </a:p>
          <a:p>
            <a:endParaRPr lang="en-US" dirty="0"/>
          </a:p>
        </p:txBody>
      </p:sp>
      <p:sp>
        <p:nvSpPr>
          <p:cNvPr id="5" name="TextBox 4">
            <a:extLst>
              <a:ext uri="{FF2B5EF4-FFF2-40B4-BE49-F238E27FC236}">
                <a16:creationId xmlns:a16="http://schemas.microsoft.com/office/drawing/2014/main" id="{70C96C52-D44B-415F-9BED-64560560187C}"/>
              </a:ext>
            </a:extLst>
          </p:cNvPr>
          <p:cNvSpPr txBox="1"/>
          <p:nvPr/>
        </p:nvSpPr>
        <p:spPr>
          <a:xfrm>
            <a:off x="1656833" y="2367170"/>
            <a:ext cx="8358809" cy="954107"/>
          </a:xfrm>
          <a:prstGeom prst="rect">
            <a:avLst/>
          </a:prstGeom>
          <a:noFill/>
        </p:spPr>
        <p:txBody>
          <a:bodyPr wrap="square" rtlCol="0">
            <a:spAutoFit/>
          </a:bodyPr>
          <a:lstStyle/>
          <a:p>
            <a:r>
              <a:rPr lang="en-US" sz="3200" b="1" dirty="0">
                <a:latin typeface="Calibri" panose="020F0502020204030204" pitchFamily="34" charset="0"/>
                <a:cs typeface="Calibri" panose="020F0502020204030204" pitchFamily="34" charset="0"/>
              </a:rPr>
              <a:t>Inclusion Starts with I,</a:t>
            </a:r>
          </a:p>
          <a:p>
            <a:r>
              <a:rPr lang="en-US" sz="2400" b="1" i="1" dirty="0">
                <a:latin typeface="Calibri" panose="020F0502020204030204" pitchFamily="34" charset="0"/>
                <a:cs typeface="Calibri" panose="020F0502020204030204" pitchFamily="34" charset="0"/>
              </a:rPr>
              <a:t>Courtesy of Accenture</a:t>
            </a:r>
          </a:p>
        </p:txBody>
      </p:sp>
      <p:sp>
        <p:nvSpPr>
          <p:cNvPr id="3" name="Slide Number Placeholder 2">
            <a:extLst>
              <a:ext uri="{FF2B5EF4-FFF2-40B4-BE49-F238E27FC236}">
                <a16:creationId xmlns:a16="http://schemas.microsoft.com/office/drawing/2014/main" id="{287CBFE0-64F2-468A-A394-479C8644954E}"/>
              </a:ext>
            </a:extLst>
          </p:cNvPr>
          <p:cNvSpPr>
            <a:spLocks noGrp="1"/>
          </p:cNvSpPr>
          <p:nvPr>
            <p:ph type="sldNum" sz="quarter" idx="12"/>
          </p:nvPr>
        </p:nvSpPr>
        <p:spPr/>
        <p:txBody>
          <a:bodyPr/>
          <a:lstStyle/>
          <a:p>
            <a:fld id="{D57F1E4F-1CFF-5643-939E-02111984F565}" type="slidenum">
              <a:rPr lang="en-US" smtClean="0"/>
              <a:t>3</a:t>
            </a:fld>
            <a:endParaRPr lang="en-US" dirty="0"/>
          </a:p>
        </p:txBody>
      </p:sp>
    </p:spTree>
    <p:extLst>
      <p:ext uri="{BB962C8B-B14F-4D97-AF65-F5344CB8AC3E}">
        <p14:creationId xmlns:p14="http://schemas.microsoft.com/office/powerpoint/2010/main" val="24148346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813866B-710E-4379-AF06-DD6F8754F2FF}"/>
              </a:ext>
            </a:extLst>
          </p:cNvPr>
          <p:cNvSpPr/>
          <p:nvPr/>
        </p:nvSpPr>
        <p:spPr>
          <a:xfrm>
            <a:off x="343652" y="2044990"/>
            <a:ext cx="11213432" cy="4298741"/>
          </a:xfrm>
          <a:prstGeom prst="rect">
            <a:avLst/>
          </a:prstGeom>
        </p:spPr>
        <p:txBody>
          <a:bodyPr wrap="square">
            <a:spAutoFit/>
          </a:bodyPr>
          <a:lstStyle/>
          <a:p>
            <a:pPr marL="514350" indent="-514350">
              <a:lnSpc>
                <a:spcPct val="150000"/>
              </a:lnSpc>
              <a:spcAft>
                <a:spcPts val="800"/>
              </a:spcAft>
              <a:buFont typeface="+mj-lt"/>
              <a:buAutoNum type="arabicPeriod"/>
            </a:pPr>
            <a:r>
              <a:rPr lang="en-US" sz="2800" dirty="0">
                <a:latin typeface="Century Gothic" panose="020B0502020202020204" pitchFamily="34" charset="0"/>
                <a:ea typeface="Calibri" panose="020F0502020204030204" pitchFamily="34" charset="0"/>
                <a:cs typeface="Times New Roman" panose="02020603050405020304" pitchFamily="18" charset="0"/>
              </a:rPr>
              <a:t>Goals for Module 1</a:t>
            </a:r>
          </a:p>
          <a:p>
            <a:pPr marL="514350" indent="-514350">
              <a:lnSpc>
                <a:spcPct val="150000"/>
              </a:lnSpc>
              <a:spcAft>
                <a:spcPts val="800"/>
              </a:spcAft>
              <a:buFont typeface="+mj-lt"/>
              <a:buAutoNum type="arabicPeriod"/>
            </a:pPr>
            <a:r>
              <a:rPr lang="en-US" sz="2800" dirty="0">
                <a:latin typeface="Century Gothic" panose="020B0502020202020204" pitchFamily="34" charset="0"/>
                <a:ea typeface="Calibri" panose="020F0502020204030204" pitchFamily="34" charset="0"/>
                <a:cs typeface="Times New Roman" panose="02020603050405020304" pitchFamily="18" charset="0"/>
              </a:rPr>
              <a:t>Why is this important to the Engineering Profession – review of statistics and demographics</a:t>
            </a:r>
          </a:p>
          <a:p>
            <a:pPr marL="514350" lvl="0" indent="-514350">
              <a:lnSpc>
                <a:spcPct val="150000"/>
              </a:lnSpc>
              <a:spcAft>
                <a:spcPts val="800"/>
              </a:spcAft>
              <a:buFont typeface="+mj-lt"/>
              <a:buAutoNum type="arabicPeriod"/>
            </a:pPr>
            <a:r>
              <a:rPr lang="en-US" sz="2800" dirty="0">
                <a:latin typeface="Century Gothic" panose="020B0502020202020204" pitchFamily="34" charset="0"/>
                <a:ea typeface="Calibri" panose="020F0502020204030204" pitchFamily="34" charset="0"/>
                <a:cs typeface="Times New Roman" panose="02020603050405020304" pitchFamily="18" charset="0"/>
              </a:rPr>
              <a:t>Define key D&amp;I terms</a:t>
            </a:r>
          </a:p>
          <a:p>
            <a:pPr marL="514350" lvl="0" indent="-514350">
              <a:lnSpc>
                <a:spcPct val="150000"/>
              </a:lnSpc>
              <a:spcAft>
                <a:spcPts val="800"/>
              </a:spcAft>
              <a:buFont typeface="+mj-lt"/>
              <a:buAutoNum type="arabicPeriod"/>
            </a:pPr>
            <a:r>
              <a:rPr lang="en-US" sz="2800" dirty="0">
                <a:latin typeface="Century Gothic" panose="020B0502020202020204" pitchFamily="34" charset="0"/>
                <a:ea typeface="Calibri" panose="020F0502020204030204" pitchFamily="34" charset="0"/>
                <a:cs typeface="Times New Roman" panose="02020603050405020304" pitchFamily="18" charset="0"/>
              </a:rPr>
              <a:t>Understanding Unconscious Bias </a:t>
            </a:r>
          </a:p>
          <a:p>
            <a:pPr marL="971550" lvl="1" indent="-514350">
              <a:lnSpc>
                <a:spcPct val="150000"/>
              </a:lnSpc>
              <a:spcAft>
                <a:spcPts val="800"/>
              </a:spcAft>
              <a:buFont typeface="Arial" panose="020B0604020202020204" pitchFamily="34" charset="0"/>
              <a:buChar char="•"/>
            </a:pPr>
            <a:r>
              <a:rPr lang="en-US" sz="2800" dirty="0">
                <a:latin typeface="Century Gothic" panose="020B0502020202020204" pitchFamily="34" charset="0"/>
                <a:ea typeface="Calibri" panose="020F0502020204030204" pitchFamily="34" charset="0"/>
                <a:cs typeface="Times New Roman" panose="02020603050405020304" pitchFamily="18" charset="0"/>
              </a:rPr>
              <a:t>Questions and Discussion</a:t>
            </a:r>
          </a:p>
        </p:txBody>
      </p:sp>
      <p:sp>
        <p:nvSpPr>
          <p:cNvPr id="3" name="Title 1">
            <a:extLst>
              <a:ext uri="{FF2B5EF4-FFF2-40B4-BE49-F238E27FC236}">
                <a16:creationId xmlns:a16="http://schemas.microsoft.com/office/drawing/2014/main" id="{C3AA3239-0258-4F83-A2CB-AB44EA3632E9}"/>
              </a:ext>
            </a:extLst>
          </p:cNvPr>
          <p:cNvSpPr txBox="1">
            <a:spLocks/>
          </p:cNvSpPr>
          <p:nvPr/>
        </p:nvSpPr>
        <p:spPr>
          <a:xfrm>
            <a:off x="2889546" y="252663"/>
            <a:ext cx="6412908" cy="860036"/>
          </a:xfrm>
          <a:prstGeom prst="rect">
            <a:avLst/>
          </a:prstGeom>
        </p:spPr>
        <p:txBody>
          <a:bodyPr anchor="ctr"/>
          <a:lstStyle>
            <a:lvl1pPr algn="l" defTabSz="457206"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4000" dirty="0"/>
              <a:t>UNCONSCIOUS BIAS</a:t>
            </a:r>
          </a:p>
        </p:txBody>
      </p:sp>
      <p:sp>
        <p:nvSpPr>
          <p:cNvPr id="4" name="TextBox 3">
            <a:extLst>
              <a:ext uri="{FF2B5EF4-FFF2-40B4-BE49-F238E27FC236}">
                <a16:creationId xmlns:a16="http://schemas.microsoft.com/office/drawing/2014/main" id="{15F9F966-51A3-4154-B6A1-0E1F90EED2D2}"/>
              </a:ext>
            </a:extLst>
          </p:cNvPr>
          <p:cNvSpPr txBox="1"/>
          <p:nvPr/>
        </p:nvSpPr>
        <p:spPr>
          <a:xfrm>
            <a:off x="815891" y="1286457"/>
            <a:ext cx="4355432" cy="1077218"/>
          </a:xfrm>
          <a:prstGeom prst="rect">
            <a:avLst/>
          </a:prstGeom>
          <a:noFill/>
        </p:spPr>
        <p:txBody>
          <a:bodyPr wrap="square" rtlCol="0">
            <a:spAutoFit/>
          </a:bodyPr>
          <a:lstStyle/>
          <a:p>
            <a:r>
              <a:rPr lang="en-US" sz="3200" dirty="0"/>
              <a:t>Agenda, </a:t>
            </a:r>
            <a:r>
              <a:rPr lang="en-US" sz="3200" b="1" dirty="0"/>
              <a:t>Module 1.</a:t>
            </a:r>
          </a:p>
          <a:p>
            <a:r>
              <a:rPr lang="en-US" sz="3200" dirty="0"/>
              <a:t> </a:t>
            </a:r>
          </a:p>
        </p:txBody>
      </p:sp>
      <p:sp>
        <p:nvSpPr>
          <p:cNvPr id="6" name="Slide Number Placeholder 5">
            <a:extLst>
              <a:ext uri="{FF2B5EF4-FFF2-40B4-BE49-F238E27FC236}">
                <a16:creationId xmlns:a16="http://schemas.microsoft.com/office/drawing/2014/main" id="{932BE316-F37D-48CB-8071-6D14A7BC97CD}"/>
              </a:ext>
            </a:extLst>
          </p:cNvPr>
          <p:cNvSpPr>
            <a:spLocks noGrp="1"/>
          </p:cNvSpPr>
          <p:nvPr>
            <p:ph type="sldNum" sz="quarter" idx="12"/>
          </p:nvPr>
        </p:nvSpPr>
        <p:spPr/>
        <p:txBody>
          <a:bodyPr/>
          <a:lstStyle/>
          <a:p>
            <a:fld id="{D57F1E4F-1CFF-5643-939E-02111984F565}" type="slidenum">
              <a:rPr lang="en-US" smtClean="0"/>
              <a:t>4</a:t>
            </a:fld>
            <a:endParaRPr lang="en-US" dirty="0"/>
          </a:p>
        </p:txBody>
      </p:sp>
    </p:spTree>
    <p:extLst>
      <p:ext uri="{BB962C8B-B14F-4D97-AF65-F5344CB8AC3E}">
        <p14:creationId xmlns:p14="http://schemas.microsoft.com/office/powerpoint/2010/main" val="23856761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038CB10-1F5C-4D54-9DF7-12586DE5B00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7546" y="4572000"/>
            <a:ext cx="7058307" cy="1964266"/>
          </a:xfrm>
          <a:prstGeom prst="rect">
            <a:avLst/>
          </a:prstGeom>
          <a:solidFill>
            <a:srgbClr val="3E3F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itle 5"/>
          <p:cNvSpPr>
            <a:spLocks noGrp="1"/>
          </p:cNvSpPr>
          <p:nvPr>
            <p:ph type="title"/>
          </p:nvPr>
        </p:nvSpPr>
        <p:spPr>
          <a:xfrm>
            <a:off x="524256" y="4767072"/>
            <a:ext cx="6594189" cy="1625210"/>
          </a:xfrm>
        </p:spPr>
        <p:txBody>
          <a:bodyPr>
            <a:normAutofit/>
          </a:bodyPr>
          <a:lstStyle/>
          <a:p>
            <a:pPr algn="r"/>
            <a:r>
              <a:rPr lang="en-US">
                <a:solidFill>
                  <a:srgbClr val="FFFFFF"/>
                </a:solidFill>
              </a:rPr>
              <a:t>Team Operating Agreement</a:t>
            </a:r>
          </a:p>
        </p:txBody>
      </p:sp>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r="14078"/>
          <a:stretch/>
        </p:blipFill>
        <p:spPr>
          <a:xfrm>
            <a:off x="327547" y="321733"/>
            <a:ext cx="7058306" cy="4107392"/>
          </a:xfrm>
          <a:prstGeom prst="rect">
            <a:avLst/>
          </a:prstGeom>
        </p:spPr>
      </p:pic>
      <p:sp>
        <p:nvSpPr>
          <p:cNvPr id="15" name="Rectangle 14">
            <a:extLst>
              <a:ext uri="{FF2B5EF4-FFF2-40B4-BE49-F238E27FC236}">
                <a16:creationId xmlns:a16="http://schemas.microsoft.com/office/drawing/2014/main" id="{73ED6512-6858-4552-B699-9A97FE9A4EA2}"/>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5" y="321732"/>
            <a:ext cx="4335613" cy="6214534"/>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Content Placeholder 6"/>
          <p:cNvSpPr>
            <a:spLocks noGrp="1"/>
          </p:cNvSpPr>
          <p:nvPr>
            <p:ph idx="1"/>
          </p:nvPr>
        </p:nvSpPr>
        <p:spPr>
          <a:xfrm>
            <a:off x="8029319" y="917725"/>
            <a:ext cx="3424739" cy="4852362"/>
          </a:xfrm>
          <a:prstGeom prst="rect">
            <a:avLst/>
          </a:prstGeom>
        </p:spPr>
        <p:txBody>
          <a:bodyPr anchor="ctr">
            <a:normAutofit/>
          </a:bodyPr>
          <a:lstStyle/>
          <a:p>
            <a:r>
              <a:rPr lang="en-US" sz="2000">
                <a:solidFill>
                  <a:srgbClr val="FFFFFF"/>
                </a:solidFill>
              </a:rPr>
              <a:t>Integrity and honesty</a:t>
            </a:r>
          </a:p>
          <a:p>
            <a:r>
              <a:rPr lang="en-US" sz="2000">
                <a:solidFill>
                  <a:srgbClr val="FFFFFF"/>
                </a:solidFill>
              </a:rPr>
              <a:t>Respect each other</a:t>
            </a:r>
          </a:p>
          <a:p>
            <a:r>
              <a:rPr lang="en-US" sz="2000">
                <a:solidFill>
                  <a:srgbClr val="FFFFFF"/>
                </a:solidFill>
              </a:rPr>
              <a:t>Practice curiosity</a:t>
            </a:r>
          </a:p>
          <a:p>
            <a:r>
              <a:rPr lang="en-US" sz="2000">
                <a:solidFill>
                  <a:srgbClr val="FFFFFF"/>
                </a:solidFill>
              </a:rPr>
              <a:t>Create space for others to speak</a:t>
            </a:r>
          </a:p>
          <a:p>
            <a:r>
              <a:rPr lang="en-US" sz="2000">
                <a:solidFill>
                  <a:srgbClr val="FFFFFF"/>
                </a:solidFill>
              </a:rPr>
              <a:t>Build-out the ideas of others</a:t>
            </a:r>
          </a:p>
          <a:p>
            <a:r>
              <a:rPr lang="en-US" sz="2000">
                <a:solidFill>
                  <a:srgbClr val="FFFFFF"/>
                </a:solidFill>
              </a:rPr>
              <a:t>Leverage a learning mindset</a:t>
            </a:r>
          </a:p>
          <a:p>
            <a:r>
              <a:rPr lang="en-US" sz="2000">
                <a:solidFill>
                  <a:srgbClr val="FFFFFF"/>
                </a:solidFill>
              </a:rPr>
              <a:t>Participate authentically</a:t>
            </a:r>
          </a:p>
          <a:p>
            <a:r>
              <a:rPr lang="en-US" sz="2000">
                <a:solidFill>
                  <a:srgbClr val="FFFFFF"/>
                </a:solidFill>
              </a:rPr>
              <a:t>Take and honor risks</a:t>
            </a:r>
          </a:p>
          <a:p>
            <a:endParaRPr lang="en-US" sz="2000">
              <a:solidFill>
                <a:srgbClr val="FFFFFF"/>
              </a:solidFill>
            </a:endParaRPr>
          </a:p>
        </p:txBody>
      </p:sp>
      <p:grpSp>
        <p:nvGrpSpPr>
          <p:cNvPr id="9" name="Group 65">
            <a:extLst>
              <a:ext uri="{FF2B5EF4-FFF2-40B4-BE49-F238E27FC236}">
                <a16:creationId xmlns:a16="http://schemas.microsoft.com/office/drawing/2014/main" id="{BEE4F2D8-B2CF-4F4E-B1EE-ECCFC0CDEF66}"/>
              </a:ext>
            </a:extLst>
          </p:cNvPr>
          <p:cNvGrpSpPr>
            <a:grpSpLocks noChangeAspect="1"/>
          </p:cNvGrpSpPr>
          <p:nvPr/>
        </p:nvGrpSpPr>
        <p:grpSpPr bwMode="auto">
          <a:xfrm>
            <a:off x="10592625" y="5695382"/>
            <a:ext cx="1122363" cy="696900"/>
            <a:chOff x="4992" y="36"/>
            <a:chExt cx="707" cy="439"/>
          </a:xfrm>
        </p:grpSpPr>
        <p:sp>
          <p:nvSpPr>
            <p:cNvPr id="10" name="AutoShape 64">
              <a:extLst>
                <a:ext uri="{FF2B5EF4-FFF2-40B4-BE49-F238E27FC236}">
                  <a16:creationId xmlns:a16="http://schemas.microsoft.com/office/drawing/2014/main" id="{FD90E567-F929-4567-9684-28244AF64C4C}"/>
                </a:ext>
              </a:extLst>
            </p:cNvPr>
            <p:cNvSpPr>
              <a:spLocks noChangeAspect="1" noChangeArrowheads="1" noTextEdit="1"/>
            </p:cNvSpPr>
            <p:nvPr/>
          </p:nvSpPr>
          <p:spPr bwMode="auto">
            <a:xfrm>
              <a:off x="4992" y="49"/>
              <a:ext cx="706" cy="4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Freeform 66">
              <a:extLst>
                <a:ext uri="{FF2B5EF4-FFF2-40B4-BE49-F238E27FC236}">
                  <a16:creationId xmlns:a16="http://schemas.microsoft.com/office/drawing/2014/main" id="{6BA26530-3DF2-49BA-8AD7-586B75D16F42}"/>
                </a:ext>
              </a:extLst>
            </p:cNvPr>
            <p:cNvSpPr>
              <a:spLocks/>
            </p:cNvSpPr>
            <p:nvPr/>
          </p:nvSpPr>
          <p:spPr bwMode="auto">
            <a:xfrm>
              <a:off x="5332" y="160"/>
              <a:ext cx="212" cy="172"/>
            </a:xfrm>
            <a:custGeom>
              <a:avLst/>
              <a:gdLst>
                <a:gd name="T0" fmla="*/ 427 w 2095"/>
                <a:gd name="T1" fmla="*/ 279 h 1692"/>
                <a:gd name="T2" fmla="*/ 427 w 2095"/>
                <a:gd name="T3" fmla="*/ 279 h 1692"/>
                <a:gd name="T4" fmla="*/ 0 w 2095"/>
                <a:gd name="T5" fmla="*/ 40 h 1692"/>
                <a:gd name="T6" fmla="*/ 0 w 2095"/>
                <a:gd name="T7" fmla="*/ 0 h 1692"/>
                <a:gd name="T8" fmla="*/ 738 w 2095"/>
                <a:gd name="T9" fmla="*/ 0 h 1692"/>
                <a:gd name="T10" fmla="*/ 1269 w 2095"/>
                <a:gd name="T11" fmla="*/ 756 h 1692"/>
                <a:gd name="T12" fmla="*/ 1274 w 2095"/>
                <a:gd name="T13" fmla="*/ 756 h 1692"/>
                <a:gd name="T14" fmla="*/ 1779 w 2095"/>
                <a:gd name="T15" fmla="*/ 0 h 1692"/>
                <a:gd name="T16" fmla="*/ 2095 w 2095"/>
                <a:gd name="T17" fmla="*/ 0 h 1692"/>
                <a:gd name="T18" fmla="*/ 2095 w 2095"/>
                <a:gd name="T19" fmla="*/ 1692 h 1692"/>
                <a:gd name="T20" fmla="*/ 1868 w 2095"/>
                <a:gd name="T21" fmla="*/ 1692 h 1692"/>
                <a:gd name="T22" fmla="*/ 1868 w 2095"/>
                <a:gd name="T23" fmla="*/ 125 h 1692"/>
                <a:gd name="T24" fmla="*/ 1863 w 2095"/>
                <a:gd name="T25" fmla="*/ 125 h 1692"/>
                <a:gd name="T26" fmla="*/ 1329 w 2095"/>
                <a:gd name="T27" fmla="*/ 988 h 1692"/>
                <a:gd name="T28" fmla="*/ 1226 w 2095"/>
                <a:gd name="T29" fmla="*/ 1121 h 1692"/>
                <a:gd name="T30" fmla="*/ 568 w 2095"/>
                <a:gd name="T31" fmla="*/ 125 h 1692"/>
                <a:gd name="T32" fmla="*/ 563 w 2095"/>
                <a:gd name="T33" fmla="*/ 125 h 1692"/>
                <a:gd name="T34" fmla="*/ 563 w 2095"/>
                <a:gd name="T35" fmla="*/ 1692 h 1692"/>
                <a:gd name="T36" fmla="*/ 427 w 2095"/>
                <a:gd name="T37" fmla="*/ 1692 h 1692"/>
                <a:gd name="T38" fmla="*/ 427 w 2095"/>
                <a:gd name="T39" fmla="*/ 279 h 1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95" h="1692">
                  <a:moveTo>
                    <a:pt x="427" y="279"/>
                  </a:moveTo>
                  <a:lnTo>
                    <a:pt x="427" y="279"/>
                  </a:lnTo>
                  <a:cubicBezTo>
                    <a:pt x="427" y="90"/>
                    <a:pt x="230" y="83"/>
                    <a:pt x="0" y="40"/>
                  </a:cubicBezTo>
                  <a:lnTo>
                    <a:pt x="0" y="0"/>
                  </a:lnTo>
                  <a:lnTo>
                    <a:pt x="738" y="0"/>
                  </a:lnTo>
                  <a:lnTo>
                    <a:pt x="1269" y="756"/>
                  </a:lnTo>
                  <a:lnTo>
                    <a:pt x="1274" y="756"/>
                  </a:lnTo>
                  <a:lnTo>
                    <a:pt x="1779" y="0"/>
                  </a:lnTo>
                  <a:lnTo>
                    <a:pt x="2095" y="0"/>
                  </a:lnTo>
                  <a:lnTo>
                    <a:pt x="2095" y="1692"/>
                  </a:lnTo>
                  <a:lnTo>
                    <a:pt x="1868" y="1692"/>
                  </a:lnTo>
                  <a:lnTo>
                    <a:pt x="1868" y="125"/>
                  </a:lnTo>
                  <a:lnTo>
                    <a:pt x="1863" y="125"/>
                  </a:lnTo>
                  <a:lnTo>
                    <a:pt x="1329" y="988"/>
                  </a:lnTo>
                  <a:lnTo>
                    <a:pt x="1226" y="1121"/>
                  </a:lnTo>
                  <a:lnTo>
                    <a:pt x="568" y="125"/>
                  </a:lnTo>
                  <a:lnTo>
                    <a:pt x="563" y="125"/>
                  </a:lnTo>
                  <a:lnTo>
                    <a:pt x="563" y="1692"/>
                  </a:lnTo>
                  <a:lnTo>
                    <a:pt x="427" y="1692"/>
                  </a:lnTo>
                  <a:lnTo>
                    <a:pt x="427" y="279"/>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Freeform 67">
              <a:extLst>
                <a:ext uri="{FF2B5EF4-FFF2-40B4-BE49-F238E27FC236}">
                  <a16:creationId xmlns:a16="http://schemas.microsoft.com/office/drawing/2014/main" id="{B83317AE-99A4-45A3-8A08-B4FC6C4392DE}"/>
                </a:ext>
              </a:extLst>
            </p:cNvPr>
            <p:cNvSpPr>
              <a:spLocks/>
            </p:cNvSpPr>
            <p:nvPr/>
          </p:nvSpPr>
          <p:spPr bwMode="auto">
            <a:xfrm>
              <a:off x="5219" y="155"/>
              <a:ext cx="97" cy="85"/>
            </a:xfrm>
            <a:custGeom>
              <a:avLst/>
              <a:gdLst>
                <a:gd name="T0" fmla="*/ 431 w 962"/>
                <a:gd name="T1" fmla="*/ 835 h 835"/>
                <a:gd name="T2" fmla="*/ 431 w 962"/>
                <a:gd name="T3" fmla="*/ 835 h 835"/>
                <a:gd name="T4" fmla="*/ 210 w 962"/>
                <a:gd name="T5" fmla="*/ 466 h 835"/>
                <a:gd name="T6" fmla="*/ 529 w 962"/>
                <a:gd name="T7" fmla="*/ 144 h 835"/>
                <a:gd name="T8" fmla="*/ 962 w 962"/>
                <a:gd name="T9" fmla="*/ 276 h 835"/>
                <a:gd name="T10" fmla="*/ 962 w 962"/>
                <a:gd name="T11" fmla="*/ 51 h 835"/>
                <a:gd name="T12" fmla="*/ 573 w 962"/>
                <a:gd name="T13" fmla="*/ 0 h 835"/>
                <a:gd name="T14" fmla="*/ 0 w 962"/>
                <a:gd name="T15" fmla="*/ 543 h 835"/>
                <a:gd name="T16" fmla="*/ 30 w 962"/>
                <a:gd name="T17" fmla="*/ 741 h 835"/>
                <a:gd name="T18" fmla="*/ 431 w 962"/>
                <a:gd name="T19" fmla="*/ 835 h 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2" h="835">
                  <a:moveTo>
                    <a:pt x="431" y="835"/>
                  </a:moveTo>
                  <a:lnTo>
                    <a:pt x="431" y="835"/>
                  </a:lnTo>
                  <a:cubicBezTo>
                    <a:pt x="305" y="742"/>
                    <a:pt x="210" y="636"/>
                    <a:pt x="210" y="466"/>
                  </a:cubicBezTo>
                  <a:cubicBezTo>
                    <a:pt x="210" y="270"/>
                    <a:pt x="339" y="144"/>
                    <a:pt x="529" y="144"/>
                  </a:cubicBezTo>
                  <a:cubicBezTo>
                    <a:pt x="712" y="144"/>
                    <a:pt x="881" y="231"/>
                    <a:pt x="962" y="276"/>
                  </a:cubicBezTo>
                  <a:lnTo>
                    <a:pt x="962" y="51"/>
                  </a:lnTo>
                  <a:cubicBezTo>
                    <a:pt x="886" y="32"/>
                    <a:pt x="744" y="0"/>
                    <a:pt x="573" y="0"/>
                  </a:cubicBezTo>
                  <a:cubicBezTo>
                    <a:pt x="223" y="0"/>
                    <a:pt x="0" y="193"/>
                    <a:pt x="0" y="543"/>
                  </a:cubicBezTo>
                  <a:cubicBezTo>
                    <a:pt x="0" y="618"/>
                    <a:pt x="11" y="683"/>
                    <a:pt x="30" y="741"/>
                  </a:cubicBezTo>
                  <a:cubicBezTo>
                    <a:pt x="174" y="767"/>
                    <a:pt x="309" y="798"/>
                    <a:pt x="431" y="835"/>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Freeform 68">
              <a:extLst>
                <a:ext uri="{FF2B5EF4-FFF2-40B4-BE49-F238E27FC236}">
                  <a16:creationId xmlns:a16="http://schemas.microsoft.com/office/drawing/2014/main" id="{C5FADEAD-ACD3-4D9F-B49D-3EC1C5DA5BF8}"/>
                </a:ext>
              </a:extLst>
            </p:cNvPr>
            <p:cNvSpPr>
              <a:spLocks/>
            </p:cNvSpPr>
            <p:nvPr/>
          </p:nvSpPr>
          <p:spPr bwMode="auto">
            <a:xfrm>
              <a:off x="4992" y="235"/>
              <a:ext cx="337" cy="134"/>
            </a:xfrm>
            <a:custGeom>
              <a:avLst/>
              <a:gdLst>
                <a:gd name="T0" fmla="*/ 1232 w 3338"/>
                <a:gd name="T1" fmla="*/ 0 h 1328"/>
                <a:gd name="T2" fmla="*/ 1232 w 3338"/>
                <a:gd name="T3" fmla="*/ 0 h 1328"/>
                <a:gd name="T4" fmla="*/ 0 w 3338"/>
                <a:gd name="T5" fmla="*/ 221 h 1328"/>
                <a:gd name="T6" fmla="*/ 126 w 3338"/>
                <a:gd name="T7" fmla="*/ 223 h 1328"/>
                <a:gd name="T8" fmla="*/ 1150 w 3338"/>
                <a:gd name="T9" fmla="*/ 117 h 1328"/>
                <a:gd name="T10" fmla="*/ 3116 w 3338"/>
                <a:gd name="T11" fmla="*/ 794 h 1328"/>
                <a:gd name="T12" fmla="*/ 2476 w 3338"/>
                <a:gd name="T13" fmla="*/ 1328 h 1328"/>
                <a:gd name="T14" fmla="*/ 3338 w 3338"/>
                <a:gd name="T15" fmla="*/ 735 h 1328"/>
                <a:gd name="T16" fmla="*/ 1232 w 3338"/>
                <a:gd name="T17" fmla="*/ 0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8" h="1328">
                  <a:moveTo>
                    <a:pt x="1232" y="0"/>
                  </a:moveTo>
                  <a:lnTo>
                    <a:pt x="1232" y="0"/>
                  </a:lnTo>
                  <a:cubicBezTo>
                    <a:pt x="772" y="0"/>
                    <a:pt x="346" y="134"/>
                    <a:pt x="0" y="221"/>
                  </a:cubicBezTo>
                  <a:cubicBezTo>
                    <a:pt x="42" y="249"/>
                    <a:pt x="84" y="195"/>
                    <a:pt x="126" y="223"/>
                  </a:cubicBezTo>
                  <a:cubicBezTo>
                    <a:pt x="423" y="156"/>
                    <a:pt x="774" y="117"/>
                    <a:pt x="1150" y="117"/>
                  </a:cubicBezTo>
                  <a:cubicBezTo>
                    <a:pt x="2222" y="117"/>
                    <a:pt x="3116" y="407"/>
                    <a:pt x="3116" y="794"/>
                  </a:cubicBezTo>
                  <a:cubicBezTo>
                    <a:pt x="3116" y="996"/>
                    <a:pt x="2854" y="1201"/>
                    <a:pt x="2476" y="1328"/>
                  </a:cubicBezTo>
                  <a:cubicBezTo>
                    <a:pt x="2999" y="1194"/>
                    <a:pt x="3338" y="979"/>
                    <a:pt x="3338" y="735"/>
                  </a:cubicBezTo>
                  <a:cubicBezTo>
                    <a:pt x="3338" y="329"/>
                    <a:pt x="2395" y="0"/>
                    <a:pt x="1232" y="0"/>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6" name="Freeform 69">
              <a:extLst>
                <a:ext uri="{FF2B5EF4-FFF2-40B4-BE49-F238E27FC236}">
                  <a16:creationId xmlns:a16="http://schemas.microsoft.com/office/drawing/2014/main" id="{956A0713-A51B-4CB7-A9E0-66D549A32A29}"/>
                </a:ext>
              </a:extLst>
            </p:cNvPr>
            <p:cNvSpPr>
              <a:spLocks/>
            </p:cNvSpPr>
            <p:nvPr/>
          </p:nvSpPr>
          <p:spPr bwMode="auto">
            <a:xfrm>
              <a:off x="5555" y="160"/>
              <a:ext cx="142" cy="171"/>
            </a:xfrm>
            <a:custGeom>
              <a:avLst/>
              <a:gdLst>
                <a:gd name="T0" fmla="*/ 1104 w 1406"/>
                <a:gd name="T1" fmla="*/ 1585 h 1683"/>
                <a:gd name="T2" fmla="*/ 1104 w 1406"/>
                <a:gd name="T3" fmla="*/ 1585 h 1683"/>
                <a:gd name="T4" fmla="*/ 828 w 1406"/>
                <a:gd name="T5" fmla="*/ 1585 h 1683"/>
                <a:gd name="T6" fmla="*/ 619 w 1406"/>
                <a:gd name="T7" fmla="*/ 1440 h 1683"/>
                <a:gd name="T8" fmla="*/ 619 w 1406"/>
                <a:gd name="T9" fmla="*/ 915 h 1683"/>
                <a:gd name="T10" fmla="*/ 1068 w 1406"/>
                <a:gd name="T11" fmla="*/ 915 h 1683"/>
                <a:gd name="T12" fmla="*/ 1068 w 1406"/>
                <a:gd name="T13" fmla="*/ 787 h 1683"/>
                <a:gd name="T14" fmla="*/ 619 w 1406"/>
                <a:gd name="T15" fmla="*/ 787 h 1683"/>
                <a:gd name="T16" fmla="*/ 619 w 1406"/>
                <a:gd name="T17" fmla="*/ 263 h 1683"/>
                <a:gd name="T18" fmla="*/ 775 w 1406"/>
                <a:gd name="T19" fmla="*/ 97 h 1683"/>
                <a:gd name="T20" fmla="*/ 1043 w 1406"/>
                <a:gd name="T21" fmla="*/ 97 h 1683"/>
                <a:gd name="T22" fmla="*/ 1278 w 1406"/>
                <a:gd name="T23" fmla="*/ 305 h 1683"/>
                <a:gd name="T24" fmla="*/ 1357 w 1406"/>
                <a:gd name="T25" fmla="*/ 305 h 1683"/>
                <a:gd name="T26" fmla="*/ 1345 w 1406"/>
                <a:gd name="T27" fmla="*/ 0 h 1683"/>
                <a:gd name="T28" fmla="*/ 0 w 1406"/>
                <a:gd name="T29" fmla="*/ 0 h 1683"/>
                <a:gd name="T30" fmla="*/ 0 w 1406"/>
                <a:gd name="T31" fmla="*/ 43 h 1683"/>
                <a:gd name="T32" fmla="*/ 397 w 1406"/>
                <a:gd name="T33" fmla="*/ 263 h 1683"/>
                <a:gd name="T34" fmla="*/ 397 w 1406"/>
                <a:gd name="T35" fmla="*/ 1683 h 1683"/>
                <a:gd name="T36" fmla="*/ 1388 w 1406"/>
                <a:gd name="T37" fmla="*/ 1683 h 1683"/>
                <a:gd name="T38" fmla="*/ 1406 w 1406"/>
                <a:gd name="T39" fmla="*/ 1343 h 1683"/>
                <a:gd name="T40" fmla="*/ 1104 w 1406"/>
                <a:gd name="T41" fmla="*/ 1585 h 1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06" h="1683">
                  <a:moveTo>
                    <a:pt x="1104" y="1585"/>
                  </a:moveTo>
                  <a:lnTo>
                    <a:pt x="1104" y="1585"/>
                  </a:lnTo>
                  <a:lnTo>
                    <a:pt x="828" y="1585"/>
                  </a:lnTo>
                  <a:cubicBezTo>
                    <a:pt x="642" y="1585"/>
                    <a:pt x="619" y="1585"/>
                    <a:pt x="619" y="1440"/>
                  </a:cubicBezTo>
                  <a:lnTo>
                    <a:pt x="619" y="915"/>
                  </a:lnTo>
                  <a:lnTo>
                    <a:pt x="1068" y="915"/>
                  </a:lnTo>
                  <a:lnTo>
                    <a:pt x="1068" y="787"/>
                  </a:lnTo>
                  <a:lnTo>
                    <a:pt x="619" y="787"/>
                  </a:lnTo>
                  <a:lnTo>
                    <a:pt x="619" y="263"/>
                  </a:lnTo>
                  <a:cubicBezTo>
                    <a:pt x="619" y="127"/>
                    <a:pt x="629" y="97"/>
                    <a:pt x="775" y="97"/>
                  </a:cubicBezTo>
                  <a:lnTo>
                    <a:pt x="1043" y="97"/>
                  </a:lnTo>
                  <a:cubicBezTo>
                    <a:pt x="1255" y="97"/>
                    <a:pt x="1253" y="175"/>
                    <a:pt x="1278" y="305"/>
                  </a:cubicBezTo>
                  <a:lnTo>
                    <a:pt x="1357" y="305"/>
                  </a:lnTo>
                  <a:lnTo>
                    <a:pt x="1345" y="0"/>
                  </a:lnTo>
                  <a:lnTo>
                    <a:pt x="0" y="0"/>
                  </a:lnTo>
                  <a:lnTo>
                    <a:pt x="0" y="43"/>
                  </a:lnTo>
                  <a:cubicBezTo>
                    <a:pt x="223" y="73"/>
                    <a:pt x="397" y="120"/>
                    <a:pt x="397" y="263"/>
                  </a:cubicBezTo>
                  <a:lnTo>
                    <a:pt x="397" y="1683"/>
                  </a:lnTo>
                  <a:lnTo>
                    <a:pt x="1388" y="1683"/>
                  </a:lnTo>
                  <a:lnTo>
                    <a:pt x="1406" y="1343"/>
                  </a:lnTo>
                  <a:cubicBezTo>
                    <a:pt x="1406" y="1343"/>
                    <a:pt x="1278" y="1585"/>
                    <a:pt x="1104" y="1585"/>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Freeform 70">
              <a:extLst>
                <a:ext uri="{FF2B5EF4-FFF2-40B4-BE49-F238E27FC236}">
                  <a16:creationId xmlns:a16="http://schemas.microsoft.com/office/drawing/2014/main" id="{F02870E4-8749-4DC3-A52B-FC2F9A00C7E1}"/>
                </a:ext>
              </a:extLst>
            </p:cNvPr>
            <p:cNvSpPr>
              <a:spLocks/>
            </p:cNvSpPr>
            <p:nvPr/>
          </p:nvSpPr>
          <p:spPr bwMode="auto">
            <a:xfrm>
              <a:off x="5042" y="156"/>
              <a:ext cx="165" cy="186"/>
            </a:xfrm>
            <a:custGeom>
              <a:avLst/>
              <a:gdLst>
                <a:gd name="T0" fmla="*/ 0 w 1631"/>
                <a:gd name="T1" fmla="*/ 1730 h 1828"/>
                <a:gd name="T2" fmla="*/ 0 w 1631"/>
                <a:gd name="T3" fmla="*/ 1730 h 1828"/>
                <a:gd name="T4" fmla="*/ 165 w 1631"/>
                <a:gd name="T5" fmla="*/ 1730 h 1828"/>
                <a:gd name="T6" fmla="*/ 793 w 1631"/>
                <a:gd name="T7" fmla="*/ 250 h 1828"/>
                <a:gd name="T8" fmla="*/ 1361 w 1631"/>
                <a:gd name="T9" fmla="*/ 1729 h 1828"/>
                <a:gd name="T10" fmla="*/ 1631 w 1631"/>
                <a:gd name="T11" fmla="*/ 1828 h 1828"/>
                <a:gd name="T12" fmla="*/ 915 w 1631"/>
                <a:gd name="T13" fmla="*/ 0 h 1828"/>
                <a:gd name="T14" fmla="*/ 274 w 1631"/>
                <a:gd name="T15" fmla="*/ 0 h 1828"/>
                <a:gd name="T16" fmla="*/ 274 w 1631"/>
                <a:gd name="T17" fmla="*/ 40 h 1828"/>
                <a:gd name="T18" fmla="*/ 668 w 1631"/>
                <a:gd name="T19" fmla="*/ 151 h 1828"/>
                <a:gd name="T20" fmla="*/ 629 w 1631"/>
                <a:gd name="T21" fmla="*/ 278 h 1828"/>
                <a:gd name="T22" fmla="*/ 0 w 1631"/>
                <a:gd name="T23" fmla="*/ 1730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1" h="1828">
                  <a:moveTo>
                    <a:pt x="0" y="1730"/>
                  </a:moveTo>
                  <a:lnTo>
                    <a:pt x="0" y="1730"/>
                  </a:lnTo>
                  <a:lnTo>
                    <a:pt x="165" y="1730"/>
                  </a:lnTo>
                  <a:lnTo>
                    <a:pt x="793" y="250"/>
                  </a:lnTo>
                  <a:lnTo>
                    <a:pt x="1361" y="1729"/>
                  </a:lnTo>
                  <a:cubicBezTo>
                    <a:pt x="1533" y="1725"/>
                    <a:pt x="1551" y="1813"/>
                    <a:pt x="1631" y="1828"/>
                  </a:cubicBezTo>
                  <a:lnTo>
                    <a:pt x="915" y="0"/>
                  </a:lnTo>
                  <a:lnTo>
                    <a:pt x="274" y="0"/>
                  </a:lnTo>
                  <a:lnTo>
                    <a:pt x="274" y="40"/>
                  </a:lnTo>
                  <a:cubicBezTo>
                    <a:pt x="404" y="68"/>
                    <a:pt x="668" y="89"/>
                    <a:pt x="668" y="151"/>
                  </a:cubicBezTo>
                  <a:cubicBezTo>
                    <a:pt x="668" y="188"/>
                    <a:pt x="647" y="236"/>
                    <a:pt x="629" y="278"/>
                  </a:cubicBezTo>
                  <a:lnTo>
                    <a:pt x="0" y="1730"/>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Freeform 71">
              <a:extLst>
                <a:ext uri="{FF2B5EF4-FFF2-40B4-BE49-F238E27FC236}">
                  <a16:creationId xmlns:a16="http://schemas.microsoft.com/office/drawing/2014/main" id="{1C00B65C-4E98-4F06-A156-51E5692683E3}"/>
                </a:ext>
              </a:extLst>
            </p:cNvPr>
            <p:cNvSpPr>
              <a:spLocks/>
            </p:cNvSpPr>
            <p:nvPr/>
          </p:nvSpPr>
          <p:spPr bwMode="auto">
            <a:xfrm>
              <a:off x="5022" y="396"/>
              <a:ext cx="21" cy="25"/>
            </a:xfrm>
            <a:custGeom>
              <a:avLst/>
              <a:gdLst>
                <a:gd name="T0" fmla="*/ 152 w 202"/>
                <a:gd name="T1" fmla="*/ 152 h 244"/>
                <a:gd name="T2" fmla="*/ 152 w 202"/>
                <a:gd name="T3" fmla="*/ 152 h 244"/>
                <a:gd name="T4" fmla="*/ 163 w 202"/>
                <a:gd name="T5" fmla="*/ 185 h 244"/>
                <a:gd name="T6" fmla="*/ 163 w 202"/>
                <a:gd name="T7" fmla="*/ 191 h 244"/>
                <a:gd name="T8" fmla="*/ 157 w 202"/>
                <a:gd name="T9" fmla="*/ 199 h 244"/>
                <a:gd name="T10" fmla="*/ 65 w 202"/>
                <a:gd name="T11" fmla="*/ 243 h 244"/>
                <a:gd name="T12" fmla="*/ 10 w 202"/>
                <a:gd name="T13" fmla="*/ 232 h 244"/>
                <a:gd name="T14" fmla="*/ 0 w 202"/>
                <a:gd name="T15" fmla="*/ 227 h 244"/>
                <a:gd name="T16" fmla="*/ 17 w 202"/>
                <a:gd name="T17" fmla="*/ 198 h 244"/>
                <a:gd name="T18" fmla="*/ 24 w 202"/>
                <a:gd name="T19" fmla="*/ 202 h 244"/>
                <a:gd name="T20" fmla="*/ 72 w 202"/>
                <a:gd name="T21" fmla="*/ 215 h 244"/>
                <a:gd name="T22" fmla="*/ 120 w 202"/>
                <a:gd name="T23" fmla="*/ 195 h 244"/>
                <a:gd name="T24" fmla="*/ 126 w 202"/>
                <a:gd name="T25" fmla="*/ 189 h 244"/>
                <a:gd name="T26" fmla="*/ 125 w 202"/>
                <a:gd name="T27" fmla="*/ 183 h 244"/>
                <a:gd name="T28" fmla="*/ 115 w 202"/>
                <a:gd name="T29" fmla="*/ 157 h 244"/>
                <a:gd name="T30" fmla="*/ 96 w 202"/>
                <a:gd name="T31" fmla="*/ 132 h 244"/>
                <a:gd name="T32" fmla="*/ 85 w 202"/>
                <a:gd name="T33" fmla="*/ 118 h 244"/>
                <a:gd name="T34" fmla="*/ 62 w 202"/>
                <a:gd name="T35" fmla="*/ 86 h 244"/>
                <a:gd name="T36" fmla="*/ 53 w 202"/>
                <a:gd name="T37" fmla="*/ 61 h 244"/>
                <a:gd name="T38" fmla="*/ 52 w 202"/>
                <a:gd name="T39" fmla="*/ 55 h 244"/>
                <a:gd name="T40" fmla="*/ 57 w 202"/>
                <a:gd name="T41" fmla="*/ 50 h 244"/>
                <a:gd name="T42" fmla="*/ 121 w 202"/>
                <a:gd name="T43" fmla="*/ 9 h 244"/>
                <a:gd name="T44" fmla="*/ 192 w 202"/>
                <a:gd name="T45" fmla="*/ 2 h 244"/>
                <a:gd name="T46" fmla="*/ 202 w 202"/>
                <a:gd name="T47" fmla="*/ 2 h 244"/>
                <a:gd name="T48" fmla="*/ 192 w 202"/>
                <a:gd name="T49" fmla="*/ 31 h 244"/>
                <a:gd name="T50" fmla="*/ 177 w 202"/>
                <a:gd name="T51" fmla="*/ 31 h 244"/>
                <a:gd name="T52" fmla="*/ 141 w 202"/>
                <a:gd name="T53" fmla="*/ 33 h 244"/>
                <a:gd name="T54" fmla="*/ 96 w 202"/>
                <a:gd name="T55" fmla="*/ 52 h 244"/>
                <a:gd name="T56" fmla="*/ 91 w 202"/>
                <a:gd name="T57" fmla="*/ 58 h 244"/>
                <a:gd name="T58" fmla="*/ 92 w 202"/>
                <a:gd name="T59" fmla="*/ 63 h 244"/>
                <a:gd name="T60" fmla="*/ 103 w 202"/>
                <a:gd name="T61" fmla="*/ 86 h 244"/>
                <a:gd name="T62" fmla="*/ 121 w 202"/>
                <a:gd name="T63" fmla="*/ 109 h 244"/>
                <a:gd name="T64" fmla="*/ 133 w 202"/>
                <a:gd name="T65" fmla="*/ 123 h 244"/>
                <a:gd name="T66" fmla="*/ 152 w 202"/>
                <a:gd name="T67" fmla="*/ 152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2" h="244">
                  <a:moveTo>
                    <a:pt x="152" y="152"/>
                  </a:moveTo>
                  <a:lnTo>
                    <a:pt x="152" y="152"/>
                  </a:lnTo>
                  <a:cubicBezTo>
                    <a:pt x="157" y="163"/>
                    <a:pt x="162" y="177"/>
                    <a:pt x="163" y="185"/>
                  </a:cubicBezTo>
                  <a:lnTo>
                    <a:pt x="163" y="191"/>
                  </a:lnTo>
                  <a:lnTo>
                    <a:pt x="157" y="199"/>
                  </a:lnTo>
                  <a:cubicBezTo>
                    <a:pt x="142" y="217"/>
                    <a:pt x="115" y="241"/>
                    <a:pt x="65" y="243"/>
                  </a:cubicBezTo>
                  <a:cubicBezTo>
                    <a:pt x="47" y="244"/>
                    <a:pt x="27" y="241"/>
                    <a:pt x="10" y="232"/>
                  </a:cubicBezTo>
                  <a:lnTo>
                    <a:pt x="0" y="227"/>
                  </a:lnTo>
                  <a:lnTo>
                    <a:pt x="17" y="198"/>
                  </a:lnTo>
                  <a:lnTo>
                    <a:pt x="24" y="202"/>
                  </a:lnTo>
                  <a:cubicBezTo>
                    <a:pt x="38" y="210"/>
                    <a:pt x="51" y="215"/>
                    <a:pt x="72" y="215"/>
                  </a:cubicBezTo>
                  <a:cubicBezTo>
                    <a:pt x="92" y="215"/>
                    <a:pt x="113" y="202"/>
                    <a:pt x="120" y="195"/>
                  </a:cubicBezTo>
                  <a:lnTo>
                    <a:pt x="126" y="189"/>
                  </a:lnTo>
                  <a:lnTo>
                    <a:pt x="125" y="183"/>
                  </a:lnTo>
                  <a:cubicBezTo>
                    <a:pt x="123" y="175"/>
                    <a:pt x="120" y="166"/>
                    <a:pt x="115" y="157"/>
                  </a:cubicBezTo>
                  <a:cubicBezTo>
                    <a:pt x="110" y="150"/>
                    <a:pt x="105" y="142"/>
                    <a:pt x="96" y="132"/>
                  </a:cubicBezTo>
                  <a:lnTo>
                    <a:pt x="85" y="118"/>
                  </a:lnTo>
                  <a:cubicBezTo>
                    <a:pt x="76" y="107"/>
                    <a:pt x="67" y="95"/>
                    <a:pt x="62" y="86"/>
                  </a:cubicBezTo>
                  <a:cubicBezTo>
                    <a:pt x="57" y="76"/>
                    <a:pt x="55" y="68"/>
                    <a:pt x="53" y="61"/>
                  </a:cubicBezTo>
                  <a:lnTo>
                    <a:pt x="52" y="55"/>
                  </a:lnTo>
                  <a:lnTo>
                    <a:pt x="57" y="50"/>
                  </a:lnTo>
                  <a:cubicBezTo>
                    <a:pt x="71" y="34"/>
                    <a:pt x="95" y="17"/>
                    <a:pt x="121" y="9"/>
                  </a:cubicBezTo>
                  <a:cubicBezTo>
                    <a:pt x="142" y="3"/>
                    <a:pt x="165" y="0"/>
                    <a:pt x="192" y="2"/>
                  </a:cubicBezTo>
                  <a:lnTo>
                    <a:pt x="202" y="2"/>
                  </a:lnTo>
                  <a:lnTo>
                    <a:pt x="192" y="31"/>
                  </a:lnTo>
                  <a:lnTo>
                    <a:pt x="177" y="31"/>
                  </a:lnTo>
                  <a:cubicBezTo>
                    <a:pt x="168" y="30"/>
                    <a:pt x="158" y="30"/>
                    <a:pt x="141" y="33"/>
                  </a:cubicBezTo>
                  <a:cubicBezTo>
                    <a:pt x="123" y="36"/>
                    <a:pt x="106" y="44"/>
                    <a:pt x="96" y="52"/>
                  </a:cubicBezTo>
                  <a:lnTo>
                    <a:pt x="91" y="58"/>
                  </a:lnTo>
                  <a:lnTo>
                    <a:pt x="92" y="63"/>
                  </a:lnTo>
                  <a:cubicBezTo>
                    <a:pt x="93" y="69"/>
                    <a:pt x="97" y="78"/>
                    <a:pt x="103" y="86"/>
                  </a:cubicBezTo>
                  <a:cubicBezTo>
                    <a:pt x="108" y="94"/>
                    <a:pt x="114" y="100"/>
                    <a:pt x="121" y="109"/>
                  </a:cubicBezTo>
                  <a:lnTo>
                    <a:pt x="133" y="123"/>
                  </a:lnTo>
                  <a:cubicBezTo>
                    <a:pt x="141" y="134"/>
                    <a:pt x="148" y="144"/>
                    <a:pt x="152" y="152"/>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9" name="Freeform 72">
              <a:extLst>
                <a:ext uri="{FF2B5EF4-FFF2-40B4-BE49-F238E27FC236}">
                  <a16:creationId xmlns:a16="http://schemas.microsoft.com/office/drawing/2014/main" id="{CFA7D01E-7509-4560-AFA3-70E9C7C4687E}"/>
                </a:ext>
              </a:extLst>
            </p:cNvPr>
            <p:cNvSpPr>
              <a:spLocks/>
            </p:cNvSpPr>
            <p:nvPr/>
          </p:nvSpPr>
          <p:spPr bwMode="auto">
            <a:xfrm>
              <a:off x="5022" y="396"/>
              <a:ext cx="21" cy="25"/>
            </a:xfrm>
            <a:custGeom>
              <a:avLst/>
              <a:gdLst>
                <a:gd name="T0" fmla="*/ 152 w 202"/>
                <a:gd name="T1" fmla="*/ 152 h 244"/>
                <a:gd name="T2" fmla="*/ 152 w 202"/>
                <a:gd name="T3" fmla="*/ 152 h 244"/>
                <a:gd name="T4" fmla="*/ 163 w 202"/>
                <a:gd name="T5" fmla="*/ 185 h 244"/>
                <a:gd name="T6" fmla="*/ 163 w 202"/>
                <a:gd name="T7" fmla="*/ 191 h 244"/>
                <a:gd name="T8" fmla="*/ 157 w 202"/>
                <a:gd name="T9" fmla="*/ 199 h 244"/>
                <a:gd name="T10" fmla="*/ 65 w 202"/>
                <a:gd name="T11" fmla="*/ 243 h 244"/>
                <a:gd name="T12" fmla="*/ 10 w 202"/>
                <a:gd name="T13" fmla="*/ 232 h 244"/>
                <a:gd name="T14" fmla="*/ 0 w 202"/>
                <a:gd name="T15" fmla="*/ 227 h 244"/>
                <a:gd name="T16" fmla="*/ 17 w 202"/>
                <a:gd name="T17" fmla="*/ 198 h 244"/>
                <a:gd name="T18" fmla="*/ 24 w 202"/>
                <a:gd name="T19" fmla="*/ 202 h 244"/>
                <a:gd name="T20" fmla="*/ 72 w 202"/>
                <a:gd name="T21" fmla="*/ 215 h 244"/>
                <a:gd name="T22" fmla="*/ 120 w 202"/>
                <a:gd name="T23" fmla="*/ 195 h 244"/>
                <a:gd name="T24" fmla="*/ 126 w 202"/>
                <a:gd name="T25" fmla="*/ 189 h 244"/>
                <a:gd name="T26" fmla="*/ 125 w 202"/>
                <a:gd name="T27" fmla="*/ 183 h 244"/>
                <a:gd name="T28" fmla="*/ 115 w 202"/>
                <a:gd name="T29" fmla="*/ 157 h 244"/>
                <a:gd name="T30" fmla="*/ 96 w 202"/>
                <a:gd name="T31" fmla="*/ 132 h 244"/>
                <a:gd name="T32" fmla="*/ 85 w 202"/>
                <a:gd name="T33" fmla="*/ 118 h 244"/>
                <a:gd name="T34" fmla="*/ 62 w 202"/>
                <a:gd name="T35" fmla="*/ 86 h 244"/>
                <a:gd name="T36" fmla="*/ 53 w 202"/>
                <a:gd name="T37" fmla="*/ 61 h 244"/>
                <a:gd name="T38" fmla="*/ 52 w 202"/>
                <a:gd name="T39" fmla="*/ 55 h 244"/>
                <a:gd name="T40" fmla="*/ 57 w 202"/>
                <a:gd name="T41" fmla="*/ 50 h 244"/>
                <a:gd name="T42" fmla="*/ 121 w 202"/>
                <a:gd name="T43" fmla="*/ 9 h 244"/>
                <a:gd name="T44" fmla="*/ 192 w 202"/>
                <a:gd name="T45" fmla="*/ 2 h 244"/>
                <a:gd name="T46" fmla="*/ 202 w 202"/>
                <a:gd name="T47" fmla="*/ 2 h 244"/>
                <a:gd name="T48" fmla="*/ 192 w 202"/>
                <a:gd name="T49" fmla="*/ 31 h 244"/>
                <a:gd name="T50" fmla="*/ 177 w 202"/>
                <a:gd name="T51" fmla="*/ 31 h 244"/>
                <a:gd name="T52" fmla="*/ 141 w 202"/>
                <a:gd name="T53" fmla="*/ 33 h 244"/>
                <a:gd name="T54" fmla="*/ 96 w 202"/>
                <a:gd name="T55" fmla="*/ 52 h 244"/>
                <a:gd name="T56" fmla="*/ 91 w 202"/>
                <a:gd name="T57" fmla="*/ 58 h 244"/>
                <a:gd name="T58" fmla="*/ 92 w 202"/>
                <a:gd name="T59" fmla="*/ 63 h 244"/>
                <a:gd name="T60" fmla="*/ 103 w 202"/>
                <a:gd name="T61" fmla="*/ 86 h 244"/>
                <a:gd name="T62" fmla="*/ 121 w 202"/>
                <a:gd name="T63" fmla="*/ 109 h 244"/>
                <a:gd name="T64" fmla="*/ 133 w 202"/>
                <a:gd name="T65" fmla="*/ 123 h 244"/>
                <a:gd name="T66" fmla="*/ 152 w 202"/>
                <a:gd name="T67" fmla="*/ 152 h 244"/>
                <a:gd name="T68" fmla="*/ 152 w 202"/>
                <a:gd name="T69" fmla="*/ 152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2" h="244">
                  <a:moveTo>
                    <a:pt x="152" y="152"/>
                  </a:moveTo>
                  <a:lnTo>
                    <a:pt x="152" y="152"/>
                  </a:lnTo>
                  <a:cubicBezTo>
                    <a:pt x="157" y="163"/>
                    <a:pt x="162" y="177"/>
                    <a:pt x="163" y="185"/>
                  </a:cubicBezTo>
                  <a:lnTo>
                    <a:pt x="163" y="191"/>
                  </a:lnTo>
                  <a:lnTo>
                    <a:pt x="157" y="199"/>
                  </a:lnTo>
                  <a:cubicBezTo>
                    <a:pt x="142" y="217"/>
                    <a:pt x="115" y="241"/>
                    <a:pt x="65" y="243"/>
                  </a:cubicBezTo>
                  <a:cubicBezTo>
                    <a:pt x="47" y="244"/>
                    <a:pt x="27" y="241"/>
                    <a:pt x="10" y="232"/>
                  </a:cubicBezTo>
                  <a:lnTo>
                    <a:pt x="0" y="227"/>
                  </a:lnTo>
                  <a:lnTo>
                    <a:pt x="17" y="198"/>
                  </a:lnTo>
                  <a:lnTo>
                    <a:pt x="24" y="202"/>
                  </a:lnTo>
                  <a:cubicBezTo>
                    <a:pt x="38" y="210"/>
                    <a:pt x="51" y="215"/>
                    <a:pt x="72" y="215"/>
                  </a:cubicBezTo>
                  <a:cubicBezTo>
                    <a:pt x="92" y="215"/>
                    <a:pt x="113" y="202"/>
                    <a:pt x="120" y="195"/>
                  </a:cubicBezTo>
                  <a:lnTo>
                    <a:pt x="126" y="189"/>
                  </a:lnTo>
                  <a:lnTo>
                    <a:pt x="125" y="183"/>
                  </a:lnTo>
                  <a:cubicBezTo>
                    <a:pt x="123" y="175"/>
                    <a:pt x="120" y="166"/>
                    <a:pt x="115" y="157"/>
                  </a:cubicBezTo>
                  <a:cubicBezTo>
                    <a:pt x="110" y="150"/>
                    <a:pt x="105" y="142"/>
                    <a:pt x="96" y="132"/>
                  </a:cubicBezTo>
                  <a:lnTo>
                    <a:pt x="85" y="118"/>
                  </a:lnTo>
                  <a:cubicBezTo>
                    <a:pt x="76" y="107"/>
                    <a:pt x="67" y="95"/>
                    <a:pt x="62" y="86"/>
                  </a:cubicBezTo>
                  <a:cubicBezTo>
                    <a:pt x="57" y="76"/>
                    <a:pt x="55" y="68"/>
                    <a:pt x="53" y="61"/>
                  </a:cubicBezTo>
                  <a:lnTo>
                    <a:pt x="52" y="55"/>
                  </a:lnTo>
                  <a:lnTo>
                    <a:pt x="57" y="50"/>
                  </a:lnTo>
                  <a:cubicBezTo>
                    <a:pt x="71" y="34"/>
                    <a:pt x="95" y="17"/>
                    <a:pt x="121" y="9"/>
                  </a:cubicBezTo>
                  <a:cubicBezTo>
                    <a:pt x="142" y="3"/>
                    <a:pt x="165" y="0"/>
                    <a:pt x="192" y="2"/>
                  </a:cubicBezTo>
                  <a:lnTo>
                    <a:pt x="202" y="2"/>
                  </a:lnTo>
                  <a:lnTo>
                    <a:pt x="192" y="31"/>
                  </a:lnTo>
                  <a:lnTo>
                    <a:pt x="177" y="31"/>
                  </a:lnTo>
                  <a:cubicBezTo>
                    <a:pt x="168" y="30"/>
                    <a:pt x="158" y="30"/>
                    <a:pt x="141" y="33"/>
                  </a:cubicBezTo>
                  <a:cubicBezTo>
                    <a:pt x="123" y="36"/>
                    <a:pt x="106" y="44"/>
                    <a:pt x="96" y="52"/>
                  </a:cubicBezTo>
                  <a:lnTo>
                    <a:pt x="91" y="58"/>
                  </a:lnTo>
                  <a:lnTo>
                    <a:pt x="92" y="63"/>
                  </a:lnTo>
                  <a:cubicBezTo>
                    <a:pt x="93" y="69"/>
                    <a:pt x="97" y="78"/>
                    <a:pt x="103" y="86"/>
                  </a:cubicBezTo>
                  <a:cubicBezTo>
                    <a:pt x="108" y="94"/>
                    <a:pt x="114" y="100"/>
                    <a:pt x="121" y="109"/>
                  </a:cubicBezTo>
                  <a:lnTo>
                    <a:pt x="133" y="123"/>
                  </a:lnTo>
                  <a:cubicBezTo>
                    <a:pt x="141" y="134"/>
                    <a:pt x="148" y="144"/>
                    <a:pt x="152" y="152"/>
                  </a:cubicBezTo>
                  <a:lnTo>
                    <a:pt x="152" y="152"/>
                  </a:lnTo>
                  <a:close/>
                </a:path>
              </a:pathLst>
            </a:custGeom>
            <a:noFill/>
            <a:ln w="15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Freeform 73">
              <a:extLst>
                <a:ext uri="{FF2B5EF4-FFF2-40B4-BE49-F238E27FC236}">
                  <a16:creationId xmlns:a16="http://schemas.microsoft.com/office/drawing/2014/main" id="{CE0E2EA1-AADA-4597-A8E8-90C6068E9D75}"/>
                </a:ext>
              </a:extLst>
            </p:cNvPr>
            <p:cNvSpPr>
              <a:spLocks/>
            </p:cNvSpPr>
            <p:nvPr/>
          </p:nvSpPr>
          <p:spPr bwMode="auto">
            <a:xfrm>
              <a:off x="5058" y="396"/>
              <a:ext cx="19" cy="24"/>
            </a:xfrm>
            <a:custGeom>
              <a:avLst/>
              <a:gdLst>
                <a:gd name="T0" fmla="*/ 42 w 194"/>
                <a:gd name="T1" fmla="*/ 208 h 234"/>
                <a:gd name="T2" fmla="*/ 42 w 194"/>
                <a:gd name="T3" fmla="*/ 208 h 234"/>
                <a:gd name="T4" fmla="*/ 134 w 194"/>
                <a:gd name="T5" fmla="*/ 208 h 234"/>
                <a:gd name="T6" fmla="*/ 126 w 194"/>
                <a:gd name="T7" fmla="*/ 234 h 234"/>
                <a:gd name="T8" fmla="*/ 0 w 194"/>
                <a:gd name="T9" fmla="*/ 234 h 234"/>
                <a:gd name="T10" fmla="*/ 67 w 194"/>
                <a:gd name="T11" fmla="*/ 20 h 234"/>
                <a:gd name="T12" fmla="*/ 67 w 194"/>
                <a:gd name="T13" fmla="*/ 0 h 234"/>
                <a:gd name="T14" fmla="*/ 194 w 194"/>
                <a:gd name="T15" fmla="*/ 0 h 234"/>
                <a:gd name="T16" fmla="*/ 186 w 194"/>
                <a:gd name="T17" fmla="*/ 26 h 234"/>
                <a:gd name="T18" fmla="*/ 98 w 194"/>
                <a:gd name="T19" fmla="*/ 26 h 234"/>
                <a:gd name="T20" fmla="*/ 74 w 194"/>
                <a:gd name="T21" fmla="*/ 102 h 234"/>
                <a:gd name="T22" fmla="*/ 162 w 194"/>
                <a:gd name="T23" fmla="*/ 102 h 234"/>
                <a:gd name="T24" fmla="*/ 154 w 194"/>
                <a:gd name="T25" fmla="*/ 127 h 234"/>
                <a:gd name="T26" fmla="*/ 67 w 194"/>
                <a:gd name="T27" fmla="*/ 127 h 234"/>
                <a:gd name="T28" fmla="*/ 42 w 194"/>
                <a:gd name="T29" fmla="*/ 208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4" h="234">
                  <a:moveTo>
                    <a:pt x="42" y="208"/>
                  </a:moveTo>
                  <a:lnTo>
                    <a:pt x="42" y="208"/>
                  </a:lnTo>
                  <a:lnTo>
                    <a:pt x="134" y="208"/>
                  </a:lnTo>
                  <a:lnTo>
                    <a:pt x="126" y="234"/>
                  </a:lnTo>
                  <a:lnTo>
                    <a:pt x="0" y="234"/>
                  </a:lnTo>
                  <a:lnTo>
                    <a:pt x="67" y="20"/>
                  </a:lnTo>
                  <a:lnTo>
                    <a:pt x="67" y="0"/>
                  </a:lnTo>
                  <a:lnTo>
                    <a:pt x="194" y="0"/>
                  </a:lnTo>
                  <a:lnTo>
                    <a:pt x="186" y="26"/>
                  </a:lnTo>
                  <a:lnTo>
                    <a:pt x="98" y="26"/>
                  </a:lnTo>
                  <a:lnTo>
                    <a:pt x="74" y="102"/>
                  </a:lnTo>
                  <a:lnTo>
                    <a:pt x="162" y="102"/>
                  </a:lnTo>
                  <a:lnTo>
                    <a:pt x="154" y="127"/>
                  </a:lnTo>
                  <a:lnTo>
                    <a:pt x="67" y="127"/>
                  </a:lnTo>
                  <a:lnTo>
                    <a:pt x="42" y="20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1" name="Freeform 74">
              <a:extLst>
                <a:ext uri="{FF2B5EF4-FFF2-40B4-BE49-F238E27FC236}">
                  <a16:creationId xmlns:a16="http://schemas.microsoft.com/office/drawing/2014/main" id="{B329B47B-31A1-45C2-B3C5-333861C75FAA}"/>
                </a:ext>
              </a:extLst>
            </p:cNvPr>
            <p:cNvSpPr>
              <a:spLocks/>
            </p:cNvSpPr>
            <p:nvPr/>
          </p:nvSpPr>
          <p:spPr bwMode="auto">
            <a:xfrm>
              <a:off x="5058" y="396"/>
              <a:ext cx="19" cy="24"/>
            </a:xfrm>
            <a:custGeom>
              <a:avLst/>
              <a:gdLst>
                <a:gd name="T0" fmla="*/ 42 w 194"/>
                <a:gd name="T1" fmla="*/ 208 h 234"/>
                <a:gd name="T2" fmla="*/ 42 w 194"/>
                <a:gd name="T3" fmla="*/ 208 h 234"/>
                <a:gd name="T4" fmla="*/ 134 w 194"/>
                <a:gd name="T5" fmla="*/ 208 h 234"/>
                <a:gd name="T6" fmla="*/ 126 w 194"/>
                <a:gd name="T7" fmla="*/ 234 h 234"/>
                <a:gd name="T8" fmla="*/ 0 w 194"/>
                <a:gd name="T9" fmla="*/ 234 h 234"/>
                <a:gd name="T10" fmla="*/ 67 w 194"/>
                <a:gd name="T11" fmla="*/ 20 h 234"/>
                <a:gd name="T12" fmla="*/ 67 w 194"/>
                <a:gd name="T13" fmla="*/ 0 h 234"/>
                <a:gd name="T14" fmla="*/ 194 w 194"/>
                <a:gd name="T15" fmla="*/ 0 h 234"/>
                <a:gd name="T16" fmla="*/ 186 w 194"/>
                <a:gd name="T17" fmla="*/ 26 h 234"/>
                <a:gd name="T18" fmla="*/ 98 w 194"/>
                <a:gd name="T19" fmla="*/ 26 h 234"/>
                <a:gd name="T20" fmla="*/ 74 w 194"/>
                <a:gd name="T21" fmla="*/ 102 h 234"/>
                <a:gd name="T22" fmla="*/ 162 w 194"/>
                <a:gd name="T23" fmla="*/ 102 h 234"/>
                <a:gd name="T24" fmla="*/ 154 w 194"/>
                <a:gd name="T25" fmla="*/ 127 h 234"/>
                <a:gd name="T26" fmla="*/ 67 w 194"/>
                <a:gd name="T27" fmla="*/ 127 h 234"/>
                <a:gd name="T28" fmla="*/ 42 w 194"/>
                <a:gd name="T29" fmla="*/ 208 h 234"/>
                <a:gd name="T30" fmla="*/ 42 w 194"/>
                <a:gd name="T31" fmla="*/ 208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4" h="234">
                  <a:moveTo>
                    <a:pt x="42" y="208"/>
                  </a:moveTo>
                  <a:lnTo>
                    <a:pt x="42" y="208"/>
                  </a:lnTo>
                  <a:lnTo>
                    <a:pt x="134" y="208"/>
                  </a:lnTo>
                  <a:lnTo>
                    <a:pt x="126" y="234"/>
                  </a:lnTo>
                  <a:lnTo>
                    <a:pt x="0" y="234"/>
                  </a:lnTo>
                  <a:lnTo>
                    <a:pt x="67" y="20"/>
                  </a:lnTo>
                  <a:lnTo>
                    <a:pt x="67" y="0"/>
                  </a:lnTo>
                  <a:lnTo>
                    <a:pt x="194" y="0"/>
                  </a:lnTo>
                  <a:lnTo>
                    <a:pt x="186" y="26"/>
                  </a:lnTo>
                  <a:lnTo>
                    <a:pt x="98" y="26"/>
                  </a:lnTo>
                  <a:lnTo>
                    <a:pt x="74" y="102"/>
                  </a:lnTo>
                  <a:lnTo>
                    <a:pt x="162" y="102"/>
                  </a:lnTo>
                  <a:lnTo>
                    <a:pt x="154" y="127"/>
                  </a:lnTo>
                  <a:lnTo>
                    <a:pt x="67" y="127"/>
                  </a:lnTo>
                  <a:lnTo>
                    <a:pt x="42" y="208"/>
                  </a:lnTo>
                  <a:lnTo>
                    <a:pt x="42" y="208"/>
                  </a:lnTo>
                  <a:close/>
                </a:path>
              </a:pathLst>
            </a:custGeom>
            <a:noFill/>
            <a:ln w="15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2" name="Freeform 75">
              <a:extLst>
                <a:ext uri="{FF2B5EF4-FFF2-40B4-BE49-F238E27FC236}">
                  <a16:creationId xmlns:a16="http://schemas.microsoft.com/office/drawing/2014/main" id="{7107574F-3435-4A79-8C91-E1BE48E9EA3D}"/>
                </a:ext>
              </a:extLst>
            </p:cNvPr>
            <p:cNvSpPr>
              <a:spLocks/>
            </p:cNvSpPr>
            <p:nvPr/>
          </p:nvSpPr>
          <p:spPr bwMode="auto">
            <a:xfrm>
              <a:off x="5094" y="396"/>
              <a:ext cx="18" cy="24"/>
            </a:xfrm>
            <a:custGeom>
              <a:avLst/>
              <a:gdLst>
                <a:gd name="T0" fmla="*/ 43 w 175"/>
                <a:gd name="T1" fmla="*/ 234 h 234"/>
                <a:gd name="T2" fmla="*/ 43 w 175"/>
                <a:gd name="T3" fmla="*/ 234 h 234"/>
                <a:gd name="T4" fmla="*/ 3 w 175"/>
                <a:gd name="T5" fmla="*/ 234 h 234"/>
                <a:gd name="T6" fmla="*/ 67 w 175"/>
                <a:gd name="T7" fmla="*/ 28 h 234"/>
                <a:gd name="T8" fmla="*/ 0 w 175"/>
                <a:gd name="T9" fmla="*/ 28 h 234"/>
                <a:gd name="T10" fmla="*/ 9 w 175"/>
                <a:gd name="T11" fmla="*/ 0 h 234"/>
                <a:gd name="T12" fmla="*/ 175 w 175"/>
                <a:gd name="T13" fmla="*/ 0 h 234"/>
                <a:gd name="T14" fmla="*/ 166 w 175"/>
                <a:gd name="T15" fmla="*/ 28 h 234"/>
                <a:gd name="T16" fmla="*/ 101 w 175"/>
                <a:gd name="T17" fmla="*/ 28 h 234"/>
                <a:gd name="T18" fmla="*/ 43 w 175"/>
                <a:gd name="T19" fmla="*/ 215 h 234"/>
                <a:gd name="T20" fmla="*/ 43 w 175"/>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5" h="234">
                  <a:moveTo>
                    <a:pt x="43" y="234"/>
                  </a:moveTo>
                  <a:lnTo>
                    <a:pt x="43" y="234"/>
                  </a:lnTo>
                  <a:lnTo>
                    <a:pt x="3" y="234"/>
                  </a:lnTo>
                  <a:lnTo>
                    <a:pt x="67" y="28"/>
                  </a:lnTo>
                  <a:lnTo>
                    <a:pt x="0" y="28"/>
                  </a:lnTo>
                  <a:lnTo>
                    <a:pt x="9" y="0"/>
                  </a:lnTo>
                  <a:lnTo>
                    <a:pt x="175" y="0"/>
                  </a:lnTo>
                  <a:lnTo>
                    <a:pt x="166" y="28"/>
                  </a:lnTo>
                  <a:lnTo>
                    <a:pt x="101" y="28"/>
                  </a:lnTo>
                  <a:lnTo>
                    <a:pt x="43" y="215"/>
                  </a:lnTo>
                  <a:lnTo>
                    <a:pt x="43" y="234"/>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Freeform 76">
              <a:extLst>
                <a:ext uri="{FF2B5EF4-FFF2-40B4-BE49-F238E27FC236}">
                  <a16:creationId xmlns:a16="http://schemas.microsoft.com/office/drawing/2014/main" id="{093D0852-6784-4CE6-9B4E-4C39D98ED62B}"/>
                </a:ext>
              </a:extLst>
            </p:cNvPr>
            <p:cNvSpPr>
              <a:spLocks/>
            </p:cNvSpPr>
            <p:nvPr/>
          </p:nvSpPr>
          <p:spPr bwMode="auto">
            <a:xfrm>
              <a:off x="5094" y="396"/>
              <a:ext cx="18" cy="24"/>
            </a:xfrm>
            <a:custGeom>
              <a:avLst/>
              <a:gdLst>
                <a:gd name="T0" fmla="*/ 43 w 175"/>
                <a:gd name="T1" fmla="*/ 234 h 234"/>
                <a:gd name="T2" fmla="*/ 43 w 175"/>
                <a:gd name="T3" fmla="*/ 234 h 234"/>
                <a:gd name="T4" fmla="*/ 3 w 175"/>
                <a:gd name="T5" fmla="*/ 234 h 234"/>
                <a:gd name="T6" fmla="*/ 67 w 175"/>
                <a:gd name="T7" fmla="*/ 28 h 234"/>
                <a:gd name="T8" fmla="*/ 0 w 175"/>
                <a:gd name="T9" fmla="*/ 28 h 234"/>
                <a:gd name="T10" fmla="*/ 9 w 175"/>
                <a:gd name="T11" fmla="*/ 0 h 234"/>
                <a:gd name="T12" fmla="*/ 175 w 175"/>
                <a:gd name="T13" fmla="*/ 0 h 234"/>
                <a:gd name="T14" fmla="*/ 166 w 175"/>
                <a:gd name="T15" fmla="*/ 28 h 234"/>
                <a:gd name="T16" fmla="*/ 101 w 175"/>
                <a:gd name="T17" fmla="*/ 28 h 234"/>
                <a:gd name="T18" fmla="*/ 43 w 175"/>
                <a:gd name="T19" fmla="*/ 215 h 234"/>
                <a:gd name="T20" fmla="*/ 43 w 175"/>
                <a:gd name="T21" fmla="*/ 234 h 234"/>
                <a:gd name="T22" fmla="*/ 43 w 175"/>
                <a:gd name="T23"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5" h="234">
                  <a:moveTo>
                    <a:pt x="43" y="234"/>
                  </a:moveTo>
                  <a:lnTo>
                    <a:pt x="43" y="234"/>
                  </a:lnTo>
                  <a:lnTo>
                    <a:pt x="3" y="234"/>
                  </a:lnTo>
                  <a:lnTo>
                    <a:pt x="67" y="28"/>
                  </a:lnTo>
                  <a:lnTo>
                    <a:pt x="0" y="28"/>
                  </a:lnTo>
                  <a:lnTo>
                    <a:pt x="9" y="0"/>
                  </a:lnTo>
                  <a:lnTo>
                    <a:pt x="175" y="0"/>
                  </a:lnTo>
                  <a:lnTo>
                    <a:pt x="166" y="28"/>
                  </a:lnTo>
                  <a:lnTo>
                    <a:pt x="101" y="28"/>
                  </a:lnTo>
                  <a:lnTo>
                    <a:pt x="43" y="215"/>
                  </a:lnTo>
                  <a:lnTo>
                    <a:pt x="43" y="234"/>
                  </a:lnTo>
                  <a:lnTo>
                    <a:pt x="43" y="234"/>
                  </a:lnTo>
                  <a:close/>
                </a:path>
              </a:pathLst>
            </a:custGeom>
            <a:noFill/>
            <a:ln w="15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4" name="Freeform 77">
              <a:extLst>
                <a:ext uri="{FF2B5EF4-FFF2-40B4-BE49-F238E27FC236}">
                  <a16:creationId xmlns:a16="http://schemas.microsoft.com/office/drawing/2014/main" id="{0BB8652F-0CE5-4223-8EC9-7966412B17FA}"/>
                </a:ext>
              </a:extLst>
            </p:cNvPr>
            <p:cNvSpPr>
              <a:spLocks/>
            </p:cNvSpPr>
            <p:nvPr/>
          </p:nvSpPr>
          <p:spPr bwMode="auto">
            <a:xfrm>
              <a:off x="5126" y="396"/>
              <a:ext cx="18" cy="24"/>
            </a:xfrm>
            <a:custGeom>
              <a:avLst/>
              <a:gdLst>
                <a:gd name="T0" fmla="*/ 43 w 175"/>
                <a:gd name="T1" fmla="*/ 234 h 234"/>
                <a:gd name="T2" fmla="*/ 43 w 175"/>
                <a:gd name="T3" fmla="*/ 234 h 234"/>
                <a:gd name="T4" fmla="*/ 3 w 175"/>
                <a:gd name="T5" fmla="*/ 234 h 234"/>
                <a:gd name="T6" fmla="*/ 67 w 175"/>
                <a:gd name="T7" fmla="*/ 28 h 234"/>
                <a:gd name="T8" fmla="*/ 0 w 175"/>
                <a:gd name="T9" fmla="*/ 28 h 234"/>
                <a:gd name="T10" fmla="*/ 9 w 175"/>
                <a:gd name="T11" fmla="*/ 0 h 234"/>
                <a:gd name="T12" fmla="*/ 175 w 175"/>
                <a:gd name="T13" fmla="*/ 0 h 234"/>
                <a:gd name="T14" fmla="*/ 166 w 175"/>
                <a:gd name="T15" fmla="*/ 28 h 234"/>
                <a:gd name="T16" fmla="*/ 101 w 175"/>
                <a:gd name="T17" fmla="*/ 28 h 234"/>
                <a:gd name="T18" fmla="*/ 43 w 175"/>
                <a:gd name="T19" fmla="*/ 215 h 234"/>
                <a:gd name="T20" fmla="*/ 43 w 175"/>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5" h="234">
                  <a:moveTo>
                    <a:pt x="43" y="234"/>
                  </a:moveTo>
                  <a:lnTo>
                    <a:pt x="43" y="234"/>
                  </a:lnTo>
                  <a:lnTo>
                    <a:pt x="3" y="234"/>
                  </a:lnTo>
                  <a:lnTo>
                    <a:pt x="67" y="28"/>
                  </a:lnTo>
                  <a:lnTo>
                    <a:pt x="0" y="28"/>
                  </a:lnTo>
                  <a:lnTo>
                    <a:pt x="9" y="0"/>
                  </a:lnTo>
                  <a:lnTo>
                    <a:pt x="175" y="0"/>
                  </a:lnTo>
                  <a:lnTo>
                    <a:pt x="166" y="28"/>
                  </a:lnTo>
                  <a:lnTo>
                    <a:pt x="101" y="28"/>
                  </a:lnTo>
                  <a:lnTo>
                    <a:pt x="43" y="215"/>
                  </a:lnTo>
                  <a:lnTo>
                    <a:pt x="43" y="234"/>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5" name="Freeform 78">
              <a:extLst>
                <a:ext uri="{FF2B5EF4-FFF2-40B4-BE49-F238E27FC236}">
                  <a16:creationId xmlns:a16="http://schemas.microsoft.com/office/drawing/2014/main" id="{8651F881-7141-47D7-B152-5F02FA6DA02C}"/>
                </a:ext>
              </a:extLst>
            </p:cNvPr>
            <p:cNvSpPr>
              <a:spLocks/>
            </p:cNvSpPr>
            <p:nvPr/>
          </p:nvSpPr>
          <p:spPr bwMode="auto">
            <a:xfrm>
              <a:off x="5126" y="396"/>
              <a:ext cx="18" cy="24"/>
            </a:xfrm>
            <a:custGeom>
              <a:avLst/>
              <a:gdLst>
                <a:gd name="T0" fmla="*/ 43 w 175"/>
                <a:gd name="T1" fmla="*/ 234 h 234"/>
                <a:gd name="T2" fmla="*/ 43 w 175"/>
                <a:gd name="T3" fmla="*/ 234 h 234"/>
                <a:gd name="T4" fmla="*/ 3 w 175"/>
                <a:gd name="T5" fmla="*/ 234 h 234"/>
                <a:gd name="T6" fmla="*/ 67 w 175"/>
                <a:gd name="T7" fmla="*/ 28 h 234"/>
                <a:gd name="T8" fmla="*/ 0 w 175"/>
                <a:gd name="T9" fmla="*/ 28 h 234"/>
                <a:gd name="T10" fmla="*/ 9 w 175"/>
                <a:gd name="T11" fmla="*/ 0 h 234"/>
                <a:gd name="T12" fmla="*/ 175 w 175"/>
                <a:gd name="T13" fmla="*/ 0 h 234"/>
                <a:gd name="T14" fmla="*/ 166 w 175"/>
                <a:gd name="T15" fmla="*/ 28 h 234"/>
                <a:gd name="T16" fmla="*/ 101 w 175"/>
                <a:gd name="T17" fmla="*/ 28 h 234"/>
                <a:gd name="T18" fmla="*/ 43 w 175"/>
                <a:gd name="T19" fmla="*/ 215 h 234"/>
                <a:gd name="T20" fmla="*/ 43 w 175"/>
                <a:gd name="T21" fmla="*/ 234 h 234"/>
                <a:gd name="T22" fmla="*/ 43 w 175"/>
                <a:gd name="T23"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5" h="234">
                  <a:moveTo>
                    <a:pt x="43" y="234"/>
                  </a:moveTo>
                  <a:lnTo>
                    <a:pt x="43" y="234"/>
                  </a:lnTo>
                  <a:lnTo>
                    <a:pt x="3" y="234"/>
                  </a:lnTo>
                  <a:lnTo>
                    <a:pt x="67" y="28"/>
                  </a:lnTo>
                  <a:lnTo>
                    <a:pt x="0" y="28"/>
                  </a:lnTo>
                  <a:lnTo>
                    <a:pt x="9" y="0"/>
                  </a:lnTo>
                  <a:lnTo>
                    <a:pt x="175" y="0"/>
                  </a:lnTo>
                  <a:lnTo>
                    <a:pt x="166" y="28"/>
                  </a:lnTo>
                  <a:lnTo>
                    <a:pt x="101" y="28"/>
                  </a:lnTo>
                  <a:lnTo>
                    <a:pt x="43" y="215"/>
                  </a:lnTo>
                  <a:lnTo>
                    <a:pt x="43" y="234"/>
                  </a:lnTo>
                  <a:lnTo>
                    <a:pt x="43" y="234"/>
                  </a:lnTo>
                  <a:close/>
                </a:path>
              </a:pathLst>
            </a:custGeom>
            <a:noFill/>
            <a:ln w="15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6" name="Freeform 79">
              <a:extLst>
                <a:ext uri="{FF2B5EF4-FFF2-40B4-BE49-F238E27FC236}">
                  <a16:creationId xmlns:a16="http://schemas.microsoft.com/office/drawing/2014/main" id="{2AB8C3E8-F2FD-41C4-A75D-05875FD25BD0}"/>
                </a:ext>
              </a:extLst>
            </p:cNvPr>
            <p:cNvSpPr>
              <a:spLocks/>
            </p:cNvSpPr>
            <p:nvPr/>
          </p:nvSpPr>
          <p:spPr bwMode="auto">
            <a:xfrm>
              <a:off x="5156" y="396"/>
              <a:ext cx="10" cy="24"/>
            </a:xfrm>
            <a:custGeom>
              <a:avLst/>
              <a:gdLst>
                <a:gd name="T0" fmla="*/ 107 w 107"/>
                <a:gd name="T1" fmla="*/ 0 h 234"/>
                <a:gd name="T2" fmla="*/ 107 w 107"/>
                <a:gd name="T3" fmla="*/ 0 h 234"/>
                <a:gd name="T4" fmla="*/ 40 w 107"/>
                <a:gd name="T5" fmla="*/ 215 h 234"/>
                <a:gd name="T6" fmla="*/ 40 w 107"/>
                <a:gd name="T7" fmla="*/ 234 h 234"/>
                <a:gd name="T8" fmla="*/ 0 w 107"/>
                <a:gd name="T9" fmla="*/ 234 h 234"/>
                <a:gd name="T10" fmla="*/ 66 w 107"/>
                <a:gd name="T11" fmla="*/ 20 h 234"/>
                <a:gd name="T12" fmla="*/ 66 w 107"/>
                <a:gd name="T13" fmla="*/ 0 h 234"/>
                <a:gd name="T14" fmla="*/ 107 w 107"/>
                <a:gd name="T15" fmla="*/ 0 h 2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234">
                  <a:moveTo>
                    <a:pt x="107" y="0"/>
                  </a:moveTo>
                  <a:lnTo>
                    <a:pt x="107" y="0"/>
                  </a:lnTo>
                  <a:lnTo>
                    <a:pt x="40" y="215"/>
                  </a:lnTo>
                  <a:lnTo>
                    <a:pt x="40" y="234"/>
                  </a:lnTo>
                  <a:lnTo>
                    <a:pt x="0" y="234"/>
                  </a:lnTo>
                  <a:lnTo>
                    <a:pt x="66" y="20"/>
                  </a:lnTo>
                  <a:lnTo>
                    <a:pt x="66" y="0"/>
                  </a:lnTo>
                  <a:lnTo>
                    <a:pt x="107" y="0"/>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7" name="Freeform 80">
              <a:extLst>
                <a:ext uri="{FF2B5EF4-FFF2-40B4-BE49-F238E27FC236}">
                  <a16:creationId xmlns:a16="http://schemas.microsoft.com/office/drawing/2014/main" id="{7A0E3702-1AD8-4EF7-AF58-2AA65437B732}"/>
                </a:ext>
              </a:extLst>
            </p:cNvPr>
            <p:cNvSpPr>
              <a:spLocks/>
            </p:cNvSpPr>
            <p:nvPr/>
          </p:nvSpPr>
          <p:spPr bwMode="auto">
            <a:xfrm>
              <a:off x="5156" y="396"/>
              <a:ext cx="10" cy="24"/>
            </a:xfrm>
            <a:custGeom>
              <a:avLst/>
              <a:gdLst>
                <a:gd name="T0" fmla="*/ 107 w 107"/>
                <a:gd name="T1" fmla="*/ 0 h 234"/>
                <a:gd name="T2" fmla="*/ 107 w 107"/>
                <a:gd name="T3" fmla="*/ 0 h 234"/>
                <a:gd name="T4" fmla="*/ 40 w 107"/>
                <a:gd name="T5" fmla="*/ 215 h 234"/>
                <a:gd name="T6" fmla="*/ 40 w 107"/>
                <a:gd name="T7" fmla="*/ 234 h 234"/>
                <a:gd name="T8" fmla="*/ 0 w 107"/>
                <a:gd name="T9" fmla="*/ 234 h 234"/>
                <a:gd name="T10" fmla="*/ 66 w 107"/>
                <a:gd name="T11" fmla="*/ 20 h 234"/>
                <a:gd name="T12" fmla="*/ 66 w 107"/>
                <a:gd name="T13" fmla="*/ 0 h 234"/>
                <a:gd name="T14" fmla="*/ 107 w 107"/>
                <a:gd name="T15" fmla="*/ 0 h 234"/>
                <a:gd name="T16" fmla="*/ 107 w 107"/>
                <a:gd name="T17"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34">
                  <a:moveTo>
                    <a:pt x="107" y="0"/>
                  </a:moveTo>
                  <a:lnTo>
                    <a:pt x="107" y="0"/>
                  </a:lnTo>
                  <a:lnTo>
                    <a:pt x="40" y="215"/>
                  </a:lnTo>
                  <a:lnTo>
                    <a:pt x="40" y="234"/>
                  </a:lnTo>
                  <a:lnTo>
                    <a:pt x="0" y="234"/>
                  </a:lnTo>
                  <a:lnTo>
                    <a:pt x="66" y="20"/>
                  </a:lnTo>
                  <a:lnTo>
                    <a:pt x="66" y="0"/>
                  </a:lnTo>
                  <a:lnTo>
                    <a:pt x="107" y="0"/>
                  </a:lnTo>
                  <a:lnTo>
                    <a:pt x="107" y="0"/>
                  </a:lnTo>
                  <a:close/>
                </a:path>
              </a:pathLst>
            </a:custGeom>
            <a:noFill/>
            <a:ln w="15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8" name="Freeform 81">
              <a:extLst>
                <a:ext uri="{FF2B5EF4-FFF2-40B4-BE49-F238E27FC236}">
                  <a16:creationId xmlns:a16="http://schemas.microsoft.com/office/drawing/2014/main" id="{22FF9499-4AD4-4F23-ABBB-4B3F0E566217}"/>
                </a:ext>
              </a:extLst>
            </p:cNvPr>
            <p:cNvSpPr>
              <a:spLocks/>
            </p:cNvSpPr>
            <p:nvPr/>
          </p:nvSpPr>
          <p:spPr bwMode="auto">
            <a:xfrm>
              <a:off x="5183" y="396"/>
              <a:ext cx="26" cy="24"/>
            </a:xfrm>
            <a:custGeom>
              <a:avLst/>
              <a:gdLst>
                <a:gd name="T0" fmla="*/ 155 w 259"/>
                <a:gd name="T1" fmla="*/ 234 h 234"/>
                <a:gd name="T2" fmla="*/ 155 w 259"/>
                <a:gd name="T3" fmla="*/ 234 h 234"/>
                <a:gd name="T4" fmla="*/ 148 w 259"/>
                <a:gd name="T5" fmla="*/ 227 h 234"/>
                <a:gd name="T6" fmla="*/ 114 w 259"/>
                <a:gd name="T7" fmla="*/ 166 h 234"/>
                <a:gd name="T8" fmla="*/ 94 w 259"/>
                <a:gd name="T9" fmla="*/ 57 h 234"/>
                <a:gd name="T10" fmla="*/ 94 w 259"/>
                <a:gd name="T11" fmla="*/ 35 h 234"/>
                <a:gd name="T12" fmla="*/ 39 w 259"/>
                <a:gd name="T13" fmla="*/ 215 h 234"/>
                <a:gd name="T14" fmla="*/ 39 w 259"/>
                <a:gd name="T15" fmla="*/ 234 h 234"/>
                <a:gd name="T16" fmla="*/ 0 w 259"/>
                <a:gd name="T17" fmla="*/ 234 h 234"/>
                <a:gd name="T18" fmla="*/ 73 w 259"/>
                <a:gd name="T19" fmla="*/ 0 h 234"/>
                <a:gd name="T20" fmla="*/ 123 w 259"/>
                <a:gd name="T21" fmla="*/ 0 h 234"/>
                <a:gd name="T22" fmla="*/ 123 w 259"/>
                <a:gd name="T23" fmla="*/ 16 h 234"/>
                <a:gd name="T24" fmla="*/ 135 w 259"/>
                <a:gd name="T25" fmla="*/ 125 h 234"/>
                <a:gd name="T26" fmla="*/ 162 w 259"/>
                <a:gd name="T27" fmla="*/ 191 h 234"/>
                <a:gd name="T28" fmla="*/ 166 w 259"/>
                <a:gd name="T29" fmla="*/ 196 h 234"/>
                <a:gd name="T30" fmla="*/ 220 w 259"/>
                <a:gd name="T31" fmla="*/ 20 h 234"/>
                <a:gd name="T32" fmla="*/ 220 w 259"/>
                <a:gd name="T33" fmla="*/ 0 h 234"/>
                <a:gd name="T34" fmla="*/ 259 w 259"/>
                <a:gd name="T35" fmla="*/ 0 h 234"/>
                <a:gd name="T36" fmla="*/ 185 w 259"/>
                <a:gd name="T37" fmla="*/ 234 h 234"/>
                <a:gd name="T38" fmla="*/ 155 w 259"/>
                <a:gd name="T39"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9" h="234">
                  <a:moveTo>
                    <a:pt x="155" y="234"/>
                  </a:moveTo>
                  <a:lnTo>
                    <a:pt x="155" y="234"/>
                  </a:lnTo>
                  <a:lnTo>
                    <a:pt x="148" y="227"/>
                  </a:lnTo>
                  <a:cubicBezTo>
                    <a:pt x="138" y="215"/>
                    <a:pt x="125" y="192"/>
                    <a:pt x="114" y="166"/>
                  </a:cubicBezTo>
                  <a:cubicBezTo>
                    <a:pt x="101" y="133"/>
                    <a:pt x="94" y="90"/>
                    <a:pt x="94" y="57"/>
                  </a:cubicBezTo>
                  <a:lnTo>
                    <a:pt x="94" y="35"/>
                  </a:lnTo>
                  <a:lnTo>
                    <a:pt x="39" y="215"/>
                  </a:lnTo>
                  <a:lnTo>
                    <a:pt x="39" y="234"/>
                  </a:lnTo>
                  <a:lnTo>
                    <a:pt x="0" y="234"/>
                  </a:lnTo>
                  <a:lnTo>
                    <a:pt x="73" y="0"/>
                  </a:lnTo>
                  <a:lnTo>
                    <a:pt x="123" y="0"/>
                  </a:lnTo>
                  <a:lnTo>
                    <a:pt x="123" y="16"/>
                  </a:lnTo>
                  <a:cubicBezTo>
                    <a:pt x="123" y="49"/>
                    <a:pt x="125" y="88"/>
                    <a:pt x="135" y="125"/>
                  </a:cubicBezTo>
                  <a:cubicBezTo>
                    <a:pt x="143" y="156"/>
                    <a:pt x="155" y="180"/>
                    <a:pt x="162" y="191"/>
                  </a:cubicBezTo>
                  <a:lnTo>
                    <a:pt x="166" y="196"/>
                  </a:lnTo>
                  <a:lnTo>
                    <a:pt x="220" y="20"/>
                  </a:lnTo>
                  <a:lnTo>
                    <a:pt x="220" y="0"/>
                  </a:lnTo>
                  <a:lnTo>
                    <a:pt x="259" y="0"/>
                  </a:lnTo>
                  <a:lnTo>
                    <a:pt x="185" y="234"/>
                  </a:lnTo>
                  <a:lnTo>
                    <a:pt x="155" y="234"/>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9" name="Freeform 82">
              <a:extLst>
                <a:ext uri="{FF2B5EF4-FFF2-40B4-BE49-F238E27FC236}">
                  <a16:creationId xmlns:a16="http://schemas.microsoft.com/office/drawing/2014/main" id="{3CE777E9-0245-4383-B734-D5887B920077}"/>
                </a:ext>
              </a:extLst>
            </p:cNvPr>
            <p:cNvSpPr>
              <a:spLocks/>
            </p:cNvSpPr>
            <p:nvPr/>
          </p:nvSpPr>
          <p:spPr bwMode="auto">
            <a:xfrm>
              <a:off x="5183" y="396"/>
              <a:ext cx="26" cy="24"/>
            </a:xfrm>
            <a:custGeom>
              <a:avLst/>
              <a:gdLst>
                <a:gd name="T0" fmla="*/ 155 w 259"/>
                <a:gd name="T1" fmla="*/ 234 h 234"/>
                <a:gd name="T2" fmla="*/ 155 w 259"/>
                <a:gd name="T3" fmla="*/ 234 h 234"/>
                <a:gd name="T4" fmla="*/ 148 w 259"/>
                <a:gd name="T5" fmla="*/ 227 h 234"/>
                <a:gd name="T6" fmla="*/ 114 w 259"/>
                <a:gd name="T7" fmla="*/ 166 h 234"/>
                <a:gd name="T8" fmla="*/ 94 w 259"/>
                <a:gd name="T9" fmla="*/ 57 h 234"/>
                <a:gd name="T10" fmla="*/ 94 w 259"/>
                <a:gd name="T11" fmla="*/ 35 h 234"/>
                <a:gd name="T12" fmla="*/ 39 w 259"/>
                <a:gd name="T13" fmla="*/ 215 h 234"/>
                <a:gd name="T14" fmla="*/ 39 w 259"/>
                <a:gd name="T15" fmla="*/ 234 h 234"/>
                <a:gd name="T16" fmla="*/ 0 w 259"/>
                <a:gd name="T17" fmla="*/ 234 h 234"/>
                <a:gd name="T18" fmla="*/ 73 w 259"/>
                <a:gd name="T19" fmla="*/ 0 h 234"/>
                <a:gd name="T20" fmla="*/ 123 w 259"/>
                <a:gd name="T21" fmla="*/ 0 h 234"/>
                <a:gd name="T22" fmla="*/ 123 w 259"/>
                <a:gd name="T23" fmla="*/ 16 h 234"/>
                <a:gd name="T24" fmla="*/ 135 w 259"/>
                <a:gd name="T25" fmla="*/ 125 h 234"/>
                <a:gd name="T26" fmla="*/ 162 w 259"/>
                <a:gd name="T27" fmla="*/ 191 h 234"/>
                <a:gd name="T28" fmla="*/ 166 w 259"/>
                <a:gd name="T29" fmla="*/ 196 h 234"/>
                <a:gd name="T30" fmla="*/ 220 w 259"/>
                <a:gd name="T31" fmla="*/ 20 h 234"/>
                <a:gd name="T32" fmla="*/ 220 w 259"/>
                <a:gd name="T33" fmla="*/ 0 h 234"/>
                <a:gd name="T34" fmla="*/ 259 w 259"/>
                <a:gd name="T35" fmla="*/ 0 h 234"/>
                <a:gd name="T36" fmla="*/ 185 w 259"/>
                <a:gd name="T37" fmla="*/ 234 h 234"/>
                <a:gd name="T38" fmla="*/ 155 w 259"/>
                <a:gd name="T39" fmla="*/ 234 h 234"/>
                <a:gd name="T40" fmla="*/ 155 w 259"/>
                <a:gd name="T4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9" h="234">
                  <a:moveTo>
                    <a:pt x="155" y="234"/>
                  </a:moveTo>
                  <a:lnTo>
                    <a:pt x="155" y="234"/>
                  </a:lnTo>
                  <a:lnTo>
                    <a:pt x="148" y="227"/>
                  </a:lnTo>
                  <a:cubicBezTo>
                    <a:pt x="138" y="215"/>
                    <a:pt x="125" y="192"/>
                    <a:pt x="114" y="166"/>
                  </a:cubicBezTo>
                  <a:cubicBezTo>
                    <a:pt x="101" y="133"/>
                    <a:pt x="94" y="90"/>
                    <a:pt x="94" y="57"/>
                  </a:cubicBezTo>
                  <a:lnTo>
                    <a:pt x="94" y="35"/>
                  </a:lnTo>
                  <a:lnTo>
                    <a:pt x="39" y="215"/>
                  </a:lnTo>
                  <a:lnTo>
                    <a:pt x="39" y="234"/>
                  </a:lnTo>
                  <a:lnTo>
                    <a:pt x="0" y="234"/>
                  </a:lnTo>
                  <a:lnTo>
                    <a:pt x="73" y="0"/>
                  </a:lnTo>
                  <a:lnTo>
                    <a:pt x="123" y="0"/>
                  </a:lnTo>
                  <a:lnTo>
                    <a:pt x="123" y="16"/>
                  </a:lnTo>
                  <a:cubicBezTo>
                    <a:pt x="123" y="49"/>
                    <a:pt x="125" y="88"/>
                    <a:pt x="135" y="125"/>
                  </a:cubicBezTo>
                  <a:cubicBezTo>
                    <a:pt x="143" y="156"/>
                    <a:pt x="155" y="180"/>
                    <a:pt x="162" y="191"/>
                  </a:cubicBezTo>
                  <a:lnTo>
                    <a:pt x="166" y="196"/>
                  </a:lnTo>
                  <a:lnTo>
                    <a:pt x="220" y="20"/>
                  </a:lnTo>
                  <a:lnTo>
                    <a:pt x="220" y="0"/>
                  </a:lnTo>
                  <a:lnTo>
                    <a:pt x="259" y="0"/>
                  </a:lnTo>
                  <a:lnTo>
                    <a:pt x="185" y="234"/>
                  </a:lnTo>
                  <a:lnTo>
                    <a:pt x="155" y="234"/>
                  </a:lnTo>
                  <a:lnTo>
                    <a:pt x="155" y="234"/>
                  </a:lnTo>
                  <a:close/>
                </a:path>
              </a:pathLst>
            </a:custGeom>
            <a:noFill/>
            <a:ln w="15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0" name="Freeform 83">
              <a:extLst>
                <a:ext uri="{FF2B5EF4-FFF2-40B4-BE49-F238E27FC236}">
                  <a16:creationId xmlns:a16="http://schemas.microsoft.com/office/drawing/2014/main" id="{6AC4F878-3F4A-4832-A805-20CA6B3296B8}"/>
                </a:ext>
              </a:extLst>
            </p:cNvPr>
            <p:cNvSpPr>
              <a:spLocks/>
            </p:cNvSpPr>
            <p:nvPr/>
          </p:nvSpPr>
          <p:spPr bwMode="auto">
            <a:xfrm>
              <a:off x="5226" y="396"/>
              <a:ext cx="21" cy="25"/>
            </a:xfrm>
            <a:custGeom>
              <a:avLst/>
              <a:gdLst>
                <a:gd name="T0" fmla="*/ 180 w 208"/>
                <a:gd name="T1" fmla="*/ 5 h 249"/>
                <a:gd name="T2" fmla="*/ 180 w 208"/>
                <a:gd name="T3" fmla="*/ 5 h 249"/>
                <a:gd name="T4" fmla="*/ 208 w 208"/>
                <a:gd name="T5" fmla="*/ 7 h 249"/>
                <a:gd name="T6" fmla="*/ 198 w 208"/>
                <a:gd name="T7" fmla="*/ 37 h 249"/>
                <a:gd name="T8" fmla="*/ 172 w 208"/>
                <a:gd name="T9" fmla="*/ 35 h 249"/>
                <a:gd name="T10" fmla="*/ 46 w 208"/>
                <a:gd name="T11" fmla="*/ 113 h 249"/>
                <a:gd name="T12" fmla="*/ 68 w 208"/>
                <a:gd name="T13" fmla="*/ 209 h 249"/>
                <a:gd name="T14" fmla="*/ 74 w 208"/>
                <a:gd name="T15" fmla="*/ 217 h 249"/>
                <a:gd name="T16" fmla="*/ 80 w 208"/>
                <a:gd name="T17" fmla="*/ 216 h 249"/>
                <a:gd name="T18" fmla="*/ 130 w 208"/>
                <a:gd name="T19" fmla="*/ 195 h 249"/>
                <a:gd name="T20" fmla="*/ 163 w 208"/>
                <a:gd name="T21" fmla="*/ 156 h 249"/>
                <a:gd name="T22" fmla="*/ 166 w 208"/>
                <a:gd name="T23" fmla="*/ 147 h 249"/>
                <a:gd name="T24" fmla="*/ 110 w 208"/>
                <a:gd name="T25" fmla="*/ 147 h 249"/>
                <a:gd name="T26" fmla="*/ 118 w 208"/>
                <a:gd name="T27" fmla="*/ 122 h 249"/>
                <a:gd name="T28" fmla="*/ 207 w 208"/>
                <a:gd name="T29" fmla="*/ 122 h 249"/>
                <a:gd name="T30" fmla="*/ 200 w 208"/>
                <a:gd name="T31" fmla="*/ 146 h 249"/>
                <a:gd name="T32" fmla="*/ 155 w 208"/>
                <a:gd name="T33" fmla="*/ 212 h 249"/>
                <a:gd name="T34" fmla="*/ 71 w 208"/>
                <a:gd name="T35" fmla="*/ 247 h 249"/>
                <a:gd name="T36" fmla="*/ 59 w 208"/>
                <a:gd name="T37" fmla="*/ 249 h 249"/>
                <a:gd name="T38" fmla="*/ 50 w 208"/>
                <a:gd name="T39" fmla="*/ 240 h 249"/>
                <a:gd name="T40" fmla="*/ 9 w 208"/>
                <a:gd name="T41" fmla="*/ 115 h 249"/>
                <a:gd name="T42" fmla="*/ 180 w 208"/>
                <a:gd name="T43" fmla="*/ 5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8" h="249">
                  <a:moveTo>
                    <a:pt x="180" y="5"/>
                  </a:moveTo>
                  <a:lnTo>
                    <a:pt x="180" y="5"/>
                  </a:lnTo>
                  <a:lnTo>
                    <a:pt x="208" y="7"/>
                  </a:lnTo>
                  <a:lnTo>
                    <a:pt x="198" y="37"/>
                  </a:lnTo>
                  <a:lnTo>
                    <a:pt x="172" y="35"/>
                  </a:lnTo>
                  <a:cubicBezTo>
                    <a:pt x="101" y="29"/>
                    <a:pt x="61" y="60"/>
                    <a:pt x="46" y="113"/>
                  </a:cubicBezTo>
                  <a:cubicBezTo>
                    <a:pt x="35" y="154"/>
                    <a:pt x="53" y="191"/>
                    <a:pt x="68" y="209"/>
                  </a:cubicBezTo>
                  <a:lnTo>
                    <a:pt x="74" y="217"/>
                  </a:lnTo>
                  <a:lnTo>
                    <a:pt x="80" y="216"/>
                  </a:lnTo>
                  <a:cubicBezTo>
                    <a:pt x="95" y="213"/>
                    <a:pt x="112" y="206"/>
                    <a:pt x="130" y="195"/>
                  </a:cubicBezTo>
                  <a:cubicBezTo>
                    <a:pt x="151" y="181"/>
                    <a:pt x="160" y="165"/>
                    <a:pt x="163" y="156"/>
                  </a:cubicBezTo>
                  <a:lnTo>
                    <a:pt x="166" y="147"/>
                  </a:lnTo>
                  <a:lnTo>
                    <a:pt x="110" y="147"/>
                  </a:lnTo>
                  <a:lnTo>
                    <a:pt x="118" y="122"/>
                  </a:lnTo>
                  <a:lnTo>
                    <a:pt x="207" y="122"/>
                  </a:lnTo>
                  <a:lnTo>
                    <a:pt x="200" y="146"/>
                  </a:lnTo>
                  <a:cubicBezTo>
                    <a:pt x="192" y="175"/>
                    <a:pt x="178" y="197"/>
                    <a:pt x="155" y="212"/>
                  </a:cubicBezTo>
                  <a:cubicBezTo>
                    <a:pt x="125" y="233"/>
                    <a:pt x="87" y="244"/>
                    <a:pt x="71" y="247"/>
                  </a:cubicBezTo>
                  <a:lnTo>
                    <a:pt x="59" y="249"/>
                  </a:lnTo>
                  <a:lnTo>
                    <a:pt x="50" y="240"/>
                  </a:lnTo>
                  <a:cubicBezTo>
                    <a:pt x="19" y="206"/>
                    <a:pt x="0" y="161"/>
                    <a:pt x="9" y="115"/>
                  </a:cubicBezTo>
                  <a:cubicBezTo>
                    <a:pt x="24" y="40"/>
                    <a:pt x="96" y="0"/>
                    <a:pt x="180" y="5"/>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1" name="Freeform 84">
              <a:extLst>
                <a:ext uri="{FF2B5EF4-FFF2-40B4-BE49-F238E27FC236}">
                  <a16:creationId xmlns:a16="http://schemas.microsoft.com/office/drawing/2014/main" id="{E264D0D5-358D-421C-B277-0095C7EB0FB9}"/>
                </a:ext>
              </a:extLst>
            </p:cNvPr>
            <p:cNvSpPr>
              <a:spLocks/>
            </p:cNvSpPr>
            <p:nvPr/>
          </p:nvSpPr>
          <p:spPr bwMode="auto">
            <a:xfrm>
              <a:off x="5226" y="396"/>
              <a:ext cx="21" cy="25"/>
            </a:xfrm>
            <a:custGeom>
              <a:avLst/>
              <a:gdLst>
                <a:gd name="T0" fmla="*/ 180 w 208"/>
                <a:gd name="T1" fmla="*/ 5 h 249"/>
                <a:gd name="T2" fmla="*/ 180 w 208"/>
                <a:gd name="T3" fmla="*/ 5 h 249"/>
                <a:gd name="T4" fmla="*/ 208 w 208"/>
                <a:gd name="T5" fmla="*/ 7 h 249"/>
                <a:gd name="T6" fmla="*/ 198 w 208"/>
                <a:gd name="T7" fmla="*/ 37 h 249"/>
                <a:gd name="T8" fmla="*/ 172 w 208"/>
                <a:gd name="T9" fmla="*/ 35 h 249"/>
                <a:gd name="T10" fmla="*/ 46 w 208"/>
                <a:gd name="T11" fmla="*/ 113 h 249"/>
                <a:gd name="T12" fmla="*/ 68 w 208"/>
                <a:gd name="T13" fmla="*/ 209 h 249"/>
                <a:gd name="T14" fmla="*/ 74 w 208"/>
                <a:gd name="T15" fmla="*/ 217 h 249"/>
                <a:gd name="T16" fmla="*/ 80 w 208"/>
                <a:gd name="T17" fmla="*/ 216 h 249"/>
                <a:gd name="T18" fmla="*/ 130 w 208"/>
                <a:gd name="T19" fmla="*/ 195 h 249"/>
                <a:gd name="T20" fmla="*/ 163 w 208"/>
                <a:gd name="T21" fmla="*/ 156 h 249"/>
                <a:gd name="T22" fmla="*/ 166 w 208"/>
                <a:gd name="T23" fmla="*/ 147 h 249"/>
                <a:gd name="T24" fmla="*/ 110 w 208"/>
                <a:gd name="T25" fmla="*/ 147 h 249"/>
                <a:gd name="T26" fmla="*/ 118 w 208"/>
                <a:gd name="T27" fmla="*/ 122 h 249"/>
                <a:gd name="T28" fmla="*/ 207 w 208"/>
                <a:gd name="T29" fmla="*/ 122 h 249"/>
                <a:gd name="T30" fmla="*/ 200 w 208"/>
                <a:gd name="T31" fmla="*/ 146 h 249"/>
                <a:gd name="T32" fmla="*/ 155 w 208"/>
                <a:gd name="T33" fmla="*/ 212 h 249"/>
                <a:gd name="T34" fmla="*/ 71 w 208"/>
                <a:gd name="T35" fmla="*/ 247 h 249"/>
                <a:gd name="T36" fmla="*/ 59 w 208"/>
                <a:gd name="T37" fmla="*/ 249 h 249"/>
                <a:gd name="T38" fmla="*/ 50 w 208"/>
                <a:gd name="T39" fmla="*/ 240 h 249"/>
                <a:gd name="T40" fmla="*/ 9 w 208"/>
                <a:gd name="T41" fmla="*/ 115 h 249"/>
                <a:gd name="T42" fmla="*/ 180 w 208"/>
                <a:gd name="T43" fmla="*/ 5 h 249"/>
                <a:gd name="T44" fmla="*/ 180 w 208"/>
                <a:gd name="T45" fmla="*/ 5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8" h="249">
                  <a:moveTo>
                    <a:pt x="180" y="5"/>
                  </a:moveTo>
                  <a:lnTo>
                    <a:pt x="180" y="5"/>
                  </a:lnTo>
                  <a:lnTo>
                    <a:pt x="208" y="7"/>
                  </a:lnTo>
                  <a:lnTo>
                    <a:pt x="198" y="37"/>
                  </a:lnTo>
                  <a:lnTo>
                    <a:pt x="172" y="35"/>
                  </a:lnTo>
                  <a:cubicBezTo>
                    <a:pt x="101" y="29"/>
                    <a:pt x="61" y="60"/>
                    <a:pt x="46" y="113"/>
                  </a:cubicBezTo>
                  <a:cubicBezTo>
                    <a:pt x="35" y="154"/>
                    <a:pt x="53" y="191"/>
                    <a:pt x="68" y="209"/>
                  </a:cubicBezTo>
                  <a:lnTo>
                    <a:pt x="74" y="217"/>
                  </a:lnTo>
                  <a:lnTo>
                    <a:pt x="80" y="216"/>
                  </a:lnTo>
                  <a:cubicBezTo>
                    <a:pt x="95" y="213"/>
                    <a:pt x="112" y="206"/>
                    <a:pt x="130" y="195"/>
                  </a:cubicBezTo>
                  <a:cubicBezTo>
                    <a:pt x="151" y="181"/>
                    <a:pt x="160" y="165"/>
                    <a:pt x="163" y="156"/>
                  </a:cubicBezTo>
                  <a:lnTo>
                    <a:pt x="166" y="147"/>
                  </a:lnTo>
                  <a:lnTo>
                    <a:pt x="110" y="147"/>
                  </a:lnTo>
                  <a:lnTo>
                    <a:pt x="118" y="122"/>
                  </a:lnTo>
                  <a:lnTo>
                    <a:pt x="207" y="122"/>
                  </a:lnTo>
                  <a:lnTo>
                    <a:pt x="200" y="146"/>
                  </a:lnTo>
                  <a:cubicBezTo>
                    <a:pt x="192" y="175"/>
                    <a:pt x="178" y="197"/>
                    <a:pt x="155" y="212"/>
                  </a:cubicBezTo>
                  <a:cubicBezTo>
                    <a:pt x="125" y="233"/>
                    <a:pt x="87" y="244"/>
                    <a:pt x="71" y="247"/>
                  </a:cubicBezTo>
                  <a:lnTo>
                    <a:pt x="59" y="249"/>
                  </a:lnTo>
                  <a:lnTo>
                    <a:pt x="50" y="240"/>
                  </a:lnTo>
                  <a:cubicBezTo>
                    <a:pt x="19" y="206"/>
                    <a:pt x="0" y="161"/>
                    <a:pt x="9" y="115"/>
                  </a:cubicBezTo>
                  <a:cubicBezTo>
                    <a:pt x="24" y="40"/>
                    <a:pt x="96" y="0"/>
                    <a:pt x="180" y="5"/>
                  </a:cubicBezTo>
                  <a:lnTo>
                    <a:pt x="180" y="5"/>
                  </a:lnTo>
                  <a:close/>
                </a:path>
              </a:pathLst>
            </a:custGeom>
            <a:noFill/>
            <a:ln w="15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2" name="Freeform 85">
              <a:extLst>
                <a:ext uri="{FF2B5EF4-FFF2-40B4-BE49-F238E27FC236}">
                  <a16:creationId xmlns:a16="http://schemas.microsoft.com/office/drawing/2014/main" id="{AEC18218-6F83-4DB4-947F-A61BDF19ECB0}"/>
                </a:ext>
              </a:extLst>
            </p:cNvPr>
            <p:cNvSpPr>
              <a:spLocks/>
            </p:cNvSpPr>
            <p:nvPr/>
          </p:nvSpPr>
          <p:spPr bwMode="auto">
            <a:xfrm>
              <a:off x="5289" y="396"/>
              <a:ext cx="18" cy="24"/>
            </a:xfrm>
            <a:custGeom>
              <a:avLst/>
              <a:gdLst>
                <a:gd name="T0" fmla="*/ 43 w 175"/>
                <a:gd name="T1" fmla="*/ 234 h 234"/>
                <a:gd name="T2" fmla="*/ 43 w 175"/>
                <a:gd name="T3" fmla="*/ 234 h 234"/>
                <a:gd name="T4" fmla="*/ 3 w 175"/>
                <a:gd name="T5" fmla="*/ 234 h 234"/>
                <a:gd name="T6" fmla="*/ 67 w 175"/>
                <a:gd name="T7" fmla="*/ 28 h 234"/>
                <a:gd name="T8" fmla="*/ 0 w 175"/>
                <a:gd name="T9" fmla="*/ 28 h 234"/>
                <a:gd name="T10" fmla="*/ 9 w 175"/>
                <a:gd name="T11" fmla="*/ 0 h 234"/>
                <a:gd name="T12" fmla="*/ 175 w 175"/>
                <a:gd name="T13" fmla="*/ 0 h 234"/>
                <a:gd name="T14" fmla="*/ 166 w 175"/>
                <a:gd name="T15" fmla="*/ 28 h 234"/>
                <a:gd name="T16" fmla="*/ 101 w 175"/>
                <a:gd name="T17" fmla="*/ 28 h 234"/>
                <a:gd name="T18" fmla="*/ 43 w 175"/>
                <a:gd name="T19" fmla="*/ 215 h 234"/>
                <a:gd name="T20" fmla="*/ 43 w 175"/>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5" h="234">
                  <a:moveTo>
                    <a:pt x="43" y="234"/>
                  </a:moveTo>
                  <a:lnTo>
                    <a:pt x="43" y="234"/>
                  </a:lnTo>
                  <a:lnTo>
                    <a:pt x="3" y="234"/>
                  </a:lnTo>
                  <a:lnTo>
                    <a:pt x="67" y="28"/>
                  </a:lnTo>
                  <a:lnTo>
                    <a:pt x="0" y="28"/>
                  </a:lnTo>
                  <a:lnTo>
                    <a:pt x="9" y="0"/>
                  </a:lnTo>
                  <a:lnTo>
                    <a:pt x="175" y="0"/>
                  </a:lnTo>
                  <a:lnTo>
                    <a:pt x="166" y="28"/>
                  </a:lnTo>
                  <a:lnTo>
                    <a:pt x="101" y="28"/>
                  </a:lnTo>
                  <a:lnTo>
                    <a:pt x="43" y="215"/>
                  </a:lnTo>
                  <a:lnTo>
                    <a:pt x="43" y="234"/>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3" name="Freeform 86">
              <a:extLst>
                <a:ext uri="{FF2B5EF4-FFF2-40B4-BE49-F238E27FC236}">
                  <a16:creationId xmlns:a16="http://schemas.microsoft.com/office/drawing/2014/main" id="{FEA88C01-6A48-43F9-A797-F2EE12FA65A1}"/>
                </a:ext>
              </a:extLst>
            </p:cNvPr>
            <p:cNvSpPr>
              <a:spLocks/>
            </p:cNvSpPr>
            <p:nvPr/>
          </p:nvSpPr>
          <p:spPr bwMode="auto">
            <a:xfrm>
              <a:off x="5289" y="396"/>
              <a:ext cx="18" cy="24"/>
            </a:xfrm>
            <a:custGeom>
              <a:avLst/>
              <a:gdLst>
                <a:gd name="T0" fmla="*/ 43 w 175"/>
                <a:gd name="T1" fmla="*/ 234 h 234"/>
                <a:gd name="T2" fmla="*/ 43 w 175"/>
                <a:gd name="T3" fmla="*/ 234 h 234"/>
                <a:gd name="T4" fmla="*/ 3 w 175"/>
                <a:gd name="T5" fmla="*/ 234 h 234"/>
                <a:gd name="T6" fmla="*/ 67 w 175"/>
                <a:gd name="T7" fmla="*/ 28 h 234"/>
                <a:gd name="T8" fmla="*/ 0 w 175"/>
                <a:gd name="T9" fmla="*/ 28 h 234"/>
                <a:gd name="T10" fmla="*/ 9 w 175"/>
                <a:gd name="T11" fmla="*/ 0 h 234"/>
                <a:gd name="T12" fmla="*/ 175 w 175"/>
                <a:gd name="T13" fmla="*/ 0 h 234"/>
                <a:gd name="T14" fmla="*/ 166 w 175"/>
                <a:gd name="T15" fmla="*/ 28 h 234"/>
                <a:gd name="T16" fmla="*/ 101 w 175"/>
                <a:gd name="T17" fmla="*/ 28 h 234"/>
                <a:gd name="T18" fmla="*/ 43 w 175"/>
                <a:gd name="T19" fmla="*/ 215 h 234"/>
                <a:gd name="T20" fmla="*/ 43 w 175"/>
                <a:gd name="T21" fmla="*/ 234 h 234"/>
                <a:gd name="T22" fmla="*/ 43 w 175"/>
                <a:gd name="T23"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5" h="234">
                  <a:moveTo>
                    <a:pt x="43" y="234"/>
                  </a:moveTo>
                  <a:lnTo>
                    <a:pt x="43" y="234"/>
                  </a:lnTo>
                  <a:lnTo>
                    <a:pt x="3" y="234"/>
                  </a:lnTo>
                  <a:lnTo>
                    <a:pt x="67" y="28"/>
                  </a:lnTo>
                  <a:lnTo>
                    <a:pt x="0" y="28"/>
                  </a:lnTo>
                  <a:lnTo>
                    <a:pt x="9" y="0"/>
                  </a:lnTo>
                  <a:lnTo>
                    <a:pt x="175" y="0"/>
                  </a:lnTo>
                  <a:lnTo>
                    <a:pt x="166" y="28"/>
                  </a:lnTo>
                  <a:lnTo>
                    <a:pt x="101" y="28"/>
                  </a:lnTo>
                  <a:lnTo>
                    <a:pt x="43" y="215"/>
                  </a:lnTo>
                  <a:lnTo>
                    <a:pt x="43" y="234"/>
                  </a:lnTo>
                  <a:lnTo>
                    <a:pt x="43" y="234"/>
                  </a:lnTo>
                  <a:close/>
                </a:path>
              </a:pathLst>
            </a:custGeom>
            <a:noFill/>
            <a:ln w="15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4" name="Freeform 87">
              <a:extLst>
                <a:ext uri="{FF2B5EF4-FFF2-40B4-BE49-F238E27FC236}">
                  <a16:creationId xmlns:a16="http://schemas.microsoft.com/office/drawing/2014/main" id="{66A0D593-A399-4EA9-B02B-2266FF737DD3}"/>
                </a:ext>
              </a:extLst>
            </p:cNvPr>
            <p:cNvSpPr>
              <a:spLocks/>
            </p:cNvSpPr>
            <p:nvPr/>
          </p:nvSpPr>
          <p:spPr bwMode="auto">
            <a:xfrm>
              <a:off x="5318" y="396"/>
              <a:ext cx="25" cy="24"/>
            </a:xfrm>
            <a:custGeom>
              <a:avLst/>
              <a:gdLst>
                <a:gd name="T0" fmla="*/ 66 w 242"/>
                <a:gd name="T1" fmla="*/ 127 h 234"/>
                <a:gd name="T2" fmla="*/ 66 w 242"/>
                <a:gd name="T3" fmla="*/ 127 h 234"/>
                <a:gd name="T4" fmla="*/ 39 w 242"/>
                <a:gd name="T5" fmla="*/ 215 h 234"/>
                <a:gd name="T6" fmla="*/ 39 w 242"/>
                <a:gd name="T7" fmla="*/ 234 h 234"/>
                <a:gd name="T8" fmla="*/ 0 w 242"/>
                <a:gd name="T9" fmla="*/ 234 h 234"/>
                <a:gd name="T10" fmla="*/ 66 w 242"/>
                <a:gd name="T11" fmla="*/ 20 h 234"/>
                <a:gd name="T12" fmla="*/ 66 w 242"/>
                <a:gd name="T13" fmla="*/ 0 h 234"/>
                <a:gd name="T14" fmla="*/ 106 w 242"/>
                <a:gd name="T15" fmla="*/ 0 h 234"/>
                <a:gd name="T16" fmla="*/ 74 w 242"/>
                <a:gd name="T17" fmla="*/ 101 h 234"/>
                <a:gd name="T18" fmla="*/ 178 w 242"/>
                <a:gd name="T19" fmla="*/ 101 h 234"/>
                <a:gd name="T20" fmla="*/ 203 w 242"/>
                <a:gd name="T21" fmla="*/ 20 h 234"/>
                <a:gd name="T22" fmla="*/ 203 w 242"/>
                <a:gd name="T23" fmla="*/ 0 h 234"/>
                <a:gd name="T24" fmla="*/ 242 w 242"/>
                <a:gd name="T25" fmla="*/ 0 h 234"/>
                <a:gd name="T26" fmla="*/ 176 w 242"/>
                <a:gd name="T27" fmla="*/ 215 h 234"/>
                <a:gd name="T28" fmla="*/ 176 w 242"/>
                <a:gd name="T29" fmla="*/ 234 h 234"/>
                <a:gd name="T30" fmla="*/ 136 w 242"/>
                <a:gd name="T31" fmla="*/ 234 h 234"/>
                <a:gd name="T32" fmla="*/ 170 w 242"/>
                <a:gd name="T33" fmla="*/ 127 h 234"/>
                <a:gd name="T34" fmla="*/ 66 w 242"/>
                <a:gd name="T35" fmla="*/ 127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2" h="234">
                  <a:moveTo>
                    <a:pt x="66" y="127"/>
                  </a:moveTo>
                  <a:lnTo>
                    <a:pt x="66" y="127"/>
                  </a:lnTo>
                  <a:lnTo>
                    <a:pt x="39" y="215"/>
                  </a:lnTo>
                  <a:lnTo>
                    <a:pt x="39" y="234"/>
                  </a:lnTo>
                  <a:lnTo>
                    <a:pt x="0" y="234"/>
                  </a:lnTo>
                  <a:lnTo>
                    <a:pt x="66" y="20"/>
                  </a:lnTo>
                  <a:lnTo>
                    <a:pt x="66" y="0"/>
                  </a:lnTo>
                  <a:lnTo>
                    <a:pt x="106" y="0"/>
                  </a:lnTo>
                  <a:lnTo>
                    <a:pt x="74" y="101"/>
                  </a:lnTo>
                  <a:lnTo>
                    <a:pt x="178" y="101"/>
                  </a:lnTo>
                  <a:lnTo>
                    <a:pt x="203" y="20"/>
                  </a:lnTo>
                  <a:lnTo>
                    <a:pt x="203" y="0"/>
                  </a:lnTo>
                  <a:lnTo>
                    <a:pt x="242" y="0"/>
                  </a:lnTo>
                  <a:lnTo>
                    <a:pt x="176" y="215"/>
                  </a:lnTo>
                  <a:lnTo>
                    <a:pt x="176" y="234"/>
                  </a:lnTo>
                  <a:lnTo>
                    <a:pt x="136" y="234"/>
                  </a:lnTo>
                  <a:lnTo>
                    <a:pt x="170" y="127"/>
                  </a:lnTo>
                  <a:lnTo>
                    <a:pt x="66" y="127"/>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5" name="Freeform 88">
              <a:extLst>
                <a:ext uri="{FF2B5EF4-FFF2-40B4-BE49-F238E27FC236}">
                  <a16:creationId xmlns:a16="http://schemas.microsoft.com/office/drawing/2014/main" id="{818595FF-8A8F-4919-A081-427D1FF69186}"/>
                </a:ext>
              </a:extLst>
            </p:cNvPr>
            <p:cNvSpPr>
              <a:spLocks/>
            </p:cNvSpPr>
            <p:nvPr/>
          </p:nvSpPr>
          <p:spPr bwMode="auto">
            <a:xfrm>
              <a:off x="5318" y="396"/>
              <a:ext cx="25" cy="24"/>
            </a:xfrm>
            <a:custGeom>
              <a:avLst/>
              <a:gdLst>
                <a:gd name="T0" fmla="*/ 66 w 242"/>
                <a:gd name="T1" fmla="*/ 127 h 234"/>
                <a:gd name="T2" fmla="*/ 66 w 242"/>
                <a:gd name="T3" fmla="*/ 127 h 234"/>
                <a:gd name="T4" fmla="*/ 39 w 242"/>
                <a:gd name="T5" fmla="*/ 215 h 234"/>
                <a:gd name="T6" fmla="*/ 39 w 242"/>
                <a:gd name="T7" fmla="*/ 234 h 234"/>
                <a:gd name="T8" fmla="*/ 0 w 242"/>
                <a:gd name="T9" fmla="*/ 234 h 234"/>
                <a:gd name="T10" fmla="*/ 66 w 242"/>
                <a:gd name="T11" fmla="*/ 20 h 234"/>
                <a:gd name="T12" fmla="*/ 66 w 242"/>
                <a:gd name="T13" fmla="*/ 0 h 234"/>
                <a:gd name="T14" fmla="*/ 106 w 242"/>
                <a:gd name="T15" fmla="*/ 0 h 234"/>
                <a:gd name="T16" fmla="*/ 74 w 242"/>
                <a:gd name="T17" fmla="*/ 101 h 234"/>
                <a:gd name="T18" fmla="*/ 178 w 242"/>
                <a:gd name="T19" fmla="*/ 101 h 234"/>
                <a:gd name="T20" fmla="*/ 203 w 242"/>
                <a:gd name="T21" fmla="*/ 20 h 234"/>
                <a:gd name="T22" fmla="*/ 203 w 242"/>
                <a:gd name="T23" fmla="*/ 0 h 234"/>
                <a:gd name="T24" fmla="*/ 242 w 242"/>
                <a:gd name="T25" fmla="*/ 0 h 234"/>
                <a:gd name="T26" fmla="*/ 176 w 242"/>
                <a:gd name="T27" fmla="*/ 215 h 234"/>
                <a:gd name="T28" fmla="*/ 176 w 242"/>
                <a:gd name="T29" fmla="*/ 234 h 234"/>
                <a:gd name="T30" fmla="*/ 136 w 242"/>
                <a:gd name="T31" fmla="*/ 234 h 234"/>
                <a:gd name="T32" fmla="*/ 170 w 242"/>
                <a:gd name="T33" fmla="*/ 127 h 234"/>
                <a:gd name="T34" fmla="*/ 66 w 242"/>
                <a:gd name="T35" fmla="*/ 127 h 234"/>
                <a:gd name="T36" fmla="*/ 66 w 242"/>
                <a:gd name="T37" fmla="*/ 127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2" h="234">
                  <a:moveTo>
                    <a:pt x="66" y="127"/>
                  </a:moveTo>
                  <a:lnTo>
                    <a:pt x="66" y="127"/>
                  </a:lnTo>
                  <a:lnTo>
                    <a:pt x="39" y="215"/>
                  </a:lnTo>
                  <a:lnTo>
                    <a:pt x="39" y="234"/>
                  </a:lnTo>
                  <a:lnTo>
                    <a:pt x="0" y="234"/>
                  </a:lnTo>
                  <a:lnTo>
                    <a:pt x="66" y="20"/>
                  </a:lnTo>
                  <a:lnTo>
                    <a:pt x="66" y="0"/>
                  </a:lnTo>
                  <a:lnTo>
                    <a:pt x="106" y="0"/>
                  </a:lnTo>
                  <a:lnTo>
                    <a:pt x="74" y="101"/>
                  </a:lnTo>
                  <a:lnTo>
                    <a:pt x="178" y="101"/>
                  </a:lnTo>
                  <a:lnTo>
                    <a:pt x="203" y="20"/>
                  </a:lnTo>
                  <a:lnTo>
                    <a:pt x="203" y="0"/>
                  </a:lnTo>
                  <a:lnTo>
                    <a:pt x="242" y="0"/>
                  </a:lnTo>
                  <a:lnTo>
                    <a:pt x="176" y="215"/>
                  </a:lnTo>
                  <a:lnTo>
                    <a:pt x="176" y="234"/>
                  </a:lnTo>
                  <a:lnTo>
                    <a:pt x="136" y="234"/>
                  </a:lnTo>
                  <a:lnTo>
                    <a:pt x="170" y="127"/>
                  </a:lnTo>
                  <a:lnTo>
                    <a:pt x="66" y="127"/>
                  </a:lnTo>
                  <a:lnTo>
                    <a:pt x="66" y="127"/>
                  </a:lnTo>
                  <a:close/>
                </a:path>
              </a:pathLst>
            </a:custGeom>
            <a:noFill/>
            <a:ln w="15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6" name="Freeform 89">
              <a:extLst>
                <a:ext uri="{FF2B5EF4-FFF2-40B4-BE49-F238E27FC236}">
                  <a16:creationId xmlns:a16="http://schemas.microsoft.com/office/drawing/2014/main" id="{AC86E639-0DD2-4442-8F41-C8E51752E975}"/>
                </a:ext>
              </a:extLst>
            </p:cNvPr>
            <p:cNvSpPr>
              <a:spLocks/>
            </p:cNvSpPr>
            <p:nvPr/>
          </p:nvSpPr>
          <p:spPr bwMode="auto">
            <a:xfrm>
              <a:off x="5359" y="396"/>
              <a:ext cx="20" cy="24"/>
            </a:xfrm>
            <a:custGeom>
              <a:avLst/>
              <a:gdLst>
                <a:gd name="T0" fmla="*/ 41 w 193"/>
                <a:gd name="T1" fmla="*/ 208 h 234"/>
                <a:gd name="T2" fmla="*/ 41 w 193"/>
                <a:gd name="T3" fmla="*/ 208 h 234"/>
                <a:gd name="T4" fmla="*/ 133 w 193"/>
                <a:gd name="T5" fmla="*/ 208 h 234"/>
                <a:gd name="T6" fmla="*/ 125 w 193"/>
                <a:gd name="T7" fmla="*/ 234 h 234"/>
                <a:gd name="T8" fmla="*/ 0 w 193"/>
                <a:gd name="T9" fmla="*/ 234 h 234"/>
                <a:gd name="T10" fmla="*/ 66 w 193"/>
                <a:gd name="T11" fmla="*/ 20 h 234"/>
                <a:gd name="T12" fmla="*/ 66 w 193"/>
                <a:gd name="T13" fmla="*/ 0 h 234"/>
                <a:gd name="T14" fmla="*/ 193 w 193"/>
                <a:gd name="T15" fmla="*/ 0 h 234"/>
                <a:gd name="T16" fmla="*/ 185 w 193"/>
                <a:gd name="T17" fmla="*/ 26 h 234"/>
                <a:gd name="T18" fmla="*/ 98 w 193"/>
                <a:gd name="T19" fmla="*/ 26 h 234"/>
                <a:gd name="T20" fmla="*/ 74 w 193"/>
                <a:gd name="T21" fmla="*/ 102 h 234"/>
                <a:gd name="T22" fmla="*/ 161 w 193"/>
                <a:gd name="T23" fmla="*/ 102 h 234"/>
                <a:gd name="T24" fmla="*/ 153 w 193"/>
                <a:gd name="T25" fmla="*/ 127 h 234"/>
                <a:gd name="T26" fmla="*/ 66 w 193"/>
                <a:gd name="T27" fmla="*/ 127 h 234"/>
                <a:gd name="T28" fmla="*/ 41 w 193"/>
                <a:gd name="T29" fmla="*/ 208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3" h="234">
                  <a:moveTo>
                    <a:pt x="41" y="208"/>
                  </a:moveTo>
                  <a:lnTo>
                    <a:pt x="41" y="208"/>
                  </a:lnTo>
                  <a:lnTo>
                    <a:pt x="133" y="208"/>
                  </a:lnTo>
                  <a:lnTo>
                    <a:pt x="125" y="234"/>
                  </a:lnTo>
                  <a:lnTo>
                    <a:pt x="0" y="234"/>
                  </a:lnTo>
                  <a:lnTo>
                    <a:pt x="66" y="20"/>
                  </a:lnTo>
                  <a:lnTo>
                    <a:pt x="66" y="0"/>
                  </a:lnTo>
                  <a:lnTo>
                    <a:pt x="193" y="0"/>
                  </a:lnTo>
                  <a:lnTo>
                    <a:pt x="185" y="26"/>
                  </a:lnTo>
                  <a:lnTo>
                    <a:pt x="98" y="26"/>
                  </a:lnTo>
                  <a:lnTo>
                    <a:pt x="74" y="102"/>
                  </a:lnTo>
                  <a:lnTo>
                    <a:pt x="161" y="102"/>
                  </a:lnTo>
                  <a:lnTo>
                    <a:pt x="153" y="127"/>
                  </a:lnTo>
                  <a:lnTo>
                    <a:pt x="66" y="127"/>
                  </a:lnTo>
                  <a:lnTo>
                    <a:pt x="41" y="20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7" name="Freeform 90">
              <a:extLst>
                <a:ext uri="{FF2B5EF4-FFF2-40B4-BE49-F238E27FC236}">
                  <a16:creationId xmlns:a16="http://schemas.microsoft.com/office/drawing/2014/main" id="{EBBA17AA-B7AC-4827-90A8-12819CF3ADAD}"/>
                </a:ext>
              </a:extLst>
            </p:cNvPr>
            <p:cNvSpPr>
              <a:spLocks/>
            </p:cNvSpPr>
            <p:nvPr/>
          </p:nvSpPr>
          <p:spPr bwMode="auto">
            <a:xfrm>
              <a:off x="5359" y="396"/>
              <a:ext cx="20" cy="24"/>
            </a:xfrm>
            <a:custGeom>
              <a:avLst/>
              <a:gdLst>
                <a:gd name="T0" fmla="*/ 41 w 193"/>
                <a:gd name="T1" fmla="*/ 208 h 234"/>
                <a:gd name="T2" fmla="*/ 41 w 193"/>
                <a:gd name="T3" fmla="*/ 208 h 234"/>
                <a:gd name="T4" fmla="*/ 133 w 193"/>
                <a:gd name="T5" fmla="*/ 208 h 234"/>
                <a:gd name="T6" fmla="*/ 125 w 193"/>
                <a:gd name="T7" fmla="*/ 234 h 234"/>
                <a:gd name="T8" fmla="*/ 0 w 193"/>
                <a:gd name="T9" fmla="*/ 234 h 234"/>
                <a:gd name="T10" fmla="*/ 66 w 193"/>
                <a:gd name="T11" fmla="*/ 20 h 234"/>
                <a:gd name="T12" fmla="*/ 66 w 193"/>
                <a:gd name="T13" fmla="*/ 0 h 234"/>
                <a:gd name="T14" fmla="*/ 193 w 193"/>
                <a:gd name="T15" fmla="*/ 0 h 234"/>
                <a:gd name="T16" fmla="*/ 185 w 193"/>
                <a:gd name="T17" fmla="*/ 26 h 234"/>
                <a:gd name="T18" fmla="*/ 98 w 193"/>
                <a:gd name="T19" fmla="*/ 26 h 234"/>
                <a:gd name="T20" fmla="*/ 74 w 193"/>
                <a:gd name="T21" fmla="*/ 102 h 234"/>
                <a:gd name="T22" fmla="*/ 161 w 193"/>
                <a:gd name="T23" fmla="*/ 102 h 234"/>
                <a:gd name="T24" fmla="*/ 153 w 193"/>
                <a:gd name="T25" fmla="*/ 127 h 234"/>
                <a:gd name="T26" fmla="*/ 66 w 193"/>
                <a:gd name="T27" fmla="*/ 127 h 234"/>
                <a:gd name="T28" fmla="*/ 41 w 193"/>
                <a:gd name="T29" fmla="*/ 208 h 234"/>
                <a:gd name="T30" fmla="*/ 41 w 193"/>
                <a:gd name="T31" fmla="*/ 208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3" h="234">
                  <a:moveTo>
                    <a:pt x="41" y="208"/>
                  </a:moveTo>
                  <a:lnTo>
                    <a:pt x="41" y="208"/>
                  </a:lnTo>
                  <a:lnTo>
                    <a:pt x="133" y="208"/>
                  </a:lnTo>
                  <a:lnTo>
                    <a:pt x="125" y="234"/>
                  </a:lnTo>
                  <a:lnTo>
                    <a:pt x="0" y="234"/>
                  </a:lnTo>
                  <a:lnTo>
                    <a:pt x="66" y="20"/>
                  </a:lnTo>
                  <a:lnTo>
                    <a:pt x="66" y="0"/>
                  </a:lnTo>
                  <a:lnTo>
                    <a:pt x="193" y="0"/>
                  </a:lnTo>
                  <a:lnTo>
                    <a:pt x="185" y="26"/>
                  </a:lnTo>
                  <a:lnTo>
                    <a:pt x="98" y="26"/>
                  </a:lnTo>
                  <a:lnTo>
                    <a:pt x="74" y="102"/>
                  </a:lnTo>
                  <a:lnTo>
                    <a:pt x="161" y="102"/>
                  </a:lnTo>
                  <a:lnTo>
                    <a:pt x="153" y="127"/>
                  </a:lnTo>
                  <a:lnTo>
                    <a:pt x="66" y="127"/>
                  </a:lnTo>
                  <a:lnTo>
                    <a:pt x="41" y="208"/>
                  </a:lnTo>
                  <a:lnTo>
                    <a:pt x="41" y="208"/>
                  </a:lnTo>
                  <a:close/>
                </a:path>
              </a:pathLst>
            </a:custGeom>
            <a:noFill/>
            <a:ln w="15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8" name="Freeform 91">
              <a:extLst>
                <a:ext uri="{FF2B5EF4-FFF2-40B4-BE49-F238E27FC236}">
                  <a16:creationId xmlns:a16="http://schemas.microsoft.com/office/drawing/2014/main" id="{DCA2F1F8-36C1-4B9D-91AD-811187B3D81D}"/>
                </a:ext>
              </a:extLst>
            </p:cNvPr>
            <p:cNvSpPr>
              <a:spLocks/>
            </p:cNvSpPr>
            <p:nvPr/>
          </p:nvSpPr>
          <p:spPr bwMode="auto">
            <a:xfrm>
              <a:off x="5408" y="396"/>
              <a:ext cx="21" cy="25"/>
            </a:xfrm>
            <a:custGeom>
              <a:avLst/>
              <a:gdLst>
                <a:gd name="T0" fmla="*/ 151 w 201"/>
                <a:gd name="T1" fmla="*/ 152 h 244"/>
                <a:gd name="T2" fmla="*/ 151 w 201"/>
                <a:gd name="T3" fmla="*/ 152 h 244"/>
                <a:gd name="T4" fmla="*/ 162 w 201"/>
                <a:gd name="T5" fmla="*/ 185 h 244"/>
                <a:gd name="T6" fmla="*/ 163 w 201"/>
                <a:gd name="T7" fmla="*/ 191 h 244"/>
                <a:gd name="T8" fmla="*/ 156 w 201"/>
                <a:gd name="T9" fmla="*/ 199 h 244"/>
                <a:gd name="T10" fmla="*/ 64 w 201"/>
                <a:gd name="T11" fmla="*/ 243 h 244"/>
                <a:gd name="T12" fmla="*/ 10 w 201"/>
                <a:gd name="T13" fmla="*/ 232 h 244"/>
                <a:gd name="T14" fmla="*/ 0 w 201"/>
                <a:gd name="T15" fmla="*/ 227 h 244"/>
                <a:gd name="T16" fmla="*/ 16 w 201"/>
                <a:gd name="T17" fmla="*/ 198 h 244"/>
                <a:gd name="T18" fmla="*/ 23 w 201"/>
                <a:gd name="T19" fmla="*/ 202 h 244"/>
                <a:gd name="T20" fmla="*/ 71 w 201"/>
                <a:gd name="T21" fmla="*/ 215 h 244"/>
                <a:gd name="T22" fmla="*/ 120 w 201"/>
                <a:gd name="T23" fmla="*/ 195 h 244"/>
                <a:gd name="T24" fmla="*/ 125 w 201"/>
                <a:gd name="T25" fmla="*/ 189 h 244"/>
                <a:gd name="T26" fmla="*/ 124 w 201"/>
                <a:gd name="T27" fmla="*/ 183 h 244"/>
                <a:gd name="T28" fmla="*/ 114 w 201"/>
                <a:gd name="T29" fmla="*/ 157 h 244"/>
                <a:gd name="T30" fmla="*/ 96 w 201"/>
                <a:gd name="T31" fmla="*/ 132 h 244"/>
                <a:gd name="T32" fmla="*/ 84 w 201"/>
                <a:gd name="T33" fmla="*/ 118 h 244"/>
                <a:gd name="T34" fmla="*/ 62 w 201"/>
                <a:gd name="T35" fmla="*/ 86 h 244"/>
                <a:gd name="T36" fmla="*/ 53 w 201"/>
                <a:gd name="T37" fmla="*/ 61 h 244"/>
                <a:gd name="T38" fmla="*/ 51 w 201"/>
                <a:gd name="T39" fmla="*/ 55 h 244"/>
                <a:gd name="T40" fmla="*/ 56 w 201"/>
                <a:gd name="T41" fmla="*/ 50 h 244"/>
                <a:gd name="T42" fmla="*/ 121 w 201"/>
                <a:gd name="T43" fmla="*/ 9 h 244"/>
                <a:gd name="T44" fmla="*/ 191 w 201"/>
                <a:gd name="T45" fmla="*/ 2 h 244"/>
                <a:gd name="T46" fmla="*/ 201 w 201"/>
                <a:gd name="T47" fmla="*/ 2 h 244"/>
                <a:gd name="T48" fmla="*/ 191 w 201"/>
                <a:gd name="T49" fmla="*/ 31 h 244"/>
                <a:gd name="T50" fmla="*/ 176 w 201"/>
                <a:gd name="T51" fmla="*/ 31 h 244"/>
                <a:gd name="T52" fmla="*/ 140 w 201"/>
                <a:gd name="T53" fmla="*/ 33 h 244"/>
                <a:gd name="T54" fmla="*/ 96 w 201"/>
                <a:gd name="T55" fmla="*/ 52 h 244"/>
                <a:gd name="T56" fmla="*/ 90 w 201"/>
                <a:gd name="T57" fmla="*/ 58 h 244"/>
                <a:gd name="T58" fmla="*/ 91 w 201"/>
                <a:gd name="T59" fmla="*/ 63 h 244"/>
                <a:gd name="T60" fmla="*/ 102 w 201"/>
                <a:gd name="T61" fmla="*/ 86 h 244"/>
                <a:gd name="T62" fmla="*/ 121 w 201"/>
                <a:gd name="T63" fmla="*/ 109 h 244"/>
                <a:gd name="T64" fmla="*/ 132 w 201"/>
                <a:gd name="T65" fmla="*/ 123 h 244"/>
                <a:gd name="T66" fmla="*/ 151 w 201"/>
                <a:gd name="T67" fmla="*/ 152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1" h="244">
                  <a:moveTo>
                    <a:pt x="151" y="152"/>
                  </a:moveTo>
                  <a:lnTo>
                    <a:pt x="151" y="152"/>
                  </a:lnTo>
                  <a:cubicBezTo>
                    <a:pt x="156" y="163"/>
                    <a:pt x="161" y="177"/>
                    <a:pt x="162" y="185"/>
                  </a:cubicBezTo>
                  <a:lnTo>
                    <a:pt x="163" y="191"/>
                  </a:lnTo>
                  <a:lnTo>
                    <a:pt x="156" y="199"/>
                  </a:lnTo>
                  <a:cubicBezTo>
                    <a:pt x="141" y="217"/>
                    <a:pt x="114" y="241"/>
                    <a:pt x="64" y="243"/>
                  </a:cubicBezTo>
                  <a:cubicBezTo>
                    <a:pt x="46" y="244"/>
                    <a:pt x="26" y="241"/>
                    <a:pt x="10" y="232"/>
                  </a:cubicBezTo>
                  <a:lnTo>
                    <a:pt x="0" y="227"/>
                  </a:lnTo>
                  <a:lnTo>
                    <a:pt x="16" y="198"/>
                  </a:lnTo>
                  <a:lnTo>
                    <a:pt x="23" y="202"/>
                  </a:lnTo>
                  <a:cubicBezTo>
                    <a:pt x="37" y="210"/>
                    <a:pt x="50" y="215"/>
                    <a:pt x="71" y="215"/>
                  </a:cubicBezTo>
                  <a:cubicBezTo>
                    <a:pt x="91" y="215"/>
                    <a:pt x="113" y="202"/>
                    <a:pt x="120" y="195"/>
                  </a:cubicBezTo>
                  <a:lnTo>
                    <a:pt x="125" y="189"/>
                  </a:lnTo>
                  <a:lnTo>
                    <a:pt x="124" y="183"/>
                  </a:lnTo>
                  <a:cubicBezTo>
                    <a:pt x="122" y="175"/>
                    <a:pt x="119" y="166"/>
                    <a:pt x="114" y="157"/>
                  </a:cubicBezTo>
                  <a:cubicBezTo>
                    <a:pt x="109" y="150"/>
                    <a:pt x="104" y="142"/>
                    <a:pt x="96" y="132"/>
                  </a:cubicBezTo>
                  <a:lnTo>
                    <a:pt x="84" y="118"/>
                  </a:lnTo>
                  <a:cubicBezTo>
                    <a:pt x="75" y="107"/>
                    <a:pt x="66" y="95"/>
                    <a:pt x="62" y="86"/>
                  </a:cubicBezTo>
                  <a:cubicBezTo>
                    <a:pt x="57" y="76"/>
                    <a:pt x="54" y="68"/>
                    <a:pt x="53" y="61"/>
                  </a:cubicBezTo>
                  <a:lnTo>
                    <a:pt x="51" y="55"/>
                  </a:lnTo>
                  <a:lnTo>
                    <a:pt x="56" y="50"/>
                  </a:lnTo>
                  <a:cubicBezTo>
                    <a:pt x="70" y="34"/>
                    <a:pt x="94" y="17"/>
                    <a:pt x="121" y="9"/>
                  </a:cubicBezTo>
                  <a:cubicBezTo>
                    <a:pt x="141" y="3"/>
                    <a:pt x="165" y="0"/>
                    <a:pt x="191" y="2"/>
                  </a:cubicBezTo>
                  <a:lnTo>
                    <a:pt x="201" y="2"/>
                  </a:lnTo>
                  <a:lnTo>
                    <a:pt x="191" y="31"/>
                  </a:lnTo>
                  <a:lnTo>
                    <a:pt x="176" y="31"/>
                  </a:lnTo>
                  <a:cubicBezTo>
                    <a:pt x="167" y="30"/>
                    <a:pt x="157" y="30"/>
                    <a:pt x="140" y="33"/>
                  </a:cubicBezTo>
                  <a:cubicBezTo>
                    <a:pt x="122" y="36"/>
                    <a:pt x="106" y="44"/>
                    <a:pt x="96" y="52"/>
                  </a:cubicBezTo>
                  <a:lnTo>
                    <a:pt x="90" y="58"/>
                  </a:lnTo>
                  <a:lnTo>
                    <a:pt x="91" y="63"/>
                  </a:lnTo>
                  <a:cubicBezTo>
                    <a:pt x="93" y="69"/>
                    <a:pt x="97" y="78"/>
                    <a:pt x="102" y="86"/>
                  </a:cubicBezTo>
                  <a:cubicBezTo>
                    <a:pt x="108" y="94"/>
                    <a:pt x="113" y="100"/>
                    <a:pt x="121" y="109"/>
                  </a:cubicBezTo>
                  <a:lnTo>
                    <a:pt x="132" y="123"/>
                  </a:lnTo>
                  <a:cubicBezTo>
                    <a:pt x="140" y="134"/>
                    <a:pt x="147" y="144"/>
                    <a:pt x="151" y="152"/>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9" name="Freeform 92">
              <a:extLst>
                <a:ext uri="{FF2B5EF4-FFF2-40B4-BE49-F238E27FC236}">
                  <a16:creationId xmlns:a16="http://schemas.microsoft.com/office/drawing/2014/main" id="{C04014CC-CEB7-4F1F-82FB-A7C1EDB5D0A9}"/>
                </a:ext>
              </a:extLst>
            </p:cNvPr>
            <p:cNvSpPr>
              <a:spLocks/>
            </p:cNvSpPr>
            <p:nvPr/>
          </p:nvSpPr>
          <p:spPr bwMode="auto">
            <a:xfrm>
              <a:off x="5408" y="396"/>
              <a:ext cx="21" cy="25"/>
            </a:xfrm>
            <a:custGeom>
              <a:avLst/>
              <a:gdLst>
                <a:gd name="T0" fmla="*/ 151 w 201"/>
                <a:gd name="T1" fmla="*/ 152 h 244"/>
                <a:gd name="T2" fmla="*/ 151 w 201"/>
                <a:gd name="T3" fmla="*/ 152 h 244"/>
                <a:gd name="T4" fmla="*/ 162 w 201"/>
                <a:gd name="T5" fmla="*/ 185 h 244"/>
                <a:gd name="T6" fmla="*/ 163 w 201"/>
                <a:gd name="T7" fmla="*/ 191 h 244"/>
                <a:gd name="T8" fmla="*/ 156 w 201"/>
                <a:gd name="T9" fmla="*/ 199 h 244"/>
                <a:gd name="T10" fmla="*/ 64 w 201"/>
                <a:gd name="T11" fmla="*/ 243 h 244"/>
                <a:gd name="T12" fmla="*/ 10 w 201"/>
                <a:gd name="T13" fmla="*/ 232 h 244"/>
                <a:gd name="T14" fmla="*/ 0 w 201"/>
                <a:gd name="T15" fmla="*/ 227 h 244"/>
                <a:gd name="T16" fmla="*/ 16 w 201"/>
                <a:gd name="T17" fmla="*/ 198 h 244"/>
                <a:gd name="T18" fmla="*/ 23 w 201"/>
                <a:gd name="T19" fmla="*/ 202 h 244"/>
                <a:gd name="T20" fmla="*/ 71 w 201"/>
                <a:gd name="T21" fmla="*/ 215 h 244"/>
                <a:gd name="T22" fmla="*/ 120 w 201"/>
                <a:gd name="T23" fmla="*/ 195 h 244"/>
                <a:gd name="T24" fmla="*/ 125 w 201"/>
                <a:gd name="T25" fmla="*/ 189 h 244"/>
                <a:gd name="T26" fmla="*/ 124 w 201"/>
                <a:gd name="T27" fmla="*/ 183 h 244"/>
                <a:gd name="T28" fmla="*/ 114 w 201"/>
                <a:gd name="T29" fmla="*/ 157 h 244"/>
                <a:gd name="T30" fmla="*/ 96 w 201"/>
                <a:gd name="T31" fmla="*/ 132 h 244"/>
                <a:gd name="T32" fmla="*/ 84 w 201"/>
                <a:gd name="T33" fmla="*/ 118 h 244"/>
                <a:gd name="T34" fmla="*/ 62 w 201"/>
                <a:gd name="T35" fmla="*/ 86 h 244"/>
                <a:gd name="T36" fmla="*/ 53 w 201"/>
                <a:gd name="T37" fmla="*/ 61 h 244"/>
                <a:gd name="T38" fmla="*/ 51 w 201"/>
                <a:gd name="T39" fmla="*/ 55 h 244"/>
                <a:gd name="T40" fmla="*/ 56 w 201"/>
                <a:gd name="T41" fmla="*/ 50 h 244"/>
                <a:gd name="T42" fmla="*/ 121 w 201"/>
                <a:gd name="T43" fmla="*/ 9 h 244"/>
                <a:gd name="T44" fmla="*/ 191 w 201"/>
                <a:gd name="T45" fmla="*/ 2 h 244"/>
                <a:gd name="T46" fmla="*/ 201 w 201"/>
                <a:gd name="T47" fmla="*/ 2 h 244"/>
                <a:gd name="T48" fmla="*/ 191 w 201"/>
                <a:gd name="T49" fmla="*/ 31 h 244"/>
                <a:gd name="T50" fmla="*/ 176 w 201"/>
                <a:gd name="T51" fmla="*/ 31 h 244"/>
                <a:gd name="T52" fmla="*/ 140 w 201"/>
                <a:gd name="T53" fmla="*/ 33 h 244"/>
                <a:gd name="T54" fmla="*/ 96 w 201"/>
                <a:gd name="T55" fmla="*/ 52 h 244"/>
                <a:gd name="T56" fmla="*/ 90 w 201"/>
                <a:gd name="T57" fmla="*/ 58 h 244"/>
                <a:gd name="T58" fmla="*/ 91 w 201"/>
                <a:gd name="T59" fmla="*/ 63 h 244"/>
                <a:gd name="T60" fmla="*/ 102 w 201"/>
                <a:gd name="T61" fmla="*/ 86 h 244"/>
                <a:gd name="T62" fmla="*/ 121 w 201"/>
                <a:gd name="T63" fmla="*/ 109 h 244"/>
                <a:gd name="T64" fmla="*/ 132 w 201"/>
                <a:gd name="T65" fmla="*/ 123 h 244"/>
                <a:gd name="T66" fmla="*/ 151 w 201"/>
                <a:gd name="T67" fmla="*/ 152 h 244"/>
                <a:gd name="T68" fmla="*/ 151 w 201"/>
                <a:gd name="T69" fmla="*/ 152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1" h="244">
                  <a:moveTo>
                    <a:pt x="151" y="152"/>
                  </a:moveTo>
                  <a:lnTo>
                    <a:pt x="151" y="152"/>
                  </a:lnTo>
                  <a:cubicBezTo>
                    <a:pt x="156" y="163"/>
                    <a:pt x="161" y="177"/>
                    <a:pt x="162" y="185"/>
                  </a:cubicBezTo>
                  <a:lnTo>
                    <a:pt x="163" y="191"/>
                  </a:lnTo>
                  <a:lnTo>
                    <a:pt x="156" y="199"/>
                  </a:lnTo>
                  <a:cubicBezTo>
                    <a:pt x="141" y="217"/>
                    <a:pt x="114" y="241"/>
                    <a:pt x="64" y="243"/>
                  </a:cubicBezTo>
                  <a:cubicBezTo>
                    <a:pt x="46" y="244"/>
                    <a:pt x="26" y="241"/>
                    <a:pt x="10" y="232"/>
                  </a:cubicBezTo>
                  <a:lnTo>
                    <a:pt x="0" y="227"/>
                  </a:lnTo>
                  <a:lnTo>
                    <a:pt x="16" y="198"/>
                  </a:lnTo>
                  <a:lnTo>
                    <a:pt x="23" y="202"/>
                  </a:lnTo>
                  <a:cubicBezTo>
                    <a:pt x="37" y="210"/>
                    <a:pt x="50" y="215"/>
                    <a:pt x="71" y="215"/>
                  </a:cubicBezTo>
                  <a:cubicBezTo>
                    <a:pt x="91" y="215"/>
                    <a:pt x="113" y="202"/>
                    <a:pt x="120" y="195"/>
                  </a:cubicBezTo>
                  <a:lnTo>
                    <a:pt x="125" y="189"/>
                  </a:lnTo>
                  <a:lnTo>
                    <a:pt x="124" y="183"/>
                  </a:lnTo>
                  <a:cubicBezTo>
                    <a:pt x="122" y="175"/>
                    <a:pt x="119" y="166"/>
                    <a:pt x="114" y="157"/>
                  </a:cubicBezTo>
                  <a:cubicBezTo>
                    <a:pt x="109" y="150"/>
                    <a:pt x="104" y="142"/>
                    <a:pt x="96" y="132"/>
                  </a:cubicBezTo>
                  <a:lnTo>
                    <a:pt x="84" y="118"/>
                  </a:lnTo>
                  <a:cubicBezTo>
                    <a:pt x="75" y="107"/>
                    <a:pt x="66" y="95"/>
                    <a:pt x="62" y="86"/>
                  </a:cubicBezTo>
                  <a:cubicBezTo>
                    <a:pt x="57" y="76"/>
                    <a:pt x="54" y="68"/>
                    <a:pt x="53" y="61"/>
                  </a:cubicBezTo>
                  <a:lnTo>
                    <a:pt x="51" y="55"/>
                  </a:lnTo>
                  <a:lnTo>
                    <a:pt x="56" y="50"/>
                  </a:lnTo>
                  <a:cubicBezTo>
                    <a:pt x="70" y="34"/>
                    <a:pt x="94" y="17"/>
                    <a:pt x="121" y="9"/>
                  </a:cubicBezTo>
                  <a:cubicBezTo>
                    <a:pt x="141" y="3"/>
                    <a:pt x="165" y="0"/>
                    <a:pt x="191" y="2"/>
                  </a:cubicBezTo>
                  <a:lnTo>
                    <a:pt x="201" y="2"/>
                  </a:lnTo>
                  <a:lnTo>
                    <a:pt x="191" y="31"/>
                  </a:lnTo>
                  <a:lnTo>
                    <a:pt x="176" y="31"/>
                  </a:lnTo>
                  <a:cubicBezTo>
                    <a:pt x="167" y="30"/>
                    <a:pt x="157" y="30"/>
                    <a:pt x="140" y="33"/>
                  </a:cubicBezTo>
                  <a:cubicBezTo>
                    <a:pt x="122" y="36"/>
                    <a:pt x="106" y="44"/>
                    <a:pt x="96" y="52"/>
                  </a:cubicBezTo>
                  <a:lnTo>
                    <a:pt x="90" y="58"/>
                  </a:lnTo>
                  <a:lnTo>
                    <a:pt x="91" y="63"/>
                  </a:lnTo>
                  <a:cubicBezTo>
                    <a:pt x="93" y="69"/>
                    <a:pt x="97" y="78"/>
                    <a:pt x="102" y="86"/>
                  </a:cubicBezTo>
                  <a:cubicBezTo>
                    <a:pt x="108" y="94"/>
                    <a:pt x="113" y="100"/>
                    <a:pt x="121" y="109"/>
                  </a:cubicBezTo>
                  <a:lnTo>
                    <a:pt x="132" y="123"/>
                  </a:lnTo>
                  <a:cubicBezTo>
                    <a:pt x="140" y="134"/>
                    <a:pt x="147" y="144"/>
                    <a:pt x="151" y="152"/>
                  </a:cubicBezTo>
                  <a:lnTo>
                    <a:pt x="151" y="152"/>
                  </a:lnTo>
                  <a:close/>
                </a:path>
              </a:pathLst>
            </a:custGeom>
            <a:noFill/>
            <a:ln w="15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0" name="Freeform 93">
              <a:extLst>
                <a:ext uri="{FF2B5EF4-FFF2-40B4-BE49-F238E27FC236}">
                  <a16:creationId xmlns:a16="http://schemas.microsoft.com/office/drawing/2014/main" id="{F7BACE2E-903A-48C7-B4A0-A77D90429A57}"/>
                </a:ext>
              </a:extLst>
            </p:cNvPr>
            <p:cNvSpPr>
              <a:spLocks/>
            </p:cNvSpPr>
            <p:nvPr/>
          </p:nvSpPr>
          <p:spPr bwMode="auto">
            <a:xfrm>
              <a:off x="5446" y="396"/>
              <a:ext cx="18" cy="24"/>
            </a:xfrm>
            <a:custGeom>
              <a:avLst/>
              <a:gdLst>
                <a:gd name="T0" fmla="*/ 43 w 175"/>
                <a:gd name="T1" fmla="*/ 234 h 234"/>
                <a:gd name="T2" fmla="*/ 43 w 175"/>
                <a:gd name="T3" fmla="*/ 234 h 234"/>
                <a:gd name="T4" fmla="*/ 3 w 175"/>
                <a:gd name="T5" fmla="*/ 234 h 234"/>
                <a:gd name="T6" fmla="*/ 67 w 175"/>
                <a:gd name="T7" fmla="*/ 28 h 234"/>
                <a:gd name="T8" fmla="*/ 0 w 175"/>
                <a:gd name="T9" fmla="*/ 28 h 234"/>
                <a:gd name="T10" fmla="*/ 9 w 175"/>
                <a:gd name="T11" fmla="*/ 0 h 234"/>
                <a:gd name="T12" fmla="*/ 175 w 175"/>
                <a:gd name="T13" fmla="*/ 0 h 234"/>
                <a:gd name="T14" fmla="*/ 166 w 175"/>
                <a:gd name="T15" fmla="*/ 28 h 234"/>
                <a:gd name="T16" fmla="*/ 101 w 175"/>
                <a:gd name="T17" fmla="*/ 28 h 234"/>
                <a:gd name="T18" fmla="*/ 43 w 175"/>
                <a:gd name="T19" fmla="*/ 215 h 234"/>
                <a:gd name="T20" fmla="*/ 43 w 175"/>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5" h="234">
                  <a:moveTo>
                    <a:pt x="43" y="234"/>
                  </a:moveTo>
                  <a:lnTo>
                    <a:pt x="43" y="234"/>
                  </a:lnTo>
                  <a:lnTo>
                    <a:pt x="3" y="234"/>
                  </a:lnTo>
                  <a:lnTo>
                    <a:pt x="67" y="28"/>
                  </a:lnTo>
                  <a:lnTo>
                    <a:pt x="0" y="28"/>
                  </a:lnTo>
                  <a:lnTo>
                    <a:pt x="9" y="0"/>
                  </a:lnTo>
                  <a:lnTo>
                    <a:pt x="175" y="0"/>
                  </a:lnTo>
                  <a:lnTo>
                    <a:pt x="166" y="28"/>
                  </a:lnTo>
                  <a:lnTo>
                    <a:pt x="101" y="28"/>
                  </a:lnTo>
                  <a:lnTo>
                    <a:pt x="43" y="215"/>
                  </a:lnTo>
                  <a:lnTo>
                    <a:pt x="43" y="234"/>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1" name="Freeform 94">
              <a:extLst>
                <a:ext uri="{FF2B5EF4-FFF2-40B4-BE49-F238E27FC236}">
                  <a16:creationId xmlns:a16="http://schemas.microsoft.com/office/drawing/2014/main" id="{E5CCC3EC-9138-4F0A-BB2D-149C1630EF48}"/>
                </a:ext>
              </a:extLst>
            </p:cNvPr>
            <p:cNvSpPr>
              <a:spLocks/>
            </p:cNvSpPr>
            <p:nvPr/>
          </p:nvSpPr>
          <p:spPr bwMode="auto">
            <a:xfrm>
              <a:off x="5446" y="396"/>
              <a:ext cx="18" cy="24"/>
            </a:xfrm>
            <a:custGeom>
              <a:avLst/>
              <a:gdLst>
                <a:gd name="T0" fmla="*/ 43 w 175"/>
                <a:gd name="T1" fmla="*/ 234 h 234"/>
                <a:gd name="T2" fmla="*/ 43 w 175"/>
                <a:gd name="T3" fmla="*/ 234 h 234"/>
                <a:gd name="T4" fmla="*/ 3 w 175"/>
                <a:gd name="T5" fmla="*/ 234 h 234"/>
                <a:gd name="T6" fmla="*/ 67 w 175"/>
                <a:gd name="T7" fmla="*/ 28 h 234"/>
                <a:gd name="T8" fmla="*/ 0 w 175"/>
                <a:gd name="T9" fmla="*/ 28 h 234"/>
                <a:gd name="T10" fmla="*/ 9 w 175"/>
                <a:gd name="T11" fmla="*/ 0 h 234"/>
                <a:gd name="T12" fmla="*/ 175 w 175"/>
                <a:gd name="T13" fmla="*/ 0 h 234"/>
                <a:gd name="T14" fmla="*/ 166 w 175"/>
                <a:gd name="T15" fmla="*/ 28 h 234"/>
                <a:gd name="T16" fmla="*/ 101 w 175"/>
                <a:gd name="T17" fmla="*/ 28 h 234"/>
                <a:gd name="T18" fmla="*/ 43 w 175"/>
                <a:gd name="T19" fmla="*/ 215 h 234"/>
                <a:gd name="T20" fmla="*/ 43 w 175"/>
                <a:gd name="T21" fmla="*/ 234 h 234"/>
                <a:gd name="T22" fmla="*/ 43 w 175"/>
                <a:gd name="T23"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5" h="234">
                  <a:moveTo>
                    <a:pt x="43" y="234"/>
                  </a:moveTo>
                  <a:lnTo>
                    <a:pt x="43" y="234"/>
                  </a:lnTo>
                  <a:lnTo>
                    <a:pt x="3" y="234"/>
                  </a:lnTo>
                  <a:lnTo>
                    <a:pt x="67" y="28"/>
                  </a:lnTo>
                  <a:lnTo>
                    <a:pt x="0" y="28"/>
                  </a:lnTo>
                  <a:lnTo>
                    <a:pt x="9" y="0"/>
                  </a:lnTo>
                  <a:lnTo>
                    <a:pt x="175" y="0"/>
                  </a:lnTo>
                  <a:lnTo>
                    <a:pt x="166" y="28"/>
                  </a:lnTo>
                  <a:lnTo>
                    <a:pt x="101" y="28"/>
                  </a:lnTo>
                  <a:lnTo>
                    <a:pt x="43" y="215"/>
                  </a:lnTo>
                  <a:lnTo>
                    <a:pt x="43" y="234"/>
                  </a:lnTo>
                  <a:lnTo>
                    <a:pt x="43" y="234"/>
                  </a:lnTo>
                  <a:close/>
                </a:path>
              </a:pathLst>
            </a:custGeom>
            <a:noFill/>
            <a:ln w="15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2" name="Freeform 95">
              <a:extLst>
                <a:ext uri="{FF2B5EF4-FFF2-40B4-BE49-F238E27FC236}">
                  <a16:creationId xmlns:a16="http://schemas.microsoft.com/office/drawing/2014/main" id="{F4BD2071-9FA3-418A-9989-196511C96BB5}"/>
                </a:ext>
              </a:extLst>
            </p:cNvPr>
            <p:cNvSpPr>
              <a:spLocks noEditPoints="1"/>
            </p:cNvSpPr>
            <p:nvPr/>
          </p:nvSpPr>
          <p:spPr bwMode="auto">
            <a:xfrm>
              <a:off x="5470" y="396"/>
              <a:ext cx="22" cy="24"/>
            </a:xfrm>
            <a:custGeom>
              <a:avLst/>
              <a:gdLst>
                <a:gd name="T0" fmla="*/ 176 w 212"/>
                <a:gd name="T1" fmla="*/ 31 h 238"/>
                <a:gd name="T2" fmla="*/ 176 w 212"/>
                <a:gd name="T3" fmla="*/ 31 h 238"/>
                <a:gd name="T4" fmla="*/ 95 w 212"/>
                <a:gd name="T5" fmla="*/ 149 h 238"/>
                <a:gd name="T6" fmla="*/ 163 w 212"/>
                <a:gd name="T7" fmla="*/ 149 h 238"/>
                <a:gd name="T8" fmla="*/ 163 w 212"/>
                <a:gd name="T9" fmla="*/ 141 h 238"/>
                <a:gd name="T10" fmla="*/ 165 w 212"/>
                <a:gd name="T11" fmla="*/ 103 h 238"/>
                <a:gd name="T12" fmla="*/ 172 w 212"/>
                <a:gd name="T13" fmla="*/ 46 h 238"/>
                <a:gd name="T14" fmla="*/ 176 w 212"/>
                <a:gd name="T15" fmla="*/ 31 h 238"/>
                <a:gd name="T16" fmla="*/ 176 w 212"/>
                <a:gd name="T17" fmla="*/ 31 h 238"/>
                <a:gd name="T18" fmla="*/ 166 w 212"/>
                <a:gd name="T19" fmla="*/ 174 h 238"/>
                <a:gd name="T20" fmla="*/ 166 w 212"/>
                <a:gd name="T21" fmla="*/ 174 h 238"/>
                <a:gd name="T22" fmla="*/ 78 w 212"/>
                <a:gd name="T23" fmla="*/ 174 h 238"/>
                <a:gd name="T24" fmla="*/ 33 w 212"/>
                <a:gd name="T25" fmla="*/ 238 h 238"/>
                <a:gd name="T26" fmla="*/ 0 w 212"/>
                <a:gd name="T27" fmla="*/ 231 h 238"/>
                <a:gd name="T28" fmla="*/ 166 w 212"/>
                <a:gd name="T29" fmla="*/ 0 h 238"/>
                <a:gd name="T30" fmla="*/ 212 w 212"/>
                <a:gd name="T31" fmla="*/ 0 h 238"/>
                <a:gd name="T32" fmla="*/ 208 w 212"/>
                <a:gd name="T33" fmla="*/ 19 h 238"/>
                <a:gd name="T34" fmla="*/ 196 w 212"/>
                <a:gd name="T35" fmla="*/ 151 h 238"/>
                <a:gd name="T36" fmla="*/ 208 w 212"/>
                <a:gd name="T37" fmla="*/ 224 h 238"/>
                <a:gd name="T38" fmla="*/ 210 w 212"/>
                <a:gd name="T39" fmla="*/ 231 h 238"/>
                <a:gd name="T40" fmla="*/ 177 w 212"/>
                <a:gd name="T41" fmla="*/ 238 h 238"/>
                <a:gd name="T42" fmla="*/ 175 w 212"/>
                <a:gd name="T43" fmla="*/ 231 h 238"/>
                <a:gd name="T44" fmla="*/ 171 w 212"/>
                <a:gd name="T45" fmla="*/ 212 h 238"/>
                <a:gd name="T46" fmla="*/ 167 w 212"/>
                <a:gd name="T47" fmla="*/ 182 h 238"/>
                <a:gd name="T48" fmla="*/ 166 w 212"/>
                <a:gd name="T49" fmla="*/ 17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2" h="238">
                  <a:moveTo>
                    <a:pt x="176" y="31"/>
                  </a:moveTo>
                  <a:lnTo>
                    <a:pt x="176" y="31"/>
                  </a:lnTo>
                  <a:lnTo>
                    <a:pt x="95" y="149"/>
                  </a:lnTo>
                  <a:lnTo>
                    <a:pt x="163" y="149"/>
                  </a:lnTo>
                  <a:lnTo>
                    <a:pt x="163" y="141"/>
                  </a:lnTo>
                  <a:cubicBezTo>
                    <a:pt x="163" y="129"/>
                    <a:pt x="163" y="124"/>
                    <a:pt x="165" y="103"/>
                  </a:cubicBezTo>
                  <a:cubicBezTo>
                    <a:pt x="166" y="84"/>
                    <a:pt x="169" y="61"/>
                    <a:pt x="172" y="46"/>
                  </a:cubicBezTo>
                  <a:lnTo>
                    <a:pt x="176" y="31"/>
                  </a:lnTo>
                  <a:lnTo>
                    <a:pt x="176" y="31"/>
                  </a:lnTo>
                  <a:close/>
                  <a:moveTo>
                    <a:pt x="166" y="174"/>
                  </a:moveTo>
                  <a:lnTo>
                    <a:pt x="166" y="174"/>
                  </a:lnTo>
                  <a:lnTo>
                    <a:pt x="78" y="174"/>
                  </a:lnTo>
                  <a:lnTo>
                    <a:pt x="33" y="238"/>
                  </a:lnTo>
                  <a:lnTo>
                    <a:pt x="0" y="231"/>
                  </a:lnTo>
                  <a:lnTo>
                    <a:pt x="166" y="0"/>
                  </a:lnTo>
                  <a:lnTo>
                    <a:pt x="212" y="0"/>
                  </a:lnTo>
                  <a:lnTo>
                    <a:pt x="208" y="19"/>
                  </a:lnTo>
                  <a:cubicBezTo>
                    <a:pt x="200" y="55"/>
                    <a:pt x="193" y="100"/>
                    <a:pt x="196" y="151"/>
                  </a:cubicBezTo>
                  <a:cubicBezTo>
                    <a:pt x="199" y="187"/>
                    <a:pt x="204" y="210"/>
                    <a:pt x="208" y="224"/>
                  </a:cubicBezTo>
                  <a:lnTo>
                    <a:pt x="210" y="231"/>
                  </a:lnTo>
                  <a:lnTo>
                    <a:pt x="177" y="238"/>
                  </a:lnTo>
                  <a:lnTo>
                    <a:pt x="175" y="231"/>
                  </a:lnTo>
                  <a:cubicBezTo>
                    <a:pt x="173" y="226"/>
                    <a:pt x="172" y="220"/>
                    <a:pt x="171" y="212"/>
                  </a:cubicBezTo>
                  <a:cubicBezTo>
                    <a:pt x="169" y="202"/>
                    <a:pt x="167" y="189"/>
                    <a:pt x="167" y="182"/>
                  </a:cubicBezTo>
                  <a:lnTo>
                    <a:pt x="166" y="174"/>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3" name="Freeform 96">
              <a:extLst>
                <a:ext uri="{FF2B5EF4-FFF2-40B4-BE49-F238E27FC236}">
                  <a16:creationId xmlns:a16="http://schemas.microsoft.com/office/drawing/2014/main" id="{EE95D841-F632-46D3-9141-481111FA041B}"/>
                </a:ext>
              </a:extLst>
            </p:cNvPr>
            <p:cNvSpPr>
              <a:spLocks noEditPoints="1"/>
            </p:cNvSpPr>
            <p:nvPr/>
          </p:nvSpPr>
          <p:spPr bwMode="auto">
            <a:xfrm>
              <a:off x="5470" y="396"/>
              <a:ext cx="22" cy="24"/>
            </a:xfrm>
            <a:custGeom>
              <a:avLst/>
              <a:gdLst>
                <a:gd name="T0" fmla="*/ 176 w 212"/>
                <a:gd name="T1" fmla="*/ 31 h 238"/>
                <a:gd name="T2" fmla="*/ 176 w 212"/>
                <a:gd name="T3" fmla="*/ 31 h 238"/>
                <a:gd name="T4" fmla="*/ 95 w 212"/>
                <a:gd name="T5" fmla="*/ 149 h 238"/>
                <a:gd name="T6" fmla="*/ 163 w 212"/>
                <a:gd name="T7" fmla="*/ 149 h 238"/>
                <a:gd name="T8" fmla="*/ 163 w 212"/>
                <a:gd name="T9" fmla="*/ 141 h 238"/>
                <a:gd name="T10" fmla="*/ 165 w 212"/>
                <a:gd name="T11" fmla="*/ 103 h 238"/>
                <a:gd name="T12" fmla="*/ 172 w 212"/>
                <a:gd name="T13" fmla="*/ 46 h 238"/>
                <a:gd name="T14" fmla="*/ 176 w 212"/>
                <a:gd name="T15" fmla="*/ 31 h 238"/>
                <a:gd name="T16" fmla="*/ 176 w 212"/>
                <a:gd name="T17" fmla="*/ 31 h 238"/>
                <a:gd name="T18" fmla="*/ 166 w 212"/>
                <a:gd name="T19" fmla="*/ 174 h 238"/>
                <a:gd name="T20" fmla="*/ 166 w 212"/>
                <a:gd name="T21" fmla="*/ 174 h 238"/>
                <a:gd name="T22" fmla="*/ 78 w 212"/>
                <a:gd name="T23" fmla="*/ 174 h 238"/>
                <a:gd name="T24" fmla="*/ 33 w 212"/>
                <a:gd name="T25" fmla="*/ 238 h 238"/>
                <a:gd name="T26" fmla="*/ 0 w 212"/>
                <a:gd name="T27" fmla="*/ 231 h 238"/>
                <a:gd name="T28" fmla="*/ 166 w 212"/>
                <a:gd name="T29" fmla="*/ 0 h 238"/>
                <a:gd name="T30" fmla="*/ 212 w 212"/>
                <a:gd name="T31" fmla="*/ 0 h 238"/>
                <a:gd name="T32" fmla="*/ 208 w 212"/>
                <a:gd name="T33" fmla="*/ 19 h 238"/>
                <a:gd name="T34" fmla="*/ 196 w 212"/>
                <a:gd name="T35" fmla="*/ 151 h 238"/>
                <a:gd name="T36" fmla="*/ 208 w 212"/>
                <a:gd name="T37" fmla="*/ 224 h 238"/>
                <a:gd name="T38" fmla="*/ 210 w 212"/>
                <a:gd name="T39" fmla="*/ 231 h 238"/>
                <a:gd name="T40" fmla="*/ 177 w 212"/>
                <a:gd name="T41" fmla="*/ 238 h 238"/>
                <a:gd name="T42" fmla="*/ 175 w 212"/>
                <a:gd name="T43" fmla="*/ 231 h 238"/>
                <a:gd name="T44" fmla="*/ 171 w 212"/>
                <a:gd name="T45" fmla="*/ 212 h 238"/>
                <a:gd name="T46" fmla="*/ 167 w 212"/>
                <a:gd name="T47" fmla="*/ 182 h 238"/>
                <a:gd name="T48" fmla="*/ 166 w 212"/>
                <a:gd name="T49" fmla="*/ 174 h 238"/>
                <a:gd name="T50" fmla="*/ 166 w 212"/>
                <a:gd name="T51" fmla="*/ 17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2" h="238">
                  <a:moveTo>
                    <a:pt x="176" y="31"/>
                  </a:moveTo>
                  <a:lnTo>
                    <a:pt x="176" y="31"/>
                  </a:lnTo>
                  <a:lnTo>
                    <a:pt x="95" y="149"/>
                  </a:lnTo>
                  <a:lnTo>
                    <a:pt x="163" y="149"/>
                  </a:lnTo>
                  <a:lnTo>
                    <a:pt x="163" y="141"/>
                  </a:lnTo>
                  <a:cubicBezTo>
                    <a:pt x="163" y="129"/>
                    <a:pt x="163" y="124"/>
                    <a:pt x="165" y="103"/>
                  </a:cubicBezTo>
                  <a:cubicBezTo>
                    <a:pt x="166" y="84"/>
                    <a:pt x="169" y="61"/>
                    <a:pt x="172" y="46"/>
                  </a:cubicBezTo>
                  <a:lnTo>
                    <a:pt x="176" y="31"/>
                  </a:lnTo>
                  <a:lnTo>
                    <a:pt x="176" y="31"/>
                  </a:lnTo>
                  <a:close/>
                  <a:moveTo>
                    <a:pt x="166" y="174"/>
                  </a:moveTo>
                  <a:lnTo>
                    <a:pt x="166" y="174"/>
                  </a:lnTo>
                  <a:lnTo>
                    <a:pt x="78" y="174"/>
                  </a:lnTo>
                  <a:lnTo>
                    <a:pt x="33" y="238"/>
                  </a:lnTo>
                  <a:lnTo>
                    <a:pt x="0" y="231"/>
                  </a:lnTo>
                  <a:lnTo>
                    <a:pt x="166" y="0"/>
                  </a:lnTo>
                  <a:lnTo>
                    <a:pt x="212" y="0"/>
                  </a:lnTo>
                  <a:lnTo>
                    <a:pt x="208" y="19"/>
                  </a:lnTo>
                  <a:cubicBezTo>
                    <a:pt x="200" y="55"/>
                    <a:pt x="193" y="100"/>
                    <a:pt x="196" y="151"/>
                  </a:cubicBezTo>
                  <a:cubicBezTo>
                    <a:pt x="199" y="187"/>
                    <a:pt x="204" y="210"/>
                    <a:pt x="208" y="224"/>
                  </a:cubicBezTo>
                  <a:lnTo>
                    <a:pt x="210" y="231"/>
                  </a:lnTo>
                  <a:lnTo>
                    <a:pt x="177" y="238"/>
                  </a:lnTo>
                  <a:lnTo>
                    <a:pt x="175" y="231"/>
                  </a:lnTo>
                  <a:cubicBezTo>
                    <a:pt x="173" y="226"/>
                    <a:pt x="172" y="220"/>
                    <a:pt x="171" y="212"/>
                  </a:cubicBezTo>
                  <a:cubicBezTo>
                    <a:pt x="169" y="202"/>
                    <a:pt x="167" y="189"/>
                    <a:pt x="167" y="182"/>
                  </a:cubicBezTo>
                  <a:lnTo>
                    <a:pt x="166" y="174"/>
                  </a:lnTo>
                  <a:lnTo>
                    <a:pt x="166" y="174"/>
                  </a:lnTo>
                  <a:close/>
                </a:path>
              </a:pathLst>
            </a:custGeom>
            <a:noFill/>
            <a:ln w="15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4" name="Freeform 97">
              <a:extLst>
                <a:ext uri="{FF2B5EF4-FFF2-40B4-BE49-F238E27FC236}">
                  <a16:creationId xmlns:a16="http://schemas.microsoft.com/office/drawing/2014/main" id="{40DCA329-9CA1-430D-B1E4-D55860D5E5DC}"/>
                </a:ext>
              </a:extLst>
            </p:cNvPr>
            <p:cNvSpPr>
              <a:spLocks/>
            </p:cNvSpPr>
            <p:nvPr/>
          </p:nvSpPr>
          <p:spPr bwMode="auto">
            <a:xfrm>
              <a:off x="5511" y="396"/>
              <a:ext cx="26" cy="24"/>
            </a:xfrm>
            <a:custGeom>
              <a:avLst/>
              <a:gdLst>
                <a:gd name="T0" fmla="*/ 155 w 260"/>
                <a:gd name="T1" fmla="*/ 234 h 234"/>
                <a:gd name="T2" fmla="*/ 155 w 260"/>
                <a:gd name="T3" fmla="*/ 234 h 234"/>
                <a:gd name="T4" fmla="*/ 149 w 260"/>
                <a:gd name="T5" fmla="*/ 227 h 234"/>
                <a:gd name="T6" fmla="*/ 115 w 260"/>
                <a:gd name="T7" fmla="*/ 166 h 234"/>
                <a:gd name="T8" fmla="*/ 94 w 260"/>
                <a:gd name="T9" fmla="*/ 57 h 234"/>
                <a:gd name="T10" fmla="*/ 94 w 260"/>
                <a:gd name="T11" fmla="*/ 35 h 234"/>
                <a:gd name="T12" fmla="*/ 39 w 260"/>
                <a:gd name="T13" fmla="*/ 215 h 234"/>
                <a:gd name="T14" fmla="*/ 39 w 260"/>
                <a:gd name="T15" fmla="*/ 234 h 234"/>
                <a:gd name="T16" fmla="*/ 0 w 260"/>
                <a:gd name="T17" fmla="*/ 234 h 234"/>
                <a:gd name="T18" fmla="*/ 73 w 260"/>
                <a:gd name="T19" fmla="*/ 0 h 234"/>
                <a:gd name="T20" fmla="*/ 124 w 260"/>
                <a:gd name="T21" fmla="*/ 0 h 234"/>
                <a:gd name="T22" fmla="*/ 124 w 260"/>
                <a:gd name="T23" fmla="*/ 16 h 234"/>
                <a:gd name="T24" fmla="*/ 135 w 260"/>
                <a:gd name="T25" fmla="*/ 125 h 234"/>
                <a:gd name="T26" fmla="*/ 162 w 260"/>
                <a:gd name="T27" fmla="*/ 191 h 234"/>
                <a:gd name="T28" fmla="*/ 166 w 260"/>
                <a:gd name="T29" fmla="*/ 196 h 234"/>
                <a:gd name="T30" fmla="*/ 220 w 260"/>
                <a:gd name="T31" fmla="*/ 20 h 234"/>
                <a:gd name="T32" fmla="*/ 220 w 260"/>
                <a:gd name="T33" fmla="*/ 0 h 234"/>
                <a:gd name="T34" fmla="*/ 260 w 260"/>
                <a:gd name="T35" fmla="*/ 0 h 234"/>
                <a:gd name="T36" fmla="*/ 186 w 260"/>
                <a:gd name="T37" fmla="*/ 234 h 234"/>
                <a:gd name="T38" fmla="*/ 155 w 260"/>
                <a:gd name="T39"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0" h="234">
                  <a:moveTo>
                    <a:pt x="155" y="234"/>
                  </a:moveTo>
                  <a:lnTo>
                    <a:pt x="155" y="234"/>
                  </a:lnTo>
                  <a:lnTo>
                    <a:pt x="149" y="227"/>
                  </a:lnTo>
                  <a:cubicBezTo>
                    <a:pt x="138" y="215"/>
                    <a:pt x="125" y="192"/>
                    <a:pt x="115" y="166"/>
                  </a:cubicBezTo>
                  <a:cubicBezTo>
                    <a:pt x="101" y="133"/>
                    <a:pt x="94" y="90"/>
                    <a:pt x="94" y="57"/>
                  </a:cubicBezTo>
                  <a:lnTo>
                    <a:pt x="94" y="35"/>
                  </a:lnTo>
                  <a:lnTo>
                    <a:pt x="39" y="215"/>
                  </a:lnTo>
                  <a:lnTo>
                    <a:pt x="39" y="234"/>
                  </a:lnTo>
                  <a:lnTo>
                    <a:pt x="0" y="234"/>
                  </a:lnTo>
                  <a:lnTo>
                    <a:pt x="73" y="0"/>
                  </a:lnTo>
                  <a:lnTo>
                    <a:pt x="124" y="0"/>
                  </a:lnTo>
                  <a:lnTo>
                    <a:pt x="124" y="16"/>
                  </a:lnTo>
                  <a:cubicBezTo>
                    <a:pt x="124" y="49"/>
                    <a:pt x="125" y="88"/>
                    <a:pt x="135" y="125"/>
                  </a:cubicBezTo>
                  <a:cubicBezTo>
                    <a:pt x="143" y="156"/>
                    <a:pt x="155" y="180"/>
                    <a:pt x="162" y="191"/>
                  </a:cubicBezTo>
                  <a:lnTo>
                    <a:pt x="166" y="196"/>
                  </a:lnTo>
                  <a:lnTo>
                    <a:pt x="220" y="20"/>
                  </a:lnTo>
                  <a:lnTo>
                    <a:pt x="220" y="0"/>
                  </a:lnTo>
                  <a:lnTo>
                    <a:pt x="260" y="0"/>
                  </a:lnTo>
                  <a:lnTo>
                    <a:pt x="186" y="234"/>
                  </a:lnTo>
                  <a:lnTo>
                    <a:pt x="155" y="234"/>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5" name="Freeform 98">
              <a:extLst>
                <a:ext uri="{FF2B5EF4-FFF2-40B4-BE49-F238E27FC236}">
                  <a16:creationId xmlns:a16="http://schemas.microsoft.com/office/drawing/2014/main" id="{4FA66148-E330-4421-B3E4-0C158CB9D12C}"/>
                </a:ext>
              </a:extLst>
            </p:cNvPr>
            <p:cNvSpPr>
              <a:spLocks/>
            </p:cNvSpPr>
            <p:nvPr/>
          </p:nvSpPr>
          <p:spPr bwMode="auto">
            <a:xfrm>
              <a:off x="5511" y="396"/>
              <a:ext cx="26" cy="24"/>
            </a:xfrm>
            <a:custGeom>
              <a:avLst/>
              <a:gdLst>
                <a:gd name="T0" fmla="*/ 155 w 260"/>
                <a:gd name="T1" fmla="*/ 234 h 234"/>
                <a:gd name="T2" fmla="*/ 155 w 260"/>
                <a:gd name="T3" fmla="*/ 234 h 234"/>
                <a:gd name="T4" fmla="*/ 149 w 260"/>
                <a:gd name="T5" fmla="*/ 227 h 234"/>
                <a:gd name="T6" fmla="*/ 115 w 260"/>
                <a:gd name="T7" fmla="*/ 166 h 234"/>
                <a:gd name="T8" fmla="*/ 94 w 260"/>
                <a:gd name="T9" fmla="*/ 57 h 234"/>
                <a:gd name="T10" fmla="*/ 94 w 260"/>
                <a:gd name="T11" fmla="*/ 35 h 234"/>
                <a:gd name="T12" fmla="*/ 39 w 260"/>
                <a:gd name="T13" fmla="*/ 215 h 234"/>
                <a:gd name="T14" fmla="*/ 39 w 260"/>
                <a:gd name="T15" fmla="*/ 234 h 234"/>
                <a:gd name="T16" fmla="*/ 0 w 260"/>
                <a:gd name="T17" fmla="*/ 234 h 234"/>
                <a:gd name="T18" fmla="*/ 73 w 260"/>
                <a:gd name="T19" fmla="*/ 0 h 234"/>
                <a:gd name="T20" fmla="*/ 124 w 260"/>
                <a:gd name="T21" fmla="*/ 0 h 234"/>
                <a:gd name="T22" fmla="*/ 124 w 260"/>
                <a:gd name="T23" fmla="*/ 16 h 234"/>
                <a:gd name="T24" fmla="*/ 135 w 260"/>
                <a:gd name="T25" fmla="*/ 125 h 234"/>
                <a:gd name="T26" fmla="*/ 162 w 260"/>
                <a:gd name="T27" fmla="*/ 191 h 234"/>
                <a:gd name="T28" fmla="*/ 166 w 260"/>
                <a:gd name="T29" fmla="*/ 196 h 234"/>
                <a:gd name="T30" fmla="*/ 220 w 260"/>
                <a:gd name="T31" fmla="*/ 20 h 234"/>
                <a:gd name="T32" fmla="*/ 220 w 260"/>
                <a:gd name="T33" fmla="*/ 0 h 234"/>
                <a:gd name="T34" fmla="*/ 260 w 260"/>
                <a:gd name="T35" fmla="*/ 0 h 234"/>
                <a:gd name="T36" fmla="*/ 186 w 260"/>
                <a:gd name="T37" fmla="*/ 234 h 234"/>
                <a:gd name="T38" fmla="*/ 155 w 260"/>
                <a:gd name="T39" fmla="*/ 234 h 234"/>
                <a:gd name="T40" fmla="*/ 155 w 260"/>
                <a:gd name="T4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0" h="234">
                  <a:moveTo>
                    <a:pt x="155" y="234"/>
                  </a:moveTo>
                  <a:lnTo>
                    <a:pt x="155" y="234"/>
                  </a:lnTo>
                  <a:lnTo>
                    <a:pt x="149" y="227"/>
                  </a:lnTo>
                  <a:cubicBezTo>
                    <a:pt x="138" y="215"/>
                    <a:pt x="125" y="192"/>
                    <a:pt x="115" y="166"/>
                  </a:cubicBezTo>
                  <a:cubicBezTo>
                    <a:pt x="101" y="133"/>
                    <a:pt x="94" y="90"/>
                    <a:pt x="94" y="57"/>
                  </a:cubicBezTo>
                  <a:lnTo>
                    <a:pt x="94" y="35"/>
                  </a:lnTo>
                  <a:lnTo>
                    <a:pt x="39" y="215"/>
                  </a:lnTo>
                  <a:lnTo>
                    <a:pt x="39" y="234"/>
                  </a:lnTo>
                  <a:lnTo>
                    <a:pt x="0" y="234"/>
                  </a:lnTo>
                  <a:lnTo>
                    <a:pt x="73" y="0"/>
                  </a:lnTo>
                  <a:lnTo>
                    <a:pt x="124" y="0"/>
                  </a:lnTo>
                  <a:lnTo>
                    <a:pt x="124" y="16"/>
                  </a:lnTo>
                  <a:cubicBezTo>
                    <a:pt x="124" y="49"/>
                    <a:pt x="125" y="88"/>
                    <a:pt x="135" y="125"/>
                  </a:cubicBezTo>
                  <a:cubicBezTo>
                    <a:pt x="143" y="156"/>
                    <a:pt x="155" y="180"/>
                    <a:pt x="162" y="191"/>
                  </a:cubicBezTo>
                  <a:lnTo>
                    <a:pt x="166" y="196"/>
                  </a:lnTo>
                  <a:lnTo>
                    <a:pt x="220" y="20"/>
                  </a:lnTo>
                  <a:lnTo>
                    <a:pt x="220" y="0"/>
                  </a:lnTo>
                  <a:lnTo>
                    <a:pt x="260" y="0"/>
                  </a:lnTo>
                  <a:lnTo>
                    <a:pt x="186" y="234"/>
                  </a:lnTo>
                  <a:lnTo>
                    <a:pt x="155" y="234"/>
                  </a:lnTo>
                  <a:lnTo>
                    <a:pt x="155" y="234"/>
                  </a:lnTo>
                  <a:close/>
                </a:path>
              </a:pathLst>
            </a:custGeom>
            <a:noFill/>
            <a:ln w="15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 name="Freeform 99">
              <a:extLst>
                <a:ext uri="{FF2B5EF4-FFF2-40B4-BE49-F238E27FC236}">
                  <a16:creationId xmlns:a16="http://schemas.microsoft.com/office/drawing/2014/main" id="{C6E86B08-87C9-4B5C-803D-1E7E3023A72D}"/>
                </a:ext>
              </a:extLst>
            </p:cNvPr>
            <p:cNvSpPr>
              <a:spLocks noEditPoints="1"/>
            </p:cNvSpPr>
            <p:nvPr/>
          </p:nvSpPr>
          <p:spPr bwMode="auto">
            <a:xfrm>
              <a:off x="5553" y="396"/>
              <a:ext cx="24" cy="24"/>
            </a:xfrm>
            <a:custGeom>
              <a:avLst/>
              <a:gdLst>
                <a:gd name="T0" fmla="*/ 100 w 238"/>
                <a:gd name="T1" fmla="*/ 26 h 238"/>
                <a:gd name="T2" fmla="*/ 100 w 238"/>
                <a:gd name="T3" fmla="*/ 26 h 238"/>
                <a:gd name="T4" fmla="*/ 43 w 238"/>
                <a:gd name="T5" fmla="*/ 209 h 238"/>
                <a:gd name="T6" fmla="*/ 62 w 238"/>
                <a:gd name="T7" fmla="*/ 209 h 238"/>
                <a:gd name="T8" fmla="*/ 183 w 238"/>
                <a:gd name="T9" fmla="*/ 145 h 238"/>
                <a:gd name="T10" fmla="*/ 189 w 238"/>
                <a:gd name="T11" fmla="*/ 35 h 238"/>
                <a:gd name="T12" fmla="*/ 185 w 238"/>
                <a:gd name="T13" fmla="*/ 26 h 238"/>
                <a:gd name="T14" fmla="*/ 100 w 238"/>
                <a:gd name="T15" fmla="*/ 26 h 238"/>
                <a:gd name="T16" fmla="*/ 100 w 238"/>
                <a:gd name="T17" fmla="*/ 26 h 238"/>
                <a:gd name="T18" fmla="*/ 72 w 238"/>
                <a:gd name="T19" fmla="*/ 237 h 238"/>
                <a:gd name="T20" fmla="*/ 72 w 238"/>
                <a:gd name="T21" fmla="*/ 237 h 238"/>
                <a:gd name="T22" fmla="*/ 0 w 238"/>
                <a:gd name="T23" fmla="*/ 238 h 238"/>
                <a:gd name="T24" fmla="*/ 67 w 238"/>
                <a:gd name="T25" fmla="*/ 20 h 238"/>
                <a:gd name="T26" fmla="*/ 67 w 238"/>
                <a:gd name="T27" fmla="*/ 0 h 238"/>
                <a:gd name="T28" fmla="*/ 211 w 238"/>
                <a:gd name="T29" fmla="*/ 0 h 238"/>
                <a:gd name="T30" fmla="*/ 220 w 238"/>
                <a:gd name="T31" fmla="*/ 19 h 238"/>
                <a:gd name="T32" fmla="*/ 222 w 238"/>
                <a:gd name="T33" fmla="*/ 143 h 238"/>
                <a:gd name="T34" fmla="*/ 72 w 238"/>
                <a:gd name="T35" fmla="*/ 237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8" h="238">
                  <a:moveTo>
                    <a:pt x="100" y="26"/>
                  </a:moveTo>
                  <a:lnTo>
                    <a:pt x="100" y="26"/>
                  </a:lnTo>
                  <a:lnTo>
                    <a:pt x="43" y="209"/>
                  </a:lnTo>
                  <a:lnTo>
                    <a:pt x="62" y="209"/>
                  </a:lnTo>
                  <a:cubicBezTo>
                    <a:pt x="103" y="209"/>
                    <a:pt x="153" y="195"/>
                    <a:pt x="183" y="145"/>
                  </a:cubicBezTo>
                  <a:cubicBezTo>
                    <a:pt x="207" y="103"/>
                    <a:pt x="200" y="56"/>
                    <a:pt x="189" y="35"/>
                  </a:cubicBezTo>
                  <a:lnTo>
                    <a:pt x="185" y="26"/>
                  </a:lnTo>
                  <a:lnTo>
                    <a:pt x="100" y="26"/>
                  </a:lnTo>
                  <a:lnTo>
                    <a:pt x="100" y="26"/>
                  </a:lnTo>
                  <a:close/>
                  <a:moveTo>
                    <a:pt x="72" y="237"/>
                  </a:moveTo>
                  <a:lnTo>
                    <a:pt x="72" y="237"/>
                  </a:lnTo>
                  <a:lnTo>
                    <a:pt x="0" y="238"/>
                  </a:lnTo>
                  <a:lnTo>
                    <a:pt x="67" y="20"/>
                  </a:lnTo>
                  <a:lnTo>
                    <a:pt x="67" y="0"/>
                  </a:lnTo>
                  <a:lnTo>
                    <a:pt x="211" y="0"/>
                  </a:lnTo>
                  <a:lnTo>
                    <a:pt x="220" y="19"/>
                  </a:lnTo>
                  <a:cubicBezTo>
                    <a:pt x="238" y="56"/>
                    <a:pt x="238" y="106"/>
                    <a:pt x="222" y="143"/>
                  </a:cubicBezTo>
                  <a:cubicBezTo>
                    <a:pt x="192" y="209"/>
                    <a:pt x="124" y="236"/>
                    <a:pt x="72" y="23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 name="Freeform 100">
              <a:extLst>
                <a:ext uri="{FF2B5EF4-FFF2-40B4-BE49-F238E27FC236}">
                  <a16:creationId xmlns:a16="http://schemas.microsoft.com/office/drawing/2014/main" id="{74B15F3B-9018-4FF3-A5E5-CFC50A5A1A01}"/>
                </a:ext>
              </a:extLst>
            </p:cNvPr>
            <p:cNvSpPr>
              <a:spLocks noEditPoints="1"/>
            </p:cNvSpPr>
            <p:nvPr/>
          </p:nvSpPr>
          <p:spPr bwMode="auto">
            <a:xfrm>
              <a:off x="5553" y="396"/>
              <a:ext cx="24" cy="24"/>
            </a:xfrm>
            <a:custGeom>
              <a:avLst/>
              <a:gdLst>
                <a:gd name="T0" fmla="*/ 100 w 238"/>
                <a:gd name="T1" fmla="*/ 26 h 238"/>
                <a:gd name="T2" fmla="*/ 100 w 238"/>
                <a:gd name="T3" fmla="*/ 26 h 238"/>
                <a:gd name="T4" fmla="*/ 43 w 238"/>
                <a:gd name="T5" fmla="*/ 209 h 238"/>
                <a:gd name="T6" fmla="*/ 62 w 238"/>
                <a:gd name="T7" fmla="*/ 209 h 238"/>
                <a:gd name="T8" fmla="*/ 183 w 238"/>
                <a:gd name="T9" fmla="*/ 145 h 238"/>
                <a:gd name="T10" fmla="*/ 189 w 238"/>
                <a:gd name="T11" fmla="*/ 35 h 238"/>
                <a:gd name="T12" fmla="*/ 185 w 238"/>
                <a:gd name="T13" fmla="*/ 26 h 238"/>
                <a:gd name="T14" fmla="*/ 100 w 238"/>
                <a:gd name="T15" fmla="*/ 26 h 238"/>
                <a:gd name="T16" fmla="*/ 100 w 238"/>
                <a:gd name="T17" fmla="*/ 26 h 238"/>
                <a:gd name="T18" fmla="*/ 72 w 238"/>
                <a:gd name="T19" fmla="*/ 237 h 238"/>
                <a:gd name="T20" fmla="*/ 72 w 238"/>
                <a:gd name="T21" fmla="*/ 237 h 238"/>
                <a:gd name="T22" fmla="*/ 0 w 238"/>
                <a:gd name="T23" fmla="*/ 238 h 238"/>
                <a:gd name="T24" fmla="*/ 67 w 238"/>
                <a:gd name="T25" fmla="*/ 20 h 238"/>
                <a:gd name="T26" fmla="*/ 67 w 238"/>
                <a:gd name="T27" fmla="*/ 0 h 238"/>
                <a:gd name="T28" fmla="*/ 211 w 238"/>
                <a:gd name="T29" fmla="*/ 0 h 238"/>
                <a:gd name="T30" fmla="*/ 220 w 238"/>
                <a:gd name="T31" fmla="*/ 19 h 238"/>
                <a:gd name="T32" fmla="*/ 222 w 238"/>
                <a:gd name="T33" fmla="*/ 143 h 238"/>
                <a:gd name="T34" fmla="*/ 72 w 238"/>
                <a:gd name="T35" fmla="*/ 237 h 238"/>
                <a:gd name="T36" fmla="*/ 72 w 238"/>
                <a:gd name="T37" fmla="*/ 237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38">
                  <a:moveTo>
                    <a:pt x="100" y="26"/>
                  </a:moveTo>
                  <a:lnTo>
                    <a:pt x="100" y="26"/>
                  </a:lnTo>
                  <a:lnTo>
                    <a:pt x="43" y="209"/>
                  </a:lnTo>
                  <a:lnTo>
                    <a:pt x="62" y="209"/>
                  </a:lnTo>
                  <a:cubicBezTo>
                    <a:pt x="103" y="209"/>
                    <a:pt x="153" y="195"/>
                    <a:pt x="183" y="145"/>
                  </a:cubicBezTo>
                  <a:cubicBezTo>
                    <a:pt x="207" y="103"/>
                    <a:pt x="200" y="56"/>
                    <a:pt x="189" y="35"/>
                  </a:cubicBezTo>
                  <a:lnTo>
                    <a:pt x="185" y="26"/>
                  </a:lnTo>
                  <a:lnTo>
                    <a:pt x="100" y="26"/>
                  </a:lnTo>
                  <a:lnTo>
                    <a:pt x="100" y="26"/>
                  </a:lnTo>
                  <a:close/>
                  <a:moveTo>
                    <a:pt x="72" y="237"/>
                  </a:moveTo>
                  <a:lnTo>
                    <a:pt x="72" y="237"/>
                  </a:lnTo>
                  <a:lnTo>
                    <a:pt x="0" y="238"/>
                  </a:lnTo>
                  <a:lnTo>
                    <a:pt x="67" y="20"/>
                  </a:lnTo>
                  <a:lnTo>
                    <a:pt x="67" y="0"/>
                  </a:lnTo>
                  <a:lnTo>
                    <a:pt x="211" y="0"/>
                  </a:lnTo>
                  <a:lnTo>
                    <a:pt x="220" y="19"/>
                  </a:lnTo>
                  <a:cubicBezTo>
                    <a:pt x="238" y="56"/>
                    <a:pt x="238" y="106"/>
                    <a:pt x="222" y="143"/>
                  </a:cubicBezTo>
                  <a:cubicBezTo>
                    <a:pt x="192" y="209"/>
                    <a:pt x="124" y="236"/>
                    <a:pt x="72" y="237"/>
                  </a:cubicBezTo>
                  <a:lnTo>
                    <a:pt x="72" y="237"/>
                  </a:lnTo>
                  <a:close/>
                </a:path>
              </a:pathLst>
            </a:custGeom>
            <a:noFill/>
            <a:ln w="15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8" name="Freeform 101">
              <a:extLst>
                <a:ext uri="{FF2B5EF4-FFF2-40B4-BE49-F238E27FC236}">
                  <a16:creationId xmlns:a16="http://schemas.microsoft.com/office/drawing/2014/main" id="{8293DE62-3F0F-46D6-892A-D75419B465B8}"/>
                </a:ext>
              </a:extLst>
            </p:cNvPr>
            <p:cNvSpPr>
              <a:spLocks noEditPoints="1"/>
            </p:cNvSpPr>
            <p:nvPr/>
          </p:nvSpPr>
          <p:spPr bwMode="auto">
            <a:xfrm>
              <a:off x="5591" y="396"/>
              <a:ext cx="21" cy="24"/>
            </a:xfrm>
            <a:custGeom>
              <a:avLst/>
              <a:gdLst>
                <a:gd name="T0" fmla="*/ 175 w 212"/>
                <a:gd name="T1" fmla="*/ 31 h 238"/>
                <a:gd name="T2" fmla="*/ 175 w 212"/>
                <a:gd name="T3" fmla="*/ 31 h 238"/>
                <a:gd name="T4" fmla="*/ 95 w 212"/>
                <a:gd name="T5" fmla="*/ 149 h 238"/>
                <a:gd name="T6" fmla="*/ 163 w 212"/>
                <a:gd name="T7" fmla="*/ 149 h 238"/>
                <a:gd name="T8" fmla="*/ 163 w 212"/>
                <a:gd name="T9" fmla="*/ 141 h 238"/>
                <a:gd name="T10" fmla="*/ 164 w 212"/>
                <a:gd name="T11" fmla="*/ 103 h 238"/>
                <a:gd name="T12" fmla="*/ 172 w 212"/>
                <a:gd name="T13" fmla="*/ 46 h 238"/>
                <a:gd name="T14" fmla="*/ 175 w 212"/>
                <a:gd name="T15" fmla="*/ 31 h 238"/>
                <a:gd name="T16" fmla="*/ 175 w 212"/>
                <a:gd name="T17" fmla="*/ 31 h 238"/>
                <a:gd name="T18" fmla="*/ 165 w 212"/>
                <a:gd name="T19" fmla="*/ 174 h 238"/>
                <a:gd name="T20" fmla="*/ 165 w 212"/>
                <a:gd name="T21" fmla="*/ 174 h 238"/>
                <a:gd name="T22" fmla="*/ 77 w 212"/>
                <a:gd name="T23" fmla="*/ 174 h 238"/>
                <a:gd name="T24" fmla="*/ 33 w 212"/>
                <a:gd name="T25" fmla="*/ 238 h 238"/>
                <a:gd name="T26" fmla="*/ 0 w 212"/>
                <a:gd name="T27" fmla="*/ 231 h 238"/>
                <a:gd name="T28" fmla="*/ 165 w 212"/>
                <a:gd name="T29" fmla="*/ 0 h 238"/>
                <a:gd name="T30" fmla="*/ 212 w 212"/>
                <a:gd name="T31" fmla="*/ 0 h 238"/>
                <a:gd name="T32" fmla="*/ 207 w 212"/>
                <a:gd name="T33" fmla="*/ 19 h 238"/>
                <a:gd name="T34" fmla="*/ 196 w 212"/>
                <a:gd name="T35" fmla="*/ 151 h 238"/>
                <a:gd name="T36" fmla="*/ 207 w 212"/>
                <a:gd name="T37" fmla="*/ 224 h 238"/>
                <a:gd name="T38" fmla="*/ 209 w 212"/>
                <a:gd name="T39" fmla="*/ 231 h 238"/>
                <a:gd name="T40" fmla="*/ 176 w 212"/>
                <a:gd name="T41" fmla="*/ 238 h 238"/>
                <a:gd name="T42" fmla="*/ 174 w 212"/>
                <a:gd name="T43" fmla="*/ 231 h 238"/>
                <a:gd name="T44" fmla="*/ 170 w 212"/>
                <a:gd name="T45" fmla="*/ 212 h 238"/>
                <a:gd name="T46" fmla="*/ 166 w 212"/>
                <a:gd name="T47" fmla="*/ 182 h 238"/>
                <a:gd name="T48" fmla="*/ 165 w 212"/>
                <a:gd name="T49" fmla="*/ 17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2" h="238">
                  <a:moveTo>
                    <a:pt x="175" y="31"/>
                  </a:moveTo>
                  <a:lnTo>
                    <a:pt x="175" y="31"/>
                  </a:lnTo>
                  <a:lnTo>
                    <a:pt x="95" y="149"/>
                  </a:lnTo>
                  <a:lnTo>
                    <a:pt x="163" y="149"/>
                  </a:lnTo>
                  <a:lnTo>
                    <a:pt x="163" y="141"/>
                  </a:lnTo>
                  <a:cubicBezTo>
                    <a:pt x="163" y="129"/>
                    <a:pt x="163" y="124"/>
                    <a:pt x="164" y="103"/>
                  </a:cubicBezTo>
                  <a:cubicBezTo>
                    <a:pt x="165" y="84"/>
                    <a:pt x="169" y="61"/>
                    <a:pt x="172" y="46"/>
                  </a:cubicBezTo>
                  <a:lnTo>
                    <a:pt x="175" y="31"/>
                  </a:lnTo>
                  <a:lnTo>
                    <a:pt x="175" y="31"/>
                  </a:lnTo>
                  <a:close/>
                  <a:moveTo>
                    <a:pt x="165" y="174"/>
                  </a:moveTo>
                  <a:lnTo>
                    <a:pt x="165" y="174"/>
                  </a:lnTo>
                  <a:lnTo>
                    <a:pt x="77" y="174"/>
                  </a:lnTo>
                  <a:lnTo>
                    <a:pt x="33" y="238"/>
                  </a:lnTo>
                  <a:lnTo>
                    <a:pt x="0" y="231"/>
                  </a:lnTo>
                  <a:lnTo>
                    <a:pt x="165" y="0"/>
                  </a:lnTo>
                  <a:lnTo>
                    <a:pt x="212" y="0"/>
                  </a:lnTo>
                  <a:lnTo>
                    <a:pt x="207" y="19"/>
                  </a:lnTo>
                  <a:cubicBezTo>
                    <a:pt x="199" y="55"/>
                    <a:pt x="193" y="100"/>
                    <a:pt x="196" y="151"/>
                  </a:cubicBezTo>
                  <a:cubicBezTo>
                    <a:pt x="198" y="187"/>
                    <a:pt x="204" y="210"/>
                    <a:pt x="207" y="224"/>
                  </a:cubicBezTo>
                  <a:lnTo>
                    <a:pt x="209" y="231"/>
                  </a:lnTo>
                  <a:lnTo>
                    <a:pt x="176" y="238"/>
                  </a:lnTo>
                  <a:lnTo>
                    <a:pt x="174" y="231"/>
                  </a:lnTo>
                  <a:cubicBezTo>
                    <a:pt x="173" y="226"/>
                    <a:pt x="171" y="220"/>
                    <a:pt x="170" y="212"/>
                  </a:cubicBezTo>
                  <a:cubicBezTo>
                    <a:pt x="169" y="202"/>
                    <a:pt x="167" y="189"/>
                    <a:pt x="166" y="182"/>
                  </a:cubicBezTo>
                  <a:lnTo>
                    <a:pt x="165" y="174"/>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9" name="Freeform 102">
              <a:extLst>
                <a:ext uri="{FF2B5EF4-FFF2-40B4-BE49-F238E27FC236}">
                  <a16:creationId xmlns:a16="http://schemas.microsoft.com/office/drawing/2014/main" id="{BBBD2D3D-6161-4E40-A375-9EBF79F16F23}"/>
                </a:ext>
              </a:extLst>
            </p:cNvPr>
            <p:cNvSpPr>
              <a:spLocks noEditPoints="1"/>
            </p:cNvSpPr>
            <p:nvPr/>
          </p:nvSpPr>
          <p:spPr bwMode="auto">
            <a:xfrm>
              <a:off x="5591" y="396"/>
              <a:ext cx="21" cy="24"/>
            </a:xfrm>
            <a:custGeom>
              <a:avLst/>
              <a:gdLst>
                <a:gd name="T0" fmla="*/ 175 w 212"/>
                <a:gd name="T1" fmla="*/ 31 h 238"/>
                <a:gd name="T2" fmla="*/ 175 w 212"/>
                <a:gd name="T3" fmla="*/ 31 h 238"/>
                <a:gd name="T4" fmla="*/ 95 w 212"/>
                <a:gd name="T5" fmla="*/ 149 h 238"/>
                <a:gd name="T6" fmla="*/ 163 w 212"/>
                <a:gd name="T7" fmla="*/ 149 h 238"/>
                <a:gd name="T8" fmla="*/ 163 w 212"/>
                <a:gd name="T9" fmla="*/ 141 h 238"/>
                <a:gd name="T10" fmla="*/ 164 w 212"/>
                <a:gd name="T11" fmla="*/ 103 h 238"/>
                <a:gd name="T12" fmla="*/ 172 w 212"/>
                <a:gd name="T13" fmla="*/ 46 h 238"/>
                <a:gd name="T14" fmla="*/ 175 w 212"/>
                <a:gd name="T15" fmla="*/ 31 h 238"/>
                <a:gd name="T16" fmla="*/ 175 w 212"/>
                <a:gd name="T17" fmla="*/ 31 h 238"/>
                <a:gd name="T18" fmla="*/ 165 w 212"/>
                <a:gd name="T19" fmla="*/ 174 h 238"/>
                <a:gd name="T20" fmla="*/ 165 w 212"/>
                <a:gd name="T21" fmla="*/ 174 h 238"/>
                <a:gd name="T22" fmla="*/ 77 w 212"/>
                <a:gd name="T23" fmla="*/ 174 h 238"/>
                <a:gd name="T24" fmla="*/ 33 w 212"/>
                <a:gd name="T25" fmla="*/ 238 h 238"/>
                <a:gd name="T26" fmla="*/ 0 w 212"/>
                <a:gd name="T27" fmla="*/ 231 h 238"/>
                <a:gd name="T28" fmla="*/ 165 w 212"/>
                <a:gd name="T29" fmla="*/ 0 h 238"/>
                <a:gd name="T30" fmla="*/ 212 w 212"/>
                <a:gd name="T31" fmla="*/ 0 h 238"/>
                <a:gd name="T32" fmla="*/ 207 w 212"/>
                <a:gd name="T33" fmla="*/ 19 h 238"/>
                <a:gd name="T34" fmla="*/ 196 w 212"/>
                <a:gd name="T35" fmla="*/ 151 h 238"/>
                <a:gd name="T36" fmla="*/ 207 w 212"/>
                <a:gd name="T37" fmla="*/ 224 h 238"/>
                <a:gd name="T38" fmla="*/ 209 w 212"/>
                <a:gd name="T39" fmla="*/ 231 h 238"/>
                <a:gd name="T40" fmla="*/ 176 w 212"/>
                <a:gd name="T41" fmla="*/ 238 h 238"/>
                <a:gd name="T42" fmla="*/ 174 w 212"/>
                <a:gd name="T43" fmla="*/ 231 h 238"/>
                <a:gd name="T44" fmla="*/ 170 w 212"/>
                <a:gd name="T45" fmla="*/ 212 h 238"/>
                <a:gd name="T46" fmla="*/ 166 w 212"/>
                <a:gd name="T47" fmla="*/ 182 h 238"/>
                <a:gd name="T48" fmla="*/ 165 w 212"/>
                <a:gd name="T49" fmla="*/ 174 h 238"/>
                <a:gd name="T50" fmla="*/ 165 w 212"/>
                <a:gd name="T51" fmla="*/ 17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2" h="238">
                  <a:moveTo>
                    <a:pt x="175" y="31"/>
                  </a:moveTo>
                  <a:lnTo>
                    <a:pt x="175" y="31"/>
                  </a:lnTo>
                  <a:lnTo>
                    <a:pt x="95" y="149"/>
                  </a:lnTo>
                  <a:lnTo>
                    <a:pt x="163" y="149"/>
                  </a:lnTo>
                  <a:lnTo>
                    <a:pt x="163" y="141"/>
                  </a:lnTo>
                  <a:cubicBezTo>
                    <a:pt x="163" y="129"/>
                    <a:pt x="163" y="124"/>
                    <a:pt x="164" y="103"/>
                  </a:cubicBezTo>
                  <a:cubicBezTo>
                    <a:pt x="165" y="84"/>
                    <a:pt x="169" y="61"/>
                    <a:pt x="172" y="46"/>
                  </a:cubicBezTo>
                  <a:lnTo>
                    <a:pt x="175" y="31"/>
                  </a:lnTo>
                  <a:lnTo>
                    <a:pt x="175" y="31"/>
                  </a:lnTo>
                  <a:close/>
                  <a:moveTo>
                    <a:pt x="165" y="174"/>
                  </a:moveTo>
                  <a:lnTo>
                    <a:pt x="165" y="174"/>
                  </a:lnTo>
                  <a:lnTo>
                    <a:pt x="77" y="174"/>
                  </a:lnTo>
                  <a:lnTo>
                    <a:pt x="33" y="238"/>
                  </a:lnTo>
                  <a:lnTo>
                    <a:pt x="0" y="231"/>
                  </a:lnTo>
                  <a:lnTo>
                    <a:pt x="165" y="0"/>
                  </a:lnTo>
                  <a:lnTo>
                    <a:pt x="212" y="0"/>
                  </a:lnTo>
                  <a:lnTo>
                    <a:pt x="207" y="19"/>
                  </a:lnTo>
                  <a:cubicBezTo>
                    <a:pt x="199" y="55"/>
                    <a:pt x="193" y="100"/>
                    <a:pt x="196" y="151"/>
                  </a:cubicBezTo>
                  <a:cubicBezTo>
                    <a:pt x="198" y="187"/>
                    <a:pt x="204" y="210"/>
                    <a:pt x="207" y="224"/>
                  </a:cubicBezTo>
                  <a:lnTo>
                    <a:pt x="209" y="231"/>
                  </a:lnTo>
                  <a:lnTo>
                    <a:pt x="176" y="238"/>
                  </a:lnTo>
                  <a:lnTo>
                    <a:pt x="174" y="231"/>
                  </a:lnTo>
                  <a:cubicBezTo>
                    <a:pt x="173" y="226"/>
                    <a:pt x="171" y="220"/>
                    <a:pt x="170" y="212"/>
                  </a:cubicBezTo>
                  <a:cubicBezTo>
                    <a:pt x="169" y="202"/>
                    <a:pt x="167" y="189"/>
                    <a:pt x="166" y="182"/>
                  </a:cubicBezTo>
                  <a:lnTo>
                    <a:pt x="165" y="174"/>
                  </a:lnTo>
                  <a:lnTo>
                    <a:pt x="165" y="174"/>
                  </a:lnTo>
                  <a:close/>
                </a:path>
              </a:pathLst>
            </a:custGeom>
            <a:noFill/>
            <a:ln w="15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0" name="Freeform 103">
              <a:extLst>
                <a:ext uri="{FF2B5EF4-FFF2-40B4-BE49-F238E27FC236}">
                  <a16:creationId xmlns:a16="http://schemas.microsoft.com/office/drawing/2014/main" id="{396A1D88-B975-4AF5-905E-CDFD64D3FE29}"/>
                </a:ext>
              </a:extLst>
            </p:cNvPr>
            <p:cNvSpPr>
              <a:spLocks noEditPoints="1"/>
            </p:cNvSpPr>
            <p:nvPr/>
          </p:nvSpPr>
          <p:spPr bwMode="auto">
            <a:xfrm>
              <a:off x="5631" y="396"/>
              <a:ext cx="21" cy="25"/>
            </a:xfrm>
            <a:custGeom>
              <a:avLst/>
              <a:gdLst>
                <a:gd name="T0" fmla="*/ 98 w 214"/>
                <a:gd name="T1" fmla="*/ 26 h 240"/>
                <a:gd name="T2" fmla="*/ 98 w 214"/>
                <a:gd name="T3" fmla="*/ 26 h 240"/>
                <a:gd name="T4" fmla="*/ 69 w 214"/>
                <a:gd name="T5" fmla="*/ 117 h 240"/>
                <a:gd name="T6" fmla="*/ 82 w 214"/>
                <a:gd name="T7" fmla="*/ 117 h 240"/>
                <a:gd name="T8" fmla="*/ 157 w 214"/>
                <a:gd name="T9" fmla="*/ 92 h 240"/>
                <a:gd name="T10" fmla="*/ 168 w 214"/>
                <a:gd name="T11" fmla="*/ 33 h 240"/>
                <a:gd name="T12" fmla="*/ 165 w 214"/>
                <a:gd name="T13" fmla="*/ 26 h 240"/>
                <a:gd name="T14" fmla="*/ 98 w 214"/>
                <a:gd name="T15" fmla="*/ 26 h 240"/>
                <a:gd name="T16" fmla="*/ 98 w 214"/>
                <a:gd name="T17" fmla="*/ 26 h 240"/>
                <a:gd name="T18" fmla="*/ 100 w 214"/>
                <a:gd name="T19" fmla="*/ 151 h 240"/>
                <a:gd name="T20" fmla="*/ 100 w 214"/>
                <a:gd name="T21" fmla="*/ 151 h 240"/>
                <a:gd name="T22" fmla="*/ 98 w 214"/>
                <a:gd name="T23" fmla="*/ 143 h 240"/>
                <a:gd name="T24" fmla="*/ 61 w 214"/>
                <a:gd name="T25" fmla="*/ 143 h 240"/>
                <a:gd name="T26" fmla="*/ 39 w 214"/>
                <a:gd name="T27" fmla="*/ 215 h 240"/>
                <a:gd name="T28" fmla="*/ 39 w 214"/>
                <a:gd name="T29" fmla="*/ 234 h 240"/>
                <a:gd name="T30" fmla="*/ 0 w 214"/>
                <a:gd name="T31" fmla="*/ 234 h 240"/>
                <a:gd name="T32" fmla="*/ 66 w 214"/>
                <a:gd name="T33" fmla="*/ 20 h 240"/>
                <a:gd name="T34" fmla="*/ 66 w 214"/>
                <a:gd name="T35" fmla="*/ 0 h 240"/>
                <a:gd name="T36" fmla="*/ 190 w 214"/>
                <a:gd name="T37" fmla="*/ 0 h 240"/>
                <a:gd name="T38" fmla="*/ 196 w 214"/>
                <a:gd name="T39" fmla="*/ 12 h 240"/>
                <a:gd name="T40" fmla="*/ 198 w 214"/>
                <a:gd name="T41" fmla="*/ 87 h 240"/>
                <a:gd name="T42" fmla="*/ 139 w 214"/>
                <a:gd name="T43" fmla="*/ 132 h 240"/>
                <a:gd name="T44" fmla="*/ 131 w 214"/>
                <a:gd name="T45" fmla="*/ 135 h 240"/>
                <a:gd name="T46" fmla="*/ 136 w 214"/>
                <a:gd name="T47" fmla="*/ 152 h 240"/>
                <a:gd name="T48" fmla="*/ 154 w 214"/>
                <a:gd name="T49" fmla="*/ 188 h 240"/>
                <a:gd name="T50" fmla="*/ 206 w 214"/>
                <a:gd name="T51" fmla="*/ 212 h 240"/>
                <a:gd name="T52" fmla="*/ 214 w 214"/>
                <a:gd name="T53" fmla="*/ 211 h 240"/>
                <a:gd name="T54" fmla="*/ 205 w 214"/>
                <a:gd name="T55" fmla="*/ 238 h 240"/>
                <a:gd name="T56" fmla="*/ 190 w 214"/>
                <a:gd name="T57" fmla="*/ 239 h 240"/>
                <a:gd name="T58" fmla="*/ 123 w 214"/>
                <a:gd name="T59" fmla="*/ 201 h 240"/>
                <a:gd name="T60" fmla="*/ 100 w 214"/>
                <a:gd name="T61" fmla="*/ 151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14" h="240">
                  <a:moveTo>
                    <a:pt x="98" y="26"/>
                  </a:moveTo>
                  <a:lnTo>
                    <a:pt x="98" y="26"/>
                  </a:lnTo>
                  <a:lnTo>
                    <a:pt x="69" y="117"/>
                  </a:lnTo>
                  <a:lnTo>
                    <a:pt x="82" y="117"/>
                  </a:lnTo>
                  <a:cubicBezTo>
                    <a:pt x="116" y="117"/>
                    <a:pt x="139" y="109"/>
                    <a:pt x="157" y="92"/>
                  </a:cubicBezTo>
                  <a:cubicBezTo>
                    <a:pt x="174" y="76"/>
                    <a:pt x="175" y="51"/>
                    <a:pt x="168" y="33"/>
                  </a:cubicBezTo>
                  <a:lnTo>
                    <a:pt x="165" y="26"/>
                  </a:lnTo>
                  <a:lnTo>
                    <a:pt x="98" y="26"/>
                  </a:lnTo>
                  <a:lnTo>
                    <a:pt x="98" y="26"/>
                  </a:lnTo>
                  <a:close/>
                  <a:moveTo>
                    <a:pt x="100" y="151"/>
                  </a:moveTo>
                  <a:lnTo>
                    <a:pt x="100" y="151"/>
                  </a:lnTo>
                  <a:lnTo>
                    <a:pt x="98" y="143"/>
                  </a:lnTo>
                  <a:lnTo>
                    <a:pt x="61" y="143"/>
                  </a:lnTo>
                  <a:lnTo>
                    <a:pt x="39" y="215"/>
                  </a:lnTo>
                  <a:lnTo>
                    <a:pt x="39" y="234"/>
                  </a:lnTo>
                  <a:lnTo>
                    <a:pt x="0" y="234"/>
                  </a:lnTo>
                  <a:lnTo>
                    <a:pt x="66" y="20"/>
                  </a:lnTo>
                  <a:lnTo>
                    <a:pt x="66" y="0"/>
                  </a:lnTo>
                  <a:lnTo>
                    <a:pt x="190" y="0"/>
                  </a:lnTo>
                  <a:lnTo>
                    <a:pt x="196" y="12"/>
                  </a:lnTo>
                  <a:cubicBezTo>
                    <a:pt x="206" y="33"/>
                    <a:pt x="211" y="62"/>
                    <a:pt x="198" y="87"/>
                  </a:cubicBezTo>
                  <a:cubicBezTo>
                    <a:pt x="184" y="113"/>
                    <a:pt x="157" y="126"/>
                    <a:pt x="139" y="132"/>
                  </a:cubicBezTo>
                  <a:lnTo>
                    <a:pt x="131" y="135"/>
                  </a:lnTo>
                  <a:lnTo>
                    <a:pt x="136" y="152"/>
                  </a:lnTo>
                  <a:cubicBezTo>
                    <a:pt x="138" y="161"/>
                    <a:pt x="147" y="179"/>
                    <a:pt x="154" y="188"/>
                  </a:cubicBezTo>
                  <a:cubicBezTo>
                    <a:pt x="162" y="199"/>
                    <a:pt x="176" y="215"/>
                    <a:pt x="206" y="212"/>
                  </a:cubicBezTo>
                  <a:lnTo>
                    <a:pt x="214" y="211"/>
                  </a:lnTo>
                  <a:lnTo>
                    <a:pt x="205" y="238"/>
                  </a:lnTo>
                  <a:lnTo>
                    <a:pt x="190" y="239"/>
                  </a:lnTo>
                  <a:cubicBezTo>
                    <a:pt x="163" y="240"/>
                    <a:pt x="139" y="225"/>
                    <a:pt x="123" y="201"/>
                  </a:cubicBezTo>
                  <a:cubicBezTo>
                    <a:pt x="113" y="186"/>
                    <a:pt x="105" y="169"/>
                    <a:pt x="100" y="151"/>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1" name="Freeform 104">
              <a:extLst>
                <a:ext uri="{FF2B5EF4-FFF2-40B4-BE49-F238E27FC236}">
                  <a16:creationId xmlns:a16="http://schemas.microsoft.com/office/drawing/2014/main" id="{C049A727-F045-44D0-9557-86AFBD9826A9}"/>
                </a:ext>
              </a:extLst>
            </p:cNvPr>
            <p:cNvSpPr>
              <a:spLocks noEditPoints="1"/>
            </p:cNvSpPr>
            <p:nvPr/>
          </p:nvSpPr>
          <p:spPr bwMode="auto">
            <a:xfrm>
              <a:off x="5631" y="396"/>
              <a:ext cx="21" cy="25"/>
            </a:xfrm>
            <a:custGeom>
              <a:avLst/>
              <a:gdLst>
                <a:gd name="T0" fmla="*/ 98 w 214"/>
                <a:gd name="T1" fmla="*/ 26 h 240"/>
                <a:gd name="T2" fmla="*/ 98 w 214"/>
                <a:gd name="T3" fmla="*/ 26 h 240"/>
                <a:gd name="T4" fmla="*/ 69 w 214"/>
                <a:gd name="T5" fmla="*/ 117 h 240"/>
                <a:gd name="T6" fmla="*/ 82 w 214"/>
                <a:gd name="T7" fmla="*/ 117 h 240"/>
                <a:gd name="T8" fmla="*/ 157 w 214"/>
                <a:gd name="T9" fmla="*/ 92 h 240"/>
                <a:gd name="T10" fmla="*/ 168 w 214"/>
                <a:gd name="T11" fmla="*/ 33 h 240"/>
                <a:gd name="T12" fmla="*/ 165 w 214"/>
                <a:gd name="T13" fmla="*/ 26 h 240"/>
                <a:gd name="T14" fmla="*/ 98 w 214"/>
                <a:gd name="T15" fmla="*/ 26 h 240"/>
                <a:gd name="T16" fmla="*/ 98 w 214"/>
                <a:gd name="T17" fmla="*/ 26 h 240"/>
                <a:gd name="T18" fmla="*/ 100 w 214"/>
                <a:gd name="T19" fmla="*/ 151 h 240"/>
                <a:gd name="T20" fmla="*/ 100 w 214"/>
                <a:gd name="T21" fmla="*/ 151 h 240"/>
                <a:gd name="T22" fmla="*/ 98 w 214"/>
                <a:gd name="T23" fmla="*/ 143 h 240"/>
                <a:gd name="T24" fmla="*/ 61 w 214"/>
                <a:gd name="T25" fmla="*/ 143 h 240"/>
                <a:gd name="T26" fmla="*/ 39 w 214"/>
                <a:gd name="T27" fmla="*/ 215 h 240"/>
                <a:gd name="T28" fmla="*/ 39 w 214"/>
                <a:gd name="T29" fmla="*/ 234 h 240"/>
                <a:gd name="T30" fmla="*/ 0 w 214"/>
                <a:gd name="T31" fmla="*/ 234 h 240"/>
                <a:gd name="T32" fmla="*/ 66 w 214"/>
                <a:gd name="T33" fmla="*/ 20 h 240"/>
                <a:gd name="T34" fmla="*/ 66 w 214"/>
                <a:gd name="T35" fmla="*/ 0 h 240"/>
                <a:gd name="T36" fmla="*/ 190 w 214"/>
                <a:gd name="T37" fmla="*/ 0 h 240"/>
                <a:gd name="T38" fmla="*/ 196 w 214"/>
                <a:gd name="T39" fmla="*/ 12 h 240"/>
                <a:gd name="T40" fmla="*/ 198 w 214"/>
                <a:gd name="T41" fmla="*/ 87 h 240"/>
                <a:gd name="T42" fmla="*/ 139 w 214"/>
                <a:gd name="T43" fmla="*/ 132 h 240"/>
                <a:gd name="T44" fmla="*/ 131 w 214"/>
                <a:gd name="T45" fmla="*/ 135 h 240"/>
                <a:gd name="T46" fmla="*/ 136 w 214"/>
                <a:gd name="T47" fmla="*/ 152 h 240"/>
                <a:gd name="T48" fmla="*/ 154 w 214"/>
                <a:gd name="T49" fmla="*/ 188 h 240"/>
                <a:gd name="T50" fmla="*/ 206 w 214"/>
                <a:gd name="T51" fmla="*/ 212 h 240"/>
                <a:gd name="T52" fmla="*/ 214 w 214"/>
                <a:gd name="T53" fmla="*/ 211 h 240"/>
                <a:gd name="T54" fmla="*/ 205 w 214"/>
                <a:gd name="T55" fmla="*/ 238 h 240"/>
                <a:gd name="T56" fmla="*/ 190 w 214"/>
                <a:gd name="T57" fmla="*/ 239 h 240"/>
                <a:gd name="T58" fmla="*/ 123 w 214"/>
                <a:gd name="T59" fmla="*/ 201 h 240"/>
                <a:gd name="T60" fmla="*/ 100 w 214"/>
                <a:gd name="T61" fmla="*/ 151 h 240"/>
                <a:gd name="T62" fmla="*/ 100 w 214"/>
                <a:gd name="T63" fmla="*/ 151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4" h="240">
                  <a:moveTo>
                    <a:pt x="98" y="26"/>
                  </a:moveTo>
                  <a:lnTo>
                    <a:pt x="98" y="26"/>
                  </a:lnTo>
                  <a:lnTo>
                    <a:pt x="69" y="117"/>
                  </a:lnTo>
                  <a:lnTo>
                    <a:pt x="82" y="117"/>
                  </a:lnTo>
                  <a:cubicBezTo>
                    <a:pt x="116" y="117"/>
                    <a:pt x="139" y="109"/>
                    <a:pt x="157" y="92"/>
                  </a:cubicBezTo>
                  <a:cubicBezTo>
                    <a:pt x="174" y="76"/>
                    <a:pt x="175" y="51"/>
                    <a:pt x="168" y="33"/>
                  </a:cubicBezTo>
                  <a:lnTo>
                    <a:pt x="165" y="26"/>
                  </a:lnTo>
                  <a:lnTo>
                    <a:pt x="98" y="26"/>
                  </a:lnTo>
                  <a:lnTo>
                    <a:pt x="98" y="26"/>
                  </a:lnTo>
                  <a:close/>
                  <a:moveTo>
                    <a:pt x="100" y="151"/>
                  </a:moveTo>
                  <a:lnTo>
                    <a:pt x="100" y="151"/>
                  </a:lnTo>
                  <a:lnTo>
                    <a:pt x="98" y="143"/>
                  </a:lnTo>
                  <a:lnTo>
                    <a:pt x="61" y="143"/>
                  </a:lnTo>
                  <a:lnTo>
                    <a:pt x="39" y="215"/>
                  </a:lnTo>
                  <a:lnTo>
                    <a:pt x="39" y="234"/>
                  </a:lnTo>
                  <a:lnTo>
                    <a:pt x="0" y="234"/>
                  </a:lnTo>
                  <a:lnTo>
                    <a:pt x="66" y="20"/>
                  </a:lnTo>
                  <a:lnTo>
                    <a:pt x="66" y="0"/>
                  </a:lnTo>
                  <a:lnTo>
                    <a:pt x="190" y="0"/>
                  </a:lnTo>
                  <a:lnTo>
                    <a:pt x="196" y="12"/>
                  </a:lnTo>
                  <a:cubicBezTo>
                    <a:pt x="206" y="33"/>
                    <a:pt x="211" y="62"/>
                    <a:pt x="198" y="87"/>
                  </a:cubicBezTo>
                  <a:cubicBezTo>
                    <a:pt x="184" y="113"/>
                    <a:pt x="157" y="126"/>
                    <a:pt x="139" y="132"/>
                  </a:cubicBezTo>
                  <a:lnTo>
                    <a:pt x="131" y="135"/>
                  </a:lnTo>
                  <a:lnTo>
                    <a:pt x="136" y="152"/>
                  </a:lnTo>
                  <a:cubicBezTo>
                    <a:pt x="138" y="161"/>
                    <a:pt x="147" y="179"/>
                    <a:pt x="154" y="188"/>
                  </a:cubicBezTo>
                  <a:cubicBezTo>
                    <a:pt x="162" y="199"/>
                    <a:pt x="176" y="215"/>
                    <a:pt x="206" y="212"/>
                  </a:cubicBezTo>
                  <a:lnTo>
                    <a:pt x="214" y="211"/>
                  </a:lnTo>
                  <a:lnTo>
                    <a:pt x="205" y="238"/>
                  </a:lnTo>
                  <a:lnTo>
                    <a:pt x="190" y="239"/>
                  </a:lnTo>
                  <a:cubicBezTo>
                    <a:pt x="163" y="240"/>
                    <a:pt x="139" y="225"/>
                    <a:pt x="123" y="201"/>
                  </a:cubicBezTo>
                  <a:cubicBezTo>
                    <a:pt x="113" y="186"/>
                    <a:pt x="105" y="169"/>
                    <a:pt x="100" y="151"/>
                  </a:cubicBezTo>
                  <a:lnTo>
                    <a:pt x="100" y="151"/>
                  </a:lnTo>
                  <a:close/>
                </a:path>
              </a:pathLst>
            </a:custGeom>
            <a:noFill/>
            <a:ln w="15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2" name="Freeform 105">
              <a:extLst>
                <a:ext uri="{FF2B5EF4-FFF2-40B4-BE49-F238E27FC236}">
                  <a16:creationId xmlns:a16="http://schemas.microsoft.com/office/drawing/2014/main" id="{D15666FF-C288-4311-9D7C-DF2FE7F2A38B}"/>
                </a:ext>
              </a:extLst>
            </p:cNvPr>
            <p:cNvSpPr>
              <a:spLocks noEditPoints="1"/>
            </p:cNvSpPr>
            <p:nvPr/>
          </p:nvSpPr>
          <p:spPr bwMode="auto">
            <a:xfrm>
              <a:off x="5670" y="396"/>
              <a:ext cx="24" cy="24"/>
            </a:xfrm>
            <a:custGeom>
              <a:avLst/>
              <a:gdLst>
                <a:gd name="T0" fmla="*/ 99 w 238"/>
                <a:gd name="T1" fmla="*/ 26 h 238"/>
                <a:gd name="T2" fmla="*/ 99 w 238"/>
                <a:gd name="T3" fmla="*/ 26 h 238"/>
                <a:gd name="T4" fmla="*/ 43 w 238"/>
                <a:gd name="T5" fmla="*/ 209 h 238"/>
                <a:gd name="T6" fmla="*/ 62 w 238"/>
                <a:gd name="T7" fmla="*/ 209 h 238"/>
                <a:gd name="T8" fmla="*/ 182 w 238"/>
                <a:gd name="T9" fmla="*/ 145 h 238"/>
                <a:gd name="T10" fmla="*/ 189 w 238"/>
                <a:gd name="T11" fmla="*/ 35 h 238"/>
                <a:gd name="T12" fmla="*/ 184 w 238"/>
                <a:gd name="T13" fmla="*/ 26 h 238"/>
                <a:gd name="T14" fmla="*/ 99 w 238"/>
                <a:gd name="T15" fmla="*/ 26 h 238"/>
                <a:gd name="T16" fmla="*/ 99 w 238"/>
                <a:gd name="T17" fmla="*/ 26 h 238"/>
                <a:gd name="T18" fmla="*/ 71 w 238"/>
                <a:gd name="T19" fmla="*/ 237 h 238"/>
                <a:gd name="T20" fmla="*/ 71 w 238"/>
                <a:gd name="T21" fmla="*/ 237 h 238"/>
                <a:gd name="T22" fmla="*/ 0 w 238"/>
                <a:gd name="T23" fmla="*/ 238 h 238"/>
                <a:gd name="T24" fmla="*/ 67 w 238"/>
                <a:gd name="T25" fmla="*/ 20 h 238"/>
                <a:gd name="T26" fmla="*/ 67 w 238"/>
                <a:gd name="T27" fmla="*/ 0 h 238"/>
                <a:gd name="T28" fmla="*/ 211 w 238"/>
                <a:gd name="T29" fmla="*/ 0 h 238"/>
                <a:gd name="T30" fmla="*/ 220 w 238"/>
                <a:gd name="T31" fmla="*/ 19 h 238"/>
                <a:gd name="T32" fmla="*/ 222 w 238"/>
                <a:gd name="T33" fmla="*/ 143 h 238"/>
                <a:gd name="T34" fmla="*/ 71 w 238"/>
                <a:gd name="T35" fmla="*/ 237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8" h="238">
                  <a:moveTo>
                    <a:pt x="99" y="26"/>
                  </a:moveTo>
                  <a:lnTo>
                    <a:pt x="99" y="26"/>
                  </a:lnTo>
                  <a:lnTo>
                    <a:pt x="43" y="209"/>
                  </a:lnTo>
                  <a:lnTo>
                    <a:pt x="62" y="209"/>
                  </a:lnTo>
                  <a:cubicBezTo>
                    <a:pt x="103" y="209"/>
                    <a:pt x="153" y="195"/>
                    <a:pt x="182" y="145"/>
                  </a:cubicBezTo>
                  <a:cubicBezTo>
                    <a:pt x="206" y="103"/>
                    <a:pt x="200" y="56"/>
                    <a:pt x="189" y="35"/>
                  </a:cubicBezTo>
                  <a:lnTo>
                    <a:pt x="184" y="26"/>
                  </a:lnTo>
                  <a:lnTo>
                    <a:pt x="99" y="26"/>
                  </a:lnTo>
                  <a:lnTo>
                    <a:pt x="99" y="26"/>
                  </a:lnTo>
                  <a:close/>
                  <a:moveTo>
                    <a:pt x="71" y="237"/>
                  </a:moveTo>
                  <a:lnTo>
                    <a:pt x="71" y="237"/>
                  </a:lnTo>
                  <a:lnTo>
                    <a:pt x="0" y="238"/>
                  </a:lnTo>
                  <a:lnTo>
                    <a:pt x="67" y="20"/>
                  </a:lnTo>
                  <a:lnTo>
                    <a:pt x="67" y="0"/>
                  </a:lnTo>
                  <a:lnTo>
                    <a:pt x="211" y="0"/>
                  </a:lnTo>
                  <a:lnTo>
                    <a:pt x="220" y="19"/>
                  </a:lnTo>
                  <a:cubicBezTo>
                    <a:pt x="238" y="56"/>
                    <a:pt x="238" y="106"/>
                    <a:pt x="222" y="143"/>
                  </a:cubicBezTo>
                  <a:cubicBezTo>
                    <a:pt x="191" y="209"/>
                    <a:pt x="123" y="236"/>
                    <a:pt x="71" y="23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3" name="Freeform 106">
              <a:extLst>
                <a:ext uri="{FF2B5EF4-FFF2-40B4-BE49-F238E27FC236}">
                  <a16:creationId xmlns:a16="http://schemas.microsoft.com/office/drawing/2014/main" id="{4CB7570D-8A05-4556-965F-A43378F633B1}"/>
                </a:ext>
              </a:extLst>
            </p:cNvPr>
            <p:cNvSpPr>
              <a:spLocks noEditPoints="1"/>
            </p:cNvSpPr>
            <p:nvPr/>
          </p:nvSpPr>
          <p:spPr bwMode="auto">
            <a:xfrm>
              <a:off x="5670" y="396"/>
              <a:ext cx="24" cy="24"/>
            </a:xfrm>
            <a:custGeom>
              <a:avLst/>
              <a:gdLst>
                <a:gd name="T0" fmla="*/ 99 w 238"/>
                <a:gd name="T1" fmla="*/ 26 h 238"/>
                <a:gd name="T2" fmla="*/ 99 w 238"/>
                <a:gd name="T3" fmla="*/ 26 h 238"/>
                <a:gd name="T4" fmla="*/ 43 w 238"/>
                <a:gd name="T5" fmla="*/ 209 h 238"/>
                <a:gd name="T6" fmla="*/ 62 w 238"/>
                <a:gd name="T7" fmla="*/ 209 h 238"/>
                <a:gd name="T8" fmla="*/ 182 w 238"/>
                <a:gd name="T9" fmla="*/ 145 h 238"/>
                <a:gd name="T10" fmla="*/ 189 w 238"/>
                <a:gd name="T11" fmla="*/ 35 h 238"/>
                <a:gd name="T12" fmla="*/ 184 w 238"/>
                <a:gd name="T13" fmla="*/ 26 h 238"/>
                <a:gd name="T14" fmla="*/ 99 w 238"/>
                <a:gd name="T15" fmla="*/ 26 h 238"/>
                <a:gd name="T16" fmla="*/ 99 w 238"/>
                <a:gd name="T17" fmla="*/ 26 h 238"/>
                <a:gd name="T18" fmla="*/ 71 w 238"/>
                <a:gd name="T19" fmla="*/ 237 h 238"/>
                <a:gd name="T20" fmla="*/ 71 w 238"/>
                <a:gd name="T21" fmla="*/ 237 h 238"/>
                <a:gd name="T22" fmla="*/ 0 w 238"/>
                <a:gd name="T23" fmla="*/ 238 h 238"/>
                <a:gd name="T24" fmla="*/ 67 w 238"/>
                <a:gd name="T25" fmla="*/ 20 h 238"/>
                <a:gd name="T26" fmla="*/ 67 w 238"/>
                <a:gd name="T27" fmla="*/ 0 h 238"/>
                <a:gd name="T28" fmla="*/ 211 w 238"/>
                <a:gd name="T29" fmla="*/ 0 h 238"/>
                <a:gd name="T30" fmla="*/ 220 w 238"/>
                <a:gd name="T31" fmla="*/ 19 h 238"/>
                <a:gd name="T32" fmla="*/ 222 w 238"/>
                <a:gd name="T33" fmla="*/ 143 h 238"/>
                <a:gd name="T34" fmla="*/ 71 w 238"/>
                <a:gd name="T35" fmla="*/ 237 h 238"/>
                <a:gd name="T36" fmla="*/ 71 w 238"/>
                <a:gd name="T37" fmla="*/ 237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38">
                  <a:moveTo>
                    <a:pt x="99" y="26"/>
                  </a:moveTo>
                  <a:lnTo>
                    <a:pt x="99" y="26"/>
                  </a:lnTo>
                  <a:lnTo>
                    <a:pt x="43" y="209"/>
                  </a:lnTo>
                  <a:lnTo>
                    <a:pt x="62" y="209"/>
                  </a:lnTo>
                  <a:cubicBezTo>
                    <a:pt x="103" y="209"/>
                    <a:pt x="153" y="195"/>
                    <a:pt x="182" y="145"/>
                  </a:cubicBezTo>
                  <a:cubicBezTo>
                    <a:pt x="206" y="103"/>
                    <a:pt x="200" y="56"/>
                    <a:pt x="189" y="35"/>
                  </a:cubicBezTo>
                  <a:lnTo>
                    <a:pt x="184" y="26"/>
                  </a:lnTo>
                  <a:lnTo>
                    <a:pt x="99" y="26"/>
                  </a:lnTo>
                  <a:lnTo>
                    <a:pt x="99" y="26"/>
                  </a:lnTo>
                  <a:close/>
                  <a:moveTo>
                    <a:pt x="71" y="237"/>
                  </a:moveTo>
                  <a:lnTo>
                    <a:pt x="71" y="237"/>
                  </a:lnTo>
                  <a:lnTo>
                    <a:pt x="0" y="238"/>
                  </a:lnTo>
                  <a:lnTo>
                    <a:pt x="67" y="20"/>
                  </a:lnTo>
                  <a:lnTo>
                    <a:pt x="67" y="0"/>
                  </a:lnTo>
                  <a:lnTo>
                    <a:pt x="211" y="0"/>
                  </a:lnTo>
                  <a:lnTo>
                    <a:pt x="220" y="19"/>
                  </a:lnTo>
                  <a:cubicBezTo>
                    <a:pt x="238" y="56"/>
                    <a:pt x="238" y="106"/>
                    <a:pt x="222" y="143"/>
                  </a:cubicBezTo>
                  <a:cubicBezTo>
                    <a:pt x="191" y="209"/>
                    <a:pt x="123" y="236"/>
                    <a:pt x="71" y="237"/>
                  </a:cubicBezTo>
                  <a:lnTo>
                    <a:pt x="71" y="237"/>
                  </a:lnTo>
                  <a:close/>
                </a:path>
              </a:pathLst>
            </a:custGeom>
            <a:noFill/>
            <a:ln w="15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4" name="Freeform 107">
              <a:extLst>
                <a:ext uri="{FF2B5EF4-FFF2-40B4-BE49-F238E27FC236}">
                  <a16:creationId xmlns:a16="http://schemas.microsoft.com/office/drawing/2014/main" id="{30C4A5CA-60E5-42DB-B6F2-D561F9B24D2E}"/>
                </a:ext>
              </a:extLst>
            </p:cNvPr>
            <p:cNvSpPr>
              <a:spLocks noEditPoints="1"/>
            </p:cNvSpPr>
            <p:nvPr/>
          </p:nvSpPr>
          <p:spPr bwMode="auto">
            <a:xfrm>
              <a:off x="5318" y="58"/>
              <a:ext cx="66" cy="51"/>
            </a:xfrm>
            <a:custGeom>
              <a:avLst/>
              <a:gdLst>
                <a:gd name="T0" fmla="*/ 421 w 656"/>
                <a:gd name="T1" fmla="*/ 413 h 497"/>
                <a:gd name="T2" fmla="*/ 421 w 656"/>
                <a:gd name="T3" fmla="*/ 413 h 497"/>
                <a:gd name="T4" fmla="*/ 55 w 656"/>
                <a:gd name="T5" fmla="*/ 393 h 497"/>
                <a:gd name="T6" fmla="*/ 246 w 656"/>
                <a:gd name="T7" fmla="*/ 95 h 497"/>
                <a:gd name="T8" fmla="*/ 604 w 656"/>
                <a:gd name="T9" fmla="*/ 113 h 497"/>
                <a:gd name="T10" fmla="*/ 421 w 656"/>
                <a:gd name="T11" fmla="*/ 413 h 497"/>
                <a:gd name="T12" fmla="*/ 421 w 656"/>
                <a:gd name="T13" fmla="*/ 413 h 497"/>
                <a:gd name="T14" fmla="*/ 239 w 656"/>
                <a:gd name="T15" fmla="*/ 83 h 497"/>
                <a:gd name="T16" fmla="*/ 239 w 656"/>
                <a:gd name="T17" fmla="*/ 83 h 497"/>
                <a:gd name="T18" fmla="*/ 48 w 656"/>
                <a:gd name="T19" fmla="*/ 399 h 497"/>
                <a:gd name="T20" fmla="*/ 432 w 656"/>
                <a:gd name="T21" fmla="*/ 415 h 497"/>
                <a:gd name="T22" fmla="*/ 608 w 656"/>
                <a:gd name="T23" fmla="*/ 101 h 497"/>
                <a:gd name="T24" fmla="*/ 239 w 656"/>
                <a:gd name="T25" fmla="*/ 83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6" h="497">
                  <a:moveTo>
                    <a:pt x="421" y="413"/>
                  </a:moveTo>
                  <a:lnTo>
                    <a:pt x="421" y="413"/>
                  </a:lnTo>
                  <a:cubicBezTo>
                    <a:pt x="279" y="488"/>
                    <a:pt x="99" y="476"/>
                    <a:pt x="55" y="393"/>
                  </a:cubicBezTo>
                  <a:cubicBezTo>
                    <a:pt x="11" y="310"/>
                    <a:pt x="105" y="171"/>
                    <a:pt x="246" y="95"/>
                  </a:cubicBezTo>
                  <a:cubicBezTo>
                    <a:pt x="388" y="19"/>
                    <a:pt x="553" y="16"/>
                    <a:pt x="604" y="113"/>
                  </a:cubicBezTo>
                  <a:cubicBezTo>
                    <a:pt x="648" y="196"/>
                    <a:pt x="563" y="337"/>
                    <a:pt x="421" y="413"/>
                  </a:cubicBezTo>
                  <a:lnTo>
                    <a:pt x="421" y="413"/>
                  </a:lnTo>
                  <a:close/>
                  <a:moveTo>
                    <a:pt x="239" y="83"/>
                  </a:moveTo>
                  <a:lnTo>
                    <a:pt x="239" y="83"/>
                  </a:lnTo>
                  <a:cubicBezTo>
                    <a:pt x="85" y="165"/>
                    <a:pt x="0" y="308"/>
                    <a:pt x="48" y="399"/>
                  </a:cubicBezTo>
                  <a:cubicBezTo>
                    <a:pt x="96" y="490"/>
                    <a:pt x="277" y="497"/>
                    <a:pt x="432" y="415"/>
                  </a:cubicBezTo>
                  <a:cubicBezTo>
                    <a:pt x="586" y="332"/>
                    <a:pt x="656" y="191"/>
                    <a:pt x="608" y="101"/>
                  </a:cubicBezTo>
                  <a:cubicBezTo>
                    <a:pt x="560" y="10"/>
                    <a:pt x="394" y="0"/>
                    <a:pt x="239" y="83"/>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5" name="Freeform 108">
              <a:extLst>
                <a:ext uri="{FF2B5EF4-FFF2-40B4-BE49-F238E27FC236}">
                  <a16:creationId xmlns:a16="http://schemas.microsoft.com/office/drawing/2014/main" id="{2304D0BE-FDA9-4791-867F-1F67444708E4}"/>
                </a:ext>
              </a:extLst>
            </p:cNvPr>
            <p:cNvSpPr>
              <a:spLocks noEditPoints="1"/>
            </p:cNvSpPr>
            <p:nvPr/>
          </p:nvSpPr>
          <p:spPr bwMode="auto">
            <a:xfrm>
              <a:off x="5318" y="58"/>
              <a:ext cx="66" cy="51"/>
            </a:xfrm>
            <a:custGeom>
              <a:avLst/>
              <a:gdLst>
                <a:gd name="T0" fmla="*/ 421 w 656"/>
                <a:gd name="T1" fmla="*/ 413 h 497"/>
                <a:gd name="T2" fmla="*/ 421 w 656"/>
                <a:gd name="T3" fmla="*/ 413 h 497"/>
                <a:gd name="T4" fmla="*/ 55 w 656"/>
                <a:gd name="T5" fmla="*/ 393 h 497"/>
                <a:gd name="T6" fmla="*/ 246 w 656"/>
                <a:gd name="T7" fmla="*/ 95 h 497"/>
                <a:gd name="T8" fmla="*/ 604 w 656"/>
                <a:gd name="T9" fmla="*/ 113 h 497"/>
                <a:gd name="T10" fmla="*/ 421 w 656"/>
                <a:gd name="T11" fmla="*/ 413 h 497"/>
                <a:gd name="T12" fmla="*/ 421 w 656"/>
                <a:gd name="T13" fmla="*/ 413 h 497"/>
                <a:gd name="T14" fmla="*/ 239 w 656"/>
                <a:gd name="T15" fmla="*/ 83 h 497"/>
                <a:gd name="T16" fmla="*/ 239 w 656"/>
                <a:gd name="T17" fmla="*/ 83 h 497"/>
                <a:gd name="T18" fmla="*/ 48 w 656"/>
                <a:gd name="T19" fmla="*/ 399 h 497"/>
                <a:gd name="T20" fmla="*/ 432 w 656"/>
                <a:gd name="T21" fmla="*/ 415 h 497"/>
                <a:gd name="T22" fmla="*/ 608 w 656"/>
                <a:gd name="T23" fmla="*/ 101 h 497"/>
                <a:gd name="T24" fmla="*/ 239 w 656"/>
                <a:gd name="T25" fmla="*/ 83 h 497"/>
                <a:gd name="T26" fmla="*/ 239 w 656"/>
                <a:gd name="T27" fmla="*/ 83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6" h="497">
                  <a:moveTo>
                    <a:pt x="421" y="413"/>
                  </a:moveTo>
                  <a:lnTo>
                    <a:pt x="421" y="413"/>
                  </a:lnTo>
                  <a:cubicBezTo>
                    <a:pt x="279" y="488"/>
                    <a:pt x="99" y="476"/>
                    <a:pt x="55" y="393"/>
                  </a:cubicBezTo>
                  <a:cubicBezTo>
                    <a:pt x="11" y="310"/>
                    <a:pt x="105" y="171"/>
                    <a:pt x="246" y="95"/>
                  </a:cubicBezTo>
                  <a:cubicBezTo>
                    <a:pt x="388" y="19"/>
                    <a:pt x="553" y="16"/>
                    <a:pt x="604" y="113"/>
                  </a:cubicBezTo>
                  <a:cubicBezTo>
                    <a:pt x="648" y="196"/>
                    <a:pt x="563" y="337"/>
                    <a:pt x="421" y="413"/>
                  </a:cubicBezTo>
                  <a:lnTo>
                    <a:pt x="421" y="413"/>
                  </a:lnTo>
                  <a:close/>
                  <a:moveTo>
                    <a:pt x="239" y="83"/>
                  </a:moveTo>
                  <a:lnTo>
                    <a:pt x="239" y="83"/>
                  </a:lnTo>
                  <a:cubicBezTo>
                    <a:pt x="85" y="165"/>
                    <a:pt x="0" y="308"/>
                    <a:pt x="48" y="399"/>
                  </a:cubicBezTo>
                  <a:cubicBezTo>
                    <a:pt x="96" y="490"/>
                    <a:pt x="277" y="497"/>
                    <a:pt x="432" y="415"/>
                  </a:cubicBezTo>
                  <a:cubicBezTo>
                    <a:pt x="586" y="332"/>
                    <a:pt x="656" y="191"/>
                    <a:pt x="608" y="101"/>
                  </a:cubicBezTo>
                  <a:cubicBezTo>
                    <a:pt x="560" y="10"/>
                    <a:pt x="394" y="0"/>
                    <a:pt x="239" y="83"/>
                  </a:cubicBezTo>
                  <a:lnTo>
                    <a:pt x="239" y="83"/>
                  </a:lnTo>
                  <a:close/>
                </a:path>
              </a:pathLst>
            </a:custGeom>
            <a:noFill/>
            <a:ln w="3175"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6" name="Freeform 109">
              <a:extLst>
                <a:ext uri="{FF2B5EF4-FFF2-40B4-BE49-F238E27FC236}">
                  <a16:creationId xmlns:a16="http://schemas.microsoft.com/office/drawing/2014/main" id="{A826AA3A-00BA-44B6-B67F-262C4836715D}"/>
                </a:ext>
              </a:extLst>
            </p:cNvPr>
            <p:cNvSpPr>
              <a:spLocks/>
            </p:cNvSpPr>
            <p:nvPr/>
          </p:nvSpPr>
          <p:spPr bwMode="auto">
            <a:xfrm>
              <a:off x="5279" y="48"/>
              <a:ext cx="202" cy="144"/>
            </a:xfrm>
            <a:custGeom>
              <a:avLst/>
              <a:gdLst>
                <a:gd name="T0" fmla="*/ 794 w 2006"/>
                <a:gd name="T1" fmla="*/ 212 h 1418"/>
                <a:gd name="T2" fmla="*/ 794 w 2006"/>
                <a:gd name="T3" fmla="*/ 212 h 1418"/>
                <a:gd name="T4" fmla="*/ 142 w 2006"/>
                <a:gd name="T5" fmla="*/ 1418 h 1418"/>
                <a:gd name="T6" fmla="*/ 155 w 2006"/>
                <a:gd name="T7" fmla="*/ 1407 h 1418"/>
                <a:gd name="T8" fmla="*/ 816 w 2006"/>
                <a:gd name="T9" fmla="*/ 223 h 1418"/>
                <a:gd name="T10" fmla="*/ 2006 w 2006"/>
                <a:gd name="T11" fmla="*/ 728 h 1418"/>
                <a:gd name="T12" fmla="*/ 2005 w 2006"/>
                <a:gd name="T13" fmla="*/ 727 h 1418"/>
                <a:gd name="T14" fmla="*/ 794 w 2006"/>
                <a:gd name="T15" fmla="*/ 212 h 14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06" h="1418">
                  <a:moveTo>
                    <a:pt x="794" y="212"/>
                  </a:moveTo>
                  <a:lnTo>
                    <a:pt x="794" y="212"/>
                  </a:lnTo>
                  <a:cubicBezTo>
                    <a:pt x="282" y="417"/>
                    <a:pt x="12" y="963"/>
                    <a:pt x="142" y="1418"/>
                  </a:cubicBezTo>
                  <a:lnTo>
                    <a:pt x="155" y="1407"/>
                  </a:lnTo>
                  <a:cubicBezTo>
                    <a:pt x="0" y="978"/>
                    <a:pt x="322" y="419"/>
                    <a:pt x="816" y="223"/>
                  </a:cubicBezTo>
                  <a:cubicBezTo>
                    <a:pt x="1369" y="4"/>
                    <a:pt x="1848" y="276"/>
                    <a:pt x="2006" y="728"/>
                  </a:cubicBezTo>
                  <a:lnTo>
                    <a:pt x="2005" y="727"/>
                  </a:lnTo>
                  <a:cubicBezTo>
                    <a:pt x="1867" y="241"/>
                    <a:pt x="1326" y="0"/>
                    <a:pt x="794" y="212"/>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7" name="Freeform 110">
              <a:extLst>
                <a:ext uri="{FF2B5EF4-FFF2-40B4-BE49-F238E27FC236}">
                  <a16:creationId xmlns:a16="http://schemas.microsoft.com/office/drawing/2014/main" id="{76FA2658-60C7-476F-883F-8A5AC837F70D}"/>
                </a:ext>
              </a:extLst>
            </p:cNvPr>
            <p:cNvSpPr>
              <a:spLocks/>
            </p:cNvSpPr>
            <p:nvPr/>
          </p:nvSpPr>
          <p:spPr bwMode="auto">
            <a:xfrm>
              <a:off x="5279" y="48"/>
              <a:ext cx="202" cy="144"/>
            </a:xfrm>
            <a:custGeom>
              <a:avLst/>
              <a:gdLst>
                <a:gd name="T0" fmla="*/ 794 w 2006"/>
                <a:gd name="T1" fmla="*/ 212 h 1418"/>
                <a:gd name="T2" fmla="*/ 794 w 2006"/>
                <a:gd name="T3" fmla="*/ 212 h 1418"/>
                <a:gd name="T4" fmla="*/ 142 w 2006"/>
                <a:gd name="T5" fmla="*/ 1418 h 1418"/>
                <a:gd name="T6" fmla="*/ 155 w 2006"/>
                <a:gd name="T7" fmla="*/ 1407 h 1418"/>
                <a:gd name="T8" fmla="*/ 816 w 2006"/>
                <a:gd name="T9" fmla="*/ 223 h 1418"/>
                <a:gd name="T10" fmla="*/ 2006 w 2006"/>
                <a:gd name="T11" fmla="*/ 728 h 1418"/>
                <a:gd name="T12" fmla="*/ 2005 w 2006"/>
                <a:gd name="T13" fmla="*/ 727 h 1418"/>
                <a:gd name="T14" fmla="*/ 794 w 2006"/>
                <a:gd name="T15" fmla="*/ 212 h 1418"/>
                <a:gd name="T16" fmla="*/ 794 w 2006"/>
                <a:gd name="T17" fmla="*/ 212 h 1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06" h="1418">
                  <a:moveTo>
                    <a:pt x="794" y="212"/>
                  </a:moveTo>
                  <a:lnTo>
                    <a:pt x="794" y="212"/>
                  </a:lnTo>
                  <a:cubicBezTo>
                    <a:pt x="282" y="417"/>
                    <a:pt x="12" y="963"/>
                    <a:pt x="142" y="1418"/>
                  </a:cubicBezTo>
                  <a:lnTo>
                    <a:pt x="155" y="1407"/>
                  </a:lnTo>
                  <a:cubicBezTo>
                    <a:pt x="0" y="978"/>
                    <a:pt x="322" y="419"/>
                    <a:pt x="816" y="223"/>
                  </a:cubicBezTo>
                  <a:cubicBezTo>
                    <a:pt x="1369" y="4"/>
                    <a:pt x="1848" y="276"/>
                    <a:pt x="2006" y="728"/>
                  </a:cubicBezTo>
                  <a:lnTo>
                    <a:pt x="2005" y="727"/>
                  </a:lnTo>
                  <a:cubicBezTo>
                    <a:pt x="1867" y="241"/>
                    <a:pt x="1326" y="0"/>
                    <a:pt x="794" y="212"/>
                  </a:cubicBezTo>
                  <a:lnTo>
                    <a:pt x="794" y="212"/>
                  </a:lnTo>
                  <a:close/>
                </a:path>
              </a:pathLst>
            </a:custGeom>
            <a:noFill/>
            <a:ln w="15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8" name="Freeform 111">
              <a:extLst>
                <a:ext uri="{FF2B5EF4-FFF2-40B4-BE49-F238E27FC236}">
                  <a16:creationId xmlns:a16="http://schemas.microsoft.com/office/drawing/2014/main" id="{0B5D7C81-6CE5-43CA-A900-6090DCB83429}"/>
                </a:ext>
              </a:extLst>
            </p:cNvPr>
            <p:cNvSpPr>
              <a:spLocks noEditPoints="1"/>
            </p:cNvSpPr>
            <p:nvPr/>
          </p:nvSpPr>
          <p:spPr bwMode="auto">
            <a:xfrm>
              <a:off x="5271" y="36"/>
              <a:ext cx="230" cy="232"/>
            </a:xfrm>
            <a:custGeom>
              <a:avLst/>
              <a:gdLst>
                <a:gd name="T0" fmla="*/ 213 w 2282"/>
                <a:gd name="T1" fmla="*/ 861 h 2286"/>
                <a:gd name="T2" fmla="*/ 213 w 2282"/>
                <a:gd name="T3" fmla="*/ 861 h 2286"/>
                <a:gd name="T4" fmla="*/ 679 w 2282"/>
                <a:gd name="T5" fmla="*/ 274 h 2286"/>
                <a:gd name="T6" fmla="*/ 2009 w 2282"/>
                <a:gd name="T7" fmla="*/ 676 h 2286"/>
                <a:gd name="T8" fmla="*/ 1594 w 2282"/>
                <a:gd name="T9" fmla="*/ 2017 h 2286"/>
                <a:gd name="T10" fmla="*/ 258 w 2282"/>
                <a:gd name="T11" fmla="*/ 1594 h 2286"/>
                <a:gd name="T12" fmla="*/ 184 w 2282"/>
                <a:gd name="T13" fmla="*/ 1003 h 2286"/>
                <a:gd name="T14" fmla="*/ 213 w 2282"/>
                <a:gd name="T15" fmla="*/ 861 h 2286"/>
                <a:gd name="T16" fmla="*/ 670 w 2282"/>
                <a:gd name="T17" fmla="*/ 258 h 2286"/>
                <a:gd name="T18" fmla="*/ 670 w 2282"/>
                <a:gd name="T19" fmla="*/ 258 h 2286"/>
                <a:gd name="T20" fmla="*/ 259 w 2282"/>
                <a:gd name="T21" fmla="*/ 1611 h 2286"/>
                <a:gd name="T22" fmla="*/ 1611 w 2282"/>
                <a:gd name="T23" fmla="*/ 2026 h 2286"/>
                <a:gd name="T24" fmla="*/ 2022 w 2282"/>
                <a:gd name="T25" fmla="*/ 674 h 2286"/>
                <a:gd name="T26" fmla="*/ 670 w 2282"/>
                <a:gd name="T27" fmla="*/ 258 h 2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82" h="2286">
                  <a:moveTo>
                    <a:pt x="213" y="861"/>
                  </a:moveTo>
                  <a:lnTo>
                    <a:pt x="213" y="861"/>
                  </a:lnTo>
                  <a:cubicBezTo>
                    <a:pt x="281" y="617"/>
                    <a:pt x="441" y="400"/>
                    <a:pt x="679" y="274"/>
                  </a:cubicBezTo>
                  <a:cubicBezTo>
                    <a:pt x="1148" y="26"/>
                    <a:pt x="1758" y="205"/>
                    <a:pt x="2009" y="676"/>
                  </a:cubicBezTo>
                  <a:cubicBezTo>
                    <a:pt x="2259" y="1146"/>
                    <a:pt x="2114" y="1738"/>
                    <a:pt x="1594" y="2017"/>
                  </a:cubicBezTo>
                  <a:cubicBezTo>
                    <a:pt x="1097" y="2286"/>
                    <a:pt x="510" y="2071"/>
                    <a:pt x="258" y="1594"/>
                  </a:cubicBezTo>
                  <a:cubicBezTo>
                    <a:pt x="160" y="1407"/>
                    <a:pt x="159" y="1200"/>
                    <a:pt x="184" y="1003"/>
                  </a:cubicBezTo>
                  <a:cubicBezTo>
                    <a:pt x="191" y="955"/>
                    <a:pt x="200" y="907"/>
                    <a:pt x="213" y="861"/>
                  </a:cubicBezTo>
                  <a:close/>
                  <a:moveTo>
                    <a:pt x="670" y="258"/>
                  </a:moveTo>
                  <a:lnTo>
                    <a:pt x="670" y="258"/>
                  </a:lnTo>
                  <a:cubicBezTo>
                    <a:pt x="184" y="517"/>
                    <a:pt x="0" y="1123"/>
                    <a:pt x="259" y="1611"/>
                  </a:cubicBezTo>
                  <a:cubicBezTo>
                    <a:pt x="519" y="2099"/>
                    <a:pt x="1124" y="2285"/>
                    <a:pt x="1611" y="2026"/>
                  </a:cubicBezTo>
                  <a:cubicBezTo>
                    <a:pt x="2098" y="1768"/>
                    <a:pt x="2282" y="1162"/>
                    <a:pt x="2022" y="674"/>
                  </a:cubicBezTo>
                  <a:cubicBezTo>
                    <a:pt x="1762" y="185"/>
                    <a:pt x="1157" y="0"/>
                    <a:pt x="670" y="258"/>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9" name="Freeform 112">
              <a:extLst>
                <a:ext uri="{FF2B5EF4-FFF2-40B4-BE49-F238E27FC236}">
                  <a16:creationId xmlns:a16="http://schemas.microsoft.com/office/drawing/2014/main" id="{6D410C80-A79D-4F5C-82AC-EC972121E5C3}"/>
                </a:ext>
              </a:extLst>
            </p:cNvPr>
            <p:cNvSpPr>
              <a:spLocks noEditPoints="1"/>
            </p:cNvSpPr>
            <p:nvPr/>
          </p:nvSpPr>
          <p:spPr bwMode="auto">
            <a:xfrm>
              <a:off x="5271" y="36"/>
              <a:ext cx="230" cy="232"/>
            </a:xfrm>
            <a:custGeom>
              <a:avLst/>
              <a:gdLst>
                <a:gd name="T0" fmla="*/ 213 w 2282"/>
                <a:gd name="T1" fmla="*/ 861 h 2286"/>
                <a:gd name="T2" fmla="*/ 213 w 2282"/>
                <a:gd name="T3" fmla="*/ 861 h 2286"/>
                <a:gd name="T4" fmla="*/ 679 w 2282"/>
                <a:gd name="T5" fmla="*/ 274 h 2286"/>
                <a:gd name="T6" fmla="*/ 2009 w 2282"/>
                <a:gd name="T7" fmla="*/ 676 h 2286"/>
                <a:gd name="T8" fmla="*/ 1594 w 2282"/>
                <a:gd name="T9" fmla="*/ 2017 h 2286"/>
                <a:gd name="T10" fmla="*/ 258 w 2282"/>
                <a:gd name="T11" fmla="*/ 1594 h 2286"/>
                <a:gd name="T12" fmla="*/ 184 w 2282"/>
                <a:gd name="T13" fmla="*/ 1003 h 2286"/>
                <a:gd name="T14" fmla="*/ 213 w 2282"/>
                <a:gd name="T15" fmla="*/ 861 h 2286"/>
                <a:gd name="T16" fmla="*/ 670 w 2282"/>
                <a:gd name="T17" fmla="*/ 258 h 2286"/>
                <a:gd name="T18" fmla="*/ 670 w 2282"/>
                <a:gd name="T19" fmla="*/ 258 h 2286"/>
                <a:gd name="T20" fmla="*/ 259 w 2282"/>
                <a:gd name="T21" fmla="*/ 1611 h 2286"/>
                <a:gd name="T22" fmla="*/ 1611 w 2282"/>
                <a:gd name="T23" fmla="*/ 2026 h 2286"/>
                <a:gd name="T24" fmla="*/ 2022 w 2282"/>
                <a:gd name="T25" fmla="*/ 674 h 2286"/>
                <a:gd name="T26" fmla="*/ 670 w 2282"/>
                <a:gd name="T27" fmla="*/ 258 h 2286"/>
                <a:gd name="T28" fmla="*/ 670 w 2282"/>
                <a:gd name="T29" fmla="*/ 258 h 2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82" h="2286">
                  <a:moveTo>
                    <a:pt x="213" y="861"/>
                  </a:moveTo>
                  <a:lnTo>
                    <a:pt x="213" y="861"/>
                  </a:lnTo>
                  <a:cubicBezTo>
                    <a:pt x="281" y="617"/>
                    <a:pt x="441" y="400"/>
                    <a:pt x="679" y="274"/>
                  </a:cubicBezTo>
                  <a:cubicBezTo>
                    <a:pt x="1148" y="26"/>
                    <a:pt x="1758" y="205"/>
                    <a:pt x="2009" y="676"/>
                  </a:cubicBezTo>
                  <a:cubicBezTo>
                    <a:pt x="2259" y="1146"/>
                    <a:pt x="2114" y="1738"/>
                    <a:pt x="1594" y="2017"/>
                  </a:cubicBezTo>
                  <a:cubicBezTo>
                    <a:pt x="1097" y="2286"/>
                    <a:pt x="510" y="2071"/>
                    <a:pt x="258" y="1594"/>
                  </a:cubicBezTo>
                  <a:cubicBezTo>
                    <a:pt x="160" y="1407"/>
                    <a:pt x="159" y="1200"/>
                    <a:pt x="184" y="1003"/>
                  </a:cubicBezTo>
                  <a:cubicBezTo>
                    <a:pt x="191" y="955"/>
                    <a:pt x="200" y="907"/>
                    <a:pt x="213" y="861"/>
                  </a:cubicBezTo>
                  <a:close/>
                  <a:moveTo>
                    <a:pt x="670" y="258"/>
                  </a:moveTo>
                  <a:lnTo>
                    <a:pt x="670" y="258"/>
                  </a:lnTo>
                  <a:cubicBezTo>
                    <a:pt x="184" y="517"/>
                    <a:pt x="0" y="1123"/>
                    <a:pt x="259" y="1611"/>
                  </a:cubicBezTo>
                  <a:cubicBezTo>
                    <a:pt x="519" y="2099"/>
                    <a:pt x="1124" y="2285"/>
                    <a:pt x="1611" y="2026"/>
                  </a:cubicBezTo>
                  <a:cubicBezTo>
                    <a:pt x="2098" y="1768"/>
                    <a:pt x="2282" y="1162"/>
                    <a:pt x="2022" y="674"/>
                  </a:cubicBezTo>
                  <a:cubicBezTo>
                    <a:pt x="1762" y="185"/>
                    <a:pt x="1157" y="0"/>
                    <a:pt x="670" y="258"/>
                  </a:cubicBezTo>
                  <a:lnTo>
                    <a:pt x="670" y="258"/>
                  </a:lnTo>
                  <a:close/>
                </a:path>
              </a:pathLst>
            </a:custGeom>
            <a:noFill/>
            <a:ln w="15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0" name="Freeform 113">
              <a:extLst>
                <a:ext uri="{FF2B5EF4-FFF2-40B4-BE49-F238E27FC236}">
                  <a16:creationId xmlns:a16="http://schemas.microsoft.com/office/drawing/2014/main" id="{2506E2D6-B300-421C-820A-10601F6E3F64}"/>
                </a:ext>
              </a:extLst>
            </p:cNvPr>
            <p:cNvSpPr>
              <a:spLocks/>
            </p:cNvSpPr>
            <p:nvPr/>
          </p:nvSpPr>
          <p:spPr bwMode="auto">
            <a:xfrm>
              <a:off x="5325" y="62"/>
              <a:ext cx="126" cy="173"/>
            </a:xfrm>
            <a:custGeom>
              <a:avLst/>
              <a:gdLst>
                <a:gd name="T0" fmla="*/ 758 w 1250"/>
                <a:gd name="T1" fmla="*/ 554 h 1702"/>
                <a:gd name="T2" fmla="*/ 758 w 1250"/>
                <a:gd name="T3" fmla="*/ 554 h 1702"/>
                <a:gd name="T4" fmla="*/ 25 w 1250"/>
                <a:gd name="T5" fmla="*/ 64 h 1702"/>
                <a:gd name="T6" fmla="*/ 0 w 1250"/>
                <a:gd name="T7" fmla="*/ 77 h 1702"/>
                <a:gd name="T8" fmla="*/ 754 w 1250"/>
                <a:gd name="T9" fmla="*/ 581 h 1702"/>
                <a:gd name="T10" fmla="*/ 1181 w 1250"/>
                <a:gd name="T11" fmla="*/ 1658 h 1702"/>
                <a:gd name="T12" fmla="*/ 1162 w 1250"/>
                <a:gd name="T13" fmla="*/ 1702 h 1702"/>
                <a:gd name="T14" fmla="*/ 1177 w 1250"/>
                <a:gd name="T15" fmla="*/ 1677 h 1702"/>
                <a:gd name="T16" fmla="*/ 758 w 1250"/>
                <a:gd name="T17" fmla="*/ 554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0" h="1702">
                  <a:moveTo>
                    <a:pt x="758" y="554"/>
                  </a:moveTo>
                  <a:lnTo>
                    <a:pt x="758" y="554"/>
                  </a:lnTo>
                  <a:cubicBezTo>
                    <a:pt x="477" y="188"/>
                    <a:pt x="141" y="0"/>
                    <a:pt x="25" y="64"/>
                  </a:cubicBezTo>
                  <a:lnTo>
                    <a:pt x="0" y="77"/>
                  </a:lnTo>
                  <a:cubicBezTo>
                    <a:pt x="112" y="17"/>
                    <a:pt x="483" y="227"/>
                    <a:pt x="754" y="581"/>
                  </a:cubicBezTo>
                  <a:cubicBezTo>
                    <a:pt x="1074" y="1001"/>
                    <a:pt x="1228" y="1499"/>
                    <a:pt x="1181" y="1658"/>
                  </a:cubicBezTo>
                  <a:cubicBezTo>
                    <a:pt x="1177" y="1667"/>
                    <a:pt x="1162" y="1702"/>
                    <a:pt x="1162" y="1702"/>
                  </a:cubicBezTo>
                  <a:cubicBezTo>
                    <a:pt x="1168" y="1695"/>
                    <a:pt x="1173" y="1687"/>
                    <a:pt x="1177" y="1677"/>
                  </a:cubicBezTo>
                  <a:cubicBezTo>
                    <a:pt x="1250" y="1499"/>
                    <a:pt x="1084" y="978"/>
                    <a:pt x="758" y="554"/>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1" name="Freeform 114">
              <a:extLst>
                <a:ext uri="{FF2B5EF4-FFF2-40B4-BE49-F238E27FC236}">
                  <a16:creationId xmlns:a16="http://schemas.microsoft.com/office/drawing/2014/main" id="{5D8AD7BE-D18A-4CCE-9002-4D572FB420C2}"/>
                </a:ext>
              </a:extLst>
            </p:cNvPr>
            <p:cNvSpPr>
              <a:spLocks/>
            </p:cNvSpPr>
            <p:nvPr/>
          </p:nvSpPr>
          <p:spPr bwMode="auto">
            <a:xfrm>
              <a:off x="5325" y="62"/>
              <a:ext cx="126" cy="173"/>
            </a:xfrm>
            <a:custGeom>
              <a:avLst/>
              <a:gdLst>
                <a:gd name="T0" fmla="*/ 758 w 1250"/>
                <a:gd name="T1" fmla="*/ 554 h 1702"/>
                <a:gd name="T2" fmla="*/ 758 w 1250"/>
                <a:gd name="T3" fmla="*/ 554 h 1702"/>
                <a:gd name="T4" fmla="*/ 25 w 1250"/>
                <a:gd name="T5" fmla="*/ 64 h 1702"/>
                <a:gd name="T6" fmla="*/ 0 w 1250"/>
                <a:gd name="T7" fmla="*/ 77 h 1702"/>
                <a:gd name="T8" fmla="*/ 754 w 1250"/>
                <a:gd name="T9" fmla="*/ 581 h 1702"/>
                <a:gd name="T10" fmla="*/ 1181 w 1250"/>
                <a:gd name="T11" fmla="*/ 1658 h 1702"/>
                <a:gd name="T12" fmla="*/ 1162 w 1250"/>
                <a:gd name="T13" fmla="*/ 1702 h 1702"/>
                <a:gd name="T14" fmla="*/ 1177 w 1250"/>
                <a:gd name="T15" fmla="*/ 1677 h 1702"/>
                <a:gd name="T16" fmla="*/ 758 w 1250"/>
                <a:gd name="T17" fmla="*/ 554 h 1702"/>
                <a:gd name="T18" fmla="*/ 758 w 1250"/>
                <a:gd name="T19" fmla="*/ 554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0" h="1702">
                  <a:moveTo>
                    <a:pt x="758" y="554"/>
                  </a:moveTo>
                  <a:lnTo>
                    <a:pt x="758" y="554"/>
                  </a:lnTo>
                  <a:cubicBezTo>
                    <a:pt x="477" y="188"/>
                    <a:pt x="141" y="0"/>
                    <a:pt x="25" y="64"/>
                  </a:cubicBezTo>
                  <a:lnTo>
                    <a:pt x="0" y="77"/>
                  </a:lnTo>
                  <a:cubicBezTo>
                    <a:pt x="112" y="17"/>
                    <a:pt x="483" y="227"/>
                    <a:pt x="754" y="581"/>
                  </a:cubicBezTo>
                  <a:cubicBezTo>
                    <a:pt x="1074" y="1001"/>
                    <a:pt x="1228" y="1499"/>
                    <a:pt x="1181" y="1658"/>
                  </a:cubicBezTo>
                  <a:cubicBezTo>
                    <a:pt x="1177" y="1667"/>
                    <a:pt x="1162" y="1702"/>
                    <a:pt x="1162" y="1702"/>
                  </a:cubicBezTo>
                  <a:cubicBezTo>
                    <a:pt x="1168" y="1695"/>
                    <a:pt x="1173" y="1687"/>
                    <a:pt x="1177" y="1677"/>
                  </a:cubicBezTo>
                  <a:cubicBezTo>
                    <a:pt x="1250" y="1499"/>
                    <a:pt x="1084" y="978"/>
                    <a:pt x="758" y="554"/>
                  </a:cubicBezTo>
                  <a:lnTo>
                    <a:pt x="758" y="554"/>
                  </a:lnTo>
                  <a:close/>
                </a:path>
              </a:pathLst>
            </a:custGeom>
            <a:noFill/>
            <a:ln w="15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2" name="Freeform 115">
              <a:extLst>
                <a:ext uri="{FF2B5EF4-FFF2-40B4-BE49-F238E27FC236}">
                  <a16:creationId xmlns:a16="http://schemas.microsoft.com/office/drawing/2014/main" id="{6CEF5D5E-E68B-4EC4-8754-1FC1062E849B}"/>
                </a:ext>
              </a:extLst>
            </p:cNvPr>
            <p:cNvSpPr>
              <a:spLocks/>
            </p:cNvSpPr>
            <p:nvPr/>
          </p:nvSpPr>
          <p:spPr bwMode="auto">
            <a:xfrm>
              <a:off x="5328" y="50"/>
              <a:ext cx="87" cy="203"/>
            </a:xfrm>
            <a:custGeom>
              <a:avLst/>
              <a:gdLst>
                <a:gd name="T0" fmla="*/ 865 w 865"/>
                <a:gd name="T1" fmla="*/ 1969 h 1994"/>
                <a:gd name="T2" fmla="*/ 865 w 865"/>
                <a:gd name="T3" fmla="*/ 1969 h 1994"/>
                <a:gd name="T4" fmla="*/ 91 w 865"/>
                <a:gd name="T5" fmla="*/ 1026 h 1994"/>
                <a:gd name="T6" fmla="*/ 524 w 865"/>
                <a:gd name="T7" fmla="*/ 23 h 1994"/>
                <a:gd name="T8" fmla="*/ 571 w 865"/>
                <a:gd name="T9" fmla="*/ 17 h 1994"/>
                <a:gd name="T10" fmla="*/ 575 w 865"/>
                <a:gd name="T11" fmla="*/ 0 h 1994"/>
                <a:gd name="T12" fmla="*/ 528 w 865"/>
                <a:gd name="T13" fmla="*/ 7 h 1994"/>
                <a:gd name="T14" fmla="*/ 71 w 865"/>
                <a:gd name="T15" fmla="*/ 1018 h 1994"/>
                <a:gd name="T16" fmla="*/ 857 w 865"/>
                <a:gd name="T17" fmla="*/ 1967 h 1994"/>
                <a:gd name="T18" fmla="*/ 850 w 865"/>
                <a:gd name="T19" fmla="*/ 1976 h 1994"/>
                <a:gd name="T20" fmla="*/ 865 w 865"/>
                <a:gd name="T21" fmla="*/ 1969 h 1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5" h="1994">
                  <a:moveTo>
                    <a:pt x="865" y="1969"/>
                  </a:moveTo>
                  <a:lnTo>
                    <a:pt x="865" y="1969"/>
                  </a:lnTo>
                  <a:cubicBezTo>
                    <a:pt x="529" y="1982"/>
                    <a:pt x="174" y="1586"/>
                    <a:pt x="91" y="1026"/>
                  </a:cubicBezTo>
                  <a:cubicBezTo>
                    <a:pt x="34" y="529"/>
                    <a:pt x="221" y="87"/>
                    <a:pt x="524" y="23"/>
                  </a:cubicBezTo>
                  <a:cubicBezTo>
                    <a:pt x="540" y="20"/>
                    <a:pt x="556" y="18"/>
                    <a:pt x="571" y="17"/>
                  </a:cubicBezTo>
                  <a:lnTo>
                    <a:pt x="575" y="0"/>
                  </a:lnTo>
                  <a:cubicBezTo>
                    <a:pt x="559" y="2"/>
                    <a:pt x="543" y="4"/>
                    <a:pt x="528" y="7"/>
                  </a:cubicBezTo>
                  <a:cubicBezTo>
                    <a:pt x="214" y="73"/>
                    <a:pt x="0" y="505"/>
                    <a:pt x="71" y="1018"/>
                  </a:cubicBezTo>
                  <a:cubicBezTo>
                    <a:pt x="146" y="1561"/>
                    <a:pt x="500" y="1994"/>
                    <a:pt x="857" y="1967"/>
                  </a:cubicBezTo>
                  <a:cubicBezTo>
                    <a:pt x="865" y="1966"/>
                    <a:pt x="858" y="1975"/>
                    <a:pt x="850" y="1976"/>
                  </a:cubicBezTo>
                  <a:lnTo>
                    <a:pt x="865" y="1969"/>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3" name="Freeform 116">
              <a:extLst>
                <a:ext uri="{FF2B5EF4-FFF2-40B4-BE49-F238E27FC236}">
                  <a16:creationId xmlns:a16="http://schemas.microsoft.com/office/drawing/2014/main" id="{E2F66BF7-5AC8-445C-AB5E-949322F071AB}"/>
                </a:ext>
              </a:extLst>
            </p:cNvPr>
            <p:cNvSpPr>
              <a:spLocks/>
            </p:cNvSpPr>
            <p:nvPr/>
          </p:nvSpPr>
          <p:spPr bwMode="auto">
            <a:xfrm>
              <a:off x="5328" y="50"/>
              <a:ext cx="87" cy="203"/>
            </a:xfrm>
            <a:custGeom>
              <a:avLst/>
              <a:gdLst>
                <a:gd name="T0" fmla="*/ 865 w 865"/>
                <a:gd name="T1" fmla="*/ 1969 h 1994"/>
                <a:gd name="T2" fmla="*/ 865 w 865"/>
                <a:gd name="T3" fmla="*/ 1969 h 1994"/>
                <a:gd name="T4" fmla="*/ 91 w 865"/>
                <a:gd name="T5" fmla="*/ 1026 h 1994"/>
                <a:gd name="T6" fmla="*/ 524 w 865"/>
                <a:gd name="T7" fmla="*/ 23 h 1994"/>
                <a:gd name="T8" fmla="*/ 571 w 865"/>
                <a:gd name="T9" fmla="*/ 17 h 1994"/>
                <a:gd name="T10" fmla="*/ 575 w 865"/>
                <a:gd name="T11" fmla="*/ 0 h 1994"/>
                <a:gd name="T12" fmla="*/ 528 w 865"/>
                <a:gd name="T13" fmla="*/ 7 h 1994"/>
                <a:gd name="T14" fmla="*/ 71 w 865"/>
                <a:gd name="T15" fmla="*/ 1018 h 1994"/>
                <a:gd name="T16" fmla="*/ 857 w 865"/>
                <a:gd name="T17" fmla="*/ 1967 h 1994"/>
                <a:gd name="T18" fmla="*/ 850 w 865"/>
                <a:gd name="T19" fmla="*/ 1976 h 1994"/>
                <a:gd name="T20" fmla="*/ 865 w 865"/>
                <a:gd name="T21" fmla="*/ 1969 h 1994"/>
                <a:gd name="T22" fmla="*/ 865 w 865"/>
                <a:gd name="T23" fmla="*/ 1969 h 1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5" h="1994">
                  <a:moveTo>
                    <a:pt x="865" y="1969"/>
                  </a:moveTo>
                  <a:lnTo>
                    <a:pt x="865" y="1969"/>
                  </a:lnTo>
                  <a:cubicBezTo>
                    <a:pt x="529" y="1982"/>
                    <a:pt x="174" y="1586"/>
                    <a:pt x="91" y="1026"/>
                  </a:cubicBezTo>
                  <a:cubicBezTo>
                    <a:pt x="34" y="529"/>
                    <a:pt x="221" y="87"/>
                    <a:pt x="524" y="23"/>
                  </a:cubicBezTo>
                  <a:cubicBezTo>
                    <a:pt x="540" y="20"/>
                    <a:pt x="556" y="18"/>
                    <a:pt x="571" y="17"/>
                  </a:cubicBezTo>
                  <a:lnTo>
                    <a:pt x="575" y="0"/>
                  </a:lnTo>
                  <a:cubicBezTo>
                    <a:pt x="559" y="2"/>
                    <a:pt x="543" y="4"/>
                    <a:pt x="528" y="7"/>
                  </a:cubicBezTo>
                  <a:cubicBezTo>
                    <a:pt x="214" y="73"/>
                    <a:pt x="0" y="505"/>
                    <a:pt x="71" y="1018"/>
                  </a:cubicBezTo>
                  <a:cubicBezTo>
                    <a:pt x="146" y="1561"/>
                    <a:pt x="500" y="1994"/>
                    <a:pt x="857" y="1967"/>
                  </a:cubicBezTo>
                  <a:cubicBezTo>
                    <a:pt x="865" y="1966"/>
                    <a:pt x="858" y="1975"/>
                    <a:pt x="850" y="1976"/>
                  </a:cubicBezTo>
                  <a:lnTo>
                    <a:pt x="865" y="1969"/>
                  </a:lnTo>
                  <a:lnTo>
                    <a:pt x="865" y="1969"/>
                  </a:lnTo>
                  <a:close/>
                </a:path>
              </a:pathLst>
            </a:custGeom>
            <a:noFill/>
            <a:ln w="15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4" name="Freeform 117">
              <a:extLst>
                <a:ext uri="{FF2B5EF4-FFF2-40B4-BE49-F238E27FC236}">
                  <a16:creationId xmlns:a16="http://schemas.microsoft.com/office/drawing/2014/main" id="{C3831678-5639-4D80-9F4E-B4C51FB1134C}"/>
                </a:ext>
              </a:extLst>
            </p:cNvPr>
            <p:cNvSpPr>
              <a:spLocks/>
            </p:cNvSpPr>
            <p:nvPr/>
          </p:nvSpPr>
          <p:spPr bwMode="auto">
            <a:xfrm>
              <a:off x="5301" y="64"/>
              <a:ext cx="181" cy="170"/>
            </a:xfrm>
            <a:custGeom>
              <a:avLst/>
              <a:gdLst>
                <a:gd name="T0" fmla="*/ 1349 w 1795"/>
                <a:gd name="T1" fmla="*/ 365 h 1673"/>
                <a:gd name="T2" fmla="*/ 1349 w 1795"/>
                <a:gd name="T3" fmla="*/ 365 h 1673"/>
                <a:gd name="T4" fmla="*/ 0 w 1795"/>
                <a:gd name="T5" fmla="*/ 320 h 1673"/>
                <a:gd name="T6" fmla="*/ 15 w 1795"/>
                <a:gd name="T7" fmla="*/ 327 h 1673"/>
                <a:gd name="T8" fmla="*/ 1343 w 1795"/>
                <a:gd name="T9" fmla="*/ 385 h 1673"/>
                <a:gd name="T10" fmla="*/ 1427 w 1795"/>
                <a:gd name="T11" fmla="*/ 1673 h 1673"/>
                <a:gd name="T12" fmla="*/ 1427 w 1795"/>
                <a:gd name="T13" fmla="*/ 1671 h 1673"/>
                <a:gd name="T14" fmla="*/ 1349 w 1795"/>
                <a:gd name="T15" fmla="*/ 365 h 16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95" h="1673">
                  <a:moveTo>
                    <a:pt x="1349" y="365"/>
                  </a:moveTo>
                  <a:lnTo>
                    <a:pt x="1349" y="365"/>
                  </a:lnTo>
                  <a:cubicBezTo>
                    <a:pt x="943" y="0"/>
                    <a:pt x="343" y="3"/>
                    <a:pt x="0" y="320"/>
                  </a:cubicBezTo>
                  <a:lnTo>
                    <a:pt x="15" y="327"/>
                  </a:lnTo>
                  <a:cubicBezTo>
                    <a:pt x="347" y="22"/>
                    <a:pt x="953" y="33"/>
                    <a:pt x="1343" y="385"/>
                  </a:cubicBezTo>
                  <a:cubicBezTo>
                    <a:pt x="1763" y="783"/>
                    <a:pt x="1778" y="1346"/>
                    <a:pt x="1427" y="1673"/>
                  </a:cubicBezTo>
                  <a:lnTo>
                    <a:pt x="1427" y="1671"/>
                  </a:lnTo>
                  <a:cubicBezTo>
                    <a:pt x="1795" y="1332"/>
                    <a:pt x="1770" y="744"/>
                    <a:pt x="1349" y="365"/>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5" name="Freeform 118">
              <a:extLst>
                <a:ext uri="{FF2B5EF4-FFF2-40B4-BE49-F238E27FC236}">
                  <a16:creationId xmlns:a16="http://schemas.microsoft.com/office/drawing/2014/main" id="{189E5B51-193C-4D20-B831-E4208A66CA37}"/>
                </a:ext>
              </a:extLst>
            </p:cNvPr>
            <p:cNvSpPr>
              <a:spLocks/>
            </p:cNvSpPr>
            <p:nvPr/>
          </p:nvSpPr>
          <p:spPr bwMode="auto">
            <a:xfrm>
              <a:off x="5301" y="64"/>
              <a:ext cx="181" cy="170"/>
            </a:xfrm>
            <a:custGeom>
              <a:avLst/>
              <a:gdLst>
                <a:gd name="T0" fmla="*/ 1349 w 1795"/>
                <a:gd name="T1" fmla="*/ 365 h 1673"/>
                <a:gd name="T2" fmla="*/ 1349 w 1795"/>
                <a:gd name="T3" fmla="*/ 365 h 1673"/>
                <a:gd name="T4" fmla="*/ 0 w 1795"/>
                <a:gd name="T5" fmla="*/ 320 h 1673"/>
                <a:gd name="T6" fmla="*/ 15 w 1795"/>
                <a:gd name="T7" fmla="*/ 327 h 1673"/>
                <a:gd name="T8" fmla="*/ 1343 w 1795"/>
                <a:gd name="T9" fmla="*/ 385 h 1673"/>
                <a:gd name="T10" fmla="*/ 1427 w 1795"/>
                <a:gd name="T11" fmla="*/ 1673 h 1673"/>
                <a:gd name="T12" fmla="*/ 1427 w 1795"/>
                <a:gd name="T13" fmla="*/ 1671 h 1673"/>
                <a:gd name="T14" fmla="*/ 1349 w 1795"/>
                <a:gd name="T15" fmla="*/ 365 h 1673"/>
                <a:gd name="T16" fmla="*/ 1349 w 1795"/>
                <a:gd name="T17" fmla="*/ 365 h 1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95" h="1673">
                  <a:moveTo>
                    <a:pt x="1349" y="365"/>
                  </a:moveTo>
                  <a:lnTo>
                    <a:pt x="1349" y="365"/>
                  </a:lnTo>
                  <a:cubicBezTo>
                    <a:pt x="943" y="0"/>
                    <a:pt x="343" y="3"/>
                    <a:pt x="0" y="320"/>
                  </a:cubicBezTo>
                  <a:lnTo>
                    <a:pt x="15" y="327"/>
                  </a:lnTo>
                  <a:cubicBezTo>
                    <a:pt x="347" y="22"/>
                    <a:pt x="953" y="33"/>
                    <a:pt x="1343" y="385"/>
                  </a:cubicBezTo>
                  <a:cubicBezTo>
                    <a:pt x="1763" y="783"/>
                    <a:pt x="1778" y="1346"/>
                    <a:pt x="1427" y="1673"/>
                  </a:cubicBezTo>
                  <a:lnTo>
                    <a:pt x="1427" y="1671"/>
                  </a:lnTo>
                  <a:cubicBezTo>
                    <a:pt x="1795" y="1332"/>
                    <a:pt x="1770" y="744"/>
                    <a:pt x="1349" y="365"/>
                  </a:cubicBezTo>
                  <a:lnTo>
                    <a:pt x="1349" y="365"/>
                  </a:lnTo>
                  <a:close/>
                </a:path>
              </a:pathLst>
            </a:custGeom>
            <a:noFill/>
            <a:ln w="15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6" name="Freeform 119">
              <a:extLst>
                <a:ext uri="{FF2B5EF4-FFF2-40B4-BE49-F238E27FC236}">
                  <a16:creationId xmlns:a16="http://schemas.microsoft.com/office/drawing/2014/main" id="{7E9B0A6D-8A14-4670-8B09-0C1FF7DA62BD}"/>
                </a:ext>
              </a:extLst>
            </p:cNvPr>
            <p:cNvSpPr>
              <a:spLocks/>
            </p:cNvSpPr>
            <p:nvPr/>
          </p:nvSpPr>
          <p:spPr bwMode="auto">
            <a:xfrm>
              <a:off x="5300" y="114"/>
              <a:ext cx="190" cy="125"/>
            </a:xfrm>
            <a:custGeom>
              <a:avLst/>
              <a:gdLst>
                <a:gd name="T0" fmla="*/ 1766 w 1881"/>
                <a:gd name="T1" fmla="*/ 0 h 1234"/>
                <a:gd name="T2" fmla="*/ 1766 w 1881"/>
                <a:gd name="T3" fmla="*/ 0 h 1234"/>
                <a:gd name="T4" fmla="*/ 1767 w 1881"/>
                <a:gd name="T5" fmla="*/ 20 h 1234"/>
                <a:gd name="T6" fmla="*/ 1775 w 1881"/>
                <a:gd name="T7" fmla="*/ 281 h 1234"/>
                <a:gd name="T8" fmla="*/ 1310 w 1881"/>
                <a:gd name="T9" fmla="*/ 886 h 1234"/>
                <a:gd name="T10" fmla="*/ 286 w 1881"/>
                <a:gd name="T11" fmla="*/ 1089 h 1234"/>
                <a:gd name="T12" fmla="*/ 39 w 1881"/>
                <a:gd name="T13" fmla="*/ 924 h 1234"/>
                <a:gd name="T14" fmla="*/ 0 w 1881"/>
                <a:gd name="T15" fmla="*/ 873 h 1234"/>
                <a:gd name="T16" fmla="*/ 65 w 1881"/>
                <a:gd name="T17" fmla="*/ 968 h 1234"/>
                <a:gd name="T18" fmla="*/ 1323 w 1881"/>
                <a:gd name="T19" fmla="*/ 903 h 1234"/>
                <a:gd name="T20" fmla="*/ 1766 w 1881"/>
                <a:gd name="T21" fmla="*/ 0 h 1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81" h="1234">
                  <a:moveTo>
                    <a:pt x="1766" y="0"/>
                  </a:moveTo>
                  <a:lnTo>
                    <a:pt x="1766" y="0"/>
                  </a:lnTo>
                  <a:cubicBezTo>
                    <a:pt x="1767" y="7"/>
                    <a:pt x="1767" y="14"/>
                    <a:pt x="1767" y="20"/>
                  </a:cubicBezTo>
                  <a:cubicBezTo>
                    <a:pt x="1768" y="37"/>
                    <a:pt x="1803" y="172"/>
                    <a:pt x="1775" y="281"/>
                  </a:cubicBezTo>
                  <a:cubicBezTo>
                    <a:pt x="1726" y="509"/>
                    <a:pt x="1559" y="719"/>
                    <a:pt x="1310" y="886"/>
                  </a:cubicBezTo>
                  <a:cubicBezTo>
                    <a:pt x="975" y="1111"/>
                    <a:pt x="580" y="1204"/>
                    <a:pt x="286" y="1089"/>
                  </a:cubicBezTo>
                  <a:cubicBezTo>
                    <a:pt x="186" y="1061"/>
                    <a:pt x="100" y="994"/>
                    <a:pt x="39" y="924"/>
                  </a:cubicBezTo>
                  <a:cubicBezTo>
                    <a:pt x="25" y="908"/>
                    <a:pt x="12" y="891"/>
                    <a:pt x="0" y="873"/>
                  </a:cubicBezTo>
                  <a:cubicBezTo>
                    <a:pt x="17" y="906"/>
                    <a:pt x="38" y="939"/>
                    <a:pt x="65" y="968"/>
                  </a:cubicBezTo>
                  <a:cubicBezTo>
                    <a:pt x="311" y="1234"/>
                    <a:pt x="876" y="1204"/>
                    <a:pt x="1323" y="903"/>
                  </a:cubicBezTo>
                  <a:cubicBezTo>
                    <a:pt x="1707" y="645"/>
                    <a:pt x="1881" y="270"/>
                    <a:pt x="1766" y="0"/>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7" name="Freeform 120">
              <a:extLst>
                <a:ext uri="{FF2B5EF4-FFF2-40B4-BE49-F238E27FC236}">
                  <a16:creationId xmlns:a16="http://schemas.microsoft.com/office/drawing/2014/main" id="{DD4D5414-5D4C-49EB-A842-D321DD98EE44}"/>
                </a:ext>
              </a:extLst>
            </p:cNvPr>
            <p:cNvSpPr>
              <a:spLocks/>
            </p:cNvSpPr>
            <p:nvPr/>
          </p:nvSpPr>
          <p:spPr bwMode="auto">
            <a:xfrm>
              <a:off x="5300" y="114"/>
              <a:ext cx="190" cy="125"/>
            </a:xfrm>
            <a:custGeom>
              <a:avLst/>
              <a:gdLst>
                <a:gd name="T0" fmla="*/ 1766 w 1881"/>
                <a:gd name="T1" fmla="*/ 0 h 1234"/>
                <a:gd name="T2" fmla="*/ 1766 w 1881"/>
                <a:gd name="T3" fmla="*/ 0 h 1234"/>
                <a:gd name="T4" fmla="*/ 1767 w 1881"/>
                <a:gd name="T5" fmla="*/ 20 h 1234"/>
                <a:gd name="T6" fmla="*/ 1775 w 1881"/>
                <a:gd name="T7" fmla="*/ 281 h 1234"/>
                <a:gd name="T8" fmla="*/ 1310 w 1881"/>
                <a:gd name="T9" fmla="*/ 886 h 1234"/>
                <a:gd name="T10" fmla="*/ 286 w 1881"/>
                <a:gd name="T11" fmla="*/ 1089 h 1234"/>
                <a:gd name="T12" fmla="*/ 39 w 1881"/>
                <a:gd name="T13" fmla="*/ 924 h 1234"/>
                <a:gd name="T14" fmla="*/ 0 w 1881"/>
                <a:gd name="T15" fmla="*/ 873 h 1234"/>
                <a:gd name="T16" fmla="*/ 65 w 1881"/>
                <a:gd name="T17" fmla="*/ 968 h 1234"/>
                <a:gd name="T18" fmla="*/ 1323 w 1881"/>
                <a:gd name="T19" fmla="*/ 903 h 1234"/>
                <a:gd name="T20" fmla="*/ 1766 w 1881"/>
                <a:gd name="T21" fmla="*/ 0 h 1234"/>
                <a:gd name="T22" fmla="*/ 1766 w 1881"/>
                <a:gd name="T23" fmla="*/ 0 h 1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1" h="1234">
                  <a:moveTo>
                    <a:pt x="1766" y="0"/>
                  </a:moveTo>
                  <a:lnTo>
                    <a:pt x="1766" y="0"/>
                  </a:lnTo>
                  <a:cubicBezTo>
                    <a:pt x="1767" y="7"/>
                    <a:pt x="1767" y="14"/>
                    <a:pt x="1767" y="20"/>
                  </a:cubicBezTo>
                  <a:cubicBezTo>
                    <a:pt x="1768" y="37"/>
                    <a:pt x="1803" y="172"/>
                    <a:pt x="1775" y="281"/>
                  </a:cubicBezTo>
                  <a:cubicBezTo>
                    <a:pt x="1726" y="509"/>
                    <a:pt x="1559" y="719"/>
                    <a:pt x="1310" y="886"/>
                  </a:cubicBezTo>
                  <a:cubicBezTo>
                    <a:pt x="975" y="1111"/>
                    <a:pt x="580" y="1204"/>
                    <a:pt x="286" y="1089"/>
                  </a:cubicBezTo>
                  <a:cubicBezTo>
                    <a:pt x="186" y="1061"/>
                    <a:pt x="100" y="994"/>
                    <a:pt x="39" y="924"/>
                  </a:cubicBezTo>
                  <a:cubicBezTo>
                    <a:pt x="25" y="908"/>
                    <a:pt x="12" y="891"/>
                    <a:pt x="0" y="873"/>
                  </a:cubicBezTo>
                  <a:cubicBezTo>
                    <a:pt x="17" y="906"/>
                    <a:pt x="38" y="939"/>
                    <a:pt x="65" y="968"/>
                  </a:cubicBezTo>
                  <a:cubicBezTo>
                    <a:pt x="311" y="1234"/>
                    <a:pt x="876" y="1204"/>
                    <a:pt x="1323" y="903"/>
                  </a:cubicBezTo>
                  <a:cubicBezTo>
                    <a:pt x="1707" y="645"/>
                    <a:pt x="1881" y="270"/>
                    <a:pt x="1766" y="0"/>
                  </a:cubicBezTo>
                  <a:lnTo>
                    <a:pt x="1766" y="0"/>
                  </a:lnTo>
                  <a:close/>
                </a:path>
              </a:pathLst>
            </a:custGeom>
            <a:noFill/>
            <a:ln w="15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8" name="Freeform 121">
              <a:extLst>
                <a:ext uri="{FF2B5EF4-FFF2-40B4-BE49-F238E27FC236}">
                  <a16:creationId xmlns:a16="http://schemas.microsoft.com/office/drawing/2014/main" id="{397C7DCF-AEA8-45EC-9CFB-7D7D7E2615AF}"/>
                </a:ext>
              </a:extLst>
            </p:cNvPr>
            <p:cNvSpPr>
              <a:spLocks/>
            </p:cNvSpPr>
            <p:nvPr/>
          </p:nvSpPr>
          <p:spPr bwMode="auto">
            <a:xfrm>
              <a:off x="5286" y="62"/>
              <a:ext cx="159" cy="109"/>
            </a:xfrm>
            <a:custGeom>
              <a:avLst/>
              <a:gdLst>
                <a:gd name="T0" fmla="*/ 0 w 1581"/>
                <a:gd name="T1" fmla="*/ 808 h 1072"/>
                <a:gd name="T2" fmla="*/ 0 w 1581"/>
                <a:gd name="T3" fmla="*/ 808 h 1072"/>
                <a:gd name="T4" fmla="*/ 3 w 1581"/>
                <a:gd name="T5" fmla="*/ 815 h 1072"/>
                <a:gd name="T6" fmla="*/ 968 w 1581"/>
                <a:gd name="T7" fmla="*/ 847 h 1072"/>
                <a:gd name="T8" fmla="*/ 1455 w 1581"/>
                <a:gd name="T9" fmla="*/ 3 h 1072"/>
                <a:gd name="T10" fmla="*/ 1431 w 1581"/>
                <a:gd name="T11" fmla="*/ 0 h 1072"/>
                <a:gd name="T12" fmla="*/ 969 w 1581"/>
                <a:gd name="T13" fmla="*/ 827 h 1072"/>
                <a:gd name="T14" fmla="*/ 20 w 1581"/>
                <a:gd name="T15" fmla="*/ 800 h 1072"/>
                <a:gd name="T16" fmla="*/ 0 w 1581"/>
                <a:gd name="T17" fmla="*/ 808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81" h="1072">
                  <a:moveTo>
                    <a:pt x="0" y="808"/>
                  </a:moveTo>
                  <a:lnTo>
                    <a:pt x="0" y="808"/>
                  </a:lnTo>
                  <a:cubicBezTo>
                    <a:pt x="1" y="810"/>
                    <a:pt x="2" y="812"/>
                    <a:pt x="3" y="815"/>
                  </a:cubicBezTo>
                  <a:cubicBezTo>
                    <a:pt x="134" y="1056"/>
                    <a:pt x="564" y="1072"/>
                    <a:pt x="968" y="847"/>
                  </a:cubicBezTo>
                  <a:cubicBezTo>
                    <a:pt x="1376" y="621"/>
                    <a:pt x="1581" y="251"/>
                    <a:pt x="1455" y="3"/>
                  </a:cubicBezTo>
                  <a:lnTo>
                    <a:pt x="1431" y="0"/>
                  </a:lnTo>
                  <a:cubicBezTo>
                    <a:pt x="1551" y="233"/>
                    <a:pt x="1356" y="612"/>
                    <a:pt x="969" y="827"/>
                  </a:cubicBezTo>
                  <a:cubicBezTo>
                    <a:pt x="583" y="1041"/>
                    <a:pt x="139" y="1034"/>
                    <a:pt x="20" y="800"/>
                  </a:cubicBezTo>
                  <a:lnTo>
                    <a:pt x="0" y="80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9" name="Freeform 122">
              <a:extLst>
                <a:ext uri="{FF2B5EF4-FFF2-40B4-BE49-F238E27FC236}">
                  <a16:creationId xmlns:a16="http://schemas.microsoft.com/office/drawing/2014/main" id="{0E23FB80-8E0D-4341-9567-569BC80071FA}"/>
                </a:ext>
              </a:extLst>
            </p:cNvPr>
            <p:cNvSpPr>
              <a:spLocks/>
            </p:cNvSpPr>
            <p:nvPr/>
          </p:nvSpPr>
          <p:spPr bwMode="auto">
            <a:xfrm>
              <a:off x="5286" y="62"/>
              <a:ext cx="159" cy="109"/>
            </a:xfrm>
            <a:custGeom>
              <a:avLst/>
              <a:gdLst>
                <a:gd name="T0" fmla="*/ 0 w 1581"/>
                <a:gd name="T1" fmla="*/ 808 h 1072"/>
                <a:gd name="T2" fmla="*/ 0 w 1581"/>
                <a:gd name="T3" fmla="*/ 808 h 1072"/>
                <a:gd name="T4" fmla="*/ 3 w 1581"/>
                <a:gd name="T5" fmla="*/ 815 h 1072"/>
                <a:gd name="T6" fmla="*/ 968 w 1581"/>
                <a:gd name="T7" fmla="*/ 847 h 1072"/>
                <a:gd name="T8" fmla="*/ 1455 w 1581"/>
                <a:gd name="T9" fmla="*/ 3 h 1072"/>
                <a:gd name="T10" fmla="*/ 1431 w 1581"/>
                <a:gd name="T11" fmla="*/ 0 h 1072"/>
                <a:gd name="T12" fmla="*/ 969 w 1581"/>
                <a:gd name="T13" fmla="*/ 827 h 1072"/>
                <a:gd name="T14" fmla="*/ 20 w 1581"/>
                <a:gd name="T15" fmla="*/ 800 h 1072"/>
                <a:gd name="T16" fmla="*/ 0 w 1581"/>
                <a:gd name="T17" fmla="*/ 808 h 1072"/>
                <a:gd name="T18" fmla="*/ 0 w 1581"/>
                <a:gd name="T19" fmla="*/ 808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81" h="1072">
                  <a:moveTo>
                    <a:pt x="0" y="808"/>
                  </a:moveTo>
                  <a:lnTo>
                    <a:pt x="0" y="808"/>
                  </a:lnTo>
                  <a:cubicBezTo>
                    <a:pt x="1" y="810"/>
                    <a:pt x="2" y="812"/>
                    <a:pt x="3" y="815"/>
                  </a:cubicBezTo>
                  <a:cubicBezTo>
                    <a:pt x="134" y="1056"/>
                    <a:pt x="564" y="1072"/>
                    <a:pt x="968" y="847"/>
                  </a:cubicBezTo>
                  <a:cubicBezTo>
                    <a:pt x="1376" y="621"/>
                    <a:pt x="1581" y="251"/>
                    <a:pt x="1455" y="3"/>
                  </a:cubicBezTo>
                  <a:lnTo>
                    <a:pt x="1431" y="0"/>
                  </a:lnTo>
                  <a:cubicBezTo>
                    <a:pt x="1551" y="233"/>
                    <a:pt x="1356" y="612"/>
                    <a:pt x="969" y="827"/>
                  </a:cubicBezTo>
                  <a:cubicBezTo>
                    <a:pt x="583" y="1041"/>
                    <a:pt x="139" y="1034"/>
                    <a:pt x="20" y="800"/>
                  </a:cubicBezTo>
                  <a:lnTo>
                    <a:pt x="0" y="808"/>
                  </a:lnTo>
                  <a:lnTo>
                    <a:pt x="0" y="808"/>
                  </a:lnTo>
                  <a:close/>
                </a:path>
              </a:pathLst>
            </a:custGeom>
            <a:noFill/>
            <a:ln w="15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0" name="Freeform 123">
              <a:extLst>
                <a:ext uri="{FF2B5EF4-FFF2-40B4-BE49-F238E27FC236}">
                  <a16:creationId xmlns:a16="http://schemas.microsoft.com/office/drawing/2014/main" id="{0759A057-8565-4261-8ABF-F76BB93A5A51}"/>
                </a:ext>
              </a:extLst>
            </p:cNvPr>
            <p:cNvSpPr>
              <a:spLocks/>
            </p:cNvSpPr>
            <p:nvPr/>
          </p:nvSpPr>
          <p:spPr bwMode="auto">
            <a:xfrm>
              <a:off x="4999" y="458"/>
              <a:ext cx="700" cy="17"/>
            </a:xfrm>
            <a:custGeom>
              <a:avLst/>
              <a:gdLst>
                <a:gd name="T0" fmla="*/ 0 w 6943"/>
                <a:gd name="T1" fmla="*/ 0 h 165"/>
                <a:gd name="T2" fmla="*/ 0 w 6943"/>
                <a:gd name="T3" fmla="*/ 0 h 165"/>
                <a:gd name="T4" fmla="*/ 6943 w 6943"/>
                <a:gd name="T5" fmla="*/ 0 h 165"/>
                <a:gd name="T6" fmla="*/ 3522 w 6943"/>
                <a:gd name="T7" fmla="*/ 165 h 165"/>
                <a:gd name="T8" fmla="*/ 0 w 6943"/>
                <a:gd name="T9" fmla="*/ 0 h 165"/>
              </a:gdLst>
              <a:ahLst/>
              <a:cxnLst>
                <a:cxn ang="0">
                  <a:pos x="T0" y="T1"/>
                </a:cxn>
                <a:cxn ang="0">
                  <a:pos x="T2" y="T3"/>
                </a:cxn>
                <a:cxn ang="0">
                  <a:pos x="T4" y="T5"/>
                </a:cxn>
                <a:cxn ang="0">
                  <a:pos x="T6" y="T7"/>
                </a:cxn>
                <a:cxn ang="0">
                  <a:pos x="T8" y="T9"/>
                </a:cxn>
              </a:cxnLst>
              <a:rect l="0" t="0" r="r" b="b"/>
              <a:pathLst>
                <a:path w="6943" h="165">
                  <a:moveTo>
                    <a:pt x="0" y="0"/>
                  </a:moveTo>
                  <a:lnTo>
                    <a:pt x="0" y="0"/>
                  </a:lnTo>
                  <a:lnTo>
                    <a:pt x="6943" y="0"/>
                  </a:lnTo>
                  <a:lnTo>
                    <a:pt x="3522" y="165"/>
                  </a:lnTo>
                  <a:lnTo>
                    <a:pt x="0" y="0"/>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30307855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3E1C4BA-B5AC-4FE2-B16B-488BFEFA1BA3}"/>
              </a:ext>
            </a:extLst>
          </p:cNvPr>
          <p:cNvSpPr txBox="1"/>
          <p:nvPr/>
        </p:nvSpPr>
        <p:spPr>
          <a:xfrm>
            <a:off x="451514" y="745242"/>
            <a:ext cx="11096875" cy="5170646"/>
          </a:xfrm>
          <a:prstGeom prst="rect">
            <a:avLst/>
          </a:prstGeom>
          <a:noFill/>
        </p:spPr>
        <p:txBody>
          <a:bodyPr wrap="square" rtlCol="0">
            <a:spAutoFit/>
          </a:bodyPr>
          <a:lstStyle/>
          <a:p>
            <a:r>
              <a:rPr lang="en-US" sz="2400" b="1" dirty="0"/>
              <a:t> </a:t>
            </a:r>
            <a:r>
              <a:rPr lang="en-US" sz="2800" b="1" dirty="0"/>
              <a:t>1.</a:t>
            </a:r>
            <a:r>
              <a:rPr lang="en-US" sz="3200" b="1" dirty="0"/>
              <a:t> </a:t>
            </a:r>
            <a:r>
              <a:rPr lang="en-US" sz="2800" b="1" dirty="0"/>
              <a:t>Goals for Module 1</a:t>
            </a:r>
          </a:p>
          <a:p>
            <a:pPr marL="342900" indent="-342900">
              <a:buFont typeface="Arial" panose="020B0604020202020204" pitchFamily="34" charset="0"/>
              <a:buChar char="•"/>
            </a:pPr>
            <a:endParaRPr lang="en-US" sz="2400" b="1" dirty="0"/>
          </a:p>
          <a:p>
            <a:pPr marL="342900" indent="-342900">
              <a:lnSpc>
                <a:spcPct val="150000"/>
              </a:lnSpc>
              <a:spcAft>
                <a:spcPts val="1200"/>
              </a:spcAft>
              <a:buFont typeface="Arial" panose="020B0604020202020204" pitchFamily="34" charset="0"/>
              <a:buChar char="•"/>
            </a:pPr>
            <a:r>
              <a:rPr lang="en-US" sz="2800" b="1" dirty="0"/>
              <a:t>Understand the statistics</a:t>
            </a:r>
          </a:p>
          <a:p>
            <a:pPr marL="342900" indent="-342900">
              <a:lnSpc>
                <a:spcPct val="150000"/>
              </a:lnSpc>
              <a:spcAft>
                <a:spcPts val="1200"/>
              </a:spcAft>
              <a:buFont typeface="Arial" panose="020B0604020202020204" pitchFamily="34" charset="0"/>
              <a:buChar char="•"/>
            </a:pPr>
            <a:r>
              <a:rPr lang="en-US" sz="2800" b="1" dirty="0"/>
              <a:t>Raise awareness that unconscious biases can result in inequities in academia and industry</a:t>
            </a:r>
          </a:p>
          <a:p>
            <a:pPr marL="342900" marR="0" lvl="0" indent="-342900">
              <a:lnSpc>
                <a:spcPct val="150000"/>
              </a:lnSpc>
              <a:spcBef>
                <a:spcPts val="0"/>
              </a:spcBef>
              <a:spcAft>
                <a:spcPts val="1200"/>
              </a:spcAft>
              <a:buFont typeface="Arial" panose="020B0604020202020204" pitchFamily="34" charset="0"/>
              <a:buChar char="•"/>
            </a:pPr>
            <a:r>
              <a:rPr lang="en-US" sz="2800" b="1" dirty="0">
                <a:ea typeface="Times New Roman" panose="02020603050405020304" pitchFamily="18" charset="0"/>
                <a:cs typeface="Calibri" panose="020F0502020204030204" pitchFamily="34" charset="0"/>
              </a:rPr>
              <a:t>Define key Diversity and Inclusion terms</a:t>
            </a:r>
          </a:p>
          <a:p>
            <a:pPr marL="342900" marR="0" lvl="0" indent="-342900">
              <a:lnSpc>
                <a:spcPct val="150000"/>
              </a:lnSpc>
              <a:spcBef>
                <a:spcPts val="0"/>
              </a:spcBef>
              <a:spcAft>
                <a:spcPts val="1200"/>
              </a:spcAft>
              <a:buFont typeface="Arial" panose="020B0604020202020204" pitchFamily="34" charset="0"/>
              <a:buChar char="•"/>
            </a:pPr>
            <a:r>
              <a:rPr lang="en-US" sz="2800" b="1" dirty="0">
                <a:ea typeface="Times New Roman" panose="02020603050405020304" pitchFamily="18" charset="0"/>
                <a:cs typeface="Calibri" panose="020F0502020204030204" pitchFamily="34" charset="0"/>
              </a:rPr>
              <a:t>Define Unconscious Bias and it’s impacts</a:t>
            </a:r>
            <a:endParaRPr lang="en-US" sz="2400" b="1" dirty="0"/>
          </a:p>
          <a:p>
            <a:pPr marL="342900" indent="-342900">
              <a:buFont typeface="Arial" panose="020B0604020202020204" pitchFamily="34" charset="0"/>
              <a:buChar char="•"/>
            </a:pPr>
            <a:endParaRPr lang="en-US" sz="2400" b="1" dirty="0"/>
          </a:p>
        </p:txBody>
      </p:sp>
      <p:sp>
        <p:nvSpPr>
          <p:cNvPr id="4" name="Slide Number Placeholder 3">
            <a:extLst>
              <a:ext uri="{FF2B5EF4-FFF2-40B4-BE49-F238E27FC236}">
                <a16:creationId xmlns:a16="http://schemas.microsoft.com/office/drawing/2014/main" id="{190C4E75-D66F-4655-B333-D8A6699F002C}"/>
              </a:ext>
            </a:extLst>
          </p:cNvPr>
          <p:cNvSpPr>
            <a:spLocks noGrp="1"/>
          </p:cNvSpPr>
          <p:nvPr>
            <p:ph type="sldNum" sz="quarter" idx="12"/>
          </p:nvPr>
        </p:nvSpPr>
        <p:spPr/>
        <p:txBody>
          <a:bodyPr/>
          <a:lstStyle/>
          <a:p>
            <a:fld id="{D57F1E4F-1CFF-5643-939E-02111984F565}" type="slidenum">
              <a:rPr lang="en-US" smtClean="0"/>
              <a:t>6</a:t>
            </a:fld>
            <a:endParaRPr lang="en-US" dirty="0"/>
          </a:p>
        </p:txBody>
      </p:sp>
    </p:spTree>
    <p:extLst>
      <p:ext uri="{BB962C8B-B14F-4D97-AF65-F5344CB8AC3E}">
        <p14:creationId xmlns:p14="http://schemas.microsoft.com/office/powerpoint/2010/main" val="14686529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86F67FB1-284A-46E5-9B19-99EBED57E5E5}"/>
              </a:ext>
            </a:extLst>
          </p:cNvPr>
          <p:cNvGraphicFramePr/>
          <p:nvPr>
            <p:extLst>
              <p:ext uri="{D42A27DB-BD31-4B8C-83A1-F6EECF244321}">
                <p14:modId xmlns:p14="http://schemas.microsoft.com/office/powerpoint/2010/main" val="934183533"/>
              </p:ext>
            </p:extLst>
          </p:nvPr>
        </p:nvGraphicFramePr>
        <p:xfrm>
          <a:off x="1488262" y="1549306"/>
          <a:ext cx="4114800" cy="374904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 name="Chart 3">
            <a:extLst>
              <a:ext uri="{FF2B5EF4-FFF2-40B4-BE49-F238E27FC236}">
                <a16:creationId xmlns:a16="http://schemas.microsoft.com/office/drawing/2014/main" id="{E9FE1F27-5617-4DA8-B6BB-CA2C096D6E8F}"/>
              </a:ext>
            </a:extLst>
          </p:cNvPr>
          <p:cNvGraphicFramePr/>
          <p:nvPr>
            <p:extLst>
              <p:ext uri="{D42A27DB-BD31-4B8C-83A1-F6EECF244321}">
                <p14:modId xmlns:p14="http://schemas.microsoft.com/office/powerpoint/2010/main" val="4152011538"/>
              </p:ext>
            </p:extLst>
          </p:nvPr>
        </p:nvGraphicFramePr>
        <p:xfrm>
          <a:off x="6361272" y="1549306"/>
          <a:ext cx="4114800" cy="3749040"/>
        </p:xfrm>
        <a:graphic>
          <a:graphicData uri="http://schemas.openxmlformats.org/drawingml/2006/chart">
            <c:chart xmlns:c="http://schemas.openxmlformats.org/drawingml/2006/chart" xmlns:r="http://schemas.openxmlformats.org/officeDocument/2006/relationships" r:id="rId4"/>
          </a:graphicData>
        </a:graphic>
      </p:graphicFrame>
      <p:sp>
        <p:nvSpPr>
          <p:cNvPr id="5" name="TextBox 4">
            <a:extLst>
              <a:ext uri="{FF2B5EF4-FFF2-40B4-BE49-F238E27FC236}">
                <a16:creationId xmlns:a16="http://schemas.microsoft.com/office/drawing/2014/main" id="{34BBE021-C68E-4113-837B-75E9495DCABF}"/>
              </a:ext>
            </a:extLst>
          </p:cNvPr>
          <p:cNvSpPr txBox="1"/>
          <p:nvPr/>
        </p:nvSpPr>
        <p:spPr>
          <a:xfrm>
            <a:off x="3875061" y="768154"/>
            <a:ext cx="5285253" cy="369332"/>
          </a:xfrm>
          <a:prstGeom prst="rect">
            <a:avLst/>
          </a:prstGeom>
          <a:noFill/>
        </p:spPr>
        <p:txBody>
          <a:bodyPr wrap="square" rtlCol="0">
            <a:spAutoFit/>
          </a:bodyPr>
          <a:lstStyle/>
          <a:p>
            <a:pPr defTabSz="846552"/>
            <a:r>
              <a:rPr lang="en-US" b="1" u="sng" dirty="0">
                <a:solidFill>
                  <a:schemeClr val="bg1"/>
                </a:solidFill>
                <a:latin typeface="Century Gothic" panose="020B0502020202020204" pitchFamily="34" charset="0"/>
              </a:rPr>
              <a:t>Engineering Bachelors Degrees by Gender</a:t>
            </a:r>
          </a:p>
        </p:txBody>
      </p:sp>
      <p:sp>
        <p:nvSpPr>
          <p:cNvPr id="7" name="TextBox 6">
            <a:extLst>
              <a:ext uri="{FF2B5EF4-FFF2-40B4-BE49-F238E27FC236}">
                <a16:creationId xmlns:a16="http://schemas.microsoft.com/office/drawing/2014/main" id="{F99A00C4-948E-454E-9DCA-42202CF326DC}"/>
              </a:ext>
            </a:extLst>
          </p:cNvPr>
          <p:cNvSpPr txBox="1"/>
          <p:nvPr/>
        </p:nvSpPr>
        <p:spPr>
          <a:xfrm>
            <a:off x="2031380" y="428293"/>
            <a:ext cx="8129239" cy="646331"/>
          </a:xfrm>
          <a:prstGeom prst="rect">
            <a:avLst/>
          </a:prstGeom>
          <a:noFill/>
        </p:spPr>
        <p:txBody>
          <a:bodyPr wrap="square" rtlCol="0">
            <a:spAutoFit/>
          </a:bodyPr>
          <a:lstStyle/>
          <a:p>
            <a:endParaRPr lang="en-US" b="1" dirty="0">
              <a:solidFill>
                <a:schemeClr val="bg1"/>
              </a:solidFill>
              <a:latin typeface="Calibri" panose="020F0502020204030204"/>
            </a:endParaRPr>
          </a:p>
          <a:p>
            <a:endParaRPr lang="en-US" b="1" dirty="0">
              <a:solidFill>
                <a:schemeClr val="bg1"/>
              </a:solidFill>
              <a:latin typeface="Calibri" panose="020F0502020204030204"/>
            </a:endParaRPr>
          </a:p>
        </p:txBody>
      </p:sp>
      <p:sp>
        <p:nvSpPr>
          <p:cNvPr id="8" name="Rectangle 7">
            <a:extLst>
              <a:ext uri="{FF2B5EF4-FFF2-40B4-BE49-F238E27FC236}">
                <a16:creationId xmlns:a16="http://schemas.microsoft.com/office/drawing/2014/main" id="{4444FFD9-77D0-4D8A-92D5-5B8B72DD1B25}"/>
              </a:ext>
            </a:extLst>
          </p:cNvPr>
          <p:cNvSpPr/>
          <p:nvPr/>
        </p:nvSpPr>
        <p:spPr>
          <a:xfrm rot="16200000">
            <a:off x="5516526" y="182525"/>
            <a:ext cx="1158949" cy="12192001"/>
          </a:xfrm>
          <a:prstGeom prst="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9" name="Rectangle 8">
            <a:extLst>
              <a:ext uri="{FF2B5EF4-FFF2-40B4-BE49-F238E27FC236}">
                <a16:creationId xmlns:a16="http://schemas.microsoft.com/office/drawing/2014/main" id="{C52C8C45-70B6-4751-A9F8-699C5EBEB7ED}"/>
              </a:ext>
            </a:extLst>
          </p:cNvPr>
          <p:cNvSpPr/>
          <p:nvPr/>
        </p:nvSpPr>
        <p:spPr>
          <a:xfrm>
            <a:off x="1644678" y="5955359"/>
            <a:ext cx="9513860" cy="707886"/>
          </a:xfrm>
          <a:prstGeom prst="rect">
            <a:avLst/>
          </a:prstGeom>
        </p:spPr>
        <p:txBody>
          <a:bodyPr wrap="square">
            <a:spAutoFit/>
          </a:bodyPr>
          <a:lstStyle/>
          <a:p>
            <a:r>
              <a:rPr lang="en-US" sz="1000" dirty="0">
                <a:latin typeface="Calibri" panose="020F0502020204030204" pitchFamily="34" charset="0"/>
                <a:cs typeface="Calibri" panose="020F0502020204030204" pitchFamily="34" charset="0"/>
              </a:rPr>
              <a:t>National Center for Education Statistics, Integrated Postsecondary Education Data System (IPEDS), Completions Survey; National Science Foundation, National Center for Science and Engineering Statistics, Integrated Science and Engineering Resources Data System (WebCASPAR), https://ncsesdata.nsf.gov/webcaspar/.</a:t>
            </a:r>
          </a:p>
          <a:p>
            <a:endParaRPr lang="en-US" sz="1000" dirty="0">
              <a:latin typeface="Calibri" panose="020F0502020204030204" pitchFamily="34" charset="0"/>
              <a:cs typeface="Calibri" panose="020F0502020204030204" pitchFamily="34" charset="0"/>
            </a:endParaRPr>
          </a:p>
          <a:p>
            <a:r>
              <a:rPr lang="en-US" sz="1000" i="1" dirty="0">
                <a:latin typeface="Calibri" panose="020F0502020204030204" pitchFamily="34" charset="0"/>
                <a:cs typeface="Calibri" panose="020F0502020204030204" pitchFamily="34" charset="0"/>
              </a:rPr>
              <a:t>Science and Engineering Indicators 2018</a:t>
            </a:r>
          </a:p>
        </p:txBody>
      </p:sp>
      <p:sp>
        <p:nvSpPr>
          <p:cNvPr id="10" name="TextBox 9">
            <a:extLst>
              <a:ext uri="{FF2B5EF4-FFF2-40B4-BE49-F238E27FC236}">
                <a16:creationId xmlns:a16="http://schemas.microsoft.com/office/drawing/2014/main" id="{435522B8-7847-4D50-B97B-383DCA6737B2}"/>
              </a:ext>
            </a:extLst>
          </p:cNvPr>
          <p:cNvSpPr txBox="1"/>
          <p:nvPr/>
        </p:nvSpPr>
        <p:spPr>
          <a:xfrm>
            <a:off x="0" y="161481"/>
            <a:ext cx="8129239" cy="369332"/>
          </a:xfrm>
          <a:prstGeom prst="rect">
            <a:avLst/>
          </a:prstGeom>
          <a:noFill/>
        </p:spPr>
        <p:txBody>
          <a:bodyPr wrap="square" rtlCol="0">
            <a:spAutoFit/>
          </a:bodyPr>
          <a:lstStyle/>
          <a:p>
            <a:r>
              <a:rPr lang="en-US" b="1" dirty="0">
                <a:solidFill>
                  <a:schemeClr val="bg1">
                    <a:lumMod val="75000"/>
                    <a:lumOff val="25000"/>
                  </a:schemeClr>
                </a:solidFill>
                <a:latin typeface="Century Gothic" panose="020B0502020202020204" pitchFamily="34" charset="0"/>
                <a:ea typeface="Calibri" panose="020F0502020204030204" pitchFamily="34" charset="0"/>
                <a:cs typeface="Times New Roman" panose="02020603050405020304" pitchFamily="18" charset="0"/>
              </a:rPr>
              <a:t>2. Statistics And Demographics</a:t>
            </a:r>
            <a:endParaRPr lang="en-US" b="1" dirty="0">
              <a:solidFill>
                <a:schemeClr val="bg1">
                  <a:lumMod val="75000"/>
                  <a:lumOff val="25000"/>
                </a:schemeClr>
              </a:solidFill>
              <a:latin typeface="Century Gothic" panose="020B0502020202020204" pitchFamily="34" charset="0"/>
            </a:endParaRPr>
          </a:p>
        </p:txBody>
      </p:sp>
      <p:sp>
        <p:nvSpPr>
          <p:cNvPr id="6" name="Slide Number Placeholder 5">
            <a:extLst>
              <a:ext uri="{FF2B5EF4-FFF2-40B4-BE49-F238E27FC236}">
                <a16:creationId xmlns:a16="http://schemas.microsoft.com/office/drawing/2014/main" id="{6D5C9662-9EAC-4AF8-A092-99E8A82CF803}"/>
              </a:ext>
            </a:extLst>
          </p:cNvPr>
          <p:cNvSpPr>
            <a:spLocks noGrp="1"/>
          </p:cNvSpPr>
          <p:nvPr>
            <p:ph type="sldNum" sz="quarter" idx="12"/>
          </p:nvPr>
        </p:nvSpPr>
        <p:spPr/>
        <p:txBody>
          <a:bodyPr/>
          <a:lstStyle/>
          <a:p>
            <a:fld id="{D57F1E4F-1CFF-5643-939E-02111984F565}" type="slidenum">
              <a:rPr lang="en-US" smtClean="0"/>
              <a:t>7</a:t>
            </a:fld>
            <a:endParaRPr lang="en-US" dirty="0"/>
          </a:p>
        </p:txBody>
      </p:sp>
    </p:spTree>
    <p:extLst>
      <p:ext uri="{BB962C8B-B14F-4D97-AF65-F5344CB8AC3E}">
        <p14:creationId xmlns:p14="http://schemas.microsoft.com/office/powerpoint/2010/main" val="28782651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F3112A1D-0402-4A33-B156-89E84A043641}"/>
              </a:ext>
            </a:extLst>
          </p:cNvPr>
          <p:cNvSpPr txBox="1"/>
          <p:nvPr/>
        </p:nvSpPr>
        <p:spPr>
          <a:xfrm>
            <a:off x="3408532" y="709408"/>
            <a:ext cx="5374935" cy="338554"/>
          </a:xfrm>
          <a:prstGeom prst="rect">
            <a:avLst/>
          </a:prstGeom>
          <a:noFill/>
        </p:spPr>
        <p:txBody>
          <a:bodyPr wrap="square" rtlCol="0">
            <a:spAutoFit/>
          </a:bodyPr>
          <a:lstStyle/>
          <a:p>
            <a:pPr defTabSz="846552"/>
            <a:r>
              <a:rPr lang="en-US" sz="1600" b="1" u="sng" dirty="0">
                <a:solidFill>
                  <a:schemeClr val="bg1"/>
                </a:solidFill>
                <a:latin typeface="Century Gothic" panose="020B0502020202020204" pitchFamily="34" charset="0"/>
              </a:rPr>
              <a:t>Engineering Bachelors Degrees by Race/ Ethnicity</a:t>
            </a:r>
          </a:p>
        </p:txBody>
      </p:sp>
      <p:graphicFrame>
        <p:nvGraphicFramePr>
          <p:cNvPr id="9" name="Chart 8">
            <a:extLst>
              <a:ext uri="{FF2B5EF4-FFF2-40B4-BE49-F238E27FC236}">
                <a16:creationId xmlns:a16="http://schemas.microsoft.com/office/drawing/2014/main" id="{EAD20BFA-C4DA-4531-BF99-E2D97E4BE0C3}"/>
              </a:ext>
            </a:extLst>
          </p:cNvPr>
          <p:cNvGraphicFramePr/>
          <p:nvPr>
            <p:extLst>
              <p:ext uri="{D42A27DB-BD31-4B8C-83A1-F6EECF244321}">
                <p14:modId xmlns:p14="http://schemas.microsoft.com/office/powerpoint/2010/main" val="4145941583"/>
              </p:ext>
            </p:extLst>
          </p:nvPr>
        </p:nvGraphicFramePr>
        <p:xfrm>
          <a:off x="1350823" y="1572782"/>
          <a:ext cx="4480560" cy="41148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Chart 9">
            <a:extLst>
              <a:ext uri="{FF2B5EF4-FFF2-40B4-BE49-F238E27FC236}">
                <a16:creationId xmlns:a16="http://schemas.microsoft.com/office/drawing/2014/main" id="{3698A199-2776-47E6-A302-E2C36E385EA1}"/>
              </a:ext>
            </a:extLst>
          </p:cNvPr>
          <p:cNvGraphicFramePr/>
          <p:nvPr>
            <p:extLst>
              <p:ext uri="{D42A27DB-BD31-4B8C-83A1-F6EECF244321}">
                <p14:modId xmlns:p14="http://schemas.microsoft.com/office/powerpoint/2010/main" val="3057261651"/>
              </p:ext>
            </p:extLst>
          </p:nvPr>
        </p:nvGraphicFramePr>
        <p:xfrm>
          <a:off x="6324608" y="1572782"/>
          <a:ext cx="4480560" cy="4114800"/>
        </p:xfrm>
        <a:graphic>
          <a:graphicData uri="http://schemas.openxmlformats.org/drawingml/2006/chart">
            <c:chart xmlns:c="http://schemas.openxmlformats.org/drawingml/2006/chart" xmlns:r="http://schemas.openxmlformats.org/officeDocument/2006/relationships" r:id="rId3"/>
          </a:graphicData>
        </a:graphic>
      </p:graphicFrame>
      <p:sp>
        <p:nvSpPr>
          <p:cNvPr id="7" name="Rectangle 6">
            <a:extLst>
              <a:ext uri="{FF2B5EF4-FFF2-40B4-BE49-F238E27FC236}">
                <a16:creationId xmlns:a16="http://schemas.microsoft.com/office/drawing/2014/main" id="{1246001E-45E1-4AC0-B6CC-D59B71A5660B}"/>
              </a:ext>
            </a:extLst>
          </p:cNvPr>
          <p:cNvSpPr/>
          <p:nvPr/>
        </p:nvSpPr>
        <p:spPr>
          <a:xfrm rot="16200000">
            <a:off x="5516526" y="182525"/>
            <a:ext cx="1158949" cy="12192001"/>
          </a:xfrm>
          <a:prstGeom prst="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BC375A7E-0860-4C01-ACFF-C19DECC1971A}"/>
              </a:ext>
            </a:extLst>
          </p:cNvPr>
          <p:cNvSpPr/>
          <p:nvPr/>
        </p:nvSpPr>
        <p:spPr>
          <a:xfrm>
            <a:off x="1655695" y="5932341"/>
            <a:ext cx="8101488" cy="646331"/>
          </a:xfrm>
          <a:prstGeom prst="rect">
            <a:avLst/>
          </a:prstGeom>
        </p:spPr>
        <p:txBody>
          <a:bodyPr wrap="square">
            <a:spAutoFit/>
          </a:bodyPr>
          <a:lstStyle/>
          <a:p>
            <a:r>
              <a:rPr lang="en-US" sz="900" dirty="0">
                <a:latin typeface="Calibri" panose="020F0502020204030204" pitchFamily="34" charset="0"/>
                <a:cs typeface="Calibri" panose="020F0502020204030204" pitchFamily="34" charset="0"/>
              </a:rPr>
              <a:t>National Center for Education Statistics, Integrated Postsecondary Education Data System (IPEDS), Completions Survey; National Science Foundation, National Center for Science and Engineering Statistics, Integrated Science and Engineering Resources Data System (WebCASPAR), https://ncsesdata.nsf.gov/webcaspar/.</a:t>
            </a:r>
          </a:p>
          <a:p>
            <a:endParaRPr lang="en-US" sz="900" dirty="0">
              <a:latin typeface="Calibri" panose="020F0502020204030204" pitchFamily="34" charset="0"/>
              <a:cs typeface="Calibri" panose="020F0502020204030204" pitchFamily="34" charset="0"/>
            </a:endParaRPr>
          </a:p>
          <a:p>
            <a:r>
              <a:rPr lang="en-US" sz="900" i="1" dirty="0">
                <a:latin typeface="Calibri" panose="020F0502020204030204" pitchFamily="34" charset="0"/>
                <a:cs typeface="Calibri" panose="020F0502020204030204" pitchFamily="34" charset="0"/>
              </a:rPr>
              <a:t>Science and Engineering Indicators 2018</a:t>
            </a:r>
          </a:p>
        </p:txBody>
      </p:sp>
      <p:sp>
        <p:nvSpPr>
          <p:cNvPr id="12" name="TextBox 11">
            <a:extLst>
              <a:ext uri="{FF2B5EF4-FFF2-40B4-BE49-F238E27FC236}">
                <a16:creationId xmlns:a16="http://schemas.microsoft.com/office/drawing/2014/main" id="{3E6A7F6F-516F-4B3D-865E-2A84155FABF0}"/>
              </a:ext>
            </a:extLst>
          </p:cNvPr>
          <p:cNvSpPr txBox="1"/>
          <p:nvPr/>
        </p:nvSpPr>
        <p:spPr>
          <a:xfrm>
            <a:off x="-1" y="106785"/>
            <a:ext cx="8129239" cy="369332"/>
          </a:xfrm>
          <a:prstGeom prst="rect">
            <a:avLst/>
          </a:prstGeom>
          <a:noFill/>
        </p:spPr>
        <p:txBody>
          <a:bodyPr wrap="square" rtlCol="0">
            <a:spAutoFit/>
          </a:bodyPr>
          <a:lstStyle/>
          <a:p>
            <a:r>
              <a:rPr lang="en-US" b="1" dirty="0">
                <a:solidFill>
                  <a:schemeClr val="bg1">
                    <a:lumMod val="75000"/>
                    <a:lumOff val="25000"/>
                  </a:schemeClr>
                </a:solidFill>
                <a:latin typeface="Century Gothic" panose="020B0502020202020204" pitchFamily="34" charset="0"/>
                <a:ea typeface="Calibri" panose="020F0502020204030204" pitchFamily="34" charset="0"/>
                <a:cs typeface="Times New Roman" panose="02020603050405020304" pitchFamily="18" charset="0"/>
              </a:rPr>
              <a:t>2. Statistics And Demographics</a:t>
            </a:r>
            <a:endParaRPr lang="en-US" b="1" dirty="0">
              <a:solidFill>
                <a:schemeClr val="bg1">
                  <a:lumMod val="75000"/>
                  <a:lumOff val="25000"/>
                </a:schemeClr>
              </a:solidFill>
              <a:latin typeface="Century Gothic" panose="020B0502020202020204" pitchFamily="34" charset="0"/>
            </a:endParaRPr>
          </a:p>
        </p:txBody>
      </p:sp>
      <p:sp>
        <p:nvSpPr>
          <p:cNvPr id="3" name="Slide Number Placeholder 2">
            <a:extLst>
              <a:ext uri="{FF2B5EF4-FFF2-40B4-BE49-F238E27FC236}">
                <a16:creationId xmlns:a16="http://schemas.microsoft.com/office/drawing/2014/main" id="{BD8A9E6D-866F-4ED5-9050-298000EE77A9}"/>
              </a:ext>
            </a:extLst>
          </p:cNvPr>
          <p:cNvSpPr>
            <a:spLocks noGrp="1"/>
          </p:cNvSpPr>
          <p:nvPr>
            <p:ph type="sldNum" sz="quarter" idx="12"/>
          </p:nvPr>
        </p:nvSpPr>
        <p:spPr/>
        <p:txBody>
          <a:bodyPr/>
          <a:lstStyle/>
          <a:p>
            <a:fld id="{D57F1E4F-1CFF-5643-939E-02111984F565}" type="slidenum">
              <a:rPr lang="en-US" smtClean="0"/>
              <a:t>8</a:t>
            </a:fld>
            <a:endParaRPr lang="en-US" dirty="0"/>
          </a:p>
        </p:txBody>
      </p:sp>
    </p:spTree>
    <p:extLst>
      <p:ext uri="{BB962C8B-B14F-4D97-AF65-F5344CB8AC3E}">
        <p14:creationId xmlns:p14="http://schemas.microsoft.com/office/powerpoint/2010/main" val="18326047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4E51B6BD-8093-49D2-8F2F-4E3731F3633C}"/>
              </a:ext>
            </a:extLst>
          </p:cNvPr>
          <p:cNvSpPr txBox="1">
            <a:spLocks/>
          </p:cNvSpPr>
          <p:nvPr/>
        </p:nvSpPr>
        <p:spPr>
          <a:xfrm>
            <a:off x="853721" y="734682"/>
            <a:ext cx="10046404" cy="82669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chemeClr val="tx1"/>
              </a:buClr>
              <a:buFont typeface="Wingdings" panose="05000000000000000000" pitchFamily="2" charset="2"/>
              <a:buChar char="q"/>
              <a:defRPr/>
            </a:pPr>
            <a:r>
              <a:rPr lang="en-US" altLang="en-US" sz="2000" dirty="0">
                <a:latin typeface="Century Gothic" panose="020B0502020202020204" pitchFamily="34" charset="0"/>
                <a:cs typeface="Calibri" panose="020F0502020204030204" pitchFamily="34" charset="0"/>
              </a:rPr>
              <a:t>Inclusive cultures promote the exchange of diverse ideas which leads to increased innovation, collaboration, and improved performance </a:t>
            </a:r>
            <a:r>
              <a:rPr lang="en-US" altLang="en-US" sz="2000" baseline="30000" dirty="0">
                <a:latin typeface="Century Gothic" panose="020B0502020202020204" pitchFamily="34" charset="0"/>
                <a:cs typeface="Calibri" panose="020F0502020204030204" pitchFamily="34" charset="0"/>
              </a:rPr>
              <a:t>3</a:t>
            </a:r>
          </a:p>
        </p:txBody>
      </p:sp>
      <p:sp>
        <p:nvSpPr>
          <p:cNvPr id="6" name="TextBox 5">
            <a:extLst>
              <a:ext uri="{FF2B5EF4-FFF2-40B4-BE49-F238E27FC236}">
                <a16:creationId xmlns:a16="http://schemas.microsoft.com/office/drawing/2014/main" id="{6C3482BF-FB9A-44D1-9B4E-8B2495119217}"/>
              </a:ext>
            </a:extLst>
          </p:cNvPr>
          <p:cNvSpPr txBox="1"/>
          <p:nvPr/>
        </p:nvSpPr>
        <p:spPr>
          <a:xfrm>
            <a:off x="1821295" y="273017"/>
            <a:ext cx="8537713" cy="461665"/>
          </a:xfrm>
          <a:prstGeom prst="rect">
            <a:avLst/>
          </a:prstGeom>
          <a:noFill/>
        </p:spPr>
        <p:txBody>
          <a:bodyPr wrap="square" rtlCol="0">
            <a:spAutoFit/>
          </a:bodyPr>
          <a:lstStyle/>
          <a:p>
            <a:pPr algn="ctr"/>
            <a:r>
              <a:rPr lang="en-US" sz="2400" dirty="0"/>
              <a:t>Why does inclusion matter?</a:t>
            </a:r>
          </a:p>
        </p:txBody>
      </p:sp>
      <p:sp>
        <p:nvSpPr>
          <p:cNvPr id="2" name="TextBox 1">
            <a:extLst>
              <a:ext uri="{FF2B5EF4-FFF2-40B4-BE49-F238E27FC236}">
                <a16:creationId xmlns:a16="http://schemas.microsoft.com/office/drawing/2014/main" id="{8697D180-1C06-43FD-AC78-42D6723FA0BE}"/>
              </a:ext>
            </a:extLst>
          </p:cNvPr>
          <p:cNvSpPr txBox="1"/>
          <p:nvPr/>
        </p:nvSpPr>
        <p:spPr>
          <a:xfrm>
            <a:off x="106001" y="6197619"/>
            <a:ext cx="10794124" cy="261610"/>
          </a:xfrm>
          <a:prstGeom prst="rect">
            <a:avLst/>
          </a:prstGeom>
          <a:noFill/>
        </p:spPr>
        <p:txBody>
          <a:bodyPr wrap="square" rtlCol="0">
            <a:spAutoFit/>
          </a:bodyPr>
          <a:lstStyle/>
          <a:p>
            <a:r>
              <a:rPr lang="en-US" sz="1100" dirty="0">
                <a:latin typeface="Calibri" panose="020F0502020204030204" pitchFamily="34" charset="0"/>
                <a:cs typeface="Calibri" panose="020F0502020204030204" pitchFamily="34" charset="0"/>
              </a:rPr>
              <a:t>3 “Diversity Is a Key Driver of Innovation”, Forbes Insights; https://images.forbes.com/forbesinsights/StudyPDFs/Innovation_Through_Diversity.pdf</a:t>
            </a:r>
          </a:p>
        </p:txBody>
      </p:sp>
      <p:sp>
        <p:nvSpPr>
          <p:cNvPr id="3" name="TextBox 2">
            <a:extLst>
              <a:ext uri="{FF2B5EF4-FFF2-40B4-BE49-F238E27FC236}">
                <a16:creationId xmlns:a16="http://schemas.microsoft.com/office/drawing/2014/main" id="{4C8E18C4-4F91-446F-A4FF-480C7DA61E03}"/>
              </a:ext>
            </a:extLst>
          </p:cNvPr>
          <p:cNvSpPr txBox="1"/>
          <p:nvPr/>
        </p:nvSpPr>
        <p:spPr>
          <a:xfrm>
            <a:off x="106001" y="6403522"/>
            <a:ext cx="11289492" cy="430887"/>
          </a:xfrm>
          <a:prstGeom prst="rect">
            <a:avLst/>
          </a:prstGeom>
          <a:noFill/>
        </p:spPr>
        <p:txBody>
          <a:bodyPr wrap="square" rtlCol="0">
            <a:spAutoFit/>
          </a:bodyPr>
          <a:lstStyle/>
          <a:p>
            <a:r>
              <a:rPr lang="en-US" sz="1100" dirty="0">
                <a:latin typeface="Calibri" panose="020F0502020204030204" pitchFamily="34" charset="0"/>
                <a:cs typeface="Calibri" panose="020F0502020204030204" pitchFamily="34" charset="0"/>
              </a:rPr>
              <a:t>4 “U.S. Has Highest Share of Foreign-Born Since 1910, With More Coming From Asia”, The New York Times, September 13, 2018. </a:t>
            </a:r>
            <a:r>
              <a:rPr lang="en-US" sz="1100" dirty="0">
                <a:latin typeface="Calibri" panose="020F0502020204030204" pitchFamily="34" charset="0"/>
                <a:cs typeface="Calibri" panose="020F0502020204030204" pitchFamily="34" charset="0"/>
                <a:hlinkClick r:id="rId3"/>
              </a:rPr>
              <a:t>https://www.nytimes.com/2018/09/13/us/census-foreign-population.html</a:t>
            </a:r>
            <a:r>
              <a:rPr lang="en-US" sz="1100" dirty="0">
                <a:latin typeface="Calibri" panose="020F0502020204030204" pitchFamily="34" charset="0"/>
                <a:cs typeface="Calibri" panose="020F0502020204030204" pitchFamily="34" charset="0"/>
              </a:rPr>
              <a:t>    The US will become ‘minority white’ in 2045, Census projects”, Brookings Institute, March 14, 2018.</a:t>
            </a:r>
          </a:p>
        </p:txBody>
      </p:sp>
      <p:sp>
        <p:nvSpPr>
          <p:cNvPr id="9" name="TextBox 8">
            <a:extLst>
              <a:ext uri="{FF2B5EF4-FFF2-40B4-BE49-F238E27FC236}">
                <a16:creationId xmlns:a16="http://schemas.microsoft.com/office/drawing/2014/main" id="{0A73A2BD-CF3E-4152-8016-C78737F76DB7}"/>
              </a:ext>
            </a:extLst>
          </p:cNvPr>
          <p:cNvSpPr txBox="1"/>
          <p:nvPr/>
        </p:nvSpPr>
        <p:spPr>
          <a:xfrm>
            <a:off x="868001" y="-22314"/>
            <a:ext cx="8129239" cy="369332"/>
          </a:xfrm>
          <a:prstGeom prst="rect">
            <a:avLst/>
          </a:prstGeom>
          <a:noFill/>
        </p:spPr>
        <p:txBody>
          <a:bodyPr wrap="square" rtlCol="0">
            <a:spAutoFit/>
          </a:bodyPr>
          <a:lstStyle/>
          <a:p>
            <a:r>
              <a:rPr lang="en-US" dirty="0">
                <a:solidFill>
                  <a:schemeClr val="tx1">
                    <a:lumMod val="85000"/>
                  </a:schemeClr>
                </a:solidFill>
                <a:latin typeface="Century Gothic" panose="020B0502020202020204" pitchFamily="34" charset="0"/>
                <a:ea typeface="Calibri" panose="020F0502020204030204" pitchFamily="34" charset="0"/>
                <a:cs typeface="Times New Roman" panose="02020603050405020304" pitchFamily="18" charset="0"/>
              </a:rPr>
              <a:t>2. Statistics And Demographics</a:t>
            </a:r>
            <a:endParaRPr lang="en-US" dirty="0">
              <a:solidFill>
                <a:schemeClr val="tx1">
                  <a:lumMod val="85000"/>
                </a:schemeClr>
              </a:solidFill>
              <a:latin typeface="Century Gothic" panose="020B0502020202020204" pitchFamily="34" charset="0"/>
            </a:endParaRPr>
          </a:p>
        </p:txBody>
      </p:sp>
      <p:grpSp>
        <p:nvGrpSpPr>
          <p:cNvPr id="10" name="Group 9">
            <a:extLst>
              <a:ext uri="{FF2B5EF4-FFF2-40B4-BE49-F238E27FC236}">
                <a16:creationId xmlns:a16="http://schemas.microsoft.com/office/drawing/2014/main" id="{3D22B023-0ADD-469C-8D12-2724AA3BF3B3}"/>
              </a:ext>
            </a:extLst>
          </p:cNvPr>
          <p:cNvGrpSpPr/>
          <p:nvPr/>
        </p:nvGrpSpPr>
        <p:grpSpPr>
          <a:xfrm>
            <a:off x="974824" y="-22314"/>
            <a:ext cx="9083576" cy="5520112"/>
            <a:chOff x="2405510" y="888672"/>
            <a:chExt cx="7369284" cy="5013048"/>
          </a:xfrm>
        </p:grpSpPr>
        <p:pic>
          <p:nvPicPr>
            <p:cNvPr id="8" name="Picture 7">
              <a:extLst>
                <a:ext uri="{FF2B5EF4-FFF2-40B4-BE49-F238E27FC236}">
                  <a16:creationId xmlns:a16="http://schemas.microsoft.com/office/drawing/2014/main" id="{BD052DDF-4551-40E7-96BF-89D72D135AC0}"/>
                </a:ext>
              </a:extLst>
            </p:cNvPr>
            <p:cNvPicPr>
              <a:picLocks noChangeAspect="1"/>
            </p:cNvPicPr>
            <p:nvPr/>
          </p:nvPicPr>
          <p:blipFill rotWithShape="1">
            <a:blip r:embed="rId4">
              <a:extLst>
                <a:ext uri="{28A0092B-C50C-407E-A947-70E740481C1C}">
                  <a14:useLocalDpi xmlns:a14="http://schemas.microsoft.com/office/drawing/2010/main" val="0"/>
                </a:ext>
              </a:extLst>
            </a:blip>
            <a:srcRect t="8021"/>
            <a:stretch/>
          </p:blipFill>
          <p:spPr>
            <a:xfrm>
              <a:off x="2405510" y="888672"/>
              <a:ext cx="7369284" cy="5013048"/>
            </a:xfrm>
            <a:prstGeom prst="rect">
              <a:avLst/>
            </a:prstGeom>
          </p:spPr>
        </p:pic>
        <p:sp>
          <p:nvSpPr>
            <p:cNvPr id="7" name="TextBox 6">
              <a:extLst>
                <a:ext uri="{FF2B5EF4-FFF2-40B4-BE49-F238E27FC236}">
                  <a16:creationId xmlns:a16="http://schemas.microsoft.com/office/drawing/2014/main" id="{81014A13-360A-41DB-9E37-0FEE1DA838D2}"/>
                </a:ext>
              </a:extLst>
            </p:cNvPr>
            <p:cNvSpPr txBox="1"/>
            <p:nvPr/>
          </p:nvSpPr>
          <p:spPr>
            <a:xfrm>
              <a:off x="4555476" y="5610543"/>
              <a:ext cx="363556" cy="276999"/>
            </a:xfrm>
            <a:prstGeom prst="rect">
              <a:avLst/>
            </a:prstGeom>
            <a:noFill/>
          </p:spPr>
          <p:txBody>
            <a:bodyPr wrap="square" rtlCol="0">
              <a:spAutoFit/>
            </a:bodyPr>
            <a:lstStyle/>
            <a:p>
              <a:r>
                <a:rPr lang="en-US" baseline="30000" dirty="0">
                  <a:solidFill>
                    <a:schemeClr val="bg1">
                      <a:lumMod val="65000"/>
                      <a:lumOff val="35000"/>
                    </a:schemeClr>
                  </a:solidFill>
                </a:rPr>
                <a:t>4</a:t>
              </a:r>
            </a:p>
          </p:txBody>
        </p:sp>
      </p:grpSp>
      <p:sp>
        <p:nvSpPr>
          <p:cNvPr id="11" name="Slide Number Placeholder 10">
            <a:extLst>
              <a:ext uri="{FF2B5EF4-FFF2-40B4-BE49-F238E27FC236}">
                <a16:creationId xmlns:a16="http://schemas.microsoft.com/office/drawing/2014/main" id="{FD452BBD-0916-4D04-9DCF-18A8EEC3BB56}"/>
              </a:ext>
            </a:extLst>
          </p:cNvPr>
          <p:cNvSpPr>
            <a:spLocks noGrp="1"/>
          </p:cNvSpPr>
          <p:nvPr>
            <p:ph type="sldNum" sz="quarter" idx="12"/>
          </p:nvPr>
        </p:nvSpPr>
        <p:spPr/>
        <p:txBody>
          <a:bodyPr/>
          <a:lstStyle/>
          <a:p>
            <a:fld id="{D57F1E4F-1CFF-5643-939E-02111984F565}" type="slidenum">
              <a:rPr lang="en-US" smtClean="0"/>
              <a:t>9</a:t>
            </a:fld>
            <a:endParaRPr lang="en-US" dirty="0"/>
          </a:p>
        </p:txBody>
      </p:sp>
      <p:sp>
        <p:nvSpPr>
          <p:cNvPr id="12" name="TextBox 11">
            <a:extLst>
              <a:ext uri="{FF2B5EF4-FFF2-40B4-BE49-F238E27FC236}">
                <a16:creationId xmlns:a16="http://schemas.microsoft.com/office/drawing/2014/main" id="{61CE56A0-5842-4E2B-901A-7BE811E93930}"/>
              </a:ext>
            </a:extLst>
          </p:cNvPr>
          <p:cNvSpPr txBox="1"/>
          <p:nvPr/>
        </p:nvSpPr>
        <p:spPr>
          <a:xfrm>
            <a:off x="232177" y="4846326"/>
            <a:ext cx="11289492" cy="1200329"/>
          </a:xfrm>
          <a:prstGeom prst="rect">
            <a:avLst/>
          </a:prstGeom>
          <a:solidFill>
            <a:schemeClr val="tx1"/>
          </a:solidFill>
        </p:spPr>
        <p:txBody>
          <a:bodyPr wrap="square" rtlCol="0">
            <a:spAutoFit/>
          </a:bodyPr>
          <a:lstStyle/>
          <a:p>
            <a:pPr marL="342900" indent="-342900">
              <a:buFont typeface="Wingdings" panose="05000000000000000000" pitchFamily="2" charset="2"/>
              <a:buChar char="q"/>
            </a:pPr>
            <a:r>
              <a:rPr lang="en-US" altLang="en-US" sz="2400" dirty="0">
                <a:solidFill>
                  <a:schemeClr val="bg1"/>
                </a:solidFill>
                <a:latin typeface="Century Gothic" panose="020B0502020202020204" pitchFamily="34" charset="0"/>
                <a:cs typeface="Calibri" panose="020F0502020204030204" pitchFamily="34" charset="0"/>
              </a:rPr>
              <a:t>Diversity and Inclusion in Engineering is critical to the future of the profession</a:t>
            </a:r>
          </a:p>
          <a:p>
            <a:pPr marL="342900" indent="-342900">
              <a:buFont typeface="Wingdings" panose="05000000000000000000" pitchFamily="2" charset="2"/>
              <a:buChar char="q"/>
            </a:pPr>
            <a:endParaRPr lang="en-US" sz="2400" dirty="0">
              <a:solidFill>
                <a:schemeClr val="bg1"/>
              </a:solidFill>
            </a:endParaRPr>
          </a:p>
        </p:txBody>
      </p:sp>
    </p:spTree>
    <p:extLst>
      <p:ext uri="{BB962C8B-B14F-4D97-AF65-F5344CB8AC3E}">
        <p14:creationId xmlns:p14="http://schemas.microsoft.com/office/powerpoint/2010/main" val="1964147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Quotable">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Quotable">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Quotable">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Quotable" id="{39EC5628-30ED-4578-ACD8-9820EDB8E15A}" vid="{6F3559E9-1A4C-49D8-94D4-F41003531C49}"/>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AIChE">
    <a:dk1>
      <a:sysClr val="windowText" lastClr="000000"/>
    </a:dk1>
    <a:lt1>
      <a:sysClr val="window" lastClr="FFFFFF"/>
    </a:lt1>
    <a:dk2>
      <a:srgbClr val="1F497D"/>
    </a:dk2>
    <a:lt2>
      <a:srgbClr val="EEECE1"/>
    </a:lt2>
    <a:accent1>
      <a:srgbClr val="0078B1"/>
    </a:accent1>
    <a:accent2>
      <a:srgbClr val="8B0E04"/>
    </a:accent2>
    <a:accent3>
      <a:srgbClr val="004062"/>
    </a:accent3>
    <a:accent4>
      <a:srgbClr val="00A4C4"/>
    </a:accent4>
    <a:accent5>
      <a:srgbClr val="F47B29"/>
    </a:accent5>
    <a:accent6>
      <a:srgbClr val="84C44A"/>
    </a:accent6>
    <a:hlink>
      <a:srgbClr val="007BB7"/>
    </a:hlink>
    <a:folHlink>
      <a:srgbClr val="800080"/>
    </a:folHlink>
  </a:clrScheme>
  <a:fontScheme name="Austin">
    <a:maj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AIChE">
    <a:dk1>
      <a:sysClr val="windowText" lastClr="000000"/>
    </a:dk1>
    <a:lt1>
      <a:sysClr val="window" lastClr="FFFFFF"/>
    </a:lt1>
    <a:dk2>
      <a:srgbClr val="1F497D"/>
    </a:dk2>
    <a:lt2>
      <a:srgbClr val="EEECE1"/>
    </a:lt2>
    <a:accent1>
      <a:srgbClr val="0078B1"/>
    </a:accent1>
    <a:accent2>
      <a:srgbClr val="8B0E04"/>
    </a:accent2>
    <a:accent3>
      <a:srgbClr val="004062"/>
    </a:accent3>
    <a:accent4>
      <a:srgbClr val="00A4C4"/>
    </a:accent4>
    <a:accent5>
      <a:srgbClr val="F47B29"/>
    </a:accent5>
    <a:accent6>
      <a:srgbClr val="84C44A"/>
    </a:accent6>
    <a:hlink>
      <a:srgbClr val="007BB7"/>
    </a:hlink>
    <a:folHlink>
      <a:srgbClr val="800080"/>
    </a:folHlink>
  </a:clrScheme>
  <a:fontScheme name="Austin">
    <a:maj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AIChE">
    <a:dk1>
      <a:sysClr val="windowText" lastClr="000000"/>
    </a:dk1>
    <a:lt1>
      <a:sysClr val="window" lastClr="FFFFFF"/>
    </a:lt1>
    <a:dk2>
      <a:srgbClr val="1F497D"/>
    </a:dk2>
    <a:lt2>
      <a:srgbClr val="EEECE1"/>
    </a:lt2>
    <a:accent1>
      <a:srgbClr val="0078B1"/>
    </a:accent1>
    <a:accent2>
      <a:srgbClr val="8B0E04"/>
    </a:accent2>
    <a:accent3>
      <a:srgbClr val="004062"/>
    </a:accent3>
    <a:accent4>
      <a:srgbClr val="00A4C4"/>
    </a:accent4>
    <a:accent5>
      <a:srgbClr val="F47B29"/>
    </a:accent5>
    <a:accent6>
      <a:srgbClr val="84C44A"/>
    </a:accent6>
    <a:hlink>
      <a:srgbClr val="007BB7"/>
    </a:hlink>
    <a:folHlink>
      <a:srgbClr val="800080"/>
    </a:folHlink>
  </a:clrScheme>
  <a:fontScheme name="Austin">
    <a:maj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AIChE">
    <a:dk1>
      <a:sysClr val="windowText" lastClr="000000"/>
    </a:dk1>
    <a:lt1>
      <a:sysClr val="window" lastClr="FFFFFF"/>
    </a:lt1>
    <a:dk2>
      <a:srgbClr val="1F497D"/>
    </a:dk2>
    <a:lt2>
      <a:srgbClr val="EEECE1"/>
    </a:lt2>
    <a:accent1>
      <a:srgbClr val="0078B1"/>
    </a:accent1>
    <a:accent2>
      <a:srgbClr val="8B0E04"/>
    </a:accent2>
    <a:accent3>
      <a:srgbClr val="004062"/>
    </a:accent3>
    <a:accent4>
      <a:srgbClr val="00A4C4"/>
    </a:accent4>
    <a:accent5>
      <a:srgbClr val="F47B29"/>
    </a:accent5>
    <a:accent6>
      <a:srgbClr val="84C44A"/>
    </a:accent6>
    <a:hlink>
      <a:srgbClr val="007BB7"/>
    </a:hlink>
    <a:folHlink>
      <a:srgbClr val="800080"/>
    </a:folHlink>
  </a:clrScheme>
  <a:fontScheme name="Austin">
    <a:maj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3181</TotalTime>
  <Words>1268</Words>
  <Application>Microsoft Office PowerPoint</Application>
  <PresentationFormat>Widescreen</PresentationFormat>
  <Paragraphs>173</Paragraphs>
  <Slides>19</Slides>
  <Notes>7</Notes>
  <HiddenSlides>0</HiddenSlides>
  <MMClips>0</MMClips>
  <ScaleCrop>false</ScaleCrop>
  <HeadingPairs>
    <vt:vector size="6" baseType="variant">
      <vt:variant>
        <vt:lpstr>Fonts Used</vt:lpstr>
      </vt:variant>
      <vt:variant>
        <vt:i4>12</vt:i4>
      </vt:variant>
      <vt:variant>
        <vt:lpstr>Theme</vt:lpstr>
      </vt:variant>
      <vt:variant>
        <vt:i4>2</vt:i4>
      </vt:variant>
      <vt:variant>
        <vt:lpstr>Slide Titles</vt:lpstr>
      </vt:variant>
      <vt:variant>
        <vt:i4>19</vt:i4>
      </vt:variant>
    </vt:vector>
  </HeadingPairs>
  <TitlesOfParts>
    <vt:vector size="33" baseType="lpstr">
      <vt:lpstr>ＭＳ Ｐゴシック</vt:lpstr>
      <vt:lpstr>Arial</vt:lpstr>
      <vt:lpstr>Calibri</vt:lpstr>
      <vt:lpstr>Calibri Light</vt:lpstr>
      <vt:lpstr>Century Gothic</vt:lpstr>
      <vt:lpstr>Courier New</vt:lpstr>
      <vt:lpstr>Symbol</vt:lpstr>
      <vt:lpstr>Times New Roman</vt:lpstr>
      <vt:lpstr>Trebuchet MS</vt:lpstr>
      <vt:lpstr>Wingdings</vt:lpstr>
      <vt:lpstr>Wingdings 2</vt:lpstr>
      <vt:lpstr>Wingdings 3</vt:lpstr>
      <vt:lpstr>Quotable</vt:lpstr>
      <vt:lpstr>1_Office Theme</vt:lpstr>
      <vt:lpstr>Unconscious Bias in Engineering </vt:lpstr>
      <vt:lpstr>PowerPoint Presentation</vt:lpstr>
      <vt:lpstr>PowerPoint Presentation</vt:lpstr>
      <vt:lpstr>PowerPoint Presentation</vt:lpstr>
      <vt:lpstr>Team Operating Agreement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Unconscious Bias within Engineering</dc:title>
  <dc:creator>Elsa Lopez-Toglia</dc:creator>
  <cp:lastModifiedBy>Felicia Guglielmi</cp:lastModifiedBy>
  <cp:revision>210</cp:revision>
  <cp:lastPrinted>2019-11-05T17:41:39Z</cp:lastPrinted>
  <dcterms:created xsi:type="dcterms:W3CDTF">2019-09-07T17:14:20Z</dcterms:created>
  <dcterms:modified xsi:type="dcterms:W3CDTF">2019-12-05T15:48:51Z</dcterms:modified>
</cp:coreProperties>
</file>