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6"/>
  </p:notesMasterIdLst>
  <p:sldIdLst>
    <p:sldId id="292" r:id="rId2"/>
    <p:sldId id="283" r:id="rId3"/>
    <p:sldId id="282" r:id="rId4"/>
    <p:sldId id="284" r:id="rId5"/>
    <p:sldId id="260" r:id="rId6"/>
    <p:sldId id="285" r:id="rId7"/>
    <p:sldId id="289" r:id="rId8"/>
    <p:sldId id="262" r:id="rId9"/>
    <p:sldId id="263" r:id="rId10"/>
    <p:sldId id="264" r:id="rId11"/>
    <p:sldId id="290" r:id="rId12"/>
    <p:sldId id="265" r:id="rId13"/>
    <p:sldId id="286" r:id="rId14"/>
    <p:sldId id="287" r:id="rId15"/>
    <p:sldId id="271" r:id="rId16"/>
    <p:sldId id="276" r:id="rId17"/>
    <p:sldId id="268" r:id="rId18"/>
    <p:sldId id="275" r:id="rId19"/>
    <p:sldId id="269" r:id="rId20"/>
    <p:sldId id="291" r:id="rId21"/>
    <p:sldId id="278" r:id="rId22"/>
    <p:sldId id="279" r:id="rId23"/>
    <p:sldId id="280" r:id="rId24"/>
    <p:sldId id="281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/>
    <p:restoredTop sz="94755"/>
  </p:normalViewPr>
  <p:slideViewPr>
    <p:cSldViewPr snapToGrid="0" snapToObjects="1">
      <p:cViewPr>
        <p:scale>
          <a:sx n="95" d="100"/>
          <a:sy n="95" d="100"/>
        </p:scale>
        <p:origin x="10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4908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Hannah</a:t>
            </a:r>
          </a:p>
        </p:txBody>
      </p:sp>
    </p:spTree>
    <p:extLst>
      <p:ext uri="{BB962C8B-B14F-4D97-AF65-F5344CB8AC3E}">
        <p14:creationId xmlns:p14="http://schemas.microsoft.com/office/powerpoint/2010/main" val="910522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071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290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56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710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 err="1" smtClean="0"/>
              <a:t>ChemE</a:t>
            </a:r>
            <a:r>
              <a:rPr lang="en" dirty="0" smtClean="0"/>
              <a:t> opportunities</a:t>
            </a:r>
            <a:r>
              <a:rPr lang="en-US" dirty="0" smtClean="0"/>
              <a:t> within company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Internship and Full Time positions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Technology used in specific industry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0455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61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Companies get so many ppl from aiche bc they know what were about. They want us to learn more about them to better their stock of future employees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281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1216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Plant tours</a:t>
            </a:r>
            <a:r>
              <a:rPr lang="en-US" baseline="0" dirty="0" smtClean="0"/>
              <a:t> - Companies see that we are interested in learning about them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NWI - Creates personal bond with recruiters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170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483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Hannah</a:t>
            </a:r>
          </a:p>
        </p:txBody>
      </p:sp>
    </p:spTree>
    <p:extLst>
      <p:ext uri="{BB962C8B-B14F-4D97-AF65-F5344CB8AC3E}">
        <p14:creationId xmlns:p14="http://schemas.microsoft.com/office/powerpoint/2010/main" val="1697518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Lastly,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Develop</a:t>
            </a:r>
            <a:r>
              <a:rPr lang="en-US" baseline="0" dirty="0" smtClean="0"/>
              <a:t> chapter as a whole. 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Learn about other chapters and implement new ideas.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Opportunity to spread the word about their company to other chapters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7945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48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77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Hannah</a:t>
            </a:r>
          </a:p>
        </p:txBody>
      </p:sp>
    </p:spTree>
    <p:extLst>
      <p:ext uri="{BB962C8B-B14F-4D97-AF65-F5344CB8AC3E}">
        <p14:creationId xmlns:p14="http://schemas.microsoft.com/office/powerpoint/2010/main" val="2271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90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84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730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Mutually beneficial relationships!!!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79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102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Hannah will outline our procedure</a:t>
            </a:r>
            <a:r>
              <a:rPr lang="en-US" baseline="0" dirty="0" smtClean="0"/>
              <a:t> for obtaining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708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7.jp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3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93" y="1389001"/>
            <a:ext cx="1881842" cy="2037224"/>
          </a:xfrm>
          <a:prstGeom prst="rect">
            <a:avLst/>
          </a:prstGeom>
        </p:spPr>
      </p:pic>
      <p:sp>
        <p:nvSpPr>
          <p:cNvPr id="3" name="Shape 63"/>
          <p:cNvSpPr txBox="1">
            <a:spLocks/>
          </p:cNvSpPr>
          <p:nvPr/>
        </p:nvSpPr>
        <p:spPr>
          <a:xfrm>
            <a:off x="751200" y="1734413"/>
            <a:ext cx="5053500" cy="13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3600" b="1" dirty="0" smtClean="0">
                <a:solidFill>
                  <a:schemeClr val="bg1"/>
                </a:solidFill>
              </a:rPr>
              <a:t>Corporate Sponsorship</a:t>
            </a:r>
            <a:endParaRPr lang="en" sz="3600" b="1" dirty="0">
              <a:solidFill>
                <a:schemeClr val="bg1"/>
              </a:solidFill>
            </a:endParaRPr>
          </a:p>
        </p:txBody>
      </p:sp>
      <p:sp>
        <p:nvSpPr>
          <p:cNvPr id="4" name="Shape 64"/>
          <p:cNvSpPr txBox="1">
            <a:spLocks/>
          </p:cNvSpPr>
          <p:nvPr/>
        </p:nvSpPr>
        <p:spPr>
          <a:xfrm>
            <a:off x="751200" y="3094385"/>
            <a:ext cx="5053500" cy="55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000" dirty="0" smtClean="0">
                <a:solidFill>
                  <a:schemeClr val="bg1"/>
                </a:solidFill>
              </a:rPr>
              <a:t>The University of Michigan </a:t>
            </a:r>
            <a:r>
              <a:rPr lang="en" sz="2000" dirty="0" err="1" smtClean="0">
                <a:solidFill>
                  <a:schemeClr val="bg1"/>
                </a:solidFill>
              </a:rPr>
              <a:t>AIChE</a:t>
            </a:r>
            <a:r>
              <a:rPr lang="en" sz="2000" dirty="0" smtClean="0">
                <a:solidFill>
                  <a:schemeClr val="bg1"/>
                </a:solidFill>
              </a:rPr>
              <a:t> Chapter</a:t>
            </a:r>
            <a:endParaRPr lang="en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Benefits of Corporate Sponsorship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u="sng" dirty="0" err="1"/>
              <a:t>AIChE</a:t>
            </a:r>
            <a:r>
              <a:rPr lang="en" sz="1800" u="sng" dirty="0"/>
              <a:t> </a:t>
            </a:r>
            <a:r>
              <a:rPr lang="en" sz="1800" u="sng" dirty="0" smtClean="0"/>
              <a:t>Chapter</a:t>
            </a:r>
            <a:endParaRPr lang="en-US" sz="1800" u="sng" dirty="0"/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Build company relationships</a:t>
            </a: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Industry expertise and mentorship</a:t>
            </a: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Source of income</a:t>
            </a: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Allows our chapter to host wide variety of events</a:t>
            </a: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endParaRPr lang="en" dirty="0"/>
          </a:p>
          <a:p>
            <a:pPr lvl="0">
              <a:spcBef>
                <a:spcPts val="0"/>
              </a:spcBef>
              <a:buNone/>
            </a:pPr>
            <a:endParaRPr sz="1800" u="sng" dirty="0"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832400" y="3435300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sz="1800" dirty="0" smtClean="0"/>
          </a:p>
          <a:p>
            <a:pPr marL="457200" lvl="0" indent="-342900" rtl="0">
              <a:spcBef>
                <a:spcPts val="0"/>
              </a:spcBef>
              <a:buSzPct val="100000"/>
            </a:pPr>
            <a:endParaRPr lang="en" sz="1800" dirty="0"/>
          </a:p>
        </p:txBody>
      </p:sp>
      <p:sp>
        <p:nvSpPr>
          <p:cNvPr id="5" name="Shape 132"/>
          <p:cNvSpPr txBox="1">
            <a:spLocks/>
          </p:cNvSpPr>
          <p:nvPr/>
        </p:nvSpPr>
        <p:spPr>
          <a:xfrm>
            <a:off x="45720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u="sng" dirty="0" smtClean="0"/>
              <a:t>Companies</a:t>
            </a:r>
            <a:endParaRPr lang="en" sz="1800" u="sng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“Exposure to great candidates more often and earlier”</a:t>
            </a:r>
            <a:endParaRPr lang="en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“Heightens interest in our organization”</a:t>
            </a:r>
            <a:endParaRPr lang="en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“Interact with candidates outside of the hectic career fair”</a:t>
            </a:r>
            <a:endParaRPr lang="en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" dirty="0" smtClean="0"/>
          </a:p>
          <a:p>
            <a:endParaRPr lang="en" sz="1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Obtaining Corporate </a:t>
            </a:r>
            <a:r>
              <a:rPr lang="en" dirty="0" smtClean="0"/>
              <a:t>Sponsorship</a:t>
            </a:r>
            <a:endParaRPr lang="en" dirty="0"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295975" y="1266699"/>
            <a:ext cx="7536325" cy="26992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Create Well-Defined Program or Event</a:t>
            </a:r>
            <a:endParaRPr lang="en" dirty="0"/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Corporate luncheons and information sessions</a:t>
            </a:r>
            <a:endParaRPr lang="en" dirty="0"/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Mentorship Program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Social event (BASF Tailgate) that allows students and recruiters to interact in casual environment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endParaRPr lang="en-US" dirty="0" smtClean="0"/>
          </a:p>
          <a:p>
            <a:pPr marL="971550" lvl="2" indent="-285750">
              <a:spcAft>
                <a:spcPts val="600"/>
              </a:spcAft>
              <a:buFont typeface="Arial" charset="0"/>
              <a:buChar char="•"/>
            </a:pPr>
            <a:endParaRPr lang="en-US" dirty="0" smtClean="0"/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endParaRPr lang="en" dirty="0"/>
          </a:p>
        </p:txBody>
      </p:sp>
      <p:sp>
        <p:nvSpPr>
          <p:cNvPr id="4" name="Regular Pentagon 3"/>
          <p:cNvSpPr/>
          <p:nvPr/>
        </p:nvSpPr>
        <p:spPr>
          <a:xfrm>
            <a:off x="664027" y="1253252"/>
            <a:ext cx="631948" cy="539725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027" y="3541700"/>
            <a:ext cx="75853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28600" algn="ctr"/>
            <a:r>
              <a:rPr lang="en" sz="1600" i="1" dirty="0">
                <a:solidFill>
                  <a:schemeClr val="bg2"/>
                </a:solidFill>
              </a:rPr>
              <a:t>“In order to sponsor an </a:t>
            </a:r>
            <a:r>
              <a:rPr lang="en" sz="1600" i="1" dirty="0" smtClean="0">
                <a:solidFill>
                  <a:schemeClr val="bg2"/>
                </a:solidFill>
              </a:rPr>
              <a:t>event </a:t>
            </a:r>
            <a:r>
              <a:rPr lang="en" sz="1600" i="1" dirty="0">
                <a:solidFill>
                  <a:schemeClr val="bg2"/>
                </a:solidFill>
              </a:rPr>
              <a:t>we need to </a:t>
            </a:r>
            <a:r>
              <a:rPr lang="en-US" sz="1600" i="1" dirty="0" smtClean="0">
                <a:solidFill>
                  <a:schemeClr val="bg2"/>
                </a:solidFill>
              </a:rPr>
              <a:t>justify </a:t>
            </a:r>
            <a:r>
              <a:rPr lang="en" sz="1600" i="1" dirty="0" smtClean="0">
                <a:solidFill>
                  <a:schemeClr val="bg2"/>
                </a:solidFill>
              </a:rPr>
              <a:t>why </a:t>
            </a:r>
            <a:r>
              <a:rPr lang="en" sz="1600" i="1" dirty="0">
                <a:solidFill>
                  <a:schemeClr val="bg2"/>
                </a:solidFill>
              </a:rPr>
              <a:t>the money is being </a:t>
            </a:r>
            <a:r>
              <a:rPr lang="en" sz="1600" i="1" dirty="0" smtClean="0">
                <a:solidFill>
                  <a:schemeClr val="bg2"/>
                </a:solidFill>
              </a:rPr>
              <a:t>used</a:t>
            </a:r>
            <a:r>
              <a:rPr lang="en-US" sz="1600" i="1" dirty="0" smtClean="0">
                <a:solidFill>
                  <a:schemeClr val="bg2"/>
                </a:solidFill>
              </a:rPr>
              <a:t>.</a:t>
            </a:r>
            <a:r>
              <a:rPr lang="en" sz="1600" i="1" dirty="0" smtClean="0">
                <a:solidFill>
                  <a:schemeClr val="bg2"/>
                </a:solidFill>
              </a:rPr>
              <a:t>”</a:t>
            </a:r>
            <a:endParaRPr lang="en-US" sz="1600" i="1" dirty="0" smtClean="0">
              <a:solidFill>
                <a:schemeClr val="bg2"/>
              </a:solidFill>
            </a:endParaRPr>
          </a:p>
          <a:p>
            <a:pPr marL="457200" lvl="0" indent="-228600" algn="ctr"/>
            <a:endParaRPr lang="en-US" sz="1600" i="1" dirty="0">
              <a:solidFill>
                <a:schemeClr val="bg2"/>
              </a:solidFill>
            </a:endParaRPr>
          </a:p>
          <a:p>
            <a:pPr marL="457200" lvl="0" indent="-228600" algn="r"/>
            <a:r>
              <a:rPr lang="en" sz="1600" dirty="0">
                <a:solidFill>
                  <a:schemeClr val="bg2"/>
                </a:solidFill>
              </a:rPr>
              <a:t> - </a:t>
            </a:r>
            <a:r>
              <a:rPr lang="en" sz="1600" dirty="0" smtClean="0">
                <a:solidFill>
                  <a:schemeClr val="bg2"/>
                </a:solidFill>
              </a:rPr>
              <a:t>Keith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Minibiole</a:t>
            </a:r>
            <a:r>
              <a:rPr lang="en-US" sz="1600" dirty="0" smtClean="0">
                <a:solidFill>
                  <a:schemeClr val="bg2"/>
                </a:solidFill>
              </a:rPr>
              <a:t>, </a:t>
            </a:r>
            <a:r>
              <a:rPr lang="en" sz="1600" dirty="0">
                <a:solidFill>
                  <a:schemeClr val="bg2"/>
                </a:solidFill>
              </a:rPr>
              <a:t>3M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Obtaining Corporate </a:t>
            </a:r>
            <a:r>
              <a:rPr lang="en" dirty="0" smtClean="0"/>
              <a:t>Sponsorship</a:t>
            </a:r>
            <a:endParaRPr lang="en" dirty="0"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295975" y="1253251"/>
            <a:ext cx="8520600" cy="26992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  <a:spcAft>
                <a:spcPts val="600"/>
              </a:spcAft>
            </a:pPr>
            <a:r>
              <a:rPr lang="en" u="sng" dirty="0" smtClean="0"/>
              <a:t>Reach </a:t>
            </a:r>
            <a:r>
              <a:rPr lang="en" u="sng" dirty="0"/>
              <a:t>out to companies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Contact </a:t>
            </a:r>
            <a:r>
              <a:rPr lang="en-US" dirty="0" smtClean="0"/>
              <a:t>chapter alumni</a:t>
            </a:r>
            <a:endParaRPr lang="en" dirty="0"/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Describe </a:t>
            </a:r>
            <a:r>
              <a:rPr lang="en" dirty="0" err="1"/>
              <a:t>AIChE</a:t>
            </a:r>
            <a:r>
              <a:rPr lang="en" dirty="0"/>
              <a:t> </a:t>
            </a:r>
            <a:r>
              <a:rPr lang="en-US" dirty="0" smtClean="0"/>
              <a:t>and </a:t>
            </a:r>
            <a:r>
              <a:rPr lang="en" dirty="0" smtClean="0"/>
              <a:t>program </a:t>
            </a:r>
            <a:r>
              <a:rPr lang="en" dirty="0"/>
              <a:t>or event 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Request their presence at event or assistance with program </a:t>
            </a:r>
            <a:endParaRPr lang="en-US" dirty="0" smtClean="0"/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Be flexible – offer multiple event options and event dates</a:t>
            </a:r>
            <a:endParaRPr lang="en" dirty="0"/>
          </a:p>
        </p:txBody>
      </p:sp>
      <p:sp>
        <p:nvSpPr>
          <p:cNvPr id="4" name="Regular Pentagon 3"/>
          <p:cNvSpPr/>
          <p:nvPr/>
        </p:nvSpPr>
        <p:spPr>
          <a:xfrm>
            <a:off x="664027" y="1253252"/>
            <a:ext cx="631948" cy="539725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Obtaining Corporate </a:t>
            </a:r>
            <a:r>
              <a:rPr lang="en" dirty="0" smtClean="0"/>
              <a:t>Sponsorship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975" y="1253252"/>
            <a:ext cx="8520600" cy="3416400"/>
          </a:xfrm>
        </p:spPr>
        <p:txBody>
          <a:bodyPr/>
          <a:lstStyle/>
          <a:p>
            <a:pPr marL="228600" lvl="0">
              <a:spcAft>
                <a:spcPts val="600"/>
              </a:spcAft>
            </a:pPr>
            <a:r>
              <a:rPr lang="en" u="sng" dirty="0"/>
              <a:t>Request Sponsorship</a:t>
            </a:r>
          </a:p>
          <a:p>
            <a:pPr marL="971550" lvl="1" indent="-285750"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Varies depending on nature of event</a:t>
            </a:r>
          </a:p>
          <a:p>
            <a:pPr marL="1428750" lvl="2" indent="-285750"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Event </a:t>
            </a:r>
            <a:r>
              <a:rPr lang="en" dirty="0" smtClean="0"/>
              <a:t>- </a:t>
            </a:r>
            <a:r>
              <a:rPr lang="en" dirty="0"/>
              <a:t>“Would you be willing to sponsor the cost of the luncheon food” </a:t>
            </a:r>
          </a:p>
          <a:p>
            <a:pPr marL="1428750" lvl="2" indent="-285750"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Program - “Follow these steps to become an official sponsor” </a:t>
            </a:r>
          </a:p>
          <a:p>
            <a:pPr marL="9715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M</a:t>
            </a:r>
            <a:r>
              <a:rPr lang="en" dirty="0" err="1" smtClean="0"/>
              <a:t>ake</a:t>
            </a:r>
            <a:r>
              <a:rPr lang="en" dirty="0" smtClean="0"/>
              <a:t> </a:t>
            </a:r>
            <a:r>
              <a:rPr lang="en" dirty="0"/>
              <a:t>sure it’s clear you want a relationship not just </a:t>
            </a:r>
            <a:r>
              <a:rPr lang="en" dirty="0" smtClean="0"/>
              <a:t>funds</a:t>
            </a:r>
            <a:endParaRPr lang="en" dirty="0"/>
          </a:p>
          <a:p>
            <a:pPr marL="971550" lvl="1" indent="-285750"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Follow up with companies closer to event</a:t>
            </a:r>
          </a:p>
          <a:p>
            <a:endParaRPr lang="en-US" dirty="0"/>
          </a:p>
        </p:txBody>
      </p:sp>
      <p:sp>
        <p:nvSpPr>
          <p:cNvPr id="4" name="Regular Pentagon 3"/>
          <p:cNvSpPr/>
          <p:nvPr/>
        </p:nvSpPr>
        <p:spPr>
          <a:xfrm>
            <a:off x="664027" y="1253252"/>
            <a:ext cx="631948" cy="539725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Obtaining Corporate </a:t>
            </a:r>
            <a:r>
              <a:rPr lang="en" dirty="0" smtClean="0"/>
              <a:t>Sponsorship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009" y="1162011"/>
            <a:ext cx="8520600" cy="3416400"/>
          </a:xfrm>
        </p:spPr>
        <p:txBody>
          <a:bodyPr/>
          <a:lstStyle/>
          <a:p>
            <a:pPr lvl="0" algn="ctr"/>
            <a:r>
              <a:rPr lang="en" sz="3000" dirty="0"/>
              <a:t>SEND FORMAL THANK YOU TO </a:t>
            </a:r>
            <a:endParaRPr lang="en-US" sz="3000" dirty="0" smtClean="0"/>
          </a:p>
          <a:p>
            <a:pPr lvl="0" algn="ctr"/>
            <a:r>
              <a:rPr lang="en" sz="3000" dirty="0" smtClean="0"/>
              <a:t>COMPANIES </a:t>
            </a:r>
            <a:r>
              <a:rPr lang="en" sz="3000" dirty="0"/>
              <a:t>AFTER EVENT!</a:t>
            </a:r>
          </a:p>
          <a:p>
            <a:endParaRPr lang="en-US" dirty="0"/>
          </a:p>
        </p:txBody>
      </p:sp>
      <p:sp>
        <p:nvSpPr>
          <p:cNvPr id="5" name="Regular Pentagon 4"/>
          <p:cNvSpPr/>
          <p:nvPr/>
        </p:nvSpPr>
        <p:spPr>
          <a:xfrm>
            <a:off x="664027" y="1253252"/>
            <a:ext cx="631948" cy="539725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Industry Recommendations to Start Relations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5306256" y="3734093"/>
            <a:ext cx="3144132" cy="126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i="1" dirty="0"/>
              <a:t>“Know that sometimes coming to campus isn’t in the budget.”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480200" y="1159013"/>
            <a:ext cx="4352100" cy="126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i="1" dirty="0"/>
              <a:t>“It’s a lot more impressive when a student organization asks for something specific and knows the direct they want the presentation to go in.”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924344" y="2761553"/>
            <a:ext cx="3907956" cy="126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i="1" dirty="0"/>
              <a:t>“We want a group that’s interested in more than just a cash donation.” 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909675" y="2678425"/>
            <a:ext cx="3339300" cy="102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i="1" dirty="0"/>
              <a:t>“I look to sponsor student organizations I was a part of.”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09675" y="1137325"/>
            <a:ext cx="3339300" cy="102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i="1" dirty="0"/>
              <a:t>“Our team is looking for student organizations that give us access to a lot of students in the areas we typically hire</a:t>
            </a:r>
            <a:r>
              <a:rPr lang="en" dirty="0"/>
              <a:t>.”</a:t>
            </a:r>
            <a:r>
              <a:rPr lang="en" sz="1100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61425" y="3723106"/>
            <a:ext cx="4435800" cy="102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i="1" dirty="0"/>
              <a:t>“I would recommend asking companies if they have outside representation that are closer to campus.”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Our </a:t>
            </a:r>
            <a:r>
              <a:rPr lang="en-US" dirty="0" smtClean="0"/>
              <a:t>Sponsored Programs: Weekly </a:t>
            </a:r>
            <a:r>
              <a:rPr lang="en" dirty="0" smtClean="0"/>
              <a:t>Luncheons</a:t>
            </a:r>
            <a:endParaRPr lang="en"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079266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/>
              <a:t>AIChE</a:t>
            </a:r>
            <a:endParaRPr lang="en-US" dirty="0" smtClean="0"/>
          </a:p>
          <a:p>
            <a:pPr marL="514350" lvl="3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Provides audience of 40 to 60 people</a:t>
            </a:r>
          </a:p>
          <a:p>
            <a:pPr marL="5143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Coordinates ALL logistics – food, room reservation</a:t>
            </a:r>
          </a:p>
          <a:p>
            <a:pPr marL="228600" lvl="2">
              <a:spcAft>
                <a:spcPts val="600"/>
              </a:spcAft>
            </a:pPr>
            <a:r>
              <a:rPr lang="en-US" sz="1800" dirty="0" smtClean="0"/>
              <a:t>Companies</a:t>
            </a:r>
            <a:endParaRPr lang="en-US" dirty="0"/>
          </a:p>
          <a:p>
            <a:pPr marL="514350" lvl="3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Present</a:t>
            </a:r>
            <a:endParaRPr lang="en-US" dirty="0"/>
          </a:p>
          <a:p>
            <a:pPr marL="5143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Sponsor cost of food</a:t>
            </a:r>
            <a:endParaRPr lang="en-US" dirty="0"/>
          </a:p>
          <a:p>
            <a:pPr marL="971550" lvl="3" indent="-285750">
              <a:spcAft>
                <a:spcPts val="600"/>
              </a:spcAft>
              <a:buFont typeface="Arial" charset="0"/>
              <a:buChar char="•"/>
            </a:pPr>
            <a:r>
              <a:rPr lang="en" dirty="0" smtClean="0"/>
              <a:t>$</a:t>
            </a:r>
            <a:r>
              <a:rPr lang="en" dirty="0"/>
              <a:t>400 to $</a:t>
            </a:r>
            <a:r>
              <a:rPr lang="en" dirty="0" smtClean="0"/>
              <a:t>600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1070125" y="1090825"/>
            <a:ext cx="6616500" cy="35451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1921625" y="1090825"/>
            <a:ext cx="5765100" cy="31410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2819400" y="1090825"/>
            <a:ext cx="4867200" cy="27726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3785700" y="1090825"/>
            <a:ext cx="3900900" cy="23634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4752050" y="1090825"/>
            <a:ext cx="2934600" cy="18699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5684325" y="1090825"/>
            <a:ext cx="2002200" cy="1416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5718225" y="1080275"/>
            <a:ext cx="2462400" cy="142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Nov. 10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</a:rPr>
              <a:t>Luncheon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752049" y="1090825"/>
            <a:ext cx="932100" cy="115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Nov. 3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000000"/>
              </a:solidFill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752050" y="2506775"/>
            <a:ext cx="4294200" cy="45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</a:rPr>
              <a:t>Requested sponsorship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757925" y="3003175"/>
            <a:ext cx="5322600" cy="440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</a:rPr>
              <a:t>Reminded Kellogg of luncheon 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785724" y="1090825"/>
            <a:ext cx="932100" cy="115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Nov. 2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000000"/>
              </a:solidFill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921624" y="1090825"/>
            <a:ext cx="863700" cy="115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April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000000"/>
              </a:solidFill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070125" y="4204525"/>
            <a:ext cx="3452700" cy="3468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Attended plant tour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2819412" y="1090825"/>
            <a:ext cx="932100" cy="115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May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000000"/>
              </a:solidFill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2819400" y="3443575"/>
            <a:ext cx="4614000" cy="453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</a:rPr>
              <a:t>Asked Kellogg to present at luncheon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070124" y="1090825"/>
            <a:ext cx="863700" cy="115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March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000000"/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921625" y="3794375"/>
            <a:ext cx="3452700" cy="4926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</a:rPr>
              <a:t>Initial Email Contact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287" y="1583474"/>
            <a:ext cx="1258277" cy="44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" dirty="0"/>
              <a:t>Corporate Sponsor Example: Kellogg Luncheon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Our Sponsored Programs: </a:t>
            </a:r>
            <a:r>
              <a:rPr lang="en" dirty="0" smtClean="0"/>
              <a:t>Mentorship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414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Different levels of sponsorship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Utilize corporate sponsorships to fund 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Coffee “dates”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Mock Interviews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Scavenger Hunts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Welcome Back BBQ</a:t>
            </a:r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Industry Mentorship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575" y="2759425"/>
            <a:ext cx="3017625" cy="226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 t="16526"/>
          <a:stretch/>
        </p:blipFill>
        <p:spPr>
          <a:xfrm>
            <a:off x="6346208" y="1017725"/>
            <a:ext cx="2562297" cy="285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Corporate Sponsor Example: BASF Mentorship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141725"/>
            <a:ext cx="7565100" cy="371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" dirty="0"/>
              <a:t>Invited BASF to participate in Night With Industry Event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" dirty="0"/>
              <a:t>Invitation included Mentorship Program description which outlines sponsorship opportunities: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1. </a:t>
            </a:r>
            <a:r>
              <a:rPr lang="en" dirty="0" smtClean="0"/>
              <a:t>Gold</a:t>
            </a:r>
            <a:r>
              <a:rPr lang="en" dirty="0"/>
              <a:t>:  	$1,000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2. </a:t>
            </a:r>
            <a:r>
              <a:rPr lang="en" dirty="0" smtClean="0"/>
              <a:t>Silver</a:t>
            </a:r>
            <a:r>
              <a:rPr lang="en" dirty="0"/>
              <a:t>:	$500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3. </a:t>
            </a:r>
            <a:r>
              <a:rPr lang="en" dirty="0" smtClean="0"/>
              <a:t>Bronze</a:t>
            </a:r>
            <a:r>
              <a:rPr lang="en" dirty="0"/>
              <a:t>: 	$250 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smtClean="0"/>
              <a:t>Program description includes what sponsorship will be used for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" dirty="0"/>
              <a:t>Followed up with Invoice and W-9</a:t>
            </a:r>
            <a:endParaRPr lang="en-US" dirty="0"/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59202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Meg </a:t>
            </a:r>
            <a:r>
              <a:rPr lang="en-US" dirty="0" err="1" smtClean="0"/>
              <a:t>Erkkinen</a:t>
            </a:r>
            <a:endParaRPr lang="en"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28573" y="1477625"/>
            <a:ext cx="3999900" cy="293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BSE Chemical Engineering May ‘17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Chapter Involvement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2016 - 2017: </a:t>
            </a:r>
            <a:r>
              <a:rPr lang="en-US" dirty="0" smtClean="0"/>
              <a:t>Vice President</a:t>
            </a:r>
            <a:endParaRPr lang="en" dirty="0"/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2015 - 2016: </a:t>
            </a:r>
            <a:r>
              <a:rPr lang="en-US" dirty="0" smtClean="0"/>
              <a:t>Secretary</a:t>
            </a:r>
            <a:endParaRPr lang="en" dirty="0"/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2014 - 2015: </a:t>
            </a:r>
            <a:r>
              <a:rPr lang="en-US" dirty="0" smtClean="0"/>
              <a:t>Member</a:t>
            </a:r>
            <a:endParaRPr lang="en" dirty="0"/>
          </a:p>
        </p:txBody>
      </p:sp>
      <p:sp>
        <p:nvSpPr>
          <p:cNvPr id="90" name="Shape 90"/>
          <p:cNvSpPr txBox="1">
            <a:spLocks noGrp="1"/>
          </p:cNvSpPr>
          <p:nvPr>
            <p:ph type="title" idx="4294967295"/>
          </p:nvPr>
        </p:nvSpPr>
        <p:spPr>
          <a:xfrm>
            <a:off x="380009" y="988063"/>
            <a:ext cx="8521700" cy="5730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University of Michigan Student Chapter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53" y="731375"/>
            <a:ext cx="3356531" cy="33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Our Sponsored Events: Recurring </a:t>
            </a:r>
            <a:endParaRPr lang="en" dirty="0"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8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u="sng" dirty="0" smtClean="0"/>
              <a:t>Plant Tours</a:t>
            </a:r>
            <a:endParaRPr lang="en" sz="1600" u="sng" dirty="0"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11700" y="1625675"/>
            <a:ext cx="3999900" cy="294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AIChE</a:t>
            </a:r>
            <a:r>
              <a:rPr lang="en-US" dirty="0" smtClean="0"/>
              <a:t> provides interested students, transportation</a:t>
            </a:r>
            <a:endParaRPr lang="en" dirty="0"/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Companies provide plant tour, lunch</a:t>
            </a:r>
            <a:endParaRPr lang="en" dirty="0"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788250" y="1152475"/>
            <a:ext cx="3999900" cy="38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u="sng" dirty="0" smtClean="0"/>
              <a:t>Night With Industry</a:t>
            </a:r>
            <a:endParaRPr lang="en" sz="1600" u="sng" dirty="0"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788250" y="1625675"/>
            <a:ext cx="4355750" cy="294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>
              <a:buFont typeface="Arial" charset="0"/>
              <a:buChar char="•"/>
            </a:pPr>
            <a:r>
              <a:rPr lang="en" dirty="0"/>
              <a:t>Recruiters from </a:t>
            </a:r>
            <a:r>
              <a:rPr lang="en-US" dirty="0" smtClean="0"/>
              <a:t>many</a:t>
            </a:r>
            <a:r>
              <a:rPr lang="en" dirty="0" smtClean="0"/>
              <a:t> </a:t>
            </a:r>
            <a:r>
              <a:rPr lang="en" dirty="0"/>
              <a:t>industries </a:t>
            </a:r>
            <a:r>
              <a:rPr lang="en-US" dirty="0" smtClean="0"/>
              <a:t>meet with </a:t>
            </a:r>
            <a:r>
              <a:rPr lang="en-US" dirty="0" err="1" smtClean="0"/>
              <a:t>ChE</a:t>
            </a:r>
            <a:r>
              <a:rPr lang="en-US" dirty="0" smtClean="0"/>
              <a:t> sophomores</a:t>
            </a:r>
            <a:r>
              <a:rPr lang="en" dirty="0" smtClean="0"/>
              <a:t> </a:t>
            </a:r>
            <a:r>
              <a:rPr lang="en" dirty="0"/>
              <a:t>before career </a:t>
            </a:r>
            <a:r>
              <a:rPr lang="en" dirty="0" smtClean="0"/>
              <a:t>f</a:t>
            </a:r>
            <a:r>
              <a:rPr lang="en-US" dirty="0" smtClean="0"/>
              <a:t>air to advise</a:t>
            </a:r>
          </a:p>
          <a:p>
            <a:pPr marL="514350" lvl="0" indent="-285750">
              <a:buFont typeface="Arial" charset="0"/>
              <a:buChar char="•"/>
            </a:pPr>
            <a:r>
              <a:rPr lang="en-US" dirty="0" smtClean="0"/>
              <a:t>Creates mutually beneficial relationship</a:t>
            </a:r>
            <a:endParaRPr lang="en" dirty="0"/>
          </a:p>
        </p:txBody>
      </p:sp>
      <p:pic>
        <p:nvPicPr>
          <p:cNvPr id="14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509" y="2723881"/>
            <a:ext cx="3428282" cy="204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6610" y="2808951"/>
            <a:ext cx="1809515" cy="13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9383" y="3577491"/>
            <a:ext cx="1618767" cy="1190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2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Our Sponsored Events: One-time</a:t>
            </a:r>
            <a:endParaRPr lang="en" dirty="0"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8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u="sng" dirty="0"/>
              <a:t>Anheuser Busch - Brewing with Beakers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11700" y="1625675"/>
            <a:ext cx="3999900" cy="294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AB gives 30 min information session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Students and practice brewing beer in lab</a:t>
            </a:r>
            <a:endParaRPr lang="en" dirty="0"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788250" y="1152475"/>
            <a:ext cx="3999900" cy="38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u="sng"/>
              <a:t>BASF - Tailgate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788250" y="1625675"/>
            <a:ext cx="4355750" cy="294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BASF sponsors tailgate for all </a:t>
            </a:r>
            <a:r>
              <a:rPr lang="en" dirty="0" err="1"/>
              <a:t>ChE</a:t>
            </a:r>
            <a:r>
              <a:rPr lang="en" dirty="0"/>
              <a:t> </a:t>
            </a:r>
            <a:r>
              <a:rPr lang="en" dirty="0" smtClean="0"/>
              <a:t>students</a:t>
            </a:r>
            <a:endParaRPr lang="en" dirty="0"/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We coordinate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Rental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Food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Attendees</a:t>
            </a:r>
            <a:endParaRPr lang="en" dirty="0"/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endParaRPr lang="en" dirty="0"/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725" y="3600003"/>
            <a:ext cx="2084348" cy="138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50" y="3600024"/>
            <a:ext cx="2084348" cy="13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3300" y="3620649"/>
            <a:ext cx="2095199" cy="136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1500" y="3599999"/>
            <a:ext cx="2095210" cy="138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1912" y="2515900"/>
            <a:ext cx="1611973" cy="69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06321" y="2486798"/>
            <a:ext cx="1281829" cy="713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11700" y="47191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National Conference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46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Certain companies want to foster chapter development</a:t>
            </a:r>
            <a:endParaRPr lang="en" dirty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See National Conference as growth opportunity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Opportunity to encourage other chapters to seek corporate relationships</a:t>
            </a:r>
            <a:endParaRPr lang="en" dirty="0"/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850" y="1377850"/>
            <a:ext cx="3848451" cy="3038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 dirty="0"/>
              <a:t>Q&amp;A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Contact Information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Meg Erkkinen; </a:t>
            </a:r>
            <a:r>
              <a:rPr lang="en-US" dirty="0" err="1" smtClean="0"/>
              <a:t>merkk@umich.edu</a:t>
            </a: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Hannah </a:t>
            </a:r>
            <a:r>
              <a:rPr lang="en-US" dirty="0" err="1" smtClean="0"/>
              <a:t>Fetner</a:t>
            </a:r>
            <a:r>
              <a:rPr lang="en-US" dirty="0" smtClean="0"/>
              <a:t>; </a:t>
            </a:r>
            <a:r>
              <a:rPr lang="en-US" dirty="0" err="1" smtClean="0"/>
              <a:t>fetnerhn@umich.edu</a:t>
            </a: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Jeremy </a:t>
            </a:r>
            <a:r>
              <a:rPr lang="en-US" dirty="0" err="1" smtClean="0"/>
              <a:t>Kach</a:t>
            </a:r>
            <a:r>
              <a:rPr lang="en-US" dirty="0" smtClean="0"/>
              <a:t>; </a:t>
            </a:r>
            <a:r>
              <a:rPr lang="en-US" dirty="0" err="1" smtClean="0"/>
              <a:t>kachj@umich.edu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59202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Hannah </a:t>
            </a:r>
            <a:r>
              <a:rPr lang="en" dirty="0" err="1"/>
              <a:t>Fetner</a:t>
            </a:r>
            <a:endParaRPr lang="en"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28573" y="1477625"/>
            <a:ext cx="3999900" cy="293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BSE Chemical Engineering May ‘17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Chapter Involvement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2016 - 2017: President 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2015 - 2016: Treasurer</a:t>
            </a:r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2014 - 2015: Sophomore Representative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title" idx="4294967295"/>
          </p:nvPr>
        </p:nvSpPr>
        <p:spPr>
          <a:xfrm>
            <a:off x="380009" y="988063"/>
            <a:ext cx="8521700" cy="5730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University of Michigan Student Chapter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25" y="445025"/>
            <a:ext cx="3005282" cy="42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59202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Jeremy </a:t>
            </a:r>
            <a:r>
              <a:rPr lang="en-US" dirty="0" err="1" smtClean="0"/>
              <a:t>Kach</a:t>
            </a:r>
            <a:endParaRPr lang="en"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28573" y="1477625"/>
            <a:ext cx="3999900" cy="293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BSE Chemical Engineering May ‘</a:t>
            </a:r>
            <a:r>
              <a:rPr lang="en" dirty="0" smtClean="0"/>
              <a:t>1</a:t>
            </a:r>
            <a:r>
              <a:rPr lang="en-US" dirty="0" smtClean="0"/>
              <a:t>8</a:t>
            </a:r>
            <a:endParaRPr lang="en" dirty="0"/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Chapter Involvement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2016 - 2017: </a:t>
            </a:r>
            <a:r>
              <a:rPr lang="en-US" dirty="0" smtClean="0"/>
              <a:t>Mentorship Co-Chair</a:t>
            </a:r>
            <a:endParaRPr lang="en" dirty="0"/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dirty="0"/>
              <a:t>2015 - 2016: </a:t>
            </a:r>
            <a:r>
              <a:rPr lang="en-US" dirty="0" smtClean="0"/>
              <a:t>Member</a:t>
            </a:r>
            <a:endParaRPr lang="en" dirty="0"/>
          </a:p>
        </p:txBody>
      </p:sp>
      <p:sp>
        <p:nvSpPr>
          <p:cNvPr id="90" name="Shape 90"/>
          <p:cNvSpPr txBox="1">
            <a:spLocks noGrp="1"/>
          </p:cNvSpPr>
          <p:nvPr>
            <p:ph type="title" idx="4294967295"/>
          </p:nvPr>
        </p:nvSpPr>
        <p:spPr>
          <a:xfrm>
            <a:off x="380009" y="988063"/>
            <a:ext cx="8521700" cy="5730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University of Michigan Student Chapter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454" y="988063"/>
            <a:ext cx="2446992" cy="33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Agenda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881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800" dirty="0" smtClean="0"/>
              <a:t>Introduction</a:t>
            </a:r>
          </a:p>
          <a:p>
            <a:pPr marL="514350" lvl="0" indent="-285750" rtl="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" sz="1800" dirty="0" smtClean="0"/>
              <a:t>Corporate </a:t>
            </a:r>
            <a:r>
              <a:rPr lang="en" sz="1800" dirty="0"/>
              <a:t>Sponsorship</a:t>
            </a:r>
          </a:p>
          <a:p>
            <a:pPr marL="514350" lvl="0" indent="-285750" rtl="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" sz="1800" dirty="0" smtClean="0"/>
              <a:t>Best </a:t>
            </a:r>
            <a:r>
              <a:rPr lang="en" sz="1800" dirty="0"/>
              <a:t>practices for obtaining corporate sponsorship</a:t>
            </a:r>
          </a:p>
          <a:p>
            <a:pPr marL="514350" lvl="0" indent="-285750" rtl="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" sz="1800" dirty="0"/>
              <a:t>How UM has built and maintained relationships with sponsors</a:t>
            </a:r>
          </a:p>
          <a:p>
            <a:pPr marL="514350" lvl="0" indent="-285750" rtl="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" sz="1800" dirty="0"/>
              <a:t>Weekly luncheon/info sessions</a:t>
            </a:r>
          </a:p>
          <a:p>
            <a:pPr marL="514350" lvl="0" indent="-285750" rtl="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" sz="1800" dirty="0"/>
              <a:t>Mentorship program</a:t>
            </a:r>
          </a:p>
          <a:p>
            <a:pPr marL="514350" lvl="0" indent="-285750" rtl="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" sz="1800" dirty="0" smtClean="0"/>
              <a:t>Event ideas</a:t>
            </a:r>
            <a:endParaRPr lang="e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University of Michigan Chapter</a:t>
            </a:r>
            <a:endParaRPr lang="en" dirty="0"/>
          </a:p>
        </p:txBody>
      </p:sp>
      <p:pic>
        <p:nvPicPr>
          <p:cNvPr id="4" name="Shape 97"/>
          <p:cNvPicPr preferRelativeResize="0"/>
          <p:nvPr/>
        </p:nvPicPr>
        <p:blipFill rotWithShape="1">
          <a:blip r:embed="rId3">
            <a:alphaModFix/>
          </a:blip>
          <a:srcRect l="9251" r="9519" b="22081"/>
          <a:stretch/>
        </p:blipFill>
        <p:spPr>
          <a:xfrm>
            <a:off x="5434942" y="445025"/>
            <a:ext cx="3397358" cy="42838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8"/>
          <p:cNvSpPr txBox="1">
            <a:spLocks noGrp="1"/>
          </p:cNvSpPr>
          <p:nvPr>
            <p:ph type="body" idx="1"/>
          </p:nvPr>
        </p:nvSpPr>
        <p:spPr>
          <a:xfrm>
            <a:off x="432028" y="1173874"/>
            <a:ext cx="3999900" cy="293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dirty="0" smtClean="0"/>
              <a:t>Started in 1922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dirty="0" smtClean="0"/>
              <a:t>~150 Active Members</a:t>
            </a:r>
            <a:endParaRPr lang="en" sz="1800" dirty="0"/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sz="1800" dirty="0"/>
              <a:t>Chapter </a:t>
            </a:r>
            <a:r>
              <a:rPr lang="en-US" sz="1800" dirty="0" smtClean="0"/>
              <a:t>Events:</a:t>
            </a:r>
            <a:endParaRPr lang="en" sz="1800" dirty="0" smtClean="0"/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Weekly Corporate Luncheons</a:t>
            </a:r>
            <a:endParaRPr lang="en" sz="1400" dirty="0" smtClean="0"/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Corporate Information Session</a:t>
            </a:r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Mentorship Program</a:t>
            </a:r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Industry Mentorship Program</a:t>
            </a:r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Many Social &amp; Service Events</a:t>
            </a:r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457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University of Michigan Chapter</a:t>
            </a:r>
            <a:endParaRPr lang="en" dirty="0"/>
          </a:p>
        </p:txBody>
      </p:sp>
      <p:pic>
        <p:nvPicPr>
          <p:cNvPr id="4" name="Shape 97"/>
          <p:cNvPicPr preferRelativeResize="0"/>
          <p:nvPr/>
        </p:nvPicPr>
        <p:blipFill rotWithShape="1">
          <a:blip r:embed="rId3">
            <a:alphaModFix/>
          </a:blip>
          <a:srcRect l="9251" r="9519" b="22081"/>
          <a:stretch/>
        </p:blipFill>
        <p:spPr>
          <a:xfrm>
            <a:off x="5434942" y="390558"/>
            <a:ext cx="3397358" cy="42838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8"/>
          <p:cNvSpPr txBox="1">
            <a:spLocks noGrp="1"/>
          </p:cNvSpPr>
          <p:nvPr>
            <p:ph type="body" idx="1"/>
          </p:nvPr>
        </p:nvSpPr>
        <p:spPr>
          <a:xfrm>
            <a:off x="432028" y="1173874"/>
            <a:ext cx="3999900" cy="293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dirty="0" smtClean="0"/>
              <a:t>Started in 1922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dirty="0" smtClean="0"/>
              <a:t>~150 Active Members</a:t>
            </a:r>
            <a:endParaRPr lang="en" sz="1800" dirty="0"/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" sz="1800" dirty="0"/>
              <a:t>Chapter </a:t>
            </a:r>
            <a:r>
              <a:rPr lang="en-US" sz="1800" dirty="0" smtClean="0"/>
              <a:t>Events:</a:t>
            </a:r>
            <a:endParaRPr lang="en" sz="1800" dirty="0" smtClean="0"/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Weekly Corporate Luncheons</a:t>
            </a:r>
            <a:endParaRPr lang="en" sz="1400" dirty="0" smtClean="0"/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Corporate Information Session</a:t>
            </a:r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Mentorship Program</a:t>
            </a:r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Industry Mentorship Program</a:t>
            </a:r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Many Social &amp; Service Events</a:t>
            </a:r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endParaRPr lang="en" dirty="0"/>
          </a:p>
        </p:txBody>
      </p:sp>
      <p:sp>
        <p:nvSpPr>
          <p:cNvPr id="7" name="Shape 88"/>
          <p:cNvSpPr txBox="1">
            <a:spLocks noGrp="1"/>
          </p:cNvSpPr>
          <p:nvPr>
            <p:ph type="body" idx="1"/>
          </p:nvPr>
        </p:nvSpPr>
        <p:spPr>
          <a:xfrm>
            <a:off x="885675" y="4348077"/>
            <a:ext cx="3975292" cy="3263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000" b="1" dirty="0" smtClean="0"/>
              <a:t>It all costs money!!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9531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019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Corporate Sponsorship?</a:t>
            </a:r>
          </a:p>
        </p:txBody>
      </p:sp>
      <p:sp>
        <p:nvSpPr>
          <p:cNvPr id="6" name="Shape 88"/>
          <p:cNvSpPr txBox="1">
            <a:spLocks/>
          </p:cNvSpPr>
          <p:nvPr/>
        </p:nvSpPr>
        <p:spPr>
          <a:xfrm>
            <a:off x="311700" y="1145116"/>
            <a:ext cx="7989151" cy="293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spcAft>
                <a:spcPts val="600"/>
              </a:spcAft>
              <a:buFont typeface="Arial" charset="0"/>
              <a:buChar char="•"/>
            </a:pPr>
            <a:endParaRPr lang="en-US" dirty="0" smtClean="0"/>
          </a:p>
          <a:p>
            <a:pPr marL="5143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A company sponsors the student chapter by:</a:t>
            </a:r>
            <a:endParaRPr lang="en" dirty="0" smtClean="0"/>
          </a:p>
          <a:p>
            <a:pPr marL="914400" lvl="1" indent="-22860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Monetary donations</a:t>
            </a:r>
            <a:endParaRPr lang="en" dirty="0"/>
          </a:p>
          <a:p>
            <a:pPr marL="914400" lvl="1" indent="-22860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Hosting specific event</a:t>
            </a:r>
            <a:endParaRPr lang="en" dirty="0"/>
          </a:p>
          <a:p>
            <a:pPr marL="914400" lvl="1" indent="-22860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Donating food, equipment or other event materials</a:t>
            </a:r>
          </a:p>
          <a:p>
            <a:pPr marL="5143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Build and sustain strong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t="25461" b="29330"/>
          <a:stretch/>
        </p:blipFill>
        <p:spPr>
          <a:xfrm>
            <a:off x="1962100" y="2584275"/>
            <a:ext cx="2254649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012" y="1553725"/>
            <a:ext cx="2169300" cy="94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 l="20536" t="24830" r="24875" b="27999"/>
          <a:stretch/>
        </p:blipFill>
        <p:spPr>
          <a:xfrm>
            <a:off x="3877397" y="992975"/>
            <a:ext cx="1214529" cy="7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3367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Corporate Sponsors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5812" y="1105346"/>
            <a:ext cx="1439453" cy="78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53145" y="2124770"/>
            <a:ext cx="1732150" cy="115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54096" y="850275"/>
            <a:ext cx="2158818" cy="112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8596" y="953625"/>
            <a:ext cx="1120925" cy="112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25" y="1893172"/>
            <a:ext cx="2254649" cy="79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77924" y="3294762"/>
            <a:ext cx="2633958" cy="8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0575" y="2668604"/>
            <a:ext cx="1732149" cy="78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35612" y="3235383"/>
            <a:ext cx="2394757" cy="8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336126" y="2584286"/>
            <a:ext cx="271338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259925" y="4208621"/>
            <a:ext cx="2601049" cy="9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319218" y="4221550"/>
            <a:ext cx="1779925" cy="67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509187" y="1161874"/>
            <a:ext cx="1263864" cy="67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313046" y="3473150"/>
            <a:ext cx="1664493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10584" y="3467950"/>
            <a:ext cx="2007516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20">
            <a:alphaModFix/>
          </a:blip>
          <a:srcRect l="4773" t="35147" r="-47" b="26369"/>
          <a:stretch/>
        </p:blipFill>
        <p:spPr>
          <a:xfrm>
            <a:off x="4403475" y="2004450"/>
            <a:ext cx="2713374" cy="61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3313</TotalTime>
  <Words>902</Words>
  <Application>Microsoft Macintosh PowerPoint</Application>
  <PresentationFormat>On-screen Show (16:9)</PresentationFormat>
  <Paragraphs>190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Arial</vt:lpstr>
      <vt:lpstr>simple-light-2</vt:lpstr>
      <vt:lpstr>PowerPoint Presentation</vt:lpstr>
      <vt:lpstr>Meg Erkkinen</vt:lpstr>
      <vt:lpstr>Hannah Fetner</vt:lpstr>
      <vt:lpstr>Jeremy Kach</vt:lpstr>
      <vt:lpstr>Agenda</vt:lpstr>
      <vt:lpstr>University of Michigan Chapter</vt:lpstr>
      <vt:lpstr>University of Michigan Chapter</vt:lpstr>
      <vt:lpstr>What is Corporate Sponsorship?</vt:lpstr>
      <vt:lpstr>Our Corporate Sponsors</vt:lpstr>
      <vt:lpstr>Benefits of Corporate Sponsorship</vt:lpstr>
      <vt:lpstr>Obtaining Corporate Sponsorship</vt:lpstr>
      <vt:lpstr>Obtaining Corporate Sponsorship</vt:lpstr>
      <vt:lpstr>Obtaining Corporate Sponsorship</vt:lpstr>
      <vt:lpstr>Obtaining Corporate Sponsorship</vt:lpstr>
      <vt:lpstr>Industry Recommendations to Start Relations</vt:lpstr>
      <vt:lpstr>Our Sponsored Programs: Weekly Luncheons</vt:lpstr>
      <vt:lpstr>PowerPoint Presentation</vt:lpstr>
      <vt:lpstr>Our Sponsored Programs: Mentorship</vt:lpstr>
      <vt:lpstr>Corporate Sponsor Example: BASF Mentorship</vt:lpstr>
      <vt:lpstr>Our Sponsored Events: Recurring </vt:lpstr>
      <vt:lpstr>Our Sponsored Events: One-time</vt:lpstr>
      <vt:lpstr>National Conference</vt:lpstr>
      <vt:lpstr>Q&amp;A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Sponsorship</dc:title>
  <cp:lastModifiedBy>Meg Erkkinen</cp:lastModifiedBy>
  <cp:revision>24</cp:revision>
  <dcterms:modified xsi:type="dcterms:W3CDTF">2016-11-16T16:10:09Z</dcterms:modified>
</cp:coreProperties>
</file>