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sldIdLst>
    <p:sldId id="296" r:id="rId5"/>
  </p:sldIdLst>
  <p:sldSz cx="49377600" cy="32918400"/>
  <p:notesSz cx="6858000" cy="9144000"/>
  <p:embeddedFontLst>
    <p:embeddedFont>
      <p:font typeface="Lato" panose="020B0604020202020204" charset="0"/>
      <p:regular r:id="rId7"/>
      <p:bold r:id="rId8"/>
      <p:italic r:id="rId9"/>
      <p:boldItalic r:id="rId10"/>
    </p:embeddedFont>
    <p:embeddedFont>
      <p:font typeface="Lato Black" panose="020B0604020202020204" charset="0"/>
      <p:bold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Smith-Schoettker" initials="AS" lastIdx="12" clrIdx="0">
    <p:extLst>
      <p:ext uri="{19B8F6BF-5375-455C-9EA6-DF929625EA0E}">
        <p15:presenceInfo xmlns:p15="http://schemas.microsoft.com/office/powerpoint/2012/main" userId="S-1-5-21-1810566685-839338863-751859383-6295" providerId="AD"/>
      </p:ext>
    </p:extLst>
  </p:cmAuthor>
  <p:cmAuthor id="2" name="Seth Ricketts" initials="SR" lastIdx="23" clrIdx="1">
    <p:extLst>
      <p:ext uri="{19B8F6BF-5375-455C-9EA6-DF929625EA0E}">
        <p15:presenceInfo xmlns:p15="http://schemas.microsoft.com/office/powerpoint/2012/main" userId="S-1-5-21-1810566685-839338863-751859383-17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600012"/>
    <a:srgbClr val="A50021"/>
    <a:srgbClr val="874A4C"/>
    <a:srgbClr val="004D40"/>
    <a:srgbClr val="263238"/>
    <a:srgbClr val="EEEBE9"/>
    <a:srgbClr val="EA4C89"/>
    <a:srgbClr val="FFF5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7AA25-0F97-44EF-ABA7-C94C91EDB004}" v="38" dt="2021-01-05T21:46:52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85146" autoAdjust="0"/>
  </p:normalViewPr>
  <p:slideViewPr>
    <p:cSldViewPr snapToGrid="0" showGuides="1">
      <p:cViewPr varScale="1">
        <p:scale>
          <a:sx n="14" d="100"/>
          <a:sy n="14" d="100"/>
        </p:scale>
        <p:origin x="384" y="48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-1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Yelvington" userId="S::pauly@aiche.org::841512c1-fd1f-4b8f-a3e9-be614197be76" providerId="AD" clId="Web-{5EE7AA25-0F97-44EF-ABA7-C94C91EDB004}"/>
    <pc:docChg chg="modSld">
      <pc:chgData name="Paul Yelvington" userId="S::pauly@aiche.org::841512c1-fd1f-4b8f-a3e9-be614197be76" providerId="AD" clId="Web-{5EE7AA25-0F97-44EF-ABA7-C94C91EDB004}" dt="2021-01-05T21:46:52.261" v="37" actId="20577"/>
      <pc:docMkLst>
        <pc:docMk/>
      </pc:docMkLst>
      <pc:sldChg chg="modSp">
        <pc:chgData name="Paul Yelvington" userId="S::pauly@aiche.org::841512c1-fd1f-4b8f-a3e9-be614197be76" providerId="AD" clId="Web-{5EE7AA25-0F97-44EF-ABA7-C94C91EDB004}" dt="2021-01-05T21:46:52.261" v="36" actId="20577"/>
        <pc:sldMkLst>
          <pc:docMk/>
          <pc:sldMk cId="4252845796" sldId="296"/>
        </pc:sldMkLst>
        <pc:spChg chg="mod">
          <ac:chgData name="Paul Yelvington" userId="S::pauly@aiche.org::841512c1-fd1f-4b8f-a3e9-be614197be76" providerId="AD" clId="Web-{5EE7AA25-0F97-44EF-ABA7-C94C91EDB004}" dt="2021-01-05T21:46:52.261" v="36" actId="20577"/>
          <ac:spMkLst>
            <pc:docMk/>
            <pc:sldMk cId="4252845796" sldId="296"/>
            <ac:spMk id="3" creationId="{8E35B311-3C19-412C-ADE6-EB2E4158F366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4T12:40:26.466" idx="6">
    <p:pos x="31162" y="19094"/>
    <p:text>Help from outside the team of 5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0:49.881" idx="7">
    <p:pos x="27912" y="1859"/>
    <p:text>University logo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0:59.618" idx="8">
    <p:pos x="30091" y="1859"/>
    <p:text>Team logo (if you have one)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5:28.086" idx="10">
    <p:pos x="3538" y="2770"/>
    <p:text>Repeated problem statement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9:46.662" idx="11">
    <p:pos x="3209" y="4425"/>
    <p:text>How can this cube design potentially affect the industry or world at large?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52:47.056" idx="12">
    <p:pos x="2853" y="6501"/>
    <p:text>Cube design overview in as much plain english as possible. The list of operations can be</p:text>
    <p:extLst>
      <p:ext uri="{C676402C-5697-4E1C-873F-D02D1690AC5C}">
        <p15:threadingInfo xmlns:p15="http://schemas.microsoft.com/office/powerpoint/2012/main" timeZoneBias="240"/>
      </p:ext>
    </p:extLst>
  </p:cm>
  <p:cm authorId="2" dt="2020-09-24T13:02:23.754" idx="15">
    <p:pos x="4160" y="12718"/>
    <p:text>Techno-Economic Analysis: Result from optimization study of an equipment's capabilities versus cost</p:text>
    <p:extLst>
      <p:ext uri="{C676402C-5697-4E1C-873F-D02D1690AC5C}">
        <p15:threadingInfo xmlns:p15="http://schemas.microsoft.com/office/powerpoint/2012/main" timeZoneBias="240"/>
      </p:ext>
    </p:extLst>
  </p:cm>
  <p:cm authorId="2" dt="2020-09-24T13:05:06.599" idx="17">
    <p:pos x="28480" y="4261"/>
    <p:text>Used for reference while presenting poster, can include pump curves, calibration curves, ect.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0:19.886" idx="20">
    <p:pos x="2760" y="8580"/>
    <p:text>List of cube product specifications, e.g. flowrate and purity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2:15.237" idx="21">
    <p:pos x="11432" y="16423"/>
    <p:text>A QR code to any other documents you want judges and audience to view. Remember people will view this on their phones, so please keep succinct and mobile-friendly.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4:32.356" idx="22">
    <p:pos x="6096" y="1064"/>
    <p:text>The names of the 5 representatives for the team.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5:02.682" idx="23">
    <p:pos x="30996" y="131"/>
    <p:text>Please do not remove.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>
            <a:spLocks noChangeAspect="1"/>
          </p:cNvSpPr>
          <p:nvPr/>
        </p:nvSpPr>
        <p:spPr>
          <a:xfrm>
            <a:off x="40306752" y="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9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sets your cube apart goes here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87854" y="4359980"/>
            <a:ext cx="9563989" cy="2269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OJECTIVE STATEMENT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Refer to problem statement</a:t>
            </a:r>
            <a:endParaRPr lang="en-US" sz="3600" b="1" u="sng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POTENTIAL IMPACT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CUBE OVERVIEW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Succinct overview of cube design considerations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List of chemical operations used to achieve objective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SPECIFICATIONS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ECONOMICS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Graphs/tables with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overall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costs: OPEX &amp; CAPEX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/>
                <a:cs typeface="Arial"/>
              </a:rPr>
              <a:t>Include breakdown </a:t>
            </a:r>
            <a:r>
              <a:rPr lang="en-US" sz="3600" dirty="0" smtClean="0">
                <a:latin typeface="Lato"/>
                <a:cs typeface="Arial"/>
              </a:rPr>
              <a:t>of cost to build cube &amp; use of $1,000 grant (can go in ammo bar)</a:t>
            </a:r>
            <a:endParaRPr lang="en-US" sz="3600" dirty="0">
              <a:latin typeface="Lato"/>
              <a:cs typeface="Arial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Short statement (one sentence) on feasibility/outcome of Techno-economic </a:t>
            </a: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analysis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Lato Black" panose="020F0A02020204030203" pitchFamily="34" charset="0"/>
                <a:cs typeface="Arial" panose="020B0604020202020204" pitchFamily="34" charset="0"/>
              </a:rPr>
              <a:t>RESOURCEFULNESS</a:t>
            </a:r>
            <a:endParaRPr lang="en-US" sz="36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Lato" panose="020F0502020204030203" pitchFamily="34" charset="0"/>
                <a:cs typeface="Arial" panose="020B0604020202020204" pitchFamily="34" charset="0"/>
              </a:rPr>
              <a:t>Examples of how your team did more with less, e.g., repurpose some equipment, 3DP some expensive components, leverage low cost fabrication techniques</a:t>
            </a: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75280" y="6718720"/>
            <a:ext cx="7662037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9720837" y="27090524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21401802" y="27189458"/>
            <a:ext cx="4840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learn more about </a:t>
            </a:r>
          </a:p>
          <a:p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Cube</a:t>
            </a:r>
            <a:endParaRPr lang="en-US" sz="4800" dirty="0">
              <a:solidFill>
                <a:srgbClr val="80DEEA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527" y="3704402"/>
            <a:ext cx="3162300" cy="25812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8327663" y="28096821"/>
            <a:ext cx="1297464" cy="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5187" y="1689459"/>
            <a:ext cx="9091786" cy="904863"/>
            <a:chOff x="585187" y="1689459"/>
            <a:chExt cx="9091786" cy="904863"/>
          </a:xfrm>
        </p:grpSpPr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8658204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TEAM LEAD:</a:t>
              </a:r>
              <a:r>
                <a:rPr lang="en-US" sz="4400" b="1" dirty="0">
                  <a:latin typeface="Lato Black" panose="020F0A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 Name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85187" y="568951"/>
            <a:ext cx="766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Team Name</a:t>
            </a:r>
            <a:endParaRPr lang="en-US" sz="54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41821705" y="30223756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Advisor 1, Advisor 2…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Student 1, Student 2 …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40884014" y="30496854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618" y="3704402"/>
            <a:ext cx="3162300" cy="2581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24" y="26072191"/>
            <a:ext cx="5836738" cy="5836738"/>
          </a:xfrm>
          <a:prstGeom prst="rect">
            <a:avLst/>
          </a:prstGeom>
          <a:noFill/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701" y="8000"/>
            <a:ext cx="8429624" cy="3652838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585187" y="2514402"/>
            <a:ext cx="4104843" cy="821892"/>
            <a:chOff x="585187" y="1689459"/>
            <a:chExt cx="4104843" cy="821892"/>
          </a:xfrm>
        </p:grpSpPr>
        <p:sp>
          <p:nvSpPr>
            <p:cNvPr id="90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12936" y="2514402"/>
            <a:ext cx="4104843" cy="821892"/>
            <a:chOff x="585187" y="1689459"/>
            <a:chExt cx="4104843" cy="821892"/>
          </a:xfrm>
        </p:grpSpPr>
        <p:sp>
          <p:nvSpPr>
            <p:cNvPr id="99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85187" y="3268272"/>
            <a:ext cx="4104843" cy="821892"/>
            <a:chOff x="585187" y="1689459"/>
            <a:chExt cx="4104843" cy="821892"/>
          </a:xfrm>
        </p:grpSpPr>
        <p:sp>
          <p:nvSpPr>
            <p:cNvPr id="102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10678" y="3268272"/>
            <a:ext cx="4104843" cy="821892"/>
            <a:chOff x="585187" y="1689459"/>
            <a:chExt cx="4104843" cy="821892"/>
          </a:xfrm>
        </p:grpSpPr>
        <p:sp>
          <p:nvSpPr>
            <p:cNvPr id="105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D81614CA6A14C9C82D5959144F5AD" ma:contentTypeVersion="6" ma:contentTypeDescription="Create a new document." ma:contentTypeScope="" ma:versionID="dcb546207a81c03365be3cb63e3ab3f6">
  <xsd:schema xmlns:xsd="http://www.w3.org/2001/XMLSchema" xmlns:xs="http://www.w3.org/2001/XMLSchema" xmlns:p="http://schemas.microsoft.com/office/2006/metadata/properties" xmlns:ns2="4275d3e5-9be4-4099-8986-ac121315b92a" xmlns:ns3="69de1ef5-4f8c-4227-962e-e91527cc059d" targetNamespace="http://schemas.microsoft.com/office/2006/metadata/properties" ma:root="true" ma:fieldsID="59144b96cf008143d4fe757fdd611fc0" ns2:_="" ns3:_="">
    <xsd:import namespace="4275d3e5-9be4-4099-8986-ac121315b92a"/>
    <xsd:import namespace="69de1ef5-4f8c-4227-962e-e91527cc05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5d3e5-9be4-4099-8986-ac121315b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e1ef5-4f8c-4227-962e-e91527cc0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B818F-C29C-4549-A33B-4D6AA0050ADE}">
  <ds:schemaRefs>
    <ds:schemaRef ds:uri="http://schemas.microsoft.com/office/2006/metadata/properties"/>
    <ds:schemaRef ds:uri="http://purl.org/dc/dcmitype/"/>
    <ds:schemaRef ds:uri="69de1ef5-4f8c-4227-962e-e91527cc059d"/>
    <ds:schemaRef ds:uri="http://schemas.microsoft.com/office/infopath/2007/PartnerControls"/>
    <ds:schemaRef ds:uri="4275d3e5-9be4-4099-8986-ac121315b92a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BF5D8E-440F-47E5-8085-31656D125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5d3e5-9be4-4099-8986-ac121315b92a"/>
    <ds:schemaRef ds:uri="69de1ef5-4f8c-4227-962e-e91527cc0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0F0FDB-B173-4A7A-BABC-E87F8C4A7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301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Lato Black</vt:lpstr>
      <vt:lpstr>Arial</vt:lpstr>
      <vt:lpstr>Roboto</vt:lpstr>
      <vt:lpstr>Calibri Light</vt:lpstr>
      <vt:lpstr>Calibri</vt:lpstr>
      <vt:lpstr>Office Theme</vt:lpstr>
      <vt:lpstr>What sets your cube apart goes here, translated into plain English. Emphasize the important words.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Paul Yelvington</cp:lastModifiedBy>
  <cp:revision>58</cp:revision>
  <dcterms:created xsi:type="dcterms:W3CDTF">2019-07-02T13:39:34Z</dcterms:created>
  <dcterms:modified xsi:type="dcterms:W3CDTF">2021-01-05T21:55:59Z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0x010100654D81614CA6A14C9C82D5959144F5AD</vt:lpwstr>
  </property>
</Properties>
</file>