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83" r:id="rId2"/>
    <p:sldId id="257" r:id="rId3"/>
    <p:sldId id="284" r:id="rId4"/>
    <p:sldId id="259" r:id="rId5"/>
    <p:sldId id="260" r:id="rId6"/>
    <p:sldId id="261" r:id="rId7"/>
    <p:sldId id="262" r:id="rId8"/>
    <p:sldId id="286" r:id="rId9"/>
    <p:sldId id="263" r:id="rId10"/>
    <p:sldId id="264" r:id="rId11"/>
    <p:sldId id="265" r:id="rId12"/>
    <p:sldId id="287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5" r:id="rId26"/>
    <p:sldId id="278" r:id="rId27"/>
    <p:sldId id="279" r:id="rId28"/>
    <p:sldId id="280" r:id="rId29"/>
    <p:sldId id="281" r:id="rId30"/>
    <p:sldId id="282" r:id="rId31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1000" y="-1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84779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849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7026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242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496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752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4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KC and Sage</a:t>
            </a:r>
          </a:p>
        </p:txBody>
      </p:sp>
    </p:spTree>
    <p:extLst>
      <p:ext uri="{BB962C8B-B14F-4D97-AF65-F5344CB8AC3E}">
        <p14:creationId xmlns:p14="http://schemas.microsoft.com/office/powerpoint/2010/main" val="163406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1: How you can help the corporate partner meet their goals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Achieve this with a “sponsorship package”</a:t>
            </a:r>
          </a:p>
        </p:txBody>
      </p:sp>
    </p:spTree>
    <p:extLst>
      <p:ext uri="{BB962C8B-B14F-4D97-AF65-F5344CB8AC3E}">
        <p14:creationId xmlns:p14="http://schemas.microsoft.com/office/powerpoint/2010/main" val="1832371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353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86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6477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852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055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368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702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8778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37116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22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1356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8517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6423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0419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9448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5284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465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6303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426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578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5974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744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1524800" y="67260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" name="Shape 10"/>
          <p:cNvSpPr/>
          <p:nvPr/>
        </p:nvSpPr>
        <p:spPr>
          <a:xfrm rot="10800000">
            <a:off x="6537562" y="33429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/>
            <a:headEnd type="none" w="med" len="med"/>
            <a:tailEnd type="none" w="med" len="med"/>
          </a:ln>
        </p:spPr>
      </p:sp>
      <p:cxnSp>
        <p:nvCxnSpPr>
          <p:cNvPr id="11" name="Shape 11"/>
          <p:cNvCxnSpPr/>
          <p:nvPr/>
        </p:nvCxnSpPr>
        <p:spPr>
          <a:xfrm>
            <a:off x="4359601" y="2817463"/>
            <a:ext cx="424799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680301" y="1188925"/>
            <a:ext cx="5783400" cy="1457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SzPct val="100000"/>
              <a:defRPr sz="4000"/>
            </a:lvl1pPr>
            <a:lvl2pPr algn="ctr" rtl="0">
              <a:spcBef>
                <a:spcPts val="0"/>
              </a:spcBef>
              <a:buSzPct val="100000"/>
              <a:defRPr sz="4000"/>
            </a:lvl2pPr>
            <a:lvl3pPr algn="ctr" rtl="0">
              <a:spcBef>
                <a:spcPts val="0"/>
              </a:spcBef>
              <a:buSzPct val="100000"/>
              <a:defRPr sz="4000"/>
            </a:lvl3pPr>
            <a:lvl4pPr algn="ctr" rtl="0">
              <a:spcBef>
                <a:spcPts val="0"/>
              </a:spcBef>
              <a:buSzPct val="100000"/>
              <a:defRPr sz="4000"/>
            </a:lvl4pPr>
            <a:lvl5pPr algn="ctr" rtl="0">
              <a:spcBef>
                <a:spcPts val="0"/>
              </a:spcBef>
              <a:buSzPct val="100000"/>
              <a:defRPr sz="4000"/>
            </a:lvl5pPr>
            <a:lvl6pPr algn="ctr" rtl="0">
              <a:spcBef>
                <a:spcPts val="0"/>
              </a:spcBef>
              <a:buSzPct val="100000"/>
              <a:defRPr sz="4000"/>
            </a:lvl6pPr>
            <a:lvl7pPr algn="ctr" rtl="0">
              <a:spcBef>
                <a:spcPts val="0"/>
              </a:spcBef>
              <a:buSzPct val="100000"/>
              <a:defRPr sz="4000"/>
            </a:lvl7pPr>
            <a:lvl8pPr algn="ctr" rtl="0">
              <a:spcBef>
                <a:spcPts val="0"/>
              </a:spcBef>
              <a:buSzPct val="100000"/>
              <a:defRPr sz="4000"/>
            </a:lvl8pPr>
            <a:lvl9pPr algn="ctr" rtl="0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680301" y="3049450"/>
            <a:ext cx="5783400" cy="90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50" y="5076825"/>
            <a:ext cx="9143699" cy="665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87900" y="1152450"/>
            <a:ext cx="8368200" cy="15383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algn="ctr" rtl="0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algn="ctr" rtl="0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algn="ctr" rtl="0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algn="ctr" rtl="0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algn="ctr" rtl="0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algn="ctr" rtl="0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algn="ctr" rtl="0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algn="ctr" rtl="0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defRPr/>
            </a:lvl1pPr>
            <a:lvl2pPr algn="ctr" rtl="0">
              <a:spcBef>
                <a:spcPts val="0"/>
              </a:spcBef>
              <a:defRPr/>
            </a:lvl2pPr>
            <a:lvl3pPr algn="ctr" rtl="0">
              <a:spcBef>
                <a:spcPts val="0"/>
              </a:spcBef>
              <a:defRPr/>
            </a:lvl3pPr>
            <a:lvl4pPr algn="ctr" rtl="0">
              <a:spcBef>
                <a:spcPts val="0"/>
              </a:spcBef>
              <a:defRPr/>
            </a:lvl4pPr>
            <a:lvl5pPr algn="ctr" rtl="0">
              <a:spcBef>
                <a:spcPts val="0"/>
              </a:spcBef>
              <a:defRPr/>
            </a:lvl5pPr>
            <a:lvl6pPr algn="ctr" rtl="0">
              <a:spcBef>
                <a:spcPts val="0"/>
              </a:spcBef>
              <a:defRPr/>
            </a:lvl6pPr>
            <a:lvl7pPr algn="ctr" rtl="0">
              <a:spcBef>
                <a:spcPts val="0"/>
              </a:spcBef>
              <a:defRPr/>
            </a:lvl7pPr>
            <a:lvl8pPr algn="ctr" rtl="0">
              <a:spcBef>
                <a:spcPts val="0"/>
              </a:spcBef>
              <a:defRPr/>
            </a:lvl8pPr>
            <a:lvl9pPr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hape 16"/>
          <p:cNvCxnSpPr/>
          <p:nvPr/>
        </p:nvCxnSpPr>
        <p:spPr>
          <a:xfrm>
            <a:off x="4359601" y="2817463"/>
            <a:ext cx="424799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SzPct val="100000"/>
              <a:defRPr sz="4800"/>
            </a:lvl1pPr>
            <a:lvl2pPr algn="ctr" rtl="0">
              <a:spcBef>
                <a:spcPts val="0"/>
              </a:spcBef>
              <a:buSzPct val="100000"/>
              <a:defRPr sz="4800"/>
            </a:lvl2pPr>
            <a:lvl3pPr algn="ctr" rtl="0">
              <a:spcBef>
                <a:spcPts val="0"/>
              </a:spcBef>
              <a:buSzPct val="100000"/>
              <a:defRPr sz="4800"/>
            </a:lvl3pPr>
            <a:lvl4pPr algn="ctr" rtl="0">
              <a:spcBef>
                <a:spcPts val="0"/>
              </a:spcBef>
              <a:buSzPct val="100000"/>
              <a:defRPr sz="4800"/>
            </a:lvl4pPr>
            <a:lvl5pPr algn="ctr" rtl="0">
              <a:spcBef>
                <a:spcPts val="0"/>
              </a:spcBef>
              <a:buSzPct val="100000"/>
              <a:defRPr sz="4800"/>
            </a:lvl5pPr>
            <a:lvl6pPr algn="ctr" rtl="0">
              <a:spcBef>
                <a:spcPts val="0"/>
              </a:spcBef>
              <a:buSzPct val="100000"/>
              <a:defRPr sz="4800"/>
            </a:lvl6pPr>
            <a:lvl7pPr algn="ctr" rtl="0">
              <a:spcBef>
                <a:spcPts val="0"/>
              </a:spcBef>
              <a:buSzPct val="100000"/>
              <a:defRPr sz="4800"/>
            </a:lvl7pPr>
            <a:lvl8pPr algn="ctr" rtl="0">
              <a:spcBef>
                <a:spcPts val="0"/>
              </a:spcBef>
              <a:buSzPct val="100000"/>
              <a:defRPr sz="4800"/>
            </a:lvl8pPr>
            <a:lvl9pPr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492562" y="1260283"/>
            <a:ext cx="424799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hape 25"/>
          <p:cNvCxnSpPr/>
          <p:nvPr/>
        </p:nvCxnSpPr>
        <p:spPr>
          <a:xfrm>
            <a:off x="492562" y="1260283"/>
            <a:ext cx="424799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899" cy="3078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899" cy="3078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4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34"/>
          <p:cNvCxnSpPr/>
          <p:nvPr/>
        </p:nvCxnSpPr>
        <p:spPr>
          <a:xfrm>
            <a:off x="489218" y="1412276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SzPct val="100000"/>
              <a:defRPr sz="2400"/>
            </a:lvl1pPr>
            <a:lvl2pPr rtl="0">
              <a:spcBef>
                <a:spcPts val="0"/>
              </a:spcBef>
              <a:buSzPct val="100000"/>
              <a:defRPr sz="2400"/>
            </a:lvl2pPr>
            <a:lvl3pPr rtl="0">
              <a:spcBef>
                <a:spcPts val="0"/>
              </a:spcBef>
              <a:buSzPct val="100000"/>
              <a:defRPr sz="2400"/>
            </a:lvl3pPr>
            <a:lvl4pPr rtl="0">
              <a:spcBef>
                <a:spcPts val="0"/>
              </a:spcBef>
              <a:buSzPct val="100000"/>
              <a:defRPr sz="2400"/>
            </a:lvl4pPr>
            <a:lvl5pPr rtl="0">
              <a:spcBef>
                <a:spcPts val="0"/>
              </a:spcBef>
              <a:buSzPct val="100000"/>
              <a:defRPr sz="2400"/>
            </a:lvl5pPr>
            <a:lvl6pPr rtl="0">
              <a:spcBef>
                <a:spcPts val="0"/>
              </a:spcBef>
              <a:buSzPct val="100000"/>
              <a:defRPr sz="2400"/>
            </a:lvl6pPr>
            <a:lvl7pPr rtl="0">
              <a:spcBef>
                <a:spcPts val="0"/>
              </a:spcBef>
              <a:buSzPct val="100000"/>
              <a:defRPr sz="2400"/>
            </a:lvl7pPr>
            <a:lvl8pPr rtl="0">
              <a:spcBef>
                <a:spcPts val="0"/>
              </a:spcBef>
              <a:buSzPct val="100000"/>
              <a:defRPr sz="2400"/>
            </a:lvl8pPr>
            <a:lvl9pPr rtl="0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7999" cy="268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200"/>
            </a:lvl1pPr>
            <a:lvl2pPr rtl="0">
              <a:spcBef>
                <a:spcPts val="0"/>
              </a:spcBef>
              <a:buSzPct val="100000"/>
              <a:defRPr sz="1200"/>
            </a:lvl2pPr>
            <a:lvl3pPr rtl="0">
              <a:spcBef>
                <a:spcPts val="0"/>
              </a:spcBef>
              <a:buSzPct val="100000"/>
              <a:defRPr sz="1200"/>
            </a:lvl3pPr>
            <a:lvl4pPr rtl="0">
              <a:spcBef>
                <a:spcPts val="0"/>
              </a:spcBef>
              <a:buSzPct val="100000"/>
              <a:defRPr sz="1200"/>
            </a:lvl4pPr>
            <a:lvl5pPr rtl="0">
              <a:spcBef>
                <a:spcPts val="0"/>
              </a:spcBef>
              <a:buSzPct val="100000"/>
              <a:defRPr sz="1200"/>
            </a:lvl5pPr>
            <a:lvl6pPr rtl="0">
              <a:spcBef>
                <a:spcPts val="0"/>
              </a:spcBef>
              <a:buSzPct val="100000"/>
              <a:defRPr sz="1200"/>
            </a:lvl6pPr>
            <a:lvl7pPr rtl="0">
              <a:spcBef>
                <a:spcPts val="0"/>
              </a:spcBef>
              <a:buSzPct val="100000"/>
              <a:defRPr sz="1200"/>
            </a:lvl7pPr>
            <a:lvl8pPr rtl="0">
              <a:spcBef>
                <a:spcPts val="0"/>
              </a:spcBef>
              <a:buSzPct val="100000"/>
              <a:defRPr sz="1200"/>
            </a:lvl8pPr>
            <a:lvl9pPr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buSzPct val="100000"/>
              <a:defRPr sz="4800"/>
            </a:lvl1pPr>
            <a:lvl2pPr rtl="0">
              <a:spcBef>
                <a:spcPts val="0"/>
              </a:spcBef>
              <a:buSzPct val="100000"/>
              <a:defRPr sz="4800"/>
            </a:lvl2pPr>
            <a:lvl3pPr rtl="0">
              <a:spcBef>
                <a:spcPts val="0"/>
              </a:spcBef>
              <a:buSzPct val="100000"/>
              <a:defRPr sz="4800"/>
            </a:lvl3pPr>
            <a:lvl4pPr rtl="0">
              <a:spcBef>
                <a:spcPts val="0"/>
              </a:spcBef>
              <a:buSzPct val="100000"/>
              <a:defRPr sz="4800"/>
            </a:lvl4pPr>
            <a:lvl5pPr rtl="0">
              <a:spcBef>
                <a:spcPts val="0"/>
              </a:spcBef>
              <a:buSzPct val="100000"/>
              <a:defRPr sz="4800"/>
            </a:lvl5pPr>
            <a:lvl6pPr rtl="0">
              <a:spcBef>
                <a:spcPts val="0"/>
              </a:spcBef>
              <a:buSzPct val="100000"/>
              <a:defRPr sz="4800"/>
            </a:lvl6pPr>
            <a:lvl7pPr rtl="0">
              <a:spcBef>
                <a:spcPts val="0"/>
              </a:spcBef>
              <a:buSzPct val="100000"/>
              <a:defRPr sz="4800"/>
            </a:lvl7pPr>
            <a:lvl8pPr rtl="0">
              <a:spcBef>
                <a:spcPts val="0"/>
              </a:spcBef>
              <a:buSzPct val="100000"/>
              <a:defRPr sz="4800"/>
            </a:lvl8pPr>
            <a:lvl9pPr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75"/>
            <a:ext cx="45720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3"/>
            <a:ext cx="540899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199" cy="15062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SzPct val="100000"/>
              <a:defRPr sz="3800"/>
            </a:lvl1pPr>
            <a:lvl2pPr algn="ctr" rtl="0">
              <a:spcBef>
                <a:spcPts val="0"/>
              </a:spcBef>
              <a:buSzPct val="100000"/>
              <a:defRPr sz="3800"/>
            </a:lvl2pPr>
            <a:lvl3pPr algn="ctr" rtl="0">
              <a:spcBef>
                <a:spcPts val="0"/>
              </a:spcBef>
              <a:buSzPct val="100000"/>
              <a:defRPr sz="3800"/>
            </a:lvl3pPr>
            <a:lvl4pPr algn="ctr" rtl="0">
              <a:spcBef>
                <a:spcPts val="0"/>
              </a:spcBef>
              <a:buSzPct val="100000"/>
              <a:defRPr sz="3800"/>
            </a:lvl4pPr>
            <a:lvl5pPr algn="ctr" rtl="0">
              <a:spcBef>
                <a:spcPts val="0"/>
              </a:spcBef>
              <a:buSzPct val="100000"/>
              <a:defRPr sz="3800"/>
            </a:lvl5pPr>
            <a:lvl6pPr algn="ctr" rtl="0">
              <a:spcBef>
                <a:spcPts val="0"/>
              </a:spcBef>
              <a:buSzPct val="100000"/>
              <a:defRPr sz="3800"/>
            </a:lvl6pPr>
            <a:lvl7pPr algn="ctr" rtl="0">
              <a:spcBef>
                <a:spcPts val="0"/>
              </a:spcBef>
              <a:buSzPct val="100000"/>
              <a:defRPr sz="3800"/>
            </a:lvl7pPr>
            <a:lvl8pPr algn="ctr" rtl="0">
              <a:spcBef>
                <a:spcPts val="0"/>
              </a:spcBef>
              <a:buSzPct val="100000"/>
              <a:defRPr sz="3800"/>
            </a:lvl8pPr>
            <a:lvl9pPr algn="ctr" rtl="0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199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rt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 t="15599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/>
          <p:nvPr/>
        </p:nvSpPr>
        <p:spPr>
          <a:xfrm>
            <a:off x="0" y="777800"/>
            <a:ext cx="9144000" cy="6221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4">
            <a:alphaModFix/>
          </a:blip>
          <a:srcRect t="7080"/>
          <a:stretch/>
        </p:blipFill>
        <p:spPr>
          <a:xfrm>
            <a:off x="5757162" y="799875"/>
            <a:ext cx="3036975" cy="57804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/>
        </p:nvSpPr>
        <p:spPr>
          <a:xfrm>
            <a:off x="315440" y="313374"/>
            <a:ext cx="5682000" cy="124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3600" dirty="0">
                <a:solidFill>
                  <a:srgbClr val="D0182A"/>
                </a:solidFill>
                <a:latin typeface="Georgia"/>
                <a:ea typeface="Georgia"/>
                <a:cs typeface="Georgia"/>
                <a:sym typeface="Georgia"/>
              </a:rPr>
              <a:t>Hosting Large Events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8123768" y="4456325"/>
            <a:ext cx="1195800" cy="105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en.wikipedia.org</a:t>
            </a:r>
          </a:p>
        </p:txBody>
      </p:sp>
    </p:spTree>
    <p:extLst>
      <p:ext uri="{BB962C8B-B14F-4D97-AF65-F5344CB8AC3E}">
        <p14:creationId xmlns:p14="http://schemas.microsoft.com/office/powerpoint/2010/main" val="343789344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Picking a Venue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87900" y="1270660"/>
            <a:ext cx="8368200" cy="3298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Ubuntu" panose="020B0604020202020204" charset="0"/>
              </a:rPr>
              <a:t>Venues will depend on your goals</a:t>
            </a:r>
          </a:p>
          <a:p>
            <a:pPr marL="514350" lvl="0" indent="-28575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Ubuntu" panose="020B0604020202020204" charset="0"/>
              </a:rPr>
              <a:t>Consider the audience, safety, messes, floor plan, and accessibility </a:t>
            </a:r>
          </a:p>
          <a:p>
            <a:pPr marL="514350" lvl="0" indent="-28575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Ubuntu" panose="020B0604020202020204" charset="0"/>
              </a:rPr>
              <a:t>Ballrooms, lecture halls, gymnasiums, and off-campus options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425" y="2703136"/>
            <a:ext cx="3164058" cy="2373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5269" y="2728533"/>
            <a:ext cx="3486825" cy="232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Advertising and Promotion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16650" y="1489825"/>
            <a:ext cx="4270200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Ubuntu" panose="020B0604020202020204" charset="0"/>
              </a:rPr>
              <a:t>Spread the word 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dirty="0">
                <a:latin typeface="Ubuntu" panose="020B0604020202020204" charset="0"/>
              </a:rPr>
              <a:t>Social media, emails, flyers, handbills, postings, class announcements</a:t>
            </a:r>
          </a:p>
          <a:p>
            <a:pPr marL="51435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Ubuntu" panose="020B0604020202020204" charset="0"/>
              </a:rPr>
              <a:t>Incentives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dirty="0">
                <a:latin typeface="Ubuntu" panose="020B0604020202020204" charset="0"/>
              </a:rPr>
              <a:t>Food and catering are always helpful to have</a:t>
            </a:r>
          </a:p>
          <a:p>
            <a:pPr marL="971550" lvl="1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dirty="0">
                <a:latin typeface="Ubuntu" panose="020B0604020202020204" charset="0"/>
              </a:rPr>
              <a:t>Extra credit, networking, jobs, internships, prizes, fun, pictures</a:t>
            </a:r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049" y="1193749"/>
            <a:ext cx="4098050" cy="367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Utilize Corporate Relations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7751779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9005482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dirty="0"/>
              <a:t>Corporate Relations and Sponsorship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387900" y="1306286"/>
            <a:ext cx="8368200" cy="326243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dk1"/>
                </a:solidFill>
                <a:latin typeface="Ubuntu" panose="020B0604020202020204" charset="0"/>
              </a:rPr>
              <a:t>Benefits</a:t>
            </a:r>
          </a:p>
          <a:p>
            <a:pPr marL="5143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dk1"/>
                </a:solidFill>
                <a:latin typeface="Ubuntu" panose="020B0604020202020204" charset="0"/>
              </a:rPr>
              <a:t>Develop corporate relations &amp; acquire sponsorship</a:t>
            </a:r>
          </a:p>
          <a:p>
            <a:pPr marL="514350" lvl="0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dk1"/>
                </a:solidFill>
                <a:latin typeface="Ubuntu" panose="020B0604020202020204" charset="0"/>
              </a:rPr>
              <a:t>Overall recommendations</a:t>
            </a:r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 l="14915" t="16936" b="12789"/>
          <a:stretch/>
        </p:blipFill>
        <p:spPr>
          <a:xfrm>
            <a:off x="5038349" y="2707325"/>
            <a:ext cx="3717750" cy="2302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What are the possible benefits?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280400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Ubuntu" panose="020B0604020202020204" charset="0"/>
              </a:rPr>
              <a:t>Foster/Develop corporate relations</a:t>
            </a:r>
          </a:p>
          <a:p>
            <a:pPr marL="9715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Ubuntu" panose="020B0604020202020204" charset="0"/>
              </a:rPr>
              <a:t>Large event = many students</a:t>
            </a:r>
          </a:p>
          <a:p>
            <a:pPr marL="9715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Ubuntu" panose="020B0604020202020204" charset="0"/>
              </a:rPr>
              <a:t>Variety in students attending</a:t>
            </a:r>
          </a:p>
          <a:p>
            <a:pPr marL="5143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Ubuntu" panose="020B0604020202020204" charset="0"/>
              </a:rPr>
              <a:t>Lead to more events in the future</a:t>
            </a:r>
          </a:p>
          <a:p>
            <a:pPr marL="9715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Ubuntu" panose="020B0604020202020204" charset="0"/>
              </a:rPr>
              <a:t>Learn about the chapter</a:t>
            </a:r>
          </a:p>
          <a:p>
            <a:pPr marL="9715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Ubuntu" panose="020B0604020202020204" charset="0"/>
              </a:rPr>
              <a:t>Chapter hosts meaningful events</a:t>
            </a:r>
          </a:p>
          <a:p>
            <a:pPr marL="5143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Arial" panose="020B0604020202020204" pitchFamily="34" charset="0"/>
              <a:buChar char="•"/>
            </a:pPr>
            <a:r>
              <a:rPr lang="en" dirty="0">
                <a:solidFill>
                  <a:schemeClr val="dk1"/>
                </a:solidFill>
                <a:latin typeface="Ubuntu" panose="020B0604020202020204" charset="0"/>
              </a:rPr>
              <a:t>Aid in offsetting costs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4216" y="1489824"/>
            <a:ext cx="4105206" cy="307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Develop corporate relations</a:t>
            </a:r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Ubuntu" panose="020B0604020202020204" charset="0"/>
              </a:rPr>
              <a:t>Promote the benefit </a:t>
            </a:r>
          </a:p>
          <a:p>
            <a:pPr marL="9715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Ubuntu" panose="020B0604020202020204" charset="0"/>
              </a:rPr>
              <a:t># of accessible students</a:t>
            </a:r>
          </a:p>
          <a:p>
            <a:pPr marL="9715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Ubuntu" panose="020B0604020202020204" charset="0"/>
              </a:rPr>
              <a:t>Active # of students</a:t>
            </a:r>
          </a:p>
          <a:p>
            <a:pPr marL="971550" lvl="1" indent="-28575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Ubuntu" panose="020B0604020202020204" charset="0"/>
              </a:rPr>
              <a:t>Ways to be </a:t>
            </a:r>
            <a:r>
              <a:rPr lang="en" sz="1600" dirty="0" smtClean="0">
                <a:solidFill>
                  <a:schemeClr val="dk1"/>
                </a:solidFill>
                <a:latin typeface="Ubuntu" panose="020B0604020202020204" charset="0"/>
              </a:rPr>
              <a:t>involved</a:t>
            </a:r>
            <a:endParaRPr sz="1600" dirty="0">
              <a:solidFill>
                <a:schemeClr val="dk1"/>
              </a:solidFill>
              <a:latin typeface="Ubuntu" panose="020B0604020202020204" charset="0"/>
            </a:endParaRPr>
          </a:p>
          <a:p>
            <a:pPr marL="5143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Arial" panose="020B0604020202020204" pitchFamily="34" charset="0"/>
              <a:buChar char="•"/>
            </a:pPr>
            <a:r>
              <a:rPr lang="en" sz="2000" dirty="0">
                <a:latin typeface="Ubuntu" panose="020B0604020202020204" charset="0"/>
              </a:rPr>
              <a:t>O</a:t>
            </a:r>
            <a:r>
              <a:rPr lang="en" sz="2000" dirty="0" smtClean="0">
                <a:solidFill>
                  <a:schemeClr val="dk1"/>
                </a:solidFill>
                <a:latin typeface="Ubuntu" panose="020B0604020202020204" charset="0"/>
              </a:rPr>
              <a:t>rganic </a:t>
            </a:r>
            <a:r>
              <a:rPr lang="en" sz="2000" dirty="0">
                <a:solidFill>
                  <a:schemeClr val="dk1"/>
                </a:solidFill>
                <a:latin typeface="Ubuntu" panose="020B0604020202020204" charset="0"/>
              </a:rPr>
              <a:t>process</a:t>
            </a:r>
          </a:p>
          <a:p>
            <a:pPr marL="9715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Ubuntu" panose="020B0604020202020204" charset="0"/>
              </a:rPr>
              <a:t>What company wants/needs</a:t>
            </a:r>
          </a:p>
          <a:p>
            <a:pPr marL="9715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Ubuntu" panose="020B0604020202020204" charset="0"/>
              </a:rPr>
              <a:t>How chapter can help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7999" y="1144124"/>
            <a:ext cx="2686823" cy="358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Acquire Sponsorship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87900" y="1287949"/>
            <a:ext cx="8368200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Ubuntu" panose="020B0604020202020204" charset="0"/>
              </a:rPr>
              <a:t>Who are you?</a:t>
            </a:r>
          </a:p>
          <a:p>
            <a:pPr marL="9715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Ubuntu" panose="020B0604020202020204" charset="0"/>
              </a:rPr>
              <a:t>Synopsis of chapter</a:t>
            </a:r>
          </a:p>
          <a:p>
            <a:pPr marL="5143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Ubuntu" panose="020B0604020202020204" charset="0"/>
              </a:rPr>
              <a:t>Why you do what you </a:t>
            </a:r>
            <a:r>
              <a:rPr lang="en" sz="2000" dirty="0" smtClean="0">
                <a:solidFill>
                  <a:schemeClr val="dk1"/>
                </a:solidFill>
                <a:latin typeface="Ubuntu" panose="020B0604020202020204" charset="0"/>
              </a:rPr>
              <a:t>do</a:t>
            </a:r>
            <a:endParaRPr lang="en" sz="2000" dirty="0">
              <a:solidFill>
                <a:schemeClr val="dk1"/>
              </a:solidFill>
              <a:latin typeface="Ubuntu" panose="020B0604020202020204" charset="0"/>
            </a:endParaRPr>
          </a:p>
          <a:p>
            <a:pPr marL="9715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Ubuntu" panose="020B0604020202020204" charset="0"/>
              </a:rPr>
              <a:t>Goals &amp; objectives</a:t>
            </a:r>
          </a:p>
          <a:p>
            <a:pPr marL="5143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Ubuntu" panose="020B0604020202020204" charset="0"/>
              </a:rPr>
              <a:t>How do you meet your </a:t>
            </a:r>
            <a:r>
              <a:rPr lang="en" sz="2000" dirty="0" smtClean="0">
                <a:solidFill>
                  <a:schemeClr val="dk1"/>
                </a:solidFill>
                <a:latin typeface="Ubuntu" panose="020B0604020202020204" charset="0"/>
              </a:rPr>
              <a:t>goals</a:t>
            </a:r>
            <a:endParaRPr lang="en" sz="2000" dirty="0">
              <a:solidFill>
                <a:schemeClr val="dk1"/>
              </a:solidFill>
              <a:latin typeface="Ubuntu" panose="020B0604020202020204" charset="0"/>
            </a:endParaRPr>
          </a:p>
          <a:p>
            <a:pPr marL="9715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  <a:latin typeface="Ubuntu" panose="020B0604020202020204" charset="0"/>
              </a:rPr>
              <a:t>Activities &amp; </a:t>
            </a:r>
            <a:r>
              <a:rPr lang="en" sz="1600" dirty="0" smtClean="0">
                <a:solidFill>
                  <a:schemeClr val="dk1"/>
                </a:solidFill>
                <a:latin typeface="Ubuntu" panose="020B0604020202020204" charset="0"/>
              </a:rPr>
              <a:t>events</a:t>
            </a:r>
            <a:endParaRPr sz="1600" dirty="0">
              <a:solidFill>
                <a:schemeClr val="dk1"/>
              </a:solidFill>
              <a:latin typeface="Ubuntu" panose="020B0604020202020204" charset="0"/>
            </a:endParaRPr>
          </a:p>
          <a:p>
            <a:pPr marL="5143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777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Ubuntu" panose="020B0604020202020204" charset="0"/>
              </a:rPr>
              <a:t>Promote the </a:t>
            </a:r>
            <a:r>
              <a:rPr lang="en" sz="2000" dirty="0" smtClean="0">
                <a:solidFill>
                  <a:schemeClr val="dk1"/>
                </a:solidFill>
                <a:latin typeface="Ubuntu" panose="020B0604020202020204" charset="0"/>
              </a:rPr>
              <a:t>“mutual </a:t>
            </a:r>
            <a:r>
              <a:rPr lang="en" sz="2000" dirty="0">
                <a:solidFill>
                  <a:schemeClr val="dk1"/>
                </a:solidFill>
                <a:latin typeface="Ubuntu" panose="020B0604020202020204" charset="0"/>
              </a:rPr>
              <a:t>benefit”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  <a:latin typeface="Ubuntu" panose="020B0604020202020204" charset="0"/>
            </a:endParaRP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3583" y="1570025"/>
            <a:ext cx="3688467" cy="27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Recommendations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</a:pPr>
            <a:r>
              <a:rPr lang="en" sz="2000" i="1" dirty="0">
                <a:solidFill>
                  <a:schemeClr val="dk1"/>
                </a:solidFill>
                <a:latin typeface="Ubuntu" panose="020B0604020202020204" charset="0"/>
              </a:rPr>
              <a:t>Corporate relations and sponsorship is challenging</a:t>
            </a:r>
          </a:p>
          <a:p>
            <a:pPr marL="5143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77777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Ubuntu" panose="020B0604020202020204" charset="0"/>
              </a:rPr>
              <a:t>Be formal</a:t>
            </a:r>
          </a:p>
          <a:p>
            <a:pPr marL="5143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77777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Ubuntu" panose="020B0604020202020204" charset="0"/>
              </a:rPr>
              <a:t>Be concise</a:t>
            </a:r>
          </a:p>
          <a:p>
            <a:pPr marL="5143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77777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Ubuntu" panose="020B0604020202020204" charset="0"/>
              </a:rPr>
              <a:t>Be consistent </a:t>
            </a:r>
          </a:p>
          <a:p>
            <a:pPr marL="514350" lvl="0" indent="-285750" rtl="0">
              <a:spcBef>
                <a:spcPts val="0"/>
              </a:spcBef>
              <a:buClr>
                <a:schemeClr val="dk1"/>
              </a:buClr>
              <a:buSzPct val="77777"/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dk1"/>
                </a:solidFill>
                <a:latin typeface="Ubuntu" panose="020B0604020202020204" charset="0"/>
              </a:rPr>
              <a:t>Be persistent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Food, Entertainment, and Logistics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000" dirty="0"/>
              <a:t>Food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258300" y="1489825"/>
            <a:ext cx="4564199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School/Location </a:t>
            </a:r>
            <a:r>
              <a:rPr lang="en" dirty="0">
                <a:latin typeface="Ubuntu" panose="020B0604020202020204" charset="0"/>
              </a:rPr>
              <a:t>Restrictions</a:t>
            </a:r>
          </a:p>
          <a:p>
            <a:pPr marL="28575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Working </a:t>
            </a:r>
            <a:r>
              <a:rPr lang="en" dirty="0">
                <a:latin typeface="Ubuntu" panose="020B0604020202020204" charset="0"/>
              </a:rPr>
              <a:t>with a catering company</a:t>
            </a:r>
          </a:p>
          <a:p>
            <a:pPr marL="285750" lvl="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Helping </a:t>
            </a:r>
            <a:r>
              <a:rPr lang="en" dirty="0">
                <a:latin typeface="Ubuntu" panose="020B0604020202020204" charset="0"/>
              </a:rPr>
              <a:t>people with special dietary needs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What </a:t>
            </a:r>
            <a:r>
              <a:rPr lang="en" dirty="0">
                <a:latin typeface="Ubuntu" panose="020B0604020202020204" charset="0"/>
              </a:rPr>
              <a:t>kind of food do you want to order (ie. buffet style or plated, burgers or snacks)?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5205475" y="4230625"/>
            <a:ext cx="3654299" cy="24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dirty="0">
                <a:solidFill>
                  <a:schemeClr val="tx1"/>
                </a:solidFill>
              </a:rPr>
              <a:t>By nmlind (100_3062) [CC BY 2.0 (http://creativecommons.org/licenses/by/2.0)], via Wikimedia Commons</a:t>
            </a:r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475" y="1489825"/>
            <a:ext cx="3654425" cy="2740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5200400" y="4269624"/>
            <a:ext cx="3935400" cy="2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dirty="0">
                <a:solidFill>
                  <a:schemeClr val="tx1"/>
                </a:solidFill>
              </a:rPr>
              <a:t>By Silar (Own work) [CC BY-SA 3.0 (http://creativecommons.org/licenses/by-sa/3.0)], via Wikimedia Commons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0400" y="1489825"/>
            <a:ext cx="3654415" cy="274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/>
        </p:nvSpPr>
        <p:spPr>
          <a:xfrm>
            <a:off x="4092700" y="1447784"/>
            <a:ext cx="4090199" cy="255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50000"/>
              </a:lnSpc>
              <a:buNone/>
            </a:pPr>
            <a:r>
              <a:rPr lang="en" sz="24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University of Virginia               </a:t>
            </a:r>
          </a:p>
          <a:p>
            <a:pPr lvl="0" rtl="0">
              <a:lnSpc>
                <a:spcPct val="150000"/>
              </a:lnSpc>
              <a:buNone/>
            </a:pPr>
            <a:r>
              <a:rPr lang="en" sz="24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Purdue University       </a:t>
            </a:r>
          </a:p>
          <a:p>
            <a:pPr lvl="0" rtl="0">
              <a:lnSpc>
                <a:spcPct val="150000"/>
              </a:lnSpc>
              <a:buNone/>
            </a:pPr>
            <a:r>
              <a:rPr lang="en" sz="24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Brigham Young University         </a:t>
            </a:r>
          </a:p>
          <a:p>
            <a:pPr lvl="0" rtl="0">
              <a:lnSpc>
                <a:spcPct val="150000"/>
              </a:lnSpc>
              <a:buNone/>
            </a:pPr>
            <a:r>
              <a:rPr lang="en" sz="24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Brigham Young University</a:t>
            </a:r>
            <a:r>
              <a:rPr lang="en" sz="24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     </a:t>
            </a:r>
            <a:r>
              <a:rPr lang="en" sz="24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Purdue University</a:t>
            </a:r>
            <a:r>
              <a:rPr lang="en" sz="2400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      </a:t>
            </a:r>
            <a:r>
              <a:rPr lang="en" sz="2400" dirty="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Presenters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7900" y="1294651"/>
            <a:ext cx="3811675" cy="2707333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latin typeface="Ubuntu" panose="020B0604020202020204" charset="0"/>
              </a:rPr>
              <a:t>Alex Yang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latin typeface="Ubuntu" panose="020B0604020202020204" charset="0"/>
              </a:rPr>
              <a:t>Zachary Rinaldi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latin typeface="Ubuntu" panose="020B0604020202020204" charset="0"/>
              </a:rPr>
              <a:t>Stefan Busker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latin typeface="Ubuntu" panose="020B0604020202020204" charset="0"/>
              </a:rPr>
              <a:t>Trevor Blanchard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latin typeface="Ubuntu" panose="020B0604020202020204" charset="0"/>
              </a:rPr>
              <a:t>Anna Wagner</a:t>
            </a:r>
            <a:endParaRPr lang="en-US" sz="2400" dirty="0">
              <a:latin typeface="Ubuntu" panose="020B060402020202020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Entertainment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5363725" y="1489825"/>
            <a:ext cx="3567000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Where </a:t>
            </a:r>
            <a:r>
              <a:rPr lang="en" dirty="0">
                <a:latin typeface="Ubuntu" panose="020B0604020202020204" charset="0"/>
              </a:rPr>
              <a:t>is the event taking place?</a:t>
            </a:r>
          </a:p>
          <a:p>
            <a:pPr marL="28575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What </a:t>
            </a:r>
            <a:r>
              <a:rPr lang="en" dirty="0">
                <a:latin typeface="Ubuntu" panose="020B0604020202020204" charset="0"/>
              </a:rPr>
              <a:t>do people like to do at your school?</a:t>
            </a:r>
          </a:p>
          <a:p>
            <a:pPr marL="285750" indent="-28575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What </a:t>
            </a:r>
            <a:r>
              <a:rPr lang="en" dirty="0">
                <a:latin typeface="Ubuntu" panose="020B0604020202020204" charset="0"/>
              </a:rPr>
              <a:t>kind of event is it (social/formal)?</a:t>
            </a: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1" name="Shape 201"/>
          <p:cNvSpPr txBox="1"/>
          <p:nvPr/>
        </p:nvSpPr>
        <p:spPr>
          <a:xfrm>
            <a:off x="89325" y="4218225"/>
            <a:ext cx="2732399" cy="22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dirty="0">
                <a:solidFill>
                  <a:schemeClr val="tx1"/>
                </a:solidFill>
              </a:rPr>
              <a:t>By Jecowa [GFDL (http://www.gnu.org/copyleft/fdl.html) or CC-BY-SA-3.0 (http://creativecommons.org/licenses/by-sa/3.0/)], via Wikimedia Commons</a:t>
            </a:r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348" y="1941825"/>
            <a:ext cx="1744342" cy="22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2942975" y="4218225"/>
            <a:ext cx="2124000" cy="371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dirty="0">
                <a:solidFill>
                  <a:schemeClr val="tx1"/>
                </a:solidFill>
              </a:rPr>
              <a:t>By Tony Alter from Newport News, USA (Fancy Footwork  Uploaded by theveravee) [CC BY 2.0 (http://creativecommons.org /licenses/by/2.0)], via Wikimedia Commons</a:t>
            </a:r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 l="18521" r="23362"/>
          <a:stretch/>
        </p:blipFill>
        <p:spPr>
          <a:xfrm>
            <a:off x="3016275" y="1925825"/>
            <a:ext cx="1977400" cy="225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387899" y="458025"/>
            <a:ext cx="2687809" cy="68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Logistics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280825" y="1496575"/>
            <a:ext cx="4130399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Reserve </a:t>
            </a:r>
            <a:r>
              <a:rPr lang="en" dirty="0">
                <a:latin typeface="Ubuntu" panose="020B0604020202020204" charset="0"/>
              </a:rPr>
              <a:t>your location as soon as possible!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Make </a:t>
            </a:r>
            <a:r>
              <a:rPr lang="en" dirty="0">
                <a:latin typeface="Ubuntu" panose="020B0604020202020204" charset="0"/>
              </a:rPr>
              <a:t>a list of </a:t>
            </a:r>
            <a:r>
              <a:rPr lang="en" i="1" dirty="0">
                <a:latin typeface="Ubuntu" panose="020B0604020202020204" charset="0"/>
              </a:rPr>
              <a:t>everything </a:t>
            </a:r>
            <a:r>
              <a:rPr lang="en" dirty="0">
                <a:latin typeface="Ubuntu" panose="020B0604020202020204" charset="0"/>
              </a:rPr>
              <a:t>that you need (small stuff slips through the cracks</a:t>
            </a:r>
            <a:r>
              <a:rPr lang="en" dirty="0" smtClean="0">
                <a:latin typeface="Ubuntu" panose="020B0604020202020204" charset="0"/>
              </a:rPr>
              <a:t>)</a:t>
            </a:r>
            <a:endParaRPr lang="en" dirty="0">
              <a:latin typeface="Ubuntu" panose="020B0604020202020204" charset="0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Communication </a:t>
            </a:r>
            <a:r>
              <a:rPr lang="en" dirty="0">
                <a:latin typeface="Ubuntu" panose="020B0604020202020204" charset="0"/>
              </a:rPr>
              <a:t>among key players is </a:t>
            </a:r>
            <a:r>
              <a:rPr lang="en" dirty="0" smtClean="0">
                <a:latin typeface="Ubuntu" panose="020B0604020202020204" charset="0"/>
              </a:rPr>
              <a:t>key</a:t>
            </a:r>
            <a:endParaRPr lang="en" dirty="0">
              <a:latin typeface="Ubuntu" panose="020B0604020202020204" charset="0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Do </a:t>
            </a:r>
            <a:r>
              <a:rPr lang="en" dirty="0">
                <a:latin typeface="Ubuntu" panose="020B0604020202020204" charset="0"/>
              </a:rPr>
              <a:t>a dry run (look at setup</a:t>
            </a:r>
            <a:r>
              <a:rPr lang="en" dirty="0" smtClean="0">
                <a:latin typeface="Ubuntu" panose="020B0604020202020204" charset="0"/>
              </a:rPr>
              <a:t>)</a:t>
            </a:r>
            <a:endParaRPr lang="en" dirty="0">
              <a:latin typeface="Ubuntu" panose="020B0604020202020204" charset="0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 l="9275" r="24376"/>
          <a:stretch/>
        </p:blipFill>
        <p:spPr>
          <a:xfrm>
            <a:off x="6996975" y="2733675"/>
            <a:ext cx="1802749" cy="181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975" y="1016000"/>
            <a:ext cx="1802749" cy="126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0625" y="3163370"/>
            <a:ext cx="2057550" cy="9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4594275" y="4117600"/>
            <a:ext cx="2191499" cy="19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dirty="0">
                <a:solidFill>
                  <a:schemeClr val="tx1"/>
                </a:solidFill>
              </a:rPr>
              <a:t>By Alanthebox (Own work) [CC0], via Wikimedia Commons</a:t>
            </a:r>
          </a:p>
        </p:txBody>
      </p:sp>
      <p:pic>
        <p:nvPicPr>
          <p:cNvPr id="215" name="Shape 2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8075" y="888900"/>
            <a:ext cx="1166074" cy="1518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 txBox="1"/>
          <p:nvPr/>
        </p:nvSpPr>
        <p:spPr>
          <a:xfrm>
            <a:off x="4738550" y="2452050"/>
            <a:ext cx="2141700" cy="23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dirty="0">
                <a:solidFill>
                  <a:schemeClr val="tx1"/>
                </a:solidFill>
              </a:rPr>
              <a:t>https://commons.wikimedia.org/wiki/File:Vuilnis.JPG#file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6918100" y="2280175"/>
            <a:ext cx="2057699" cy="395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dirty="0">
                <a:solidFill>
                  <a:schemeClr val="tx1"/>
                </a:solidFill>
              </a:rPr>
              <a:t>By F. Kesselring, FKuR Willich (F. Kesselring, FKuR Willich) [CC BY-SA 3.0 de (http://creativecommons.org/ licenses/by-sa/3.0/de/deed.en)], via Wikimedia Commons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6996950" y="4547300"/>
            <a:ext cx="1802699" cy="521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dirty="0">
                <a:solidFill>
                  <a:schemeClr val="tx1"/>
                </a:solidFill>
              </a:rPr>
              <a:t>By Elmschrat (Own work) [CC BY-SA 3.0 (http://creativecommons.org/licenses/by-sa/3.0) or GFDL (http://www.gnu.org/copyleft/fdl.html)], via Wikimedia Commons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Coordinating with Others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Planning</a:t>
            </a:r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210500" y="1246909"/>
            <a:ext cx="4977000" cy="397136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buntu" panose="020B0604020202020204" charset="0"/>
              </a:rPr>
              <a:t>Communication</a:t>
            </a:r>
          </a:p>
          <a:p>
            <a:pPr marL="28575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How </a:t>
            </a:r>
            <a:r>
              <a:rPr lang="en" dirty="0">
                <a:latin typeface="Ubuntu" panose="020B0604020202020204" charset="0"/>
              </a:rPr>
              <a:t>meet? Video, phone, email, in </a:t>
            </a:r>
            <a:r>
              <a:rPr lang="en" dirty="0" smtClean="0">
                <a:latin typeface="Ubuntu" panose="020B0604020202020204" charset="0"/>
              </a:rPr>
              <a:t>person</a:t>
            </a:r>
            <a:r>
              <a:rPr lang="en" dirty="0">
                <a:latin typeface="Ubuntu" panose="020B0604020202020204" charset="0"/>
              </a:rPr>
              <a:t>?</a:t>
            </a:r>
          </a:p>
          <a:p>
            <a:pPr marL="28575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How </a:t>
            </a:r>
            <a:r>
              <a:rPr lang="en" dirty="0">
                <a:latin typeface="Ubuntu" panose="020B0604020202020204" charset="0"/>
              </a:rPr>
              <a:t>often do we meet?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buntu" panose="020B0604020202020204" charset="0"/>
              </a:rPr>
              <a:t>Delegation</a:t>
            </a:r>
          </a:p>
          <a:p>
            <a:pPr marL="28575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Hierarchy and clearly defined roles</a:t>
            </a:r>
          </a:p>
          <a:p>
            <a:pPr marL="28575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Assignments vs volunteers</a:t>
            </a:r>
          </a:p>
          <a:p>
            <a:pPr marL="28575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Trust and flexibility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Ubuntu" panose="020B0604020202020204" charset="0"/>
              </a:rPr>
              <a:t>Schedule</a:t>
            </a:r>
            <a:endParaRPr lang="en" dirty="0">
              <a:latin typeface="Ubuntu" panose="020B0604020202020204" charset="0"/>
            </a:endParaRPr>
          </a:p>
          <a:p>
            <a:pPr marL="28575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Calendar </a:t>
            </a:r>
            <a:r>
              <a:rPr lang="en" dirty="0">
                <a:latin typeface="Ubuntu" panose="020B0604020202020204" charset="0"/>
              </a:rPr>
              <a:t>and timeline with deadlines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buntu" panose="020B0604020202020204" charset="0"/>
              </a:rPr>
              <a:t>Accountability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How </a:t>
            </a:r>
            <a:r>
              <a:rPr lang="en" dirty="0">
                <a:latin typeface="Ubuntu" panose="020B0604020202020204" charset="0"/>
              </a:rPr>
              <a:t>will you follow up?</a:t>
            </a:r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500" y="61900"/>
            <a:ext cx="3905250" cy="501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/>
              <a:t>The Day of</a:t>
            </a:r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210500" y="1325475"/>
            <a:ext cx="4977000" cy="389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buntu" panose="020B0604020202020204" charset="0"/>
              </a:rPr>
              <a:t>Communication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Cell </a:t>
            </a:r>
            <a:r>
              <a:rPr lang="en" dirty="0">
                <a:latin typeface="Ubuntu" panose="020B0604020202020204" charset="0"/>
              </a:rPr>
              <a:t>phones, walkie talkies?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Hierarchy </a:t>
            </a:r>
            <a:r>
              <a:rPr lang="en" dirty="0">
                <a:latin typeface="Ubuntu" panose="020B0604020202020204" charset="0"/>
              </a:rPr>
              <a:t>of command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Ubuntu" panose="020B0604020202020204" charset="0"/>
              </a:rPr>
              <a:t>Schedule</a:t>
            </a:r>
            <a:endParaRPr lang="en" dirty="0">
              <a:latin typeface="Ubuntu" panose="020B0604020202020204" charset="0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Timing</a:t>
            </a:r>
            <a:endParaRPr lang="en" dirty="0">
              <a:latin typeface="Ubuntu" panose="020B0604020202020204" charset="0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Locations</a:t>
            </a:r>
            <a:endParaRPr lang="en" dirty="0">
              <a:latin typeface="Ubuntu" panose="020B0604020202020204" charset="0"/>
            </a:endParaRP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Objectives</a:t>
            </a:r>
            <a:endParaRPr lang="en" dirty="0">
              <a:latin typeface="Ubuntu" panose="020B0604020202020204" charset="0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Ubuntu" panose="020B0604020202020204" charset="0"/>
              </a:rPr>
              <a:t>Accountability</a:t>
            </a: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Resources</a:t>
            </a:r>
            <a:endParaRPr lang="en" dirty="0">
              <a:latin typeface="Ubuntu" panose="020B0604020202020204" charset="0"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Emergency </a:t>
            </a:r>
            <a:r>
              <a:rPr lang="en" dirty="0">
                <a:latin typeface="Ubuntu" panose="020B0604020202020204" charset="0"/>
              </a:rPr>
              <a:t>Response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 smtClean="0">
                <a:latin typeface="Ubuntu" panose="020B0604020202020204" charset="0"/>
              </a:rPr>
              <a:t>Where </a:t>
            </a:r>
            <a:r>
              <a:rPr lang="en" dirty="0">
                <a:latin typeface="Ubuntu" panose="020B0604020202020204" charset="0"/>
              </a:rPr>
              <a:t>go for help or questions</a:t>
            </a:r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4498" y="194349"/>
            <a:ext cx="1645025" cy="188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379" y="2164775"/>
            <a:ext cx="4273370" cy="2547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During and After </a:t>
            </a:r>
            <a:br>
              <a:rPr lang="en" dirty="0" smtClean="0"/>
            </a:br>
            <a:r>
              <a:rPr lang="en" dirty="0" smtClean="0"/>
              <a:t>the Event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17583588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74144" y="1608578"/>
            <a:ext cx="8368200" cy="30788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Ubuntu" panose="020B0604020202020204" charset="0"/>
              </a:rPr>
              <a:t>Know your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Ubuntu" panose="020B0604020202020204" charset="0"/>
              </a:rPr>
              <a:t>Consider all resources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Ubuntu" panose="020B0604020202020204" charset="0"/>
              </a:rPr>
              <a:t>Communication is key</a:t>
            </a:r>
            <a:endParaRPr lang="en-US" sz="2400" dirty="0">
              <a:latin typeface="Ubuntu" panose="020B060402020202020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Last Minute Changes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28394" y="1371069"/>
            <a:ext cx="3713725" cy="278529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Evaluating your Event</a:t>
            </a:r>
            <a:endParaRPr lang="en-US" sz="4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 smtClean="0">
                <a:latin typeface="Ubuntu" panose="020B0604020202020204" charset="0"/>
              </a:rPr>
              <a:t>Gather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Ubuntu" panose="020B0604020202020204" charset="0"/>
              </a:rPr>
              <a:t>Surveys and feedback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Ubuntu" panose="020B0604020202020204" charset="0"/>
              </a:rPr>
              <a:t>Notes of the event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latin typeface="Ubuntu" panose="020B0604020202020204" charset="0"/>
              </a:rPr>
              <a:t>Review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Ubuntu" panose="020B0604020202020204" charset="0"/>
              </a:rPr>
              <a:t>Goals and metrics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Ubuntu" panose="020B0604020202020204" charset="0"/>
              </a:rPr>
              <a:t>Compare to other events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latin typeface="Ubuntu" panose="020B0604020202020204" charset="0"/>
              </a:rPr>
              <a:t>Apply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Ubuntu" panose="020B0604020202020204" charset="0"/>
              </a:rPr>
              <a:t>Set new goals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latin typeface="Ubuntu" panose="020B0604020202020204" charset="0"/>
              </a:rPr>
              <a:t>Create strategies</a:t>
            </a:r>
            <a:endParaRPr lang="en-US" dirty="0">
              <a:latin typeface="Ubuntu" panose="020B0604020202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0" y="1694152"/>
            <a:ext cx="3832761" cy="287457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/>
        </p:nvSpPr>
        <p:spPr>
          <a:xfrm>
            <a:off x="963000" y="1032950"/>
            <a:ext cx="7217999" cy="314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endParaRPr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endParaRPr sz="15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Ubuntu" panose="020B0604020202020204" charset="0"/>
              </a:rPr>
              <a:t>Getting started with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Ubuntu" panose="020B0604020202020204" charset="0"/>
              </a:rPr>
              <a:t>Utilize corporate relations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Ubuntu" panose="020B0604020202020204" charset="0"/>
              </a:rPr>
              <a:t>Food, entertainment, and logistics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Ubuntu" panose="020B0604020202020204" charset="0"/>
              </a:rPr>
              <a:t>Coordinating with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Ubuntu" panose="020B0604020202020204" charset="0"/>
              </a:rPr>
              <a:t>Evaluating your event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000" dirty="0"/>
              <a:t>Questions?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387900" y="1294410"/>
            <a:ext cx="8368200" cy="327431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Ubuntu" panose="020B0604020202020204" charset="0"/>
              </a:rPr>
              <a:t>Contact Information</a:t>
            </a:r>
            <a:r>
              <a:rPr lang="en" sz="2000" dirty="0" smtClean="0">
                <a:latin typeface="Ubuntu" panose="020B0604020202020204" charset="0"/>
              </a:rPr>
              <a:t>:</a:t>
            </a: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>
                <a:latin typeface="Ubuntu" panose="020B0604020202020204" charset="0"/>
              </a:rPr>
              <a:t>	Alex Yang		ahy3nz@virginia.edu</a:t>
            </a: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Ubuntu" panose="020B0604020202020204" charset="0"/>
              </a:rPr>
              <a:t>	</a:t>
            </a:r>
            <a:r>
              <a:rPr lang="en" sz="2000" dirty="0" smtClean="0">
                <a:latin typeface="Ubuntu" panose="020B0604020202020204" charset="0"/>
              </a:rPr>
              <a:t>Zachary Rinaldi		zrinaldi@purdue.edu</a:t>
            </a: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Ubuntu" panose="020B0604020202020204" charset="0"/>
              </a:rPr>
              <a:t>	</a:t>
            </a:r>
            <a:r>
              <a:rPr lang="en" sz="2000" dirty="0" smtClean="0">
                <a:latin typeface="Ubuntu" panose="020B0604020202020204" charset="0"/>
              </a:rPr>
              <a:t>Stefan Busker		stefan.busker@gmail.com</a:t>
            </a: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Ubuntu" panose="020B0604020202020204" charset="0"/>
              </a:rPr>
              <a:t>	</a:t>
            </a:r>
            <a:r>
              <a:rPr lang="en" sz="2000" dirty="0" smtClean="0">
                <a:latin typeface="Ubuntu" panose="020B0604020202020204" charset="0"/>
              </a:rPr>
              <a:t>Trevor Blanchard	trevor.blanchard91@gmail.com</a:t>
            </a:r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Ubuntu" panose="020B0604020202020204" charset="0"/>
              </a:rPr>
              <a:t>	</a:t>
            </a:r>
            <a:r>
              <a:rPr lang="en" sz="2000" dirty="0" smtClean="0">
                <a:latin typeface="Ubuntu" panose="020B0604020202020204" charset="0"/>
              </a:rPr>
              <a:t>Anna Wagner		wagne132@purdue.edu</a:t>
            </a:r>
          </a:p>
          <a:p>
            <a:pPr rtl="0">
              <a:spcBef>
                <a:spcPts val="0"/>
              </a:spcBef>
              <a:buNone/>
            </a:pPr>
            <a:endParaRPr lang="en" dirty="0" smtClean="0">
              <a:latin typeface="Ubuntu" panose="020B0604020202020204" charset="0"/>
            </a:endParaRPr>
          </a:p>
          <a:p>
            <a:pPr rtl="0">
              <a:spcBef>
                <a:spcPts val="0"/>
              </a:spcBef>
              <a:buNone/>
            </a:pPr>
            <a:endParaRPr lang="en" dirty="0">
              <a:latin typeface="Ubuntu" panose="020B0604020202020204" charset="0"/>
            </a:endParaRP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000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Alex Yang</a:t>
            </a:r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700"/>
              </a:spcBef>
              <a:spcAft>
                <a:spcPts val="0"/>
              </a:spcAft>
              <a:buSzPct val="78571"/>
            </a:pPr>
            <a:r>
              <a:rPr lang="en" dirty="0">
                <a:latin typeface="Ubuntu" panose="020B0604020202020204" charset="0"/>
                <a:ea typeface="Calibri"/>
                <a:cs typeface="Calibri"/>
                <a:sym typeface="Calibri"/>
              </a:rPr>
              <a:t>University of Virginia, May </a:t>
            </a: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2016</a:t>
            </a:r>
            <a:endParaRPr lang="en" dirty="0" smtClean="0">
              <a:solidFill>
                <a:schemeClr val="dk1"/>
              </a:solidFill>
              <a:latin typeface="Ubuntu" panose="020B0604020202020204" charset="0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AIChE </a:t>
            </a:r>
            <a:r>
              <a:rPr lang="en" dirty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Student Chapter </a:t>
            </a: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Position:</a:t>
            </a:r>
            <a:endParaRPr lang="en" dirty="0">
              <a:solidFill>
                <a:schemeClr val="dk1"/>
              </a:solidFill>
              <a:latin typeface="Ubuntu" panose="020B0604020202020204" charset="0"/>
              <a:ea typeface="Calibri"/>
              <a:cs typeface="Calibri"/>
              <a:sym typeface="Calibri"/>
            </a:endParaRP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Symbol" panose="05050102010706020507" pitchFamily="18" charset="2"/>
              <a:buChar char=""/>
            </a:pP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President 	Fall </a:t>
            </a:r>
            <a:r>
              <a:rPr lang="en" dirty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2015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Symbol" panose="05050102010706020507" pitchFamily="18" charset="2"/>
              <a:buChar char=""/>
            </a:pP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Webmaster	 </a:t>
            </a:r>
            <a:r>
              <a:rPr lang="en" dirty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Fall 2014</a:t>
            </a:r>
          </a:p>
          <a:p>
            <a:pPr lvl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Hometown: Great </a:t>
            </a:r>
            <a:r>
              <a:rPr lang="en" dirty="0">
                <a:latin typeface="Ubuntu" panose="020B0604020202020204" charset="0"/>
                <a:ea typeface="Calibri"/>
                <a:cs typeface="Calibri"/>
                <a:sym typeface="Calibri"/>
              </a:rPr>
              <a:t>Falls, VA</a:t>
            </a:r>
          </a:p>
          <a:p>
            <a:pPr lvl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dirty="0" smtClean="0">
                <a:latin typeface="Ubuntu" panose="020B0604020202020204" charset="0"/>
              </a:rPr>
              <a:t>Interests: Rowing</a:t>
            </a:r>
            <a:r>
              <a:rPr lang="en" dirty="0">
                <a:latin typeface="Ubuntu" panose="020B0604020202020204" charset="0"/>
              </a:rPr>
              <a:t>, </a:t>
            </a:r>
            <a:r>
              <a:rPr lang="en" dirty="0" smtClean="0">
                <a:latin typeface="Ubuntu" panose="020B0604020202020204" charset="0"/>
              </a:rPr>
              <a:t>Ultimate </a:t>
            </a:r>
            <a:r>
              <a:rPr lang="en" dirty="0">
                <a:latin typeface="Ubuntu" panose="020B0604020202020204" charset="0"/>
              </a:rPr>
              <a:t>F</a:t>
            </a:r>
            <a:r>
              <a:rPr lang="en" dirty="0" smtClean="0">
                <a:latin typeface="Ubuntu" panose="020B0604020202020204" charset="0"/>
              </a:rPr>
              <a:t>risbee</a:t>
            </a:r>
            <a:endParaRPr lang="en" dirty="0">
              <a:latin typeface="Ubuntu" panose="020B0604020202020204" charset="0"/>
            </a:endParaRPr>
          </a:p>
          <a:p>
            <a:pPr lvl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617" y="1595737"/>
            <a:ext cx="28575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6451" y="265952"/>
            <a:ext cx="1286521" cy="878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17153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Thank You!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7525" y="1401289"/>
            <a:ext cx="8368200" cy="325056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 smtClean="0"/>
              <a:t>These workshops are organized by </a:t>
            </a:r>
            <a:r>
              <a:rPr lang="en-US" dirty="0" err="1" smtClean="0"/>
              <a:t>AIChE’s</a:t>
            </a:r>
            <a:r>
              <a:rPr lang="en-US" dirty="0" smtClean="0"/>
              <a:t> Executive Student Committee (ESC)</a:t>
            </a:r>
          </a:p>
          <a:p>
            <a:pPr>
              <a:spcAft>
                <a:spcPts val="0"/>
              </a:spcAft>
            </a:pPr>
            <a:endParaRPr lang="en-US" dirty="0" smtClean="0"/>
          </a:p>
          <a:p>
            <a:pPr>
              <a:spcAft>
                <a:spcPts val="0"/>
              </a:spcAft>
            </a:pPr>
            <a:r>
              <a:rPr lang="en-US" dirty="0" smtClean="0"/>
              <a:t>For more information on ESC: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Check out the ESC booth at the Recruitment Fair in Exhibit Hall 1</a:t>
            </a:r>
          </a:p>
          <a:p>
            <a:pPr lvl="3">
              <a:spcAft>
                <a:spcPts val="0"/>
              </a:spcAft>
            </a:pPr>
            <a:r>
              <a:rPr lang="en-US" sz="1800" dirty="0" smtClean="0"/>
              <a:t>	Sunday, November 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, 9:00am-4:00pm</a:t>
            </a:r>
          </a:p>
          <a:p>
            <a:pPr marL="2857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Come to the ESC Meeting in Room 155A</a:t>
            </a:r>
          </a:p>
          <a:p>
            <a:pPr lvl="3">
              <a:spcAft>
                <a:spcPts val="0"/>
              </a:spcAft>
            </a:pPr>
            <a:r>
              <a:rPr lang="en-US" sz="1800" dirty="0" smtClean="0"/>
              <a:t>	Sunday, November 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, 4:00pm-6:00pm</a:t>
            </a:r>
          </a:p>
          <a:p>
            <a:pPr marL="285750" lvl="3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smtClean="0"/>
              <a:t>Check out the Website</a:t>
            </a:r>
          </a:p>
          <a:p>
            <a:pPr lvl="3">
              <a:spcAft>
                <a:spcPts val="0"/>
              </a:spcAft>
            </a:pPr>
            <a:r>
              <a:rPr lang="en-US" sz="1800" dirty="0" smtClean="0"/>
              <a:t>	http://www.aiche.org/community/sites/committees/executive-student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Zachary Rinaldi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4751" y="242175"/>
            <a:ext cx="915699" cy="90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2701" y="1253086"/>
            <a:ext cx="2699899" cy="35998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78571"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Purdue University, Dec 2016</a:t>
            </a:r>
            <a:endParaRPr lang="en" dirty="0" smtClean="0">
              <a:solidFill>
                <a:schemeClr val="dk1"/>
              </a:solidFill>
              <a:latin typeface="Ubuntu" panose="020B0604020202020204" charset="0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AIChE </a:t>
            </a:r>
            <a:r>
              <a:rPr lang="en" dirty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Student Chapter </a:t>
            </a: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Position:</a:t>
            </a:r>
            <a:endParaRPr lang="en" dirty="0">
              <a:solidFill>
                <a:schemeClr val="dk1"/>
              </a:solidFill>
              <a:latin typeface="Ubuntu" panose="020B0604020202020204" charset="0"/>
              <a:ea typeface="Calibri"/>
              <a:cs typeface="Calibri"/>
              <a:sym typeface="Calibri"/>
            </a:endParaRPr>
          </a:p>
          <a:p>
            <a:pPr marL="285750" lvl="0" indent="-2857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Symbol" panose="05050102010706020507" pitchFamily="18" charset="2"/>
              <a:buChar char=""/>
            </a:pP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President 			Fall </a:t>
            </a:r>
            <a:r>
              <a:rPr lang="en" dirty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2015</a:t>
            </a:r>
          </a:p>
          <a:p>
            <a:pPr marL="285750" lvl="0" indent="-2857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Symbol" panose="05050102010706020507" pitchFamily="18" charset="2"/>
              <a:buChar char=""/>
            </a:pP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Internal Vice President	 	Fall 2014</a:t>
            </a:r>
          </a:p>
          <a:p>
            <a:pPr marL="285750" lvl="0" indent="-2857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Symbol" panose="05050102010706020507" pitchFamily="18" charset="2"/>
              <a:buChar char=""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Sophomore Representative 	Fall 2013</a:t>
            </a:r>
          </a:p>
          <a:p>
            <a: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</a:pP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     </a:t>
            </a:r>
            <a:r>
              <a:rPr lang="en" sz="500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 </a:t>
            </a: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Communications Committee</a:t>
            </a:r>
            <a:endParaRPr lang="en" dirty="0">
              <a:solidFill>
                <a:schemeClr val="dk1"/>
              </a:solidFill>
              <a:latin typeface="Ubuntu" panose="020B0604020202020204" charset="0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Hometown: Staunton, </a:t>
            </a:r>
            <a:r>
              <a:rPr lang="en" dirty="0">
                <a:latin typeface="Ubuntu" panose="020B0604020202020204" charset="0"/>
                <a:ea typeface="Calibri"/>
                <a:cs typeface="Calibri"/>
                <a:sym typeface="Calibri"/>
              </a:rPr>
              <a:t>VA</a:t>
            </a:r>
          </a:p>
          <a:p>
            <a:pPr lvl="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 dirty="0" smtClean="0">
                <a:latin typeface="Ubuntu" panose="020B0604020202020204" charset="0"/>
              </a:rPr>
              <a:t>Interests: Travelling, Rock Climbing</a:t>
            </a:r>
            <a:endParaRPr lang="en" dirty="0">
              <a:latin typeface="Ubuntu" panose="020B0604020202020204" charset="0"/>
            </a:endParaRPr>
          </a:p>
          <a:p>
            <a:pPr lvl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Stefan Busker</a:t>
            </a:r>
          </a:p>
        </p:txBody>
      </p:sp>
      <p:sp>
        <p:nvSpPr>
          <p:cNvPr id="5" name="Shape 8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78571"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Brigham Young University, April 2016</a:t>
            </a:r>
            <a:endParaRPr lang="en" dirty="0" smtClean="0">
              <a:solidFill>
                <a:schemeClr val="dk1"/>
              </a:solidFill>
              <a:latin typeface="Ubuntu" panose="020B0604020202020204" charset="0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AIChE </a:t>
            </a:r>
            <a:r>
              <a:rPr lang="en" dirty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Student Chapter </a:t>
            </a: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Position:</a:t>
            </a:r>
            <a:endParaRPr lang="en" dirty="0">
              <a:solidFill>
                <a:schemeClr val="dk1"/>
              </a:solidFill>
              <a:latin typeface="Ubuntu" panose="020B0604020202020204" charset="0"/>
              <a:ea typeface="Calibri"/>
              <a:cs typeface="Calibri"/>
              <a:sym typeface="Calibri"/>
            </a:endParaRPr>
          </a:p>
          <a:p>
            <a:pPr marL="285750" lvl="0" indent="-2857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Symbol" panose="05050102010706020507" pitchFamily="18" charset="2"/>
              <a:buChar char=""/>
            </a:pP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Co-Vice President		Fall </a:t>
            </a:r>
            <a:r>
              <a:rPr lang="en" dirty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2015</a:t>
            </a:r>
          </a:p>
          <a:p>
            <a:pPr marL="285750" lvl="0" indent="-2857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Symbol" panose="05050102010706020507" pitchFamily="18" charset="2"/>
              <a:buChar char=""/>
            </a:pP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Member			Fall 2013</a:t>
            </a:r>
          </a:p>
          <a:p>
            <a:pPr lvl="0">
              <a:spcBef>
                <a:spcPts val="700"/>
              </a:spcBef>
              <a:spcAft>
                <a:spcPts val="0"/>
              </a:spcAft>
              <a:buSzPct val="61111"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Hometown: </a:t>
            </a:r>
            <a:r>
              <a:rPr lang="en" dirty="0">
                <a:latin typeface="Ubuntu" panose="020B0604020202020204" charset="0"/>
                <a:ea typeface="Calibri"/>
                <a:cs typeface="Calibri"/>
                <a:sym typeface="Calibri"/>
              </a:rPr>
              <a:t>Winnemucca, NV</a:t>
            </a:r>
          </a:p>
          <a:p>
            <a:pPr lvl="0">
              <a:spcBef>
                <a:spcPts val="700"/>
              </a:spcBef>
              <a:spcAft>
                <a:spcPts val="0"/>
              </a:spcAft>
              <a:buSzPct val="61111"/>
            </a:pPr>
            <a:r>
              <a:rPr lang="en" dirty="0">
                <a:latin typeface="Ubuntu" panose="020B0604020202020204" charset="0"/>
                <a:ea typeface="Calibri"/>
                <a:cs typeface="Calibri"/>
                <a:sym typeface="Calibri"/>
              </a:rPr>
              <a:t>Interesting Fact: </a:t>
            </a: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I speak </a:t>
            </a:r>
            <a:r>
              <a:rPr lang="en" dirty="0">
                <a:latin typeface="Ubuntu" panose="020B0604020202020204" charset="0"/>
                <a:ea typeface="Calibri"/>
                <a:cs typeface="Calibri"/>
                <a:sym typeface="Calibri"/>
              </a:rPr>
              <a:t>Russian</a:t>
            </a:r>
          </a:p>
          <a:p>
            <a:pPr lvl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27" y="1358350"/>
            <a:ext cx="3210373" cy="3210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22" y="86849"/>
            <a:ext cx="1047750" cy="10572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>
                <a:latin typeface="Roboto Slab" panose="020B0604020202020204" charset="0"/>
                <a:ea typeface="Roboto Slab" panose="020B0604020202020204" charset="0"/>
                <a:cs typeface="Calibri"/>
                <a:sym typeface="Calibri"/>
              </a:rPr>
              <a:t>Trevor Blanchard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8611" y="1517821"/>
            <a:ext cx="2737467" cy="324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ksl.com/emedia/slc/22/2219/22191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633" y="199514"/>
            <a:ext cx="1046312" cy="105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8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78571"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Brigham Young University, April 2016</a:t>
            </a:r>
            <a:endParaRPr lang="en" dirty="0" smtClean="0">
              <a:solidFill>
                <a:schemeClr val="dk1"/>
              </a:solidFill>
              <a:latin typeface="Ubuntu" panose="020B0604020202020204" charset="0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AIChE </a:t>
            </a:r>
            <a:r>
              <a:rPr lang="en" dirty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Student Chapter </a:t>
            </a: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Position:</a:t>
            </a:r>
            <a:endParaRPr lang="en" dirty="0">
              <a:solidFill>
                <a:schemeClr val="dk1"/>
              </a:solidFill>
              <a:latin typeface="Ubuntu" panose="020B0604020202020204" charset="0"/>
              <a:ea typeface="Calibri"/>
              <a:cs typeface="Calibri"/>
              <a:sym typeface="Calibri"/>
            </a:endParaRPr>
          </a:p>
          <a:p>
            <a:pPr marL="285750" lvl="0" indent="-2857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Symbol" panose="05050102010706020507" pitchFamily="18" charset="2"/>
              <a:buChar char=""/>
            </a:pP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Co-Vice President		Fall </a:t>
            </a:r>
            <a:r>
              <a:rPr lang="en" dirty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2015</a:t>
            </a:r>
          </a:p>
          <a:p>
            <a:pPr marL="285750" lvl="0" indent="-2857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Symbol" panose="05050102010706020507" pitchFamily="18" charset="2"/>
              <a:buChar char=""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Field Trip Coordinator</a:t>
            </a: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		Fall 2014</a:t>
            </a:r>
          </a:p>
          <a:p>
            <a:pPr lvl="0">
              <a:spcBef>
                <a:spcPts val="700"/>
              </a:spcBef>
              <a:spcAft>
                <a:spcPts val="0"/>
              </a:spcAft>
              <a:buSzPct val="61111"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Hometown: Rexburg, ID</a:t>
            </a:r>
          </a:p>
          <a:p>
            <a:pPr lvl="0">
              <a:spcBef>
                <a:spcPts val="700"/>
              </a:spcBef>
              <a:spcAft>
                <a:spcPts val="0"/>
              </a:spcAft>
              <a:buSzPct val="61111"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Interesting Fact: I have driven a “spud” truck</a:t>
            </a:r>
            <a:endParaRPr lang="en" dirty="0">
              <a:latin typeface="Ubuntu" panose="020B0604020202020204" charset="0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dirty="0">
                <a:latin typeface="Calibri"/>
                <a:ea typeface="Calibri"/>
                <a:cs typeface="Calibri"/>
                <a:sym typeface="Calibri"/>
              </a:rPr>
              <a:t>Anna Wagner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0401" y="242175"/>
            <a:ext cx="915699" cy="90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4">
            <a:alphaModFix/>
          </a:blip>
          <a:srcRect l="34693" t="7672" r="21132"/>
          <a:stretch/>
        </p:blipFill>
        <p:spPr>
          <a:xfrm>
            <a:off x="6063904" y="1359974"/>
            <a:ext cx="2252447" cy="351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89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78571"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Purdue University, May 2017</a:t>
            </a:r>
            <a:endParaRPr lang="en" dirty="0" smtClean="0">
              <a:solidFill>
                <a:schemeClr val="dk1"/>
              </a:solidFill>
              <a:latin typeface="Ubuntu" panose="020B0604020202020204" charset="0"/>
              <a:ea typeface="Calibri"/>
              <a:cs typeface="Calibri"/>
              <a:sym typeface="Calibri"/>
            </a:endParaRPr>
          </a:p>
          <a:p>
            <a:pPr lvl="0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AIChE </a:t>
            </a:r>
            <a:r>
              <a:rPr lang="en" dirty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Student Chapter </a:t>
            </a: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Position:</a:t>
            </a:r>
            <a:endParaRPr lang="en" dirty="0">
              <a:solidFill>
                <a:schemeClr val="dk1"/>
              </a:solidFill>
              <a:latin typeface="Ubuntu" panose="020B0604020202020204" charset="0"/>
              <a:ea typeface="Calibri"/>
              <a:cs typeface="Calibri"/>
              <a:sym typeface="Calibri"/>
            </a:endParaRPr>
          </a:p>
          <a:p>
            <a:pPr marL="285750" lvl="0" indent="-2857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Symbol" panose="05050102010706020507" pitchFamily="18" charset="2"/>
              <a:buChar char=""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Internal </a:t>
            </a: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Vice President 		Fall </a:t>
            </a:r>
            <a:r>
              <a:rPr lang="en" dirty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2015</a:t>
            </a:r>
          </a:p>
          <a:p>
            <a:pPr marL="285750" lvl="0" indent="-285750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Symbol" panose="05050102010706020507" pitchFamily="18" charset="2"/>
              <a:buChar char=""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Philanthropy Committee</a:t>
            </a:r>
            <a:r>
              <a:rPr lang="en" dirty="0" smtClean="0">
                <a:solidFill>
                  <a:schemeClr val="dk1"/>
                </a:solidFill>
                <a:latin typeface="Ubuntu" panose="020B0604020202020204" charset="0"/>
                <a:ea typeface="Calibri"/>
                <a:cs typeface="Calibri"/>
                <a:sym typeface="Calibri"/>
              </a:rPr>
              <a:t>	Fall 2014</a:t>
            </a:r>
          </a:p>
          <a:p>
            <a:pPr lvl="0">
              <a:spcBef>
                <a:spcPts val="700"/>
              </a:spcBef>
              <a:spcAft>
                <a:spcPts val="0"/>
              </a:spcAft>
              <a:buSzPct val="61111"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Hometown: Fairview, TX</a:t>
            </a:r>
          </a:p>
          <a:p>
            <a:pPr lvl="0">
              <a:spcBef>
                <a:spcPts val="700"/>
              </a:spcBef>
              <a:spcAft>
                <a:spcPts val="0"/>
              </a:spcAft>
              <a:buSzPct val="61111"/>
            </a:pPr>
            <a:r>
              <a:rPr lang="en" dirty="0" smtClean="0">
                <a:latin typeface="Ubuntu" panose="020B0604020202020204" charset="0"/>
                <a:ea typeface="Calibri"/>
                <a:cs typeface="Calibri"/>
                <a:sym typeface="Calibri"/>
              </a:rPr>
              <a:t>Interests: Travel, Texas</a:t>
            </a:r>
            <a:endParaRPr lang="en" dirty="0">
              <a:latin typeface="Ubuntu" panose="020B0604020202020204" charset="0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Getting Started with Planning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371726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000" dirty="0"/>
              <a:t>Identify Your Goals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87900" y="1144124"/>
            <a:ext cx="8368200" cy="3424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Ubuntu" panose="020B0604020202020204" charset="0"/>
              </a:rPr>
              <a:t>Is this professional, academic, or social?</a:t>
            </a:r>
          </a:p>
          <a:p>
            <a:pPr marL="514350" lvl="0" indent="-28575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Ubuntu" panose="020B0604020202020204" charset="0"/>
              </a:rPr>
              <a:t>Outline and brainstorm relevant components</a:t>
            </a:r>
          </a:p>
          <a:p>
            <a:pPr marL="971550" lvl="1" indent="-28575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Ubuntu" panose="020B0604020202020204" charset="0"/>
              </a:rPr>
              <a:t>Registration, corporate liaisons, layout, accommodations</a:t>
            </a:r>
          </a:p>
          <a:p>
            <a:pPr marL="971550" lvl="1" indent="-28575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Ubuntu" panose="020B0604020202020204" charset="0"/>
              </a:rPr>
              <a:t>Music, tickets, advertising, entertainment</a:t>
            </a:r>
          </a:p>
          <a:p>
            <a:pPr marL="514350" lvl="0" indent="-28575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latin typeface="Ubuntu" panose="020B0604020202020204" charset="0"/>
              </a:rPr>
              <a:t>Careful planning and logistics help the event run smoothly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latin typeface="Ubuntu" panose="020B0604020202020204" charset="0"/>
            </a:endParaRPr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175" y="3073150"/>
            <a:ext cx="3017749" cy="201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3300" y="3073144"/>
            <a:ext cx="2687800" cy="20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806</Words>
  <Application>Microsoft Macintosh PowerPoint</Application>
  <PresentationFormat>On-screen Show (16:9)</PresentationFormat>
  <Paragraphs>203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Roboto</vt:lpstr>
      <vt:lpstr>Georgia</vt:lpstr>
      <vt:lpstr>Ubuntu</vt:lpstr>
      <vt:lpstr>Calibri</vt:lpstr>
      <vt:lpstr>Roboto Slab</vt:lpstr>
      <vt:lpstr>marina</vt:lpstr>
      <vt:lpstr>PowerPoint Presentation</vt:lpstr>
      <vt:lpstr>Presenters</vt:lpstr>
      <vt:lpstr>Alex Yang</vt:lpstr>
      <vt:lpstr>Zachary Rinaldi</vt:lpstr>
      <vt:lpstr>Stefan Busker</vt:lpstr>
      <vt:lpstr>Trevor Blanchard</vt:lpstr>
      <vt:lpstr>Anna Wagner</vt:lpstr>
      <vt:lpstr>Getting Started with Planning</vt:lpstr>
      <vt:lpstr>Identify Your Goals</vt:lpstr>
      <vt:lpstr>Picking a Venue</vt:lpstr>
      <vt:lpstr>Advertising and Promotion</vt:lpstr>
      <vt:lpstr>Utilize Corporate Relations</vt:lpstr>
      <vt:lpstr>Corporate Relations and Sponsorship</vt:lpstr>
      <vt:lpstr>What are the possible benefits?</vt:lpstr>
      <vt:lpstr>Develop corporate relations</vt:lpstr>
      <vt:lpstr>Acquire Sponsorship</vt:lpstr>
      <vt:lpstr>Recommendations</vt:lpstr>
      <vt:lpstr>Food, Entertainment, and Logistics</vt:lpstr>
      <vt:lpstr>Food</vt:lpstr>
      <vt:lpstr>Entertainment</vt:lpstr>
      <vt:lpstr>Logistics</vt:lpstr>
      <vt:lpstr>Coordinating with Others</vt:lpstr>
      <vt:lpstr>Planning</vt:lpstr>
      <vt:lpstr>The Day of</vt:lpstr>
      <vt:lpstr>During and After  the Event</vt:lpstr>
      <vt:lpstr>Last Minute Changes</vt:lpstr>
      <vt:lpstr>Evaluating your Event</vt:lpstr>
      <vt:lpstr>Summary</vt:lpstr>
      <vt:lpstr>Questions?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Wagner</dc:creator>
  <cp:lastModifiedBy>Idell Bryan</cp:lastModifiedBy>
  <cp:revision>22</cp:revision>
  <dcterms:modified xsi:type="dcterms:W3CDTF">2016-01-15T21:08:52Z</dcterms:modified>
</cp:coreProperties>
</file>