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13"/>
  </p:notesMasterIdLst>
  <p:handoutMasterIdLst>
    <p:handoutMasterId r:id="rId14"/>
  </p:handoutMasterIdLst>
  <p:sldIdLst>
    <p:sldId id="256" r:id="rId5"/>
    <p:sldId id="260" r:id="rId6"/>
    <p:sldId id="280" r:id="rId7"/>
    <p:sldId id="286" r:id="rId8"/>
    <p:sldId id="287" r:id="rId9"/>
    <p:sldId id="281" r:id="rId10"/>
    <p:sldId id="288" r:id="rId11"/>
    <p:sldId id="289" r:id="rId12"/>
  </p:sldIdLst>
  <p:sldSz cx="9144000" cy="5143500" type="screen16x9"/>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
          <p15:clr>
            <a:srgbClr val="A4A3A4"/>
          </p15:clr>
        </p15:guide>
        <p15:guide id="2" orient="horz" pos="2916">
          <p15:clr>
            <a:srgbClr val="A4A3A4"/>
          </p15:clr>
        </p15:guide>
        <p15:guide id="3" orient="horz" pos="1620">
          <p15:clr>
            <a:srgbClr val="A4A3A4"/>
          </p15:clr>
        </p15:guide>
        <p15:guide id="4" orient="horz" pos="498">
          <p15:clr>
            <a:srgbClr val="A4A3A4"/>
          </p15:clr>
        </p15:guide>
        <p15:guide id="5" pos="200">
          <p15:clr>
            <a:srgbClr val="A4A3A4"/>
          </p15:clr>
        </p15:guide>
        <p15:guide id="6"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5" autoAdjust="0"/>
    <p:restoredTop sz="60656" autoAdjust="0"/>
  </p:normalViewPr>
  <p:slideViewPr>
    <p:cSldViewPr snapToGrid="0" snapToObjects="1">
      <p:cViewPr varScale="1">
        <p:scale>
          <a:sx n="78" d="100"/>
          <a:sy n="78" d="100"/>
        </p:scale>
        <p:origin x="2231" y="73"/>
      </p:cViewPr>
      <p:guideLst>
        <p:guide orient="horz" pos="390"/>
        <p:guide orient="horz" pos="2916"/>
        <p:guide orient="horz" pos="1620"/>
        <p:guide orient="horz" pos="498"/>
        <p:guide pos="200"/>
        <p:guide pos="2872"/>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6EEF8290-40B6-8842-866D-3735C1EFFE55}" type="datetime1">
              <a:rPr lang="en-US" smtClean="0"/>
              <a:t>3/20/2020</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0E6269-DF60-1341-9972-2D1ED519CEC6}" type="slidenum">
              <a:rPr lang="en-US" smtClean="0"/>
              <a:t>‹#›</a:t>
            </a:fld>
            <a:endParaRPr lang="en-US"/>
          </a:p>
        </p:txBody>
      </p:sp>
    </p:spTree>
    <p:extLst>
      <p:ext uri="{BB962C8B-B14F-4D97-AF65-F5344CB8AC3E}">
        <p14:creationId xmlns:p14="http://schemas.microsoft.com/office/powerpoint/2010/main" val="89486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C91499DA-C70D-074E-B6FB-FC7DD5F98DF8}" type="datetime1">
              <a:rPr lang="en-US" smtClean="0"/>
              <a:t>3/20/2020</a:t>
            </a:fld>
            <a:endParaRPr lang="en-US"/>
          </a:p>
        </p:txBody>
      </p:sp>
      <p:sp>
        <p:nvSpPr>
          <p:cNvPr id="4" name="Slide Image Placeholder 3"/>
          <p:cNvSpPr>
            <a:spLocks noGrp="1" noRot="1" noChangeAspect="1"/>
          </p:cNvSpPr>
          <p:nvPr>
            <p:ph type="sldImg" idx="2"/>
          </p:nvPr>
        </p:nvSpPr>
        <p:spPr>
          <a:xfrm>
            <a:off x="390525" y="692150"/>
            <a:ext cx="61531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1BA375A-1123-5E4A-9C56-A6D9B97A90DC}" type="slidenum">
              <a:rPr lang="en-US" smtClean="0"/>
              <a:t>‹#›</a:t>
            </a:fld>
            <a:endParaRPr lang="en-US"/>
          </a:p>
        </p:txBody>
      </p:sp>
    </p:spTree>
    <p:extLst>
      <p:ext uri="{BB962C8B-B14F-4D97-AF65-F5344CB8AC3E}">
        <p14:creationId xmlns:p14="http://schemas.microsoft.com/office/powerpoint/2010/main" val="943088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1</a:t>
            </a:fld>
            <a:endParaRPr lang="en-US"/>
          </a:p>
        </p:txBody>
      </p:sp>
    </p:spTree>
    <p:extLst>
      <p:ext uri="{BB962C8B-B14F-4D97-AF65-F5344CB8AC3E}">
        <p14:creationId xmlns:p14="http://schemas.microsoft.com/office/powerpoint/2010/main" val="108637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Chemical engineers’ innovations, products, and solutions play essential roles in people’s lives all over the world. AIChE is helping to shape the future of the chemical engineering profession and ensure it remains a positive, responsible force for change that benefits all of humankind. Belonging</a:t>
            </a:r>
            <a:r>
              <a:rPr lang="en-US" baseline="0" dirty="0" smtClean="0"/>
              <a:t> to</a:t>
            </a:r>
            <a:r>
              <a:rPr lang="en-US" dirty="0" smtClean="0"/>
              <a:t> AIChE means being a part of that mission.</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Note to presenter: Click</a:t>
            </a:r>
            <a:r>
              <a:rPr lang="en-US" i="1" baseline="0" dirty="0" smtClean="0"/>
              <a:t> on the screengrab in presentation mode to open </a:t>
            </a:r>
            <a:r>
              <a:rPr lang="en-US" i="1" baseline="0" dirty="0" err="1" smtClean="0"/>
              <a:t>Youtube</a:t>
            </a:r>
            <a:r>
              <a:rPr lang="en-US" i="1" baseline="0" dirty="0" smtClean="0"/>
              <a:t> and play the video.  This video has background music, so be sure to turn on any available speakers when presenting.  </a:t>
            </a:r>
            <a:endParaRPr lang="en-US" i="1" dirty="0" smtClean="0"/>
          </a:p>
        </p:txBody>
      </p:sp>
      <p:sp>
        <p:nvSpPr>
          <p:cNvPr id="4" name="Slide Number Placeholder 3"/>
          <p:cNvSpPr>
            <a:spLocks noGrp="1"/>
          </p:cNvSpPr>
          <p:nvPr>
            <p:ph type="sldNum" sz="quarter" idx="10"/>
          </p:nvPr>
        </p:nvSpPr>
        <p:spPr/>
        <p:txBody>
          <a:bodyPr/>
          <a:lstStyle/>
          <a:p>
            <a:fld id="{F1BA375A-1123-5E4A-9C56-A6D9B97A90DC}" type="slidenum">
              <a:rPr lang="en-US" smtClean="0"/>
              <a:t>2</a:t>
            </a:fld>
            <a:endParaRPr lang="en-US"/>
          </a:p>
        </p:txBody>
      </p:sp>
    </p:spTree>
    <p:extLst>
      <p:ext uri="{BB962C8B-B14F-4D97-AF65-F5344CB8AC3E}">
        <p14:creationId xmlns:p14="http://schemas.microsoft.com/office/powerpoint/2010/main" val="205880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AIChE provides professional support to guide you on your journey and help you reach your destination. AIChE serves as the global home of chemical engineers, and gives you your first professional credential, exciting networking opportunities, and essential education, technical resources and career services.</a:t>
            </a:r>
          </a:p>
          <a:p>
            <a:endParaRPr lang="en-US" b="1" dirty="0" smtClean="0"/>
          </a:p>
          <a:p>
            <a:r>
              <a:rPr lang="en-US" b="1" dirty="0" smtClean="0"/>
              <a:t>Learning</a:t>
            </a:r>
            <a:r>
              <a:rPr lang="en-US" b="1" baseline="0" dirty="0" smtClean="0"/>
              <a:t> to Lead – </a:t>
            </a:r>
            <a:r>
              <a:rPr lang="en-US" baseline="0" dirty="0" smtClean="0"/>
              <a:t>Start to establish your name with a global network of students and professionals. </a:t>
            </a:r>
          </a:p>
          <a:p>
            <a:endParaRPr lang="en-US" baseline="0" dirty="0" smtClean="0"/>
          </a:p>
          <a:p>
            <a:pPr marL="0" indent="0">
              <a:buFont typeface="Arial" panose="020B0604020202020204" pitchFamily="34" charset="0"/>
              <a:buNone/>
            </a:pPr>
            <a:r>
              <a:rPr lang="en-US" b="1" baseline="0" dirty="0" smtClean="0"/>
              <a:t>Technical Resources – </a:t>
            </a:r>
            <a:r>
              <a:rPr lang="en-US" baseline="0" dirty="0" smtClean="0"/>
              <a:t>Stay current with the latest technologies and trends in mature and cutting-edge industries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Build Your Chemical Engineering Network – </a:t>
            </a:r>
            <a:r>
              <a:rPr lang="en-US" b="0" baseline="0" dirty="0" smtClean="0"/>
              <a:t>Connect with Industry experts, young professionals, AIChE leaders and other student engineers</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3</a:t>
            </a:fld>
            <a:endParaRPr lang="en-US"/>
          </a:p>
        </p:txBody>
      </p:sp>
    </p:spTree>
    <p:extLst>
      <p:ext uri="{BB962C8B-B14F-4D97-AF65-F5344CB8AC3E}">
        <p14:creationId xmlns:p14="http://schemas.microsoft.com/office/powerpoint/2010/main" val="205880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ScaleUp Platinum Sponsor Chevron and Gold Sponsors </a:t>
            </a:r>
            <a:r>
              <a:rPr lang="en-US" baseline="0" dirty="0" err="1" smtClean="0"/>
              <a:t>Chemstations</a:t>
            </a:r>
            <a:r>
              <a:rPr lang="en-US" baseline="0" dirty="0" smtClean="0"/>
              <a:t>, Dow and Honeywell UOP, AIChE undergraduate student membership is fully sponsored and costs $0 for undergrads attending accredited programs anywhere in the world. </a:t>
            </a:r>
          </a:p>
          <a:p>
            <a:endParaRPr lang="en-US" baseline="0" dirty="0" smtClean="0"/>
          </a:p>
          <a:p>
            <a:r>
              <a:rPr lang="en-US" baseline="0" dirty="0" smtClean="0"/>
              <a:t>You must </a:t>
            </a:r>
            <a:r>
              <a:rPr lang="en-US" b="1" baseline="0" dirty="0" smtClean="0"/>
              <a:t>join and renew each academic year </a:t>
            </a:r>
            <a:r>
              <a:rPr lang="en-US" b="0" baseline="0" dirty="0" smtClean="0"/>
              <a:t>to maintain access to membership benefits. Plus you’ll become eligible for more than $50,000 in scholarships and awards, just for belonging. </a:t>
            </a:r>
          </a:p>
          <a:p>
            <a:endParaRPr lang="en-US" b="0" baseline="0" dirty="0" smtClean="0"/>
          </a:p>
          <a:p>
            <a:r>
              <a:rPr lang="en-US" b="0" baseline="0" dirty="0" smtClean="0"/>
              <a:t>New members can click the link provided on this slide to join.</a:t>
            </a:r>
            <a:endParaRPr lang="en-US" baseline="0" dirty="0" smtClean="0"/>
          </a:p>
        </p:txBody>
      </p:sp>
      <p:sp>
        <p:nvSpPr>
          <p:cNvPr id="4" name="Slide Number Placeholder 3"/>
          <p:cNvSpPr>
            <a:spLocks noGrp="1"/>
          </p:cNvSpPr>
          <p:nvPr>
            <p:ph type="sldNum" sz="quarter" idx="10"/>
          </p:nvPr>
        </p:nvSpPr>
        <p:spPr/>
        <p:txBody>
          <a:bodyPr/>
          <a:lstStyle/>
          <a:p>
            <a:fld id="{F1BA375A-1123-5E4A-9C56-A6D9B97A90DC}" type="slidenum">
              <a:rPr lang="en-US" smtClean="0"/>
              <a:t>4</a:t>
            </a:fld>
            <a:endParaRPr lang="en-US"/>
          </a:p>
        </p:txBody>
      </p:sp>
    </p:spTree>
    <p:extLst>
      <p:ext uri="{BB962C8B-B14F-4D97-AF65-F5344CB8AC3E}">
        <p14:creationId xmlns:p14="http://schemas.microsoft.com/office/powerpoint/2010/main" val="205880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To renew:</a:t>
            </a:r>
          </a:p>
          <a:p>
            <a:pPr marL="228600" indent="-228600">
              <a:buAutoNum type="arabicPeriod"/>
            </a:pPr>
            <a:r>
              <a:rPr lang="en-US" b="0" i="0" baseline="0" dirty="0" smtClean="0"/>
              <a:t>Make sure you have your Member ID; You can find your Member ID on your AIChE Engage profile. </a:t>
            </a:r>
            <a:r>
              <a:rPr lang="en-US" b="0" i="1" baseline="0" dirty="0" smtClean="0"/>
              <a:t>Your Member ID will be on the left side of the screen below your profile picture</a:t>
            </a:r>
          </a:p>
          <a:p>
            <a:pPr marL="228600" indent="-228600">
              <a:buAutoNum type="arabicPeriod"/>
            </a:pPr>
            <a:r>
              <a:rPr lang="en-US" b="0" i="0" baseline="0" dirty="0" smtClean="0"/>
              <a:t>Follow the link provided on this slide to renew your membership each year. </a:t>
            </a:r>
          </a:p>
          <a:p>
            <a:pPr marL="228600" indent="-228600">
              <a:buAutoNum type="arabicPeriod"/>
            </a:pPr>
            <a:r>
              <a:rPr lang="en-US" b="0" i="0" baseline="0" dirty="0" smtClean="0"/>
              <a:t>Follow the prompts and checkout!  It costs $0 to renew your undergraduate student membership.  </a:t>
            </a:r>
          </a:p>
          <a:p>
            <a:pPr marL="0" indent="0">
              <a:buNone/>
            </a:pPr>
            <a:endParaRPr lang="en-US" b="0"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If you know you</a:t>
            </a:r>
            <a:r>
              <a:rPr lang="en-US" b="0" baseline="0" dirty="0" smtClean="0"/>
              <a:t> have an AIChE account, but are having trouble accessing it, contact </a:t>
            </a:r>
            <a:r>
              <a:rPr lang="en-US" b="0" baseline="0" dirty="0" err="1" smtClean="0"/>
              <a:t>AIChE’s</a:t>
            </a:r>
            <a:r>
              <a:rPr lang="en-US" b="0" baseline="0" dirty="0" smtClean="0"/>
              <a:t> Customer Service team. They can help you get access to your existing account so you can avoid creating a duplicate profile. </a:t>
            </a:r>
            <a:endParaRPr lang="en-US" b="0" i="0" baseline="0" dirty="0" smtClean="0"/>
          </a:p>
        </p:txBody>
      </p:sp>
      <p:sp>
        <p:nvSpPr>
          <p:cNvPr id="4" name="Slide Number Placeholder 3"/>
          <p:cNvSpPr>
            <a:spLocks noGrp="1"/>
          </p:cNvSpPr>
          <p:nvPr>
            <p:ph type="sldNum" sz="quarter" idx="10"/>
          </p:nvPr>
        </p:nvSpPr>
        <p:spPr/>
        <p:txBody>
          <a:bodyPr/>
          <a:lstStyle/>
          <a:p>
            <a:fld id="{F1BA375A-1123-5E4A-9C56-A6D9B97A90DC}" type="slidenum">
              <a:rPr lang="en-US" smtClean="0"/>
              <a:t>5</a:t>
            </a:fld>
            <a:endParaRPr lang="en-US"/>
          </a:p>
        </p:txBody>
      </p:sp>
    </p:spTree>
    <p:extLst>
      <p:ext uri="{BB962C8B-B14F-4D97-AF65-F5344CB8AC3E}">
        <p14:creationId xmlns:p14="http://schemas.microsoft.com/office/powerpoint/2010/main" val="386121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AIChE Engage Student Central</a:t>
            </a:r>
            <a:r>
              <a:rPr lang="en-US" sz="1200" b="0" kern="1200" baseline="0" dirty="0" smtClean="0">
                <a:solidFill>
                  <a:schemeClr val="tx1"/>
                </a:solidFill>
                <a:effectLst/>
                <a:latin typeface="+mn-lt"/>
                <a:ea typeface="+mn-ea"/>
                <a:cs typeface="+mn-cs"/>
              </a:rPr>
              <a:t> is an </a:t>
            </a:r>
            <a:r>
              <a:rPr lang="en-US" dirty="0" smtClean="0"/>
              <a:t>exclusive, undergraduate student discussion forum that allows you to connect with other AIChE student members from around the world. You can post questions about your chemical engineering studies, career goals, or best practices for your student chapter. You can also help other students by answering their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Please note that all AIChE members have profiles listed in the Engage Directory. This is a great platform for  potential employers, professors, and peers to access your contact info and reach out to you, so we encourage you to keep your profile up to date.  </a:t>
            </a:r>
          </a:p>
          <a:p>
            <a:endParaRPr lang="en-US" baseline="0" dirty="0" smtClean="0"/>
          </a:p>
          <a:p>
            <a:r>
              <a:rPr lang="en-US" baseline="0" dirty="0" smtClean="0"/>
              <a:t>Doing an annual audit of your contact information and graduation date will ensure that you maintain access to all AIChE student member benefits while you are an undergraduate.</a:t>
            </a:r>
          </a:p>
        </p:txBody>
      </p:sp>
      <p:sp>
        <p:nvSpPr>
          <p:cNvPr id="4" name="Slide Number Placeholder 3"/>
          <p:cNvSpPr>
            <a:spLocks noGrp="1"/>
          </p:cNvSpPr>
          <p:nvPr>
            <p:ph type="sldNum" sz="quarter" idx="10"/>
          </p:nvPr>
        </p:nvSpPr>
        <p:spPr/>
        <p:txBody>
          <a:bodyPr/>
          <a:lstStyle/>
          <a:p>
            <a:fld id="{F1BA375A-1123-5E4A-9C56-A6D9B97A90DC}" type="slidenum">
              <a:rPr lang="en-US" smtClean="0"/>
              <a:t>6</a:t>
            </a:fld>
            <a:endParaRPr lang="en-US"/>
          </a:p>
        </p:txBody>
      </p:sp>
    </p:spTree>
    <p:extLst>
      <p:ext uri="{BB962C8B-B14F-4D97-AF65-F5344CB8AC3E}">
        <p14:creationId xmlns:p14="http://schemas.microsoft.com/office/powerpoint/2010/main" val="205880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AIChE Student Newsletter is here to help you make the most of your AIChE membership.  Each issue includes announcements from the AIChE team, a calendar of upcoming events &amp; deadlines, information about AIChE member benefits and opportunities to do more with AIChE, and </a:t>
            </a:r>
            <a:r>
              <a:rPr lang="en-US" sz="1200" b="0" i="0" kern="1200" dirty="0" smtClean="0">
                <a:solidFill>
                  <a:schemeClr val="tx1"/>
                </a:solidFill>
                <a:effectLst/>
                <a:latin typeface="+mn-lt"/>
                <a:ea typeface="+mn-ea"/>
                <a:cs typeface="+mn-cs"/>
              </a:rPr>
              <a:t>student chapter statistics, features, and resources.</a:t>
            </a:r>
          </a:p>
          <a:p>
            <a:endParaRPr lang="en-US" sz="1200" b="0" i="0" kern="1200" dirty="0" smtClean="0">
              <a:solidFill>
                <a:schemeClr val="tx1"/>
              </a:solidFill>
              <a:effectLst/>
              <a:latin typeface="+mn-lt"/>
              <a:ea typeface="+mn-ea"/>
              <a:cs typeface="+mn-cs"/>
            </a:endParaRPr>
          </a:p>
          <a:p>
            <a:r>
              <a:rPr lang="en-US" b="0" dirty="0" smtClean="0"/>
              <a:t>To</a:t>
            </a:r>
            <a:r>
              <a:rPr lang="en-US" b="0" baseline="0" dirty="0" smtClean="0"/>
              <a:t> receive the student newsletter directly to you your inbox, be sure to add customerservice@aiche.org to your address book and ensure that your AIChE membership is up to date by logging into your Engage profile</a:t>
            </a:r>
          </a:p>
          <a:p>
            <a:endParaRPr lang="en-US" b="0" baseline="0" dirty="0" smtClean="0"/>
          </a:p>
          <a:p>
            <a:r>
              <a:rPr lang="en-US" b="0" dirty="0" smtClean="0"/>
              <a:t>You can also access AIChE</a:t>
            </a:r>
            <a:r>
              <a:rPr lang="en-US" b="0" baseline="0" dirty="0" smtClean="0"/>
              <a:t> Student Newsletters dating back to April 2018 on </a:t>
            </a:r>
            <a:r>
              <a:rPr lang="en-US" b="0" baseline="0" dirty="0" err="1" smtClean="0"/>
              <a:t>AIChE’s</a:t>
            </a:r>
            <a:r>
              <a:rPr lang="en-US" b="0" baseline="0" dirty="0" smtClean="0"/>
              <a:t> website.</a:t>
            </a:r>
            <a:endParaRPr lang="en-US" b="0" dirty="0"/>
          </a:p>
        </p:txBody>
      </p:sp>
      <p:sp>
        <p:nvSpPr>
          <p:cNvPr id="4" name="Slide Number Placeholder 3"/>
          <p:cNvSpPr>
            <a:spLocks noGrp="1"/>
          </p:cNvSpPr>
          <p:nvPr>
            <p:ph type="sldNum" sz="quarter" idx="10"/>
          </p:nvPr>
        </p:nvSpPr>
        <p:spPr/>
        <p:txBody>
          <a:bodyPr/>
          <a:lstStyle/>
          <a:p>
            <a:fld id="{F1BA375A-1123-5E4A-9C56-A6D9B97A90DC}" type="slidenum">
              <a:rPr lang="en-US" smtClean="0"/>
              <a:t>7</a:t>
            </a:fld>
            <a:endParaRPr lang="en-US"/>
          </a:p>
        </p:txBody>
      </p:sp>
    </p:spTree>
    <p:extLst>
      <p:ext uri="{BB962C8B-B14F-4D97-AF65-F5344CB8AC3E}">
        <p14:creationId xmlns:p14="http://schemas.microsoft.com/office/powerpoint/2010/main" val="260761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to follow AIChE on social media! </a:t>
            </a: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8</a:t>
            </a:fld>
            <a:endParaRPr lang="en-US"/>
          </a:p>
        </p:txBody>
      </p:sp>
    </p:spTree>
    <p:extLst>
      <p:ext uri="{BB962C8B-B14F-4D97-AF65-F5344CB8AC3E}">
        <p14:creationId xmlns:p14="http://schemas.microsoft.com/office/powerpoint/2010/main" val="425189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5" name="Picture 4"/>
          <p:cNvPicPr>
            <a:picLocks noChangeAspect="1"/>
          </p:cNvPicPr>
          <p:nvPr userDrawn="1"/>
        </p:nvPicPr>
        <p:blipFill>
          <a:blip r:embed="rId2"/>
          <a:stretch>
            <a:fillRect/>
          </a:stretch>
        </p:blipFill>
        <p:spPr>
          <a:xfrm>
            <a:off x="1657350" y="2914650"/>
            <a:ext cx="1828800" cy="1028700"/>
          </a:xfrm>
          <a:prstGeom prst="rect">
            <a:avLst/>
          </a:prstGeom>
        </p:spPr>
      </p:pic>
      <p:pic>
        <p:nvPicPr>
          <p:cNvPr id="6" name="Picture 5"/>
          <p:cNvPicPr>
            <a:picLocks noChangeAspect="1"/>
          </p:cNvPicPr>
          <p:nvPr userDrawn="1"/>
        </p:nvPicPr>
        <p:blipFill>
          <a:blip r:embed="rId2"/>
          <a:stretch>
            <a:fillRect/>
          </a:stretch>
        </p:blipFill>
        <p:spPr>
          <a:xfrm>
            <a:off x="3517900" y="2914650"/>
            <a:ext cx="1828800" cy="1028700"/>
          </a:xfrm>
          <a:prstGeom prst="rect">
            <a:avLst/>
          </a:prstGeom>
        </p:spPr>
      </p:pic>
      <p:pic>
        <p:nvPicPr>
          <p:cNvPr id="7" name="Picture 6"/>
          <p:cNvPicPr>
            <a:picLocks noChangeAspect="1"/>
          </p:cNvPicPr>
          <p:nvPr userDrawn="1"/>
        </p:nvPicPr>
        <p:blipFill>
          <a:blip r:embed="rId2"/>
          <a:stretch>
            <a:fillRect/>
          </a:stretch>
        </p:blipFill>
        <p:spPr>
          <a:xfrm>
            <a:off x="5372100" y="2914650"/>
            <a:ext cx="1828800" cy="1028700"/>
          </a:xfrm>
          <a:prstGeom prst="rect">
            <a:avLst/>
          </a:prstGeom>
        </p:spPr>
      </p:pic>
    </p:spTree>
    <p:extLst>
      <p:ext uri="{BB962C8B-B14F-4D97-AF65-F5344CB8AC3E}">
        <p14:creationId xmlns:p14="http://schemas.microsoft.com/office/powerpoint/2010/main" val="25081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01102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8" name="Picture 7"/>
          <p:cNvPicPr>
            <a:picLocks noChangeAspect="1"/>
          </p:cNvPicPr>
          <p:nvPr userDrawn="1"/>
        </p:nvPicPr>
        <p:blipFill>
          <a:blip r:embed="rId2"/>
          <a:stretch>
            <a:fillRect/>
          </a:stretch>
        </p:blipFill>
        <p:spPr>
          <a:xfrm>
            <a:off x="2133600" y="2838450"/>
            <a:ext cx="5067300" cy="1746250"/>
          </a:xfrm>
          <a:prstGeom prst="rect">
            <a:avLst/>
          </a:prstGeom>
        </p:spPr>
      </p:pic>
    </p:spTree>
    <p:extLst>
      <p:ext uri="{BB962C8B-B14F-4D97-AF65-F5344CB8AC3E}">
        <p14:creationId xmlns:p14="http://schemas.microsoft.com/office/powerpoint/2010/main" val="20863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265238"/>
            <a:ext cx="6961188" cy="111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79354" y="1272258"/>
            <a:ext cx="6167163" cy="1108992"/>
          </a:xfrm>
          <a:ln>
            <a:noFill/>
          </a:ln>
        </p:spPr>
        <p:txBody>
          <a:bodyPr lIns="0" bIns="0">
            <a:normAutofit/>
          </a:bodyPr>
          <a:lstStyle>
            <a:lvl1pPr algn="l">
              <a:defRPr sz="3600" b="0" i="0" baseline="0">
                <a:solidFill>
                  <a:schemeClr val="accent1"/>
                </a:solidFill>
                <a:latin typeface="+mj-lt"/>
                <a:cs typeface="Arial"/>
              </a:defRPr>
            </a:lvl1pPr>
          </a:lstStyle>
          <a:p>
            <a:r>
              <a:rPr lang="en-US" dirty="0" smtClean="0"/>
              <a:t>Click to edit Divider slide</a:t>
            </a:r>
            <a:endParaRPr lang="en-US" dirty="0"/>
          </a:p>
        </p:txBody>
      </p:sp>
    </p:spTree>
    <p:extLst>
      <p:ext uri="{BB962C8B-B14F-4D97-AF65-F5344CB8AC3E}">
        <p14:creationId xmlns:p14="http://schemas.microsoft.com/office/powerpoint/2010/main" val="115808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noAutofit/>
          </a:bodyPr>
          <a:lstStyle>
            <a:lvl1pPr>
              <a:defRPr sz="3600"/>
            </a:lvl1pPr>
          </a:lstStyle>
          <a:p>
            <a:r>
              <a:rPr lang="en-US" dirty="0" smtClean="0"/>
              <a:t>Click To Edit Title – Blue 36pt</a:t>
            </a:r>
            <a:endParaRPr lang="en-US" dirty="0"/>
          </a:p>
        </p:txBody>
      </p:sp>
      <p:sp>
        <p:nvSpPr>
          <p:cNvPr id="10" name="Slide Number Placeholder 5"/>
          <p:cNvSpPr>
            <a:spLocks noGrp="1"/>
          </p:cNvSpPr>
          <p:nvPr>
            <p:ph type="sldNum" sz="quarter" idx="4"/>
          </p:nvPr>
        </p:nvSpPr>
        <p:spPr>
          <a:xfrm>
            <a:off x="4187592" y="48815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
        <p:nvSpPr>
          <p:cNvPr id="5" name="Text Placeholder 4"/>
          <p:cNvSpPr>
            <a:spLocks noGrp="1"/>
          </p:cNvSpPr>
          <p:nvPr>
            <p:ph type="body" sz="quarter" idx="10" hasCustomPrompt="1"/>
          </p:nvPr>
        </p:nvSpPr>
        <p:spPr>
          <a:xfrm>
            <a:off x="317500" y="790575"/>
            <a:ext cx="8229600" cy="252413"/>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dirty="0" smtClean="0"/>
              <a:t>Click to create Master headline – CYAN 24pt</a:t>
            </a:r>
          </a:p>
        </p:txBody>
      </p:sp>
      <p:sp>
        <p:nvSpPr>
          <p:cNvPr id="11" name="Text Placeholder 10"/>
          <p:cNvSpPr>
            <a:spLocks noGrp="1"/>
          </p:cNvSpPr>
          <p:nvPr>
            <p:ph type="body" sz="quarter" idx="11" hasCustomPrompt="1"/>
          </p:nvPr>
        </p:nvSpPr>
        <p:spPr>
          <a:xfrm>
            <a:off x="317500" y="1157288"/>
            <a:ext cx="8229600" cy="2828925"/>
          </a:xfrm>
        </p:spPr>
        <p:txBody>
          <a:bodyPr bIns="0">
            <a:normAutofit/>
          </a:bodyPr>
          <a:lstStyle>
            <a:lvl1pPr>
              <a:defRPr sz="2400" baseline="0"/>
            </a:lvl1pPr>
            <a:lvl2pPr>
              <a:defRPr sz="2400"/>
            </a:lvl2pPr>
            <a:lvl3pPr>
              <a:defRPr sz="2400"/>
            </a:lvl3pPr>
            <a:lvl4pPr>
              <a:defRPr sz="2400"/>
            </a:lvl4pPr>
            <a:lvl5pPr>
              <a:defRPr sz="2400"/>
            </a:lvl5pPr>
          </a:lstStyle>
          <a:p>
            <a:pPr lvl="0"/>
            <a:r>
              <a:rPr lang="en-US" dirty="0" smtClean="0"/>
              <a:t>Click to edit Master body text – BLACK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457200" y="4881563"/>
            <a:ext cx="2895600" cy="273844"/>
          </a:xfrm>
          <a:prstGeom prst="rect">
            <a:avLst/>
          </a:prstGeom>
        </p:spPr>
        <p:txBody>
          <a:bodyPr lIns="91440" anchor="ctr" anchorCtr="0"/>
          <a:lstStyle>
            <a:lvl1pPr>
              <a:defRPr sz="700">
                <a:solidFill>
                  <a:srgbClr val="A6A6A6"/>
                </a:solidFill>
              </a:defRPr>
            </a:lvl1pPr>
          </a:lstStyle>
          <a:p>
            <a:endParaRPr lang="en-US" dirty="0"/>
          </a:p>
        </p:txBody>
      </p:sp>
    </p:spTree>
    <p:extLst>
      <p:ext uri="{BB962C8B-B14F-4D97-AF65-F5344CB8AC3E}">
        <p14:creationId xmlns:p14="http://schemas.microsoft.com/office/powerpoint/2010/main" val="80350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1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5"/>
            <a:ext cx="8229600" cy="3127772"/>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3988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36129"/>
            <a:ext cx="8229600" cy="476647"/>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6"/>
            <a:ext cx="8229600" cy="3102371"/>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7066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44079"/>
            <a:ext cx="8229600" cy="476647"/>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6"/>
            <a:ext cx="2355850" cy="3108722"/>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225800" y="787004"/>
            <a:ext cx="5461000" cy="3108722"/>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918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39714"/>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55600" y="802881"/>
            <a:ext cx="8229600" cy="722708"/>
          </a:xfrm>
        </p:spPr>
        <p:txBody>
          <a:bodyPr/>
          <a:lstStyle>
            <a:lvl1pPr marL="0" indent="0">
              <a:lnSpc>
                <a:spcPct val="150000"/>
              </a:lnSpc>
              <a:buNone/>
              <a:defRPr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457200" y="2362598"/>
            <a:ext cx="3917950" cy="2190750"/>
          </a:xfrm>
        </p:spPr>
        <p:txBody>
          <a:bodyPr/>
          <a:lstStyle>
            <a:lvl1pPr marL="0" indent="0">
              <a:lnSpc>
                <a:spcPct val="150000"/>
              </a:lnSpc>
              <a:buNone/>
              <a:defRPr/>
            </a:lvl1pPr>
          </a:lstStyle>
          <a:p>
            <a:r>
              <a:rPr lang="en-US" dirty="0" smtClean="0"/>
              <a:t>Insert Photo/Graphic</a:t>
            </a:r>
            <a:endParaRPr lang="en-US" dirty="0"/>
          </a:p>
        </p:txBody>
      </p:sp>
      <p:sp>
        <p:nvSpPr>
          <p:cNvPr id="10" name="Picture Placeholder 3"/>
          <p:cNvSpPr>
            <a:spLocks noGrp="1"/>
          </p:cNvSpPr>
          <p:nvPr>
            <p:ph type="pic" sz="quarter" idx="12" hasCustomPrompt="1"/>
          </p:nvPr>
        </p:nvSpPr>
        <p:spPr>
          <a:xfrm>
            <a:off x="4768850" y="2362598"/>
            <a:ext cx="3917950" cy="2190750"/>
          </a:xfrm>
        </p:spPr>
        <p:txBody>
          <a:bodyPr/>
          <a:lstStyle>
            <a:lvl1pPr marL="0" indent="0">
              <a:lnSpc>
                <a:spcPct val="150000"/>
              </a:lnSpc>
              <a:buNone/>
              <a:defRPr/>
            </a:lvl1pPr>
          </a:lstStyle>
          <a:p>
            <a:r>
              <a:rPr lang="en-US" dirty="0" smtClean="0"/>
              <a:t>Insert Photo/Graphic</a:t>
            </a:r>
            <a:endParaRPr lang="en-US" dirty="0"/>
          </a:p>
        </p:txBody>
      </p:sp>
      <p:sp>
        <p:nvSpPr>
          <p:cNvPr id="12"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2518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242888"/>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82242"/>
            <a:ext cx="8229600" cy="722708"/>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17500" y="1622822"/>
            <a:ext cx="8229600" cy="2282429"/>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049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0" y="233901"/>
            <a:ext cx="8229600" cy="458447"/>
          </a:xfrm>
          <a:prstGeom prst="rect">
            <a:avLst/>
          </a:prstGeom>
        </p:spPr>
        <p:txBody>
          <a:bodyPr vert="horz" lIns="0" tIns="45720" rIns="91440" bIns="45720" rtlCol="0" anchor="ctr">
            <a:noAutofit/>
          </a:bodyPr>
          <a:lstStyle/>
          <a:p>
            <a:r>
              <a:rPr lang="en-US" dirty="0" smtClean="0"/>
              <a:t>Click To Edit Title – BLUE 36pt</a:t>
            </a:r>
            <a:endParaRPr lang="en-US" dirty="0"/>
          </a:p>
        </p:txBody>
      </p:sp>
      <p:sp>
        <p:nvSpPr>
          <p:cNvPr id="3" name="Text Placeholder 2"/>
          <p:cNvSpPr>
            <a:spLocks noGrp="1"/>
          </p:cNvSpPr>
          <p:nvPr>
            <p:ph type="body" idx="1"/>
          </p:nvPr>
        </p:nvSpPr>
        <p:spPr>
          <a:xfrm>
            <a:off x="304800" y="790575"/>
            <a:ext cx="8229600" cy="3545292"/>
          </a:xfrm>
          <a:prstGeom prst="rect">
            <a:avLst/>
          </a:prstGeom>
        </p:spPr>
        <p:txBody>
          <a:bodyPr vert="horz" lIns="0" tIns="0" rIns="91440" bIns="45720"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04128"/>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75" r:id="rId3"/>
    <p:sldLayoutId id="2147483670" r:id="rId4"/>
    <p:sldLayoutId id="2147483672" r:id="rId5"/>
    <p:sldLayoutId id="2147483674" r:id="rId6"/>
    <p:sldLayoutId id="2147483676" r:id="rId7"/>
    <p:sldLayoutId id="2147483677" r:id="rId8"/>
    <p:sldLayoutId id="2147483678" r:id="rId9"/>
    <p:sldLayoutId id="2147483673" r:id="rId10"/>
  </p:sldLayoutIdLst>
  <p:hf hdr="0" dt="0"/>
  <p:txStyles>
    <p:titleStyle>
      <a:lvl1pPr algn="l" defTabSz="457200" rtl="0" eaLnBrk="1" latinLnBrk="0" hangingPunct="1">
        <a:spcBef>
          <a:spcPct val="0"/>
        </a:spcBef>
        <a:buNone/>
        <a:defRPr sz="3600" kern="1200" baseline="0">
          <a:solidFill>
            <a:schemeClr val="accent1"/>
          </a:solidFill>
          <a:latin typeface="+mj-lt"/>
          <a:ea typeface="+mj-ea"/>
          <a:cs typeface="Arial"/>
        </a:defRPr>
      </a:lvl1pPr>
    </p:titleStyle>
    <p:bodyStyle>
      <a:lvl1pPr marL="342900" indent="-3429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eDGHy5iu_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hyperlink" Target="http://www.aiche.org/studentmembershi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commerce.aiche.org/PersonifyEbusiness/CreateAccount.aspx?setskin=aich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commerce.aiche.org/personifyebusiness/Default.aspx?tabid=3506&amp;setskin=aich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mailto:customerservice@aiche.org" TargetMode="External"/><Relationship Id="rId4" Type="http://schemas.openxmlformats.org/officeDocument/2006/relationships/hyperlink" Target="https://engage.aiche.org/network/community-directory/profi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gage.aiche.org/network/community-directory/profil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customerserivce@aiche.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aiche.org/students/newsletter" TargetMode="External"/><Relationship Id="rId4" Type="http://schemas.openxmlformats.org/officeDocument/2006/relationships/hyperlink" Target="mailto:customerservice@aiche.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iche.org/press#socia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72258"/>
            <a:ext cx="6502496" cy="742444"/>
          </a:xfrm>
        </p:spPr>
        <p:txBody>
          <a:bodyPr>
            <a:normAutofit/>
          </a:bodyPr>
          <a:lstStyle/>
          <a:p>
            <a:r>
              <a:rPr lang="en-US" dirty="0" smtClean="0"/>
              <a:t>AIChE</a:t>
            </a:r>
            <a:r>
              <a:rPr lang="en-US" baseline="30000" dirty="0" smtClean="0"/>
              <a:t>®</a:t>
            </a:r>
            <a:r>
              <a:rPr lang="en-US" dirty="0" smtClean="0"/>
              <a:t> Student Membership</a:t>
            </a:r>
            <a:endParaRPr lang="en-US"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5" y="2844858"/>
            <a:ext cx="20666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50" y="2844858"/>
            <a:ext cx="206318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474" b="12483"/>
          <a:stretch/>
        </p:blipFill>
        <p:spPr bwMode="auto">
          <a:xfrm>
            <a:off x="4833506" y="2844858"/>
            <a:ext cx="221104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2835208"/>
            <a:ext cx="207125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3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What Chemical Engineers Do</a:t>
            </a:r>
            <a:endParaRPr lang="en-US" sz="3200" dirty="0"/>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867" y="1646272"/>
            <a:ext cx="5012267" cy="2819400"/>
          </a:xfrm>
          <a:prstGeom prst="rect">
            <a:avLst/>
          </a:prstGeom>
        </p:spPr>
      </p:pic>
      <p:pic>
        <p:nvPicPr>
          <p:cNvPr id="1029" name="Picture 5" descr="C:\Users\emilm\AppData\Local\Microsoft\Windows\Temporary Internet Files\Content.IE5\8T2YVB6T\play-1173551_960_720[1].pn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025" y="2663996"/>
            <a:ext cx="783951" cy="78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9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Why AIChE</a:t>
            </a:r>
            <a:r>
              <a:rPr lang="en-US" sz="3200" baseline="30000" dirty="0" smtClean="0"/>
              <a:t>®</a:t>
            </a:r>
            <a:r>
              <a:rPr lang="en-US" sz="3200" dirty="0" smtClean="0"/>
              <a:t> Membership Matters</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t>We are better together.</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a:bodyPr>
          <a:lstStyle/>
          <a:p>
            <a:r>
              <a:rPr lang="en-US" dirty="0" smtClean="0"/>
              <a:t>Learn to lead </a:t>
            </a:r>
          </a:p>
          <a:p>
            <a:r>
              <a:rPr lang="en-US" dirty="0" smtClean="0"/>
              <a:t>Access technical </a:t>
            </a:r>
            <a:r>
              <a:rPr lang="en-US" dirty="0"/>
              <a:t>r</a:t>
            </a:r>
            <a:r>
              <a:rPr lang="en-US" dirty="0" smtClean="0"/>
              <a:t>esources</a:t>
            </a:r>
          </a:p>
          <a:p>
            <a:r>
              <a:rPr lang="en-US" dirty="0" smtClean="0"/>
              <a:t>Build your chemical engineering network</a:t>
            </a:r>
          </a:p>
          <a:p>
            <a:r>
              <a:rPr lang="en-US" dirty="0" smtClean="0"/>
              <a:t>Learn more at </a:t>
            </a:r>
            <a:r>
              <a:rPr lang="en-US" dirty="0" smtClean="0">
                <a:hlinkClick r:id="rId3"/>
              </a:rPr>
              <a:t>www.aiche.org/studentmembership</a:t>
            </a:r>
            <a:endParaRPr lang="en-US" dirty="0" smtClean="0"/>
          </a:p>
        </p:txBody>
      </p:sp>
    </p:spTree>
    <p:extLst>
      <p:ext uri="{BB962C8B-B14F-4D97-AF65-F5344CB8AC3E}">
        <p14:creationId xmlns:p14="http://schemas.microsoft.com/office/powerpoint/2010/main" val="1187392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Begin Your Journey With AIChE</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t>Get an AIChE Undergraduate Student Membership.  </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a:bodyPr>
          <a:lstStyle/>
          <a:p>
            <a:r>
              <a:rPr lang="en-US" sz="1800" dirty="0"/>
              <a:t>Being part of your AIChE Student Chapter does not automatically activate your AIChE membership. </a:t>
            </a:r>
            <a:r>
              <a:rPr lang="en-US" sz="1800" b="1" dirty="0" smtClean="0"/>
              <a:t>You </a:t>
            </a:r>
            <a:r>
              <a:rPr lang="en-US" sz="1800" b="1" dirty="0"/>
              <a:t>must </a:t>
            </a:r>
            <a:r>
              <a:rPr lang="en-US" sz="1800" b="1" dirty="0" smtClean="0"/>
              <a:t>join, then renew </a:t>
            </a:r>
            <a:r>
              <a:rPr lang="en-US" sz="1800" b="1" dirty="0"/>
              <a:t>annually to maintain access to member benefits.</a:t>
            </a:r>
          </a:p>
          <a:p>
            <a:r>
              <a:rPr lang="en-US" sz="1800" dirty="0" smtClean="0"/>
              <a:t>Membership is $0 to you thanks to ScaleUp sponsors like Chevron, </a:t>
            </a:r>
            <a:r>
              <a:rPr lang="en-US" sz="1800" dirty="0" err="1" smtClean="0"/>
              <a:t>Chemstations</a:t>
            </a:r>
            <a:r>
              <a:rPr lang="en-US" sz="1800" dirty="0" smtClean="0"/>
              <a:t>, Dow and Honeywell UOP</a:t>
            </a:r>
            <a:endParaRPr lang="en-US" sz="1800" dirty="0"/>
          </a:p>
          <a:p>
            <a:r>
              <a:rPr lang="en-US" sz="1800" dirty="0" smtClean="0"/>
              <a:t>New </a:t>
            </a:r>
            <a:r>
              <a:rPr lang="en-US" sz="1800" dirty="0"/>
              <a:t>members can join </a:t>
            </a:r>
            <a:r>
              <a:rPr lang="en-US" sz="1800" dirty="0">
                <a:hlinkClick r:id="rId3"/>
              </a:rPr>
              <a:t>here</a:t>
            </a:r>
            <a:endParaRPr lang="en-US" sz="1800" dirty="0"/>
          </a:p>
          <a:p>
            <a:pPr marL="0" indent="0">
              <a:buNone/>
            </a:pPr>
            <a:endParaRPr lang="en-US" sz="1800" dirty="0" smtClean="0"/>
          </a:p>
        </p:txBody>
      </p:sp>
    </p:spTree>
    <p:extLst>
      <p:ext uri="{BB962C8B-B14F-4D97-AF65-F5344CB8AC3E}">
        <p14:creationId xmlns:p14="http://schemas.microsoft.com/office/powerpoint/2010/main" val="412748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814520"/>
            <a:ext cx="8229600" cy="476647"/>
          </a:xfrm>
        </p:spPr>
        <p:txBody>
          <a:bodyPr/>
          <a:lstStyle/>
          <a:p>
            <a:r>
              <a:rPr lang="en-US" sz="3200" dirty="0" smtClean="0"/>
              <a:t>Continue </a:t>
            </a:r>
            <a:r>
              <a:rPr lang="en-US" sz="3200" dirty="0"/>
              <a:t>Your Journey With </a:t>
            </a:r>
            <a:r>
              <a:rPr lang="en-US" sz="3200" dirty="0" smtClean="0"/>
              <a:t>AIChE</a:t>
            </a:r>
            <a:endParaRPr lang="en-US" sz="3200"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5</a:t>
            </a:fld>
            <a:endParaRPr lang="en-US" dirty="0"/>
          </a:p>
        </p:txBody>
      </p:sp>
      <p:sp>
        <p:nvSpPr>
          <p:cNvPr id="4" name="Text Placeholder 3"/>
          <p:cNvSpPr>
            <a:spLocks noGrp="1"/>
          </p:cNvSpPr>
          <p:nvPr>
            <p:ph type="body" sz="quarter" idx="10"/>
          </p:nvPr>
        </p:nvSpPr>
        <p:spPr>
          <a:xfrm>
            <a:off x="317500" y="1433512"/>
            <a:ext cx="8229600" cy="252413"/>
          </a:xfrm>
        </p:spPr>
        <p:txBody>
          <a:bodyPr/>
          <a:lstStyle/>
          <a:p>
            <a:r>
              <a:rPr lang="en-US" dirty="0" smtClean="0"/>
              <a:t>Renew your membership.</a:t>
            </a:r>
            <a:endParaRPr lang="en-US" dirty="0"/>
          </a:p>
        </p:txBody>
      </p:sp>
      <p:sp>
        <p:nvSpPr>
          <p:cNvPr id="5" name="Text Placeholder 4"/>
          <p:cNvSpPr>
            <a:spLocks noGrp="1"/>
          </p:cNvSpPr>
          <p:nvPr>
            <p:ph type="body" sz="quarter" idx="11"/>
          </p:nvPr>
        </p:nvSpPr>
        <p:spPr>
          <a:xfrm>
            <a:off x="317500" y="1828270"/>
            <a:ext cx="5202767" cy="2676067"/>
          </a:xfrm>
        </p:spPr>
        <p:txBody>
          <a:bodyPr>
            <a:normAutofit fontScale="77500" lnSpcReduction="20000"/>
          </a:bodyPr>
          <a:lstStyle/>
          <a:p>
            <a:r>
              <a:rPr lang="en-US" dirty="0" smtClean="0"/>
              <a:t>Existing members can renew </a:t>
            </a:r>
            <a:r>
              <a:rPr lang="en-US" dirty="0" smtClean="0">
                <a:hlinkClick r:id="rId3"/>
              </a:rPr>
              <a:t>here</a:t>
            </a:r>
            <a:endParaRPr lang="en-US" dirty="0" smtClean="0"/>
          </a:p>
          <a:p>
            <a:pPr lvl="1"/>
            <a:r>
              <a:rPr lang="en-US" dirty="0" smtClean="0"/>
              <a:t>Find your Member ID on your </a:t>
            </a:r>
            <a:r>
              <a:rPr lang="en-US" dirty="0" smtClean="0">
                <a:hlinkClick r:id="rId4"/>
              </a:rPr>
              <a:t>AIChE Engage Profile</a:t>
            </a:r>
            <a:endParaRPr lang="en-US" dirty="0" smtClean="0"/>
          </a:p>
          <a:p>
            <a:r>
              <a:rPr lang="en-US" dirty="0" smtClean="0"/>
              <a:t>Having trouble? We’re here to help!</a:t>
            </a:r>
          </a:p>
          <a:p>
            <a:pPr lvl="1"/>
            <a:r>
              <a:rPr lang="en-US" dirty="0" smtClean="0">
                <a:hlinkClick r:id="rId5"/>
              </a:rPr>
              <a:t>customerservice@aiche.org</a:t>
            </a:r>
            <a:endParaRPr lang="en-US" dirty="0"/>
          </a:p>
          <a:p>
            <a:pPr lvl="1"/>
            <a:r>
              <a:rPr lang="en-US" dirty="0" smtClean="0"/>
              <a:t>800-242-4363 (US)</a:t>
            </a:r>
          </a:p>
          <a:p>
            <a:pPr lvl="1"/>
            <a:r>
              <a:rPr lang="en-US" dirty="0" smtClean="0"/>
              <a:t>+203-702-7660 (outside the US)</a:t>
            </a:r>
            <a:endParaRPr lang="en-US" dirty="0"/>
          </a:p>
        </p:txBody>
      </p:sp>
      <p:sp>
        <p:nvSpPr>
          <p:cNvPr id="6" name="Footer Placeholder 5"/>
          <p:cNvSpPr>
            <a:spLocks noGrp="1"/>
          </p:cNvSpPr>
          <p:nvPr>
            <p:ph type="ftr" sz="quarter" idx="3"/>
          </p:nvPr>
        </p:nvSpPr>
        <p:spPr/>
        <p:txBody>
          <a:bodyPr/>
          <a:lstStyle/>
          <a:p>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6576" y="1433512"/>
            <a:ext cx="3195202" cy="3070825"/>
          </a:xfrm>
          <a:prstGeom prst="rect">
            <a:avLst/>
          </a:prstGeom>
        </p:spPr>
      </p:pic>
      <p:sp>
        <p:nvSpPr>
          <p:cNvPr id="8" name="Rectangle 7"/>
          <p:cNvSpPr/>
          <p:nvPr/>
        </p:nvSpPr>
        <p:spPr>
          <a:xfrm>
            <a:off x="5858933" y="4041422"/>
            <a:ext cx="1365956" cy="46291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6630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Update your AIChE Engage profile</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a:t>Put your best foot forward to the </a:t>
            </a:r>
            <a:r>
              <a:rPr lang="en-US" dirty="0" err="1"/>
              <a:t>ChemE</a:t>
            </a:r>
            <a:r>
              <a:rPr lang="en-US" dirty="0"/>
              <a:t> </a:t>
            </a:r>
            <a:r>
              <a:rPr lang="en-US" dirty="0" smtClean="0"/>
              <a:t>community.</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a:bodyPr>
          <a:lstStyle/>
          <a:p>
            <a:r>
              <a:rPr lang="en-US" dirty="0" smtClean="0"/>
              <a:t>Update your Engage profile </a:t>
            </a:r>
            <a:r>
              <a:rPr lang="en-US" dirty="0" smtClean="0">
                <a:hlinkClick r:id="rId3"/>
              </a:rPr>
              <a:t>here</a:t>
            </a:r>
            <a:endParaRPr lang="en-US" dirty="0" smtClean="0"/>
          </a:p>
          <a:p>
            <a:pPr lvl="1"/>
            <a:r>
              <a:rPr lang="en-US" dirty="0" smtClean="0"/>
              <a:t>Make sure your contact info is up-to date</a:t>
            </a:r>
          </a:p>
          <a:p>
            <a:pPr lvl="1"/>
            <a:r>
              <a:rPr lang="en-US" dirty="0" smtClean="0"/>
              <a:t>Verify or update your graduation date</a:t>
            </a:r>
          </a:p>
          <a:p>
            <a:pPr lvl="1"/>
            <a:r>
              <a:rPr lang="en-US" dirty="0" smtClean="0"/>
              <a:t>Connect your LinkedIn and Engage profiles</a:t>
            </a:r>
          </a:p>
        </p:txBody>
      </p:sp>
    </p:spTree>
    <p:extLst>
      <p:ext uri="{BB962C8B-B14F-4D97-AF65-F5344CB8AC3E}">
        <p14:creationId xmlns:p14="http://schemas.microsoft.com/office/powerpoint/2010/main" val="1324983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716976"/>
            <a:ext cx="8229600" cy="644267"/>
          </a:xfrm>
        </p:spPr>
        <p:txBody>
          <a:bodyPr/>
          <a:lstStyle/>
          <a:p>
            <a:r>
              <a:rPr lang="en-US" sz="3200" dirty="0" smtClean="0"/>
              <a:t>AIChE Newsletter</a:t>
            </a:r>
            <a:endParaRPr lang="en-US" sz="3200"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7</a:t>
            </a:fld>
            <a:endParaRPr lang="en-US" dirty="0"/>
          </a:p>
        </p:txBody>
      </p:sp>
      <p:sp>
        <p:nvSpPr>
          <p:cNvPr id="4" name="Text Placeholder 3"/>
          <p:cNvSpPr>
            <a:spLocks noGrp="1"/>
          </p:cNvSpPr>
          <p:nvPr>
            <p:ph type="body" sz="quarter" idx="10"/>
          </p:nvPr>
        </p:nvSpPr>
        <p:spPr>
          <a:xfrm>
            <a:off x="317500" y="1361244"/>
            <a:ext cx="8229600" cy="403528"/>
          </a:xfrm>
        </p:spPr>
        <p:txBody>
          <a:bodyPr/>
          <a:lstStyle/>
          <a:p>
            <a:r>
              <a:rPr lang="en-US" dirty="0" smtClean="0"/>
              <a:t>Make the most of your membership.</a:t>
            </a:r>
            <a:endParaRPr lang="en-US" dirty="0"/>
          </a:p>
          <a:p>
            <a:endParaRPr lang="en-US" dirty="0"/>
          </a:p>
        </p:txBody>
      </p:sp>
      <p:sp>
        <p:nvSpPr>
          <p:cNvPr id="5" name="Text Placeholder 4"/>
          <p:cNvSpPr>
            <a:spLocks noGrp="1"/>
          </p:cNvSpPr>
          <p:nvPr>
            <p:ph type="body" sz="quarter" idx="11"/>
          </p:nvPr>
        </p:nvSpPr>
        <p:spPr>
          <a:xfrm>
            <a:off x="317500" y="1915886"/>
            <a:ext cx="8229600" cy="2646942"/>
          </a:xfrm>
        </p:spPr>
        <p:txBody>
          <a:bodyPr>
            <a:normAutofit fontScale="85000" lnSpcReduction="10000"/>
          </a:bodyPr>
          <a:lstStyle/>
          <a:p>
            <a:r>
              <a:rPr lang="en-US" dirty="0" smtClean="0"/>
              <a:t>Take the following steps to receive this newsletter:</a:t>
            </a:r>
          </a:p>
          <a:p>
            <a:pPr lvl="1"/>
            <a:r>
              <a:rPr lang="en-US" dirty="0"/>
              <a:t>Add </a:t>
            </a:r>
            <a:r>
              <a:rPr lang="en-US" dirty="0">
                <a:hlinkClick r:id="rId3"/>
              </a:rPr>
              <a:t>customerserivce@aiche.org</a:t>
            </a:r>
            <a:r>
              <a:rPr lang="en-US" dirty="0"/>
              <a:t> to your address book</a:t>
            </a:r>
          </a:p>
          <a:p>
            <a:pPr lvl="1"/>
            <a:r>
              <a:rPr lang="en-US" dirty="0"/>
              <a:t>Ensure that your AIChE membership is up to </a:t>
            </a:r>
            <a:r>
              <a:rPr lang="en-US" dirty="0" smtClean="0"/>
              <a:t>date</a:t>
            </a:r>
            <a:endParaRPr lang="en-US" dirty="0"/>
          </a:p>
          <a:p>
            <a:pPr lvl="1"/>
            <a:r>
              <a:rPr lang="en-US" dirty="0"/>
              <a:t>If you still aren’t receiving the newsletter, contact </a:t>
            </a:r>
            <a:r>
              <a:rPr lang="en-US" dirty="0">
                <a:hlinkClick r:id="rId4"/>
              </a:rPr>
              <a:t>customerservice@aiche.org</a:t>
            </a:r>
            <a:r>
              <a:rPr lang="en-US" dirty="0"/>
              <a:t> to update your email </a:t>
            </a:r>
            <a:r>
              <a:rPr lang="en-US" dirty="0" smtClean="0"/>
              <a:t>settings</a:t>
            </a:r>
          </a:p>
          <a:p>
            <a:r>
              <a:rPr lang="en-US" dirty="0" smtClean="0"/>
              <a:t>Access past Newsletters at </a:t>
            </a:r>
            <a:r>
              <a:rPr lang="en-US" dirty="0" smtClean="0">
                <a:hlinkClick r:id="rId5"/>
              </a:rPr>
              <a:t>aiche.org/</a:t>
            </a:r>
            <a:r>
              <a:rPr lang="en-US" dirty="0" err="1" smtClean="0">
                <a:hlinkClick r:id="rId5"/>
              </a:rPr>
              <a:t>studentnewsletter</a:t>
            </a:r>
            <a:r>
              <a:rPr lang="en-US" dirty="0" smtClean="0"/>
              <a:t>  </a:t>
            </a:r>
            <a:endParaRPr lang="en-US" dirty="0" smtClean="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124439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22" y="1066228"/>
            <a:ext cx="8229600" cy="476647"/>
          </a:xfrm>
        </p:spPr>
        <p:txBody>
          <a:bodyPr/>
          <a:lstStyle/>
          <a:p>
            <a:r>
              <a:rPr lang="en-US" sz="3200" dirty="0" smtClean="0"/>
              <a:t>Follow AIChE on Social Media @</a:t>
            </a:r>
            <a:r>
              <a:rPr lang="en-US" sz="3200" dirty="0" err="1" smtClean="0"/>
              <a:t>ChEnected</a:t>
            </a:r>
            <a:endParaRPr lang="en-US" sz="3200" dirty="0"/>
          </a:p>
        </p:txBody>
      </p:sp>
      <p:sp>
        <p:nvSpPr>
          <p:cNvPr id="3" name="Slide Number Placeholder 2"/>
          <p:cNvSpPr>
            <a:spLocks noGrp="1"/>
          </p:cNvSpPr>
          <p:nvPr>
            <p:ph type="sldNum" sz="quarter" idx="4"/>
          </p:nvPr>
        </p:nvSpPr>
        <p:spPr/>
        <p:txBody>
          <a:bodyPr/>
          <a:lstStyle/>
          <a:p>
            <a:fld id="{1F828677-349C-A845-AFD8-E1880F4B0899}" type="slidenum">
              <a:rPr lang="en-US" smtClean="0"/>
              <a:pPr/>
              <a:t>8</a:t>
            </a:fld>
            <a:endParaRPr lang="en-US" dirty="0"/>
          </a:p>
        </p:txBody>
      </p:sp>
      <p:sp>
        <p:nvSpPr>
          <p:cNvPr id="6" name="Footer Placeholder 5"/>
          <p:cNvSpPr>
            <a:spLocks noGrp="1"/>
          </p:cNvSpPr>
          <p:nvPr>
            <p:ph type="ftr" sz="quarter" idx="3"/>
          </p:nvPr>
        </p:nvSpPr>
        <p:spPr/>
        <p:txBody>
          <a:bodyPr/>
          <a:lstStyle/>
          <a:p>
            <a:endParaRPr lang="en-US" dirty="0"/>
          </a:p>
        </p:txBody>
      </p:sp>
      <p:pic>
        <p:nvPicPr>
          <p:cNvPr id="2052" name="Picture 4" descr="Image result for follow us on social media ico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408" y="2050697"/>
            <a:ext cx="707707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33200"/>
      </p:ext>
    </p:extLst>
  </p:cSld>
  <p:clrMapOvr>
    <a:masterClrMapping/>
  </p:clrMapOvr>
</p:sld>
</file>

<file path=ppt/theme/theme1.xml><?xml version="1.0" encoding="utf-8"?>
<a:theme xmlns:a="http://schemas.openxmlformats.org/drawingml/2006/main" name="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1F444340D1544B657795A9E256BCB" ma:contentTypeVersion="2" ma:contentTypeDescription="Create a new document." ma:contentTypeScope="" ma:versionID="7ae52230073ba8e4eadba2c23357825f">
  <xsd:schema xmlns:xsd="http://www.w3.org/2001/XMLSchema" xmlns:xs="http://www.w3.org/2001/XMLSchema" xmlns:p="http://schemas.microsoft.com/office/2006/metadata/properties" xmlns:ns2="18a2e611-ed1e-4825-8e2b-790bae6d85f2" targetNamespace="http://schemas.microsoft.com/office/2006/metadata/properties" ma:root="true" ma:fieldsID="f424d360ddcfe6414ab5505f0782aef8" ns2:_="">
    <xsd:import namespace="18a2e611-ed1e-4825-8e2b-790bae6d85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2e611-ed1e-4825-8e2b-790bae6d8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F1334-61FD-4B20-88C4-25C812073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2e611-ed1e-4825-8e2b-790bae6d8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DF386A-A9B8-47B3-A0D9-FE91A8316E9E}">
  <ds:schemaRefs>
    <ds:schemaRef ds:uri="http://schemas.microsoft.com/office/2006/documentManagement/types"/>
    <ds:schemaRef ds:uri="http://www.w3.org/XML/1998/namespace"/>
    <ds:schemaRef ds:uri="http://purl.org/dc/terms/"/>
    <ds:schemaRef ds:uri="18a2e611-ed1e-4825-8e2b-790bae6d85f2"/>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CB70525-39EF-47F6-A8D2-A66DB839E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3830</TotalTime>
  <Words>902</Words>
  <Application>Microsoft Office PowerPoint</Application>
  <PresentationFormat>On-screen Show (16:9)</PresentationFormat>
  <Paragraphs>78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vt:lpstr>
      <vt:lpstr>Default Theme</vt:lpstr>
      <vt:lpstr>AIChE® Student Membership</vt:lpstr>
      <vt:lpstr>What Chemical Engineers Do</vt:lpstr>
      <vt:lpstr>Why AIChE® Membership Matters</vt:lpstr>
      <vt:lpstr>Begin Your Journey With AIChE</vt:lpstr>
      <vt:lpstr>Continue Your Journey With AIChE</vt:lpstr>
      <vt:lpstr>Update your AIChE Engage profile</vt:lpstr>
      <vt:lpstr>AIChE Newsletter</vt:lpstr>
      <vt:lpstr>Follow AIChE on Social Media @ChEnected</vt:lpstr>
    </vt:vector>
  </TitlesOfParts>
  <Company>nycedc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user uers</dc:creator>
  <cp:lastModifiedBy>Harpreet Singh</cp:lastModifiedBy>
  <cp:revision>268</cp:revision>
  <cp:lastPrinted>2017-03-09T15:48:40Z</cp:lastPrinted>
  <dcterms:created xsi:type="dcterms:W3CDTF">2016-02-08T17:47:03Z</dcterms:created>
  <dcterms:modified xsi:type="dcterms:W3CDTF">2020-03-20T17:02:11Z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0x0101007571F444340D1544B657795A9E256BCB</vt:lpwstr>
  </property>
</Properties>
</file>