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4"/>
  </p:sldMasterIdLst>
  <p:notesMasterIdLst>
    <p:notesMasterId r:id="rId11"/>
  </p:notesMasterIdLst>
  <p:handoutMasterIdLst>
    <p:handoutMasterId r:id="rId12"/>
  </p:handoutMasterIdLst>
  <p:sldIdLst>
    <p:sldId id="256" r:id="rId5"/>
    <p:sldId id="292" r:id="rId6"/>
    <p:sldId id="291" r:id="rId7"/>
    <p:sldId id="290" r:id="rId8"/>
    <p:sldId id="294" r:id="rId9"/>
    <p:sldId id="293" r:id="rId10"/>
  </p:sldIdLst>
  <p:sldSz cx="9144000" cy="5143500" type="screen16x9"/>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
          <p15:clr>
            <a:srgbClr val="A4A3A4"/>
          </p15:clr>
        </p15:guide>
        <p15:guide id="2" orient="horz" pos="2916">
          <p15:clr>
            <a:srgbClr val="A4A3A4"/>
          </p15:clr>
        </p15:guide>
        <p15:guide id="3" orient="horz" pos="1620">
          <p15:clr>
            <a:srgbClr val="A4A3A4"/>
          </p15:clr>
        </p15:guide>
        <p15:guide id="4" orient="horz" pos="498">
          <p15:clr>
            <a:srgbClr val="A4A3A4"/>
          </p15:clr>
        </p15:guide>
        <p15:guide id="5" pos="200">
          <p15:clr>
            <a:srgbClr val="A4A3A4"/>
          </p15:clr>
        </p15:guide>
        <p15:guide id="6" pos="2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65" autoAdjust="0"/>
    <p:restoredTop sz="60656" autoAdjust="0"/>
  </p:normalViewPr>
  <p:slideViewPr>
    <p:cSldViewPr snapToGrid="0" snapToObjects="1">
      <p:cViewPr varScale="1">
        <p:scale>
          <a:sx n="16" d="100"/>
          <a:sy n="16" d="100"/>
        </p:scale>
        <p:origin x="1275" y="24"/>
      </p:cViewPr>
      <p:guideLst>
        <p:guide orient="horz" pos="390"/>
        <p:guide orient="horz" pos="2916"/>
        <p:guide orient="horz" pos="1620"/>
        <p:guide orient="horz" pos="498"/>
        <p:guide pos="200"/>
        <p:guide pos="2872"/>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6EEF8290-40B6-8842-866D-3735C1EFFE55}" type="datetime1">
              <a:rPr lang="en-US" smtClean="0"/>
              <a:t>3/26/2020</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530E6269-DF60-1341-9972-2D1ED519CEC6}" type="slidenum">
              <a:rPr lang="en-US" smtClean="0"/>
              <a:t>‹#›</a:t>
            </a:fld>
            <a:endParaRPr lang="en-US"/>
          </a:p>
        </p:txBody>
      </p:sp>
    </p:spTree>
    <p:extLst>
      <p:ext uri="{BB962C8B-B14F-4D97-AF65-F5344CB8AC3E}">
        <p14:creationId xmlns:p14="http://schemas.microsoft.com/office/powerpoint/2010/main" val="894862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C91499DA-C70D-074E-B6FB-FC7DD5F98DF8}" type="datetime1">
              <a:rPr lang="en-US" smtClean="0"/>
              <a:t>3/26/2020</a:t>
            </a:fld>
            <a:endParaRPr lang="en-US"/>
          </a:p>
        </p:txBody>
      </p:sp>
      <p:sp>
        <p:nvSpPr>
          <p:cNvPr id="4" name="Slide Image Placeholder 3"/>
          <p:cNvSpPr>
            <a:spLocks noGrp="1" noRot="1" noChangeAspect="1"/>
          </p:cNvSpPr>
          <p:nvPr>
            <p:ph type="sldImg" idx="2"/>
          </p:nvPr>
        </p:nvSpPr>
        <p:spPr>
          <a:xfrm>
            <a:off x="390525" y="692150"/>
            <a:ext cx="61531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F1BA375A-1123-5E4A-9C56-A6D9B97A90DC}" type="slidenum">
              <a:rPr lang="en-US" smtClean="0"/>
              <a:t>‹#›</a:t>
            </a:fld>
            <a:endParaRPr lang="en-US"/>
          </a:p>
        </p:txBody>
      </p:sp>
    </p:spTree>
    <p:extLst>
      <p:ext uri="{BB962C8B-B14F-4D97-AF65-F5344CB8AC3E}">
        <p14:creationId xmlns:p14="http://schemas.microsoft.com/office/powerpoint/2010/main" val="9430880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1</a:t>
            </a:fld>
            <a:endParaRPr lang="en-US"/>
          </a:p>
        </p:txBody>
      </p:sp>
    </p:spTree>
    <p:extLst>
      <p:ext uri="{BB962C8B-B14F-4D97-AF65-F5344CB8AC3E}">
        <p14:creationId xmlns:p14="http://schemas.microsoft.com/office/powerpoint/2010/main" val="108637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Planning ahead for your career? Smart move. At</a:t>
            </a:r>
            <a:r>
              <a:rPr lang="en-US" baseline="0" dirty="0" smtClean="0"/>
              <a:t> </a:t>
            </a:r>
            <a:r>
              <a:rPr lang="en-US" baseline="0" dirty="0" err="1" smtClean="0"/>
              <a:t>CareerEngineer</a:t>
            </a:r>
            <a:r>
              <a:rPr lang="en-US" baseline="0" dirty="0" smtClean="0"/>
              <a:t>, y</a:t>
            </a:r>
            <a:r>
              <a:rPr lang="en-US" dirty="0" smtClean="0"/>
              <a:t>ou’ll find internships and jobs at the only job board for chemical engineering undergraduates. </a:t>
            </a:r>
            <a:r>
              <a:rPr lang="en-US" baseline="0" dirty="0" smtClean="0"/>
              <a:t> </a:t>
            </a:r>
            <a:r>
              <a:rPr lang="en-US" dirty="0" smtClean="0"/>
              <a:t>Access internships and job openings with </a:t>
            </a:r>
            <a:r>
              <a:rPr lang="en-US" dirty="0" err="1" smtClean="0"/>
              <a:t>ScaleUp</a:t>
            </a:r>
            <a:r>
              <a:rPr lang="en-US" dirty="0" smtClean="0"/>
              <a:t> sponsors and other industry leaders,</a:t>
            </a:r>
            <a:r>
              <a:rPr lang="en-US" baseline="0" dirty="0" smtClean="0"/>
              <a:t>  u</a:t>
            </a:r>
            <a:r>
              <a:rPr lang="en-US" dirty="0" smtClean="0"/>
              <a:t>se the Job Alerts feature to automatically receive emails when jobs come up that match your criteria,</a:t>
            </a:r>
            <a:r>
              <a:rPr lang="en-US" baseline="0" dirty="0" smtClean="0"/>
              <a:t> a</a:t>
            </a:r>
            <a:r>
              <a:rPr lang="en-US" dirty="0" smtClean="0"/>
              <a:t>nd be sure to upload a resume so employers can find you.</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2</a:t>
            </a:fld>
            <a:endParaRPr lang="en-US"/>
          </a:p>
        </p:txBody>
      </p:sp>
    </p:spTree>
    <p:extLst>
      <p:ext uri="{BB962C8B-B14F-4D97-AF65-F5344CB8AC3E}">
        <p14:creationId xmlns:p14="http://schemas.microsoft.com/office/powerpoint/2010/main" val="319220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Take advantage of the résumé critique service anytime you upload a résumé. After opting in, an email will be sent to you outlining your strengths and weaknesses, with suggestions on how to ensure that you have the best chance of getting the interview. </a:t>
            </a:r>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3</a:t>
            </a:fld>
            <a:endParaRPr lang="en-US"/>
          </a:p>
        </p:txBody>
      </p:sp>
    </p:spTree>
    <p:extLst>
      <p:ext uri="{BB962C8B-B14F-4D97-AF65-F5344CB8AC3E}">
        <p14:creationId xmlns:p14="http://schemas.microsoft.com/office/powerpoint/2010/main" val="330528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smtClean="0">
                <a:solidFill>
                  <a:schemeClr val="tx1"/>
                </a:solidFill>
                <a:effectLst/>
                <a:latin typeface="+mn-lt"/>
                <a:ea typeface="+mn-ea"/>
                <a:cs typeface="+mn-cs"/>
              </a:rPr>
              <a:t>Did you know AIChE will submit your resume to our sponsor companies (like Chevron and Honeywell UOP) and graduate programs on your behalf? You can submit your resume at any time throughout the year,</a:t>
            </a:r>
            <a:r>
              <a:rPr lang="en-US" sz="1200" b="0" i="0" kern="1200" baseline="0" dirty="0" smtClean="0">
                <a:solidFill>
                  <a:schemeClr val="tx1"/>
                </a:solidFill>
                <a:effectLst/>
                <a:latin typeface="+mn-lt"/>
                <a:ea typeface="+mn-ea"/>
                <a:cs typeface="+mn-cs"/>
              </a:rPr>
              <a:t> and resumes will be shared with sponsors once in the spring and up to two times in the fall.  </a:t>
            </a: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0" i="1" kern="1200" dirty="0" smtClean="0">
                <a:solidFill>
                  <a:schemeClr val="tx1"/>
                </a:solidFill>
                <a:effectLst/>
                <a:latin typeface="+mn-lt"/>
                <a:ea typeface="+mn-ea"/>
                <a:cs typeface="+mn-cs"/>
              </a:rPr>
              <a:t>The next time resumes will be shared with our sponsors is in April 2020. To have your resume shared with sponsors at this time, be sure to submit your resume by April 12, 2020. Only your most recent submission received between November 5, 2019 and April 12, 2020 will be shared with AIChE sponsor companies at this time. Be on the lookout for emails from AIChE with future submission timelines.</a:t>
            </a:r>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4</a:t>
            </a:fld>
            <a:endParaRPr lang="en-US"/>
          </a:p>
        </p:txBody>
      </p:sp>
    </p:spTree>
    <p:extLst>
      <p:ext uri="{BB962C8B-B14F-4D97-AF65-F5344CB8AC3E}">
        <p14:creationId xmlns:p14="http://schemas.microsoft.com/office/powerpoint/2010/main" val="401163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Whether you’re an active job seeker or just at the point where you are willing to explore new opportunities, AIChE is the best source for jobs that are targeted to your career goals and experience.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AIChE Recruitment Fair event will be your chance to decide which path is best for you after graduation. Representatives of graduate schools and companies from across the country will be on hand to describe their degree programs along with job and internship opportunities. You will learn about current research, new and emerging study options and interesting venues for continuing your studies and starting your career.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Recruitment Fair typically</a:t>
            </a:r>
            <a:r>
              <a:rPr lang="en-US" sz="1200" b="0" i="0" kern="1200" baseline="0" dirty="0" smtClean="0">
                <a:solidFill>
                  <a:schemeClr val="tx1"/>
                </a:solidFill>
                <a:effectLst/>
                <a:latin typeface="+mn-lt"/>
                <a:ea typeface="+mn-ea"/>
                <a:cs typeface="+mn-cs"/>
              </a:rPr>
              <a:t> takes place from 9-4 on Sunday of the Annual Student Conference.  There, you can hand deliver your resume to recruiters representing AIChE </a:t>
            </a:r>
            <a:r>
              <a:rPr lang="en-US" sz="1200" b="0" i="0" kern="1200" baseline="0" dirty="0" err="1" smtClean="0">
                <a:solidFill>
                  <a:schemeClr val="tx1"/>
                </a:solidFill>
                <a:effectLst/>
                <a:latin typeface="+mn-lt"/>
                <a:ea typeface="+mn-ea"/>
                <a:cs typeface="+mn-cs"/>
              </a:rPr>
              <a:t>ScaleUp</a:t>
            </a:r>
            <a:r>
              <a:rPr lang="en-US" sz="1200" b="0" i="0" kern="1200" baseline="0" dirty="0" smtClean="0">
                <a:solidFill>
                  <a:schemeClr val="tx1"/>
                </a:solidFill>
                <a:effectLst/>
                <a:latin typeface="+mn-lt"/>
                <a:ea typeface="+mn-ea"/>
                <a:cs typeface="+mn-cs"/>
              </a:rPr>
              <a:t> sponsors, top grad school programs, and more.  In 2019, nearly 100 organizations were represented at the Recruitment Fair.  Click the link on the slide to browse the list of 2019 participating organizations.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Be sure to follow the steps on the previous slide to submit your resume to AIChE.  It will be shared with sponsors prior to the fair.  Premier recruiters may reach out to you to set up time for an on-site interview during the ASC.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About a month before the conference, our AIChE Events app is updated to include the list of recruiters and a floor plan for the event.  You can start planning ahead by bookmarking your favorite companies and graduate schools.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Please note that an Annual Student Conference badge is required to attend this event.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BA375A-1123-5E4A-9C56-A6D9B97A90DC}" type="slidenum">
              <a:rPr lang="en-US" smtClean="0"/>
              <a:t>5</a:t>
            </a:fld>
            <a:endParaRPr lang="en-US"/>
          </a:p>
        </p:txBody>
      </p:sp>
    </p:spTree>
    <p:extLst>
      <p:ext uri="{BB962C8B-B14F-4D97-AF65-F5344CB8AC3E}">
        <p14:creationId xmlns:p14="http://schemas.microsoft.com/office/powerpoint/2010/main" val="412551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Don’t miss out on even</a:t>
            </a:r>
            <a:r>
              <a:rPr lang="en-US" sz="1200" b="0" i="0" kern="1200" baseline="0" dirty="0" smtClean="0">
                <a:solidFill>
                  <a:schemeClr val="tx1"/>
                </a:solidFill>
                <a:effectLst/>
                <a:latin typeface="+mn-lt"/>
                <a:ea typeface="+mn-ea"/>
                <a:cs typeface="+mn-cs"/>
              </a:rPr>
              <a:t> more opportunities to connect with potential employers.  </a:t>
            </a:r>
            <a:r>
              <a:rPr lang="en-US" sz="1200" b="0" i="0" kern="1200" dirty="0" smtClean="0">
                <a:solidFill>
                  <a:schemeClr val="tx1"/>
                </a:solidFill>
                <a:effectLst/>
                <a:latin typeface="+mn-lt"/>
                <a:ea typeface="+mn-ea"/>
                <a:cs typeface="+mn-cs"/>
              </a:rPr>
              <a:t>Attend a Virtual Career Fair and</a:t>
            </a:r>
            <a:r>
              <a:rPr lang="en-US" sz="1200" b="0" i="0" kern="1200" baseline="0" dirty="0" smtClean="0">
                <a:solidFill>
                  <a:schemeClr val="tx1"/>
                </a:solidFill>
                <a:effectLst/>
                <a:latin typeface="+mn-lt"/>
                <a:ea typeface="+mn-ea"/>
                <a:cs typeface="+mn-cs"/>
              </a:rPr>
              <a:t> virtually c</a:t>
            </a:r>
            <a:r>
              <a:rPr lang="en-US" sz="1200" b="0" i="0" kern="1200" dirty="0" smtClean="0">
                <a:solidFill>
                  <a:schemeClr val="tx1"/>
                </a:solidFill>
                <a:effectLst/>
                <a:latin typeface="+mn-lt"/>
                <a:ea typeface="+mn-ea"/>
                <a:cs typeface="+mn-cs"/>
              </a:rPr>
              <a:t>onnect with leading employers from a wide range of industries, who are looking for chemical engineering candidates (B.S. through Ph.D.) to fill both entry-level and experienced positions.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Visit online booths to review company profiles and find out about job openings</a:t>
            </a:r>
            <a:r>
              <a:rPr lang="en-US" sz="1200" b="0" i="0" kern="1200" baseline="0" dirty="0" smtClean="0">
                <a:solidFill>
                  <a:schemeClr val="tx1"/>
                </a:solidFill>
                <a:effectLst/>
                <a:latin typeface="+mn-lt"/>
                <a:ea typeface="+mn-ea"/>
                <a:cs typeface="+mn-cs"/>
              </a:rPr>
              <a:t> and c</a:t>
            </a:r>
            <a:r>
              <a:rPr lang="en-US" sz="1200" b="0" i="0" kern="1200" dirty="0" smtClean="0">
                <a:solidFill>
                  <a:schemeClr val="tx1"/>
                </a:solidFill>
                <a:effectLst/>
                <a:latin typeface="+mn-lt"/>
                <a:ea typeface="+mn-ea"/>
                <a:cs typeface="+mn-cs"/>
              </a:rPr>
              <a:t>hat live with recruiters.  Be sure to register before the event,</a:t>
            </a:r>
            <a:r>
              <a:rPr lang="en-US" sz="1200" b="0" i="0" kern="1200" baseline="0" dirty="0" smtClean="0">
                <a:solidFill>
                  <a:schemeClr val="tx1"/>
                </a:solidFill>
                <a:effectLst/>
                <a:latin typeface="+mn-lt"/>
                <a:ea typeface="+mn-ea"/>
                <a:cs typeface="+mn-cs"/>
              </a:rPr>
              <a:t> c</a:t>
            </a:r>
            <a:r>
              <a:rPr lang="en-US" sz="1200" b="0" i="0" kern="1200" dirty="0" smtClean="0">
                <a:solidFill>
                  <a:schemeClr val="tx1"/>
                </a:solidFill>
                <a:effectLst/>
                <a:latin typeface="+mn-lt"/>
                <a:ea typeface="+mn-ea"/>
                <a:cs typeface="+mn-cs"/>
              </a:rPr>
              <a:t>reate custom job alerts,</a:t>
            </a:r>
            <a:r>
              <a:rPr lang="en-US" sz="1200" b="0" i="0" kern="1200" baseline="0" dirty="0" smtClean="0">
                <a:solidFill>
                  <a:schemeClr val="tx1"/>
                </a:solidFill>
                <a:effectLst/>
                <a:latin typeface="+mn-lt"/>
                <a:ea typeface="+mn-ea"/>
                <a:cs typeface="+mn-cs"/>
              </a:rPr>
              <a:t> and b</a:t>
            </a:r>
            <a:r>
              <a:rPr lang="en-US" sz="1200" b="0" i="0" kern="1200" dirty="0" smtClean="0">
                <a:solidFill>
                  <a:schemeClr val="tx1"/>
                </a:solidFill>
                <a:effectLst/>
                <a:latin typeface="+mn-lt"/>
                <a:ea typeface="+mn-ea"/>
                <a:cs typeface="+mn-cs"/>
              </a:rPr>
              <a:t>uild or upload your resume.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Remember, AIChE members have an advantage. Member resumes are given “front of the line” placement in the resume database. Plus, employers value AIChE membership as a demonstration of commitment to professional excellence.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1BA375A-1123-5E4A-9C56-A6D9B97A90DC}" type="slidenum">
              <a:rPr lang="en-US" smtClean="0"/>
              <a:t>6</a:t>
            </a:fld>
            <a:endParaRPr lang="en-US"/>
          </a:p>
        </p:txBody>
      </p:sp>
    </p:spTree>
    <p:extLst>
      <p:ext uri="{BB962C8B-B14F-4D97-AF65-F5344CB8AC3E}">
        <p14:creationId xmlns:p14="http://schemas.microsoft.com/office/powerpoint/2010/main" val="4037877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095375"/>
            <a:ext cx="7200900" cy="2105025"/>
          </a:xfrm>
          <a:prstGeom prst="rect">
            <a:avLst/>
          </a:prstGeom>
          <a:solidFill>
            <a:srgbClr val="007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9354" y="1272258"/>
            <a:ext cx="6167163" cy="742444"/>
          </a:xfrm>
        </p:spPr>
        <p:txBody>
          <a:bodyPr lIns="0" bIns="0">
            <a:normAutofit/>
          </a:bodyPr>
          <a:lstStyle>
            <a:lvl1pPr algn="l">
              <a:defRPr sz="3400" b="0" i="0">
                <a:solidFill>
                  <a:schemeClr val="bg1"/>
                </a:solidFill>
                <a:latin typeface="+mj-lt"/>
                <a:cs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1" y="2117914"/>
            <a:ext cx="6167163" cy="372314"/>
          </a:xfrm>
        </p:spPr>
        <p:txBody>
          <a:bodyPr lIns="0" tIns="0" rIns="0" bIns="0">
            <a:noAutofit/>
          </a:bodyPr>
          <a:lstStyle>
            <a:lvl1pPr marL="0" marR="0" indent="0" algn="l" defTabSz="457200" rtl="0" eaLnBrk="1" fontAlgn="auto" latinLnBrk="0" hangingPunct="1">
              <a:lnSpc>
                <a:spcPct val="150000"/>
              </a:lnSpc>
              <a:spcBef>
                <a:spcPts val="0"/>
              </a:spcBef>
              <a:spcAft>
                <a:spcPts val="0"/>
              </a:spcAft>
              <a:buClr>
                <a:schemeClr val="accent2"/>
              </a:buClr>
              <a:buSzTx/>
              <a:buFont typeface="Wingdings" charset="2"/>
              <a:buNone/>
              <a:tabLst/>
              <a:defRPr sz="2400" b="0"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p>
        </p:txBody>
      </p:sp>
      <p:pic>
        <p:nvPicPr>
          <p:cNvPr id="5" name="Picture 4"/>
          <p:cNvPicPr>
            <a:picLocks noChangeAspect="1"/>
          </p:cNvPicPr>
          <p:nvPr userDrawn="1"/>
        </p:nvPicPr>
        <p:blipFill>
          <a:blip r:embed="rId2"/>
          <a:stretch>
            <a:fillRect/>
          </a:stretch>
        </p:blipFill>
        <p:spPr>
          <a:xfrm>
            <a:off x="1657350" y="2914650"/>
            <a:ext cx="1828800" cy="1028700"/>
          </a:xfrm>
          <a:prstGeom prst="rect">
            <a:avLst/>
          </a:prstGeom>
        </p:spPr>
      </p:pic>
      <p:pic>
        <p:nvPicPr>
          <p:cNvPr id="6" name="Picture 5"/>
          <p:cNvPicPr>
            <a:picLocks noChangeAspect="1"/>
          </p:cNvPicPr>
          <p:nvPr userDrawn="1"/>
        </p:nvPicPr>
        <p:blipFill>
          <a:blip r:embed="rId2"/>
          <a:stretch>
            <a:fillRect/>
          </a:stretch>
        </p:blipFill>
        <p:spPr>
          <a:xfrm>
            <a:off x="3517900" y="2914650"/>
            <a:ext cx="1828800" cy="1028700"/>
          </a:xfrm>
          <a:prstGeom prst="rect">
            <a:avLst/>
          </a:prstGeom>
        </p:spPr>
      </p:pic>
      <p:pic>
        <p:nvPicPr>
          <p:cNvPr id="7" name="Picture 6"/>
          <p:cNvPicPr>
            <a:picLocks noChangeAspect="1"/>
          </p:cNvPicPr>
          <p:nvPr userDrawn="1"/>
        </p:nvPicPr>
        <p:blipFill>
          <a:blip r:embed="rId2"/>
          <a:stretch>
            <a:fillRect/>
          </a:stretch>
        </p:blipFill>
        <p:spPr>
          <a:xfrm>
            <a:off x="5372100" y="2914650"/>
            <a:ext cx="1828800" cy="1028700"/>
          </a:xfrm>
          <a:prstGeom prst="rect">
            <a:avLst/>
          </a:prstGeom>
        </p:spPr>
      </p:pic>
    </p:spTree>
    <p:extLst>
      <p:ext uri="{BB962C8B-B14F-4D97-AF65-F5344CB8AC3E}">
        <p14:creationId xmlns:p14="http://schemas.microsoft.com/office/powerpoint/2010/main" val="250818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101102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1095375"/>
            <a:ext cx="7200900" cy="2105025"/>
          </a:xfrm>
          <a:prstGeom prst="rect">
            <a:avLst/>
          </a:prstGeom>
          <a:solidFill>
            <a:srgbClr val="007B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9354" y="1272258"/>
            <a:ext cx="6167163" cy="742444"/>
          </a:xfrm>
        </p:spPr>
        <p:txBody>
          <a:bodyPr lIns="0" bIns="0">
            <a:normAutofit/>
          </a:bodyPr>
          <a:lstStyle>
            <a:lvl1pPr algn="l">
              <a:defRPr sz="3400" b="0" i="0">
                <a:solidFill>
                  <a:schemeClr val="bg1"/>
                </a:solidFill>
                <a:latin typeface="+mj-lt"/>
                <a:cs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1" y="2117914"/>
            <a:ext cx="6167163" cy="372314"/>
          </a:xfrm>
        </p:spPr>
        <p:txBody>
          <a:bodyPr lIns="0" tIns="0" rIns="0" bIns="0">
            <a:noAutofit/>
          </a:bodyPr>
          <a:lstStyle>
            <a:lvl1pPr marL="0" marR="0" indent="0" algn="l" defTabSz="457200" rtl="0" eaLnBrk="1" fontAlgn="auto" latinLnBrk="0" hangingPunct="1">
              <a:lnSpc>
                <a:spcPct val="150000"/>
              </a:lnSpc>
              <a:spcBef>
                <a:spcPts val="0"/>
              </a:spcBef>
              <a:spcAft>
                <a:spcPts val="0"/>
              </a:spcAft>
              <a:buClr>
                <a:schemeClr val="accent2"/>
              </a:buClr>
              <a:buSzTx/>
              <a:buFont typeface="Wingdings" charset="2"/>
              <a:buNone/>
              <a:tabLst/>
              <a:defRPr sz="2400" b="0"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p>
        </p:txBody>
      </p:sp>
      <p:pic>
        <p:nvPicPr>
          <p:cNvPr id="8" name="Picture 7"/>
          <p:cNvPicPr>
            <a:picLocks noChangeAspect="1"/>
          </p:cNvPicPr>
          <p:nvPr userDrawn="1"/>
        </p:nvPicPr>
        <p:blipFill>
          <a:blip r:embed="rId2"/>
          <a:stretch>
            <a:fillRect/>
          </a:stretch>
        </p:blipFill>
        <p:spPr>
          <a:xfrm>
            <a:off x="2133600" y="2838450"/>
            <a:ext cx="5067300" cy="1746250"/>
          </a:xfrm>
          <a:prstGeom prst="rect">
            <a:avLst/>
          </a:prstGeom>
        </p:spPr>
      </p:pic>
    </p:spTree>
    <p:extLst>
      <p:ext uri="{BB962C8B-B14F-4D97-AF65-F5344CB8AC3E}">
        <p14:creationId xmlns:p14="http://schemas.microsoft.com/office/powerpoint/2010/main" val="208638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07BB7"/>
        </a:solidFill>
        <a:effectLst/>
      </p:bgPr>
    </p:bg>
    <p:spTree>
      <p:nvGrpSpPr>
        <p:cNvPr id="1" name=""/>
        <p:cNvGrpSpPr/>
        <p:nvPr/>
      </p:nvGrpSpPr>
      <p:grpSpPr>
        <a:xfrm>
          <a:off x="0" y="0"/>
          <a:ext cx="0" cy="0"/>
          <a:chOff x="0" y="0"/>
          <a:chExt cx="0" cy="0"/>
        </a:xfrm>
      </p:grpSpPr>
      <p:sp>
        <p:nvSpPr>
          <p:cNvPr id="8" name="Rectangle 7"/>
          <p:cNvSpPr/>
          <p:nvPr/>
        </p:nvSpPr>
        <p:spPr>
          <a:xfrm>
            <a:off x="0" y="1265238"/>
            <a:ext cx="6961188" cy="1116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79354" y="1272258"/>
            <a:ext cx="6167163" cy="1108992"/>
          </a:xfrm>
          <a:ln>
            <a:noFill/>
          </a:ln>
        </p:spPr>
        <p:txBody>
          <a:bodyPr lIns="0" bIns="0">
            <a:normAutofit/>
          </a:bodyPr>
          <a:lstStyle>
            <a:lvl1pPr algn="l">
              <a:defRPr sz="3600" b="0" i="0" baseline="0">
                <a:solidFill>
                  <a:schemeClr val="accent1"/>
                </a:solidFill>
                <a:latin typeface="+mj-lt"/>
                <a:cs typeface="Arial"/>
              </a:defRPr>
            </a:lvl1pPr>
          </a:lstStyle>
          <a:p>
            <a:r>
              <a:rPr lang="en-US" dirty="0" smtClean="0"/>
              <a:t>Click to edit Divider slide</a:t>
            </a:r>
            <a:endParaRPr lang="en-US" dirty="0"/>
          </a:p>
        </p:txBody>
      </p:sp>
    </p:spTree>
    <p:extLst>
      <p:ext uri="{BB962C8B-B14F-4D97-AF65-F5344CB8AC3E}">
        <p14:creationId xmlns:p14="http://schemas.microsoft.com/office/powerpoint/2010/main" val="115808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yan Headline 16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25029"/>
            <a:ext cx="8229600" cy="476647"/>
          </a:xfrm>
        </p:spPr>
        <p:txBody>
          <a:bodyPr>
            <a:noAutofit/>
          </a:bodyPr>
          <a:lstStyle>
            <a:lvl1pPr>
              <a:defRPr sz="3600"/>
            </a:lvl1pPr>
          </a:lstStyle>
          <a:p>
            <a:r>
              <a:rPr lang="en-US" dirty="0" smtClean="0"/>
              <a:t>Click To Edit Title – Blue 36pt</a:t>
            </a:r>
            <a:endParaRPr lang="en-US" dirty="0"/>
          </a:p>
        </p:txBody>
      </p:sp>
      <p:sp>
        <p:nvSpPr>
          <p:cNvPr id="10" name="Slide Number Placeholder 5"/>
          <p:cNvSpPr>
            <a:spLocks noGrp="1"/>
          </p:cNvSpPr>
          <p:nvPr>
            <p:ph type="sldNum" sz="quarter" idx="4"/>
          </p:nvPr>
        </p:nvSpPr>
        <p:spPr>
          <a:xfrm>
            <a:off x="4187592" y="48815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
        <p:nvSpPr>
          <p:cNvPr id="5" name="Text Placeholder 4"/>
          <p:cNvSpPr>
            <a:spLocks noGrp="1"/>
          </p:cNvSpPr>
          <p:nvPr>
            <p:ph type="body" sz="quarter" idx="10" hasCustomPrompt="1"/>
          </p:nvPr>
        </p:nvSpPr>
        <p:spPr>
          <a:xfrm>
            <a:off x="317500" y="790575"/>
            <a:ext cx="8229600" cy="252413"/>
          </a:xfrm>
        </p:spPr>
        <p:txBody>
          <a:bodyPr wrap="square" bIns="0">
            <a:noAutofit/>
          </a:bodyPr>
          <a:lstStyle>
            <a:lvl1pPr marL="0" indent="0">
              <a:lnSpc>
                <a:spcPct val="100000"/>
              </a:lnSpc>
              <a:spcBef>
                <a:spcPts val="0"/>
              </a:spcBef>
              <a:buNone/>
              <a:defRPr sz="2400" baseline="0">
                <a:solidFill>
                  <a:srgbClr val="00A4C4"/>
                </a:solidFill>
              </a:defRPr>
            </a:lvl1pPr>
          </a:lstStyle>
          <a:p>
            <a:pPr lvl="0"/>
            <a:r>
              <a:rPr lang="en-US" dirty="0" smtClean="0"/>
              <a:t>Click to create Master headline – CYAN 24pt</a:t>
            </a:r>
          </a:p>
        </p:txBody>
      </p:sp>
      <p:sp>
        <p:nvSpPr>
          <p:cNvPr id="11" name="Text Placeholder 10"/>
          <p:cNvSpPr>
            <a:spLocks noGrp="1"/>
          </p:cNvSpPr>
          <p:nvPr>
            <p:ph type="body" sz="quarter" idx="11" hasCustomPrompt="1"/>
          </p:nvPr>
        </p:nvSpPr>
        <p:spPr>
          <a:xfrm>
            <a:off x="317500" y="1157288"/>
            <a:ext cx="8229600" cy="2828925"/>
          </a:xfrm>
        </p:spPr>
        <p:txBody>
          <a:bodyPr bIns="0">
            <a:normAutofit/>
          </a:bodyPr>
          <a:lstStyle>
            <a:lvl1pPr>
              <a:defRPr sz="2400" baseline="0"/>
            </a:lvl1pPr>
            <a:lvl2pPr>
              <a:defRPr sz="2400"/>
            </a:lvl2pPr>
            <a:lvl3pPr>
              <a:defRPr sz="2400"/>
            </a:lvl3pPr>
            <a:lvl4pPr>
              <a:defRPr sz="2400"/>
            </a:lvl4pPr>
            <a:lvl5pPr>
              <a:defRPr sz="2400"/>
            </a:lvl5pPr>
          </a:lstStyle>
          <a:p>
            <a:pPr lvl="0"/>
            <a:r>
              <a:rPr lang="en-US" dirty="0" smtClean="0"/>
              <a:t>Click to edit Master body text – BLACK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p:ph type="ftr" sz="quarter" idx="3"/>
          </p:nvPr>
        </p:nvSpPr>
        <p:spPr>
          <a:xfrm>
            <a:off x="457200" y="4881563"/>
            <a:ext cx="2895600" cy="273844"/>
          </a:xfrm>
          <a:prstGeom prst="rect">
            <a:avLst/>
          </a:prstGeom>
        </p:spPr>
        <p:txBody>
          <a:bodyPr lIns="91440" anchor="ctr" anchorCtr="0"/>
          <a:lstStyle>
            <a:lvl1pPr>
              <a:defRPr sz="700">
                <a:solidFill>
                  <a:srgbClr val="A6A6A6"/>
                </a:solidFill>
              </a:defRPr>
            </a:lvl1pPr>
          </a:lstStyle>
          <a:p>
            <a:endParaRPr lang="en-US" dirty="0"/>
          </a:p>
        </p:txBody>
      </p:sp>
    </p:spTree>
    <p:extLst>
      <p:ext uri="{BB962C8B-B14F-4D97-AF65-F5344CB8AC3E}">
        <p14:creationId xmlns:p14="http://schemas.microsoft.com/office/powerpoint/2010/main" val="80350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12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25029"/>
            <a:ext cx="8229600" cy="476647"/>
          </a:xfrm>
        </p:spPr>
        <p:txBody>
          <a:bodyPr/>
          <a:lstStyle>
            <a:lvl1pPr>
              <a:defRPr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17500" y="790575"/>
            <a:ext cx="8229600" cy="3127772"/>
          </a:xfrm>
        </p:spPr>
        <p:txBody>
          <a:bodyPr>
            <a:normAutofit/>
          </a:bodyPr>
          <a:lstStyle>
            <a:lvl1pPr marL="0" indent="0">
              <a:lnSpc>
                <a:spcPct val="150000"/>
              </a:lnSpc>
              <a:buNone/>
              <a:defRPr sz="2400" baseline="0"/>
            </a:lvl1pPr>
          </a:lstStyle>
          <a:p>
            <a:pPr lvl="0"/>
            <a:r>
              <a:rPr lang="en-US" dirty="0" smtClean="0"/>
              <a:t>Click to edit Master body text – BLACK 24pt</a:t>
            </a:r>
          </a:p>
        </p:txBody>
      </p:sp>
      <p:sp>
        <p:nvSpPr>
          <p:cNvPr id="10"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39882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10p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136129"/>
            <a:ext cx="8229600" cy="476647"/>
          </a:xfrm>
        </p:spPr>
        <p:txBody>
          <a:bodyPr>
            <a:noAutofit/>
          </a:bodyPr>
          <a:lstStyle>
            <a:lvl1pPr>
              <a:defRPr sz="3600"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8863"/>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17500" y="790576"/>
            <a:ext cx="8229600" cy="3102371"/>
          </a:xfrm>
        </p:spPr>
        <p:txBody>
          <a:bodyPr>
            <a:normAutofit/>
          </a:bodyPr>
          <a:lstStyle>
            <a:lvl1pPr marL="0" indent="0">
              <a:lnSpc>
                <a:spcPct val="150000"/>
              </a:lnSpc>
              <a:buNone/>
              <a:defRPr sz="2400" baseline="0"/>
            </a:lvl1pPr>
          </a:lstStyle>
          <a:p>
            <a:pPr lvl="0"/>
            <a:r>
              <a:rPr lang="en-US" dirty="0" smtClean="0"/>
              <a:t>Click to edit Master body text – BLACK 24pt</a:t>
            </a:r>
          </a:p>
        </p:txBody>
      </p:sp>
      <p:sp>
        <p:nvSpPr>
          <p:cNvPr id="10"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417066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44079"/>
            <a:ext cx="8229600" cy="476647"/>
          </a:xfrm>
        </p:spPr>
        <p:txBody>
          <a:bodyPr>
            <a:noAutofit/>
          </a:bodyPr>
          <a:lstStyle>
            <a:lvl1pPr>
              <a:defRPr sz="3600"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8863"/>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17500" y="790576"/>
            <a:ext cx="2355850" cy="3108722"/>
          </a:xfrm>
        </p:spPr>
        <p:txBody>
          <a:bodyPr>
            <a:normAutofit/>
          </a:bodyPr>
          <a:lstStyle>
            <a:lvl1pPr marL="0" indent="0">
              <a:lnSpc>
                <a:spcPct val="150000"/>
              </a:lnSpc>
              <a:buNone/>
              <a:defRPr sz="2400" baseline="0"/>
            </a:lvl1pPr>
          </a:lstStyle>
          <a:p>
            <a:pPr lvl="0"/>
            <a:r>
              <a:rPr lang="en-US" dirty="0" smtClean="0"/>
              <a:t>Click to edit Master body text BLACK 24pt</a:t>
            </a:r>
          </a:p>
        </p:txBody>
      </p:sp>
      <p:sp>
        <p:nvSpPr>
          <p:cNvPr id="4" name="Picture Placeholder 3"/>
          <p:cNvSpPr>
            <a:spLocks noGrp="1"/>
          </p:cNvSpPr>
          <p:nvPr>
            <p:ph type="pic" sz="quarter" idx="11" hasCustomPrompt="1"/>
          </p:nvPr>
        </p:nvSpPr>
        <p:spPr>
          <a:xfrm>
            <a:off x="3225800" y="787004"/>
            <a:ext cx="5461000" cy="3108722"/>
          </a:xfrm>
        </p:spPr>
        <p:txBody>
          <a:bodyPr/>
          <a:lstStyle>
            <a:lvl1pPr marL="0" indent="0">
              <a:lnSpc>
                <a:spcPct val="150000"/>
              </a:lnSpc>
              <a:buNone/>
              <a:defRPr/>
            </a:lvl1pPr>
          </a:lstStyle>
          <a:p>
            <a:r>
              <a:rPr lang="en-US" dirty="0" smtClean="0"/>
              <a:t>Insert Photo/Graphic</a:t>
            </a:r>
            <a:endParaRPr lang="en-US" dirty="0"/>
          </a:p>
        </p:txBody>
      </p:sp>
      <p:sp>
        <p:nvSpPr>
          <p:cNvPr id="10" name="Slide Number Placeholder 5"/>
          <p:cNvSpPr>
            <a:spLocks noGrp="1"/>
          </p:cNvSpPr>
          <p:nvPr>
            <p:ph type="sldNum" sz="quarter" idx="4"/>
          </p:nvPr>
        </p:nvSpPr>
        <p:spPr>
          <a:xfrm>
            <a:off x="4187592" y="4868863"/>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191807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s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500" y="239714"/>
            <a:ext cx="8229600" cy="476647"/>
          </a:xfrm>
        </p:spPr>
        <p:txBody>
          <a:bodyPr/>
          <a:lstStyle>
            <a:lvl1pPr>
              <a:defRPr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55600" y="802881"/>
            <a:ext cx="8229600" cy="722708"/>
          </a:xfrm>
        </p:spPr>
        <p:txBody>
          <a:bodyPr/>
          <a:lstStyle>
            <a:lvl1pPr marL="0" indent="0">
              <a:lnSpc>
                <a:spcPct val="150000"/>
              </a:lnSpc>
              <a:buNone/>
              <a:defRPr baseline="0"/>
            </a:lvl1pPr>
          </a:lstStyle>
          <a:p>
            <a:pPr lvl="0"/>
            <a:r>
              <a:rPr lang="en-US" dirty="0" smtClean="0"/>
              <a:t>Click to edit Master body text BLACK 24pt</a:t>
            </a:r>
          </a:p>
        </p:txBody>
      </p:sp>
      <p:sp>
        <p:nvSpPr>
          <p:cNvPr id="4" name="Picture Placeholder 3"/>
          <p:cNvSpPr>
            <a:spLocks noGrp="1"/>
          </p:cNvSpPr>
          <p:nvPr>
            <p:ph type="pic" sz="quarter" idx="11" hasCustomPrompt="1"/>
          </p:nvPr>
        </p:nvSpPr>
        <p:spPr>
          <a:xfrm>
            <a:off x="457200" y="2362598"/>
            <a:ext cx="3917950" cy="2190750"/>
          </a:xfrm>
        </p:spPr>
        <p:txBody>
          <a:bodyPr/>
          <a:lstStyle>
            <a:lvl1pPr marL="0" indent="0">
              <a:lnSpc>
                <a:spcPct val="150000"/>
              </a:lnSpc>
              <a:buNone/>
              <a:defRPr/>
            </a:lvl1pPr>
          </a:lstStyle>
          <a:p>
            <a:r>
              <a:rPr lang="en-US" dirty="0" smtClean="0"/>
              <a:t>Insert Photo/Graphic</a:t>
            </a:r>
            <a:endParaRPr lang="en-US" dirty="0"/>
          </a:p>
        </p:txBody>
      </p:sp>
      <p:sp>
        <p:nvSpPr>
          <p:cNvPr id="10" name="Picture Placeholder 3"/>
          <p:cNvSpPr>
            <a:spLocks noGrp="1"/>
          </p:cNvSpPr>
          <p:nvPr>
            <p:ph type="pic" sz="quarter" idx="12" hasCustomPrompt="1"/>
          </p:nvPr>
        </p:nvSpPr>
        <p:spPr>
          <a:xfrm>
            <a:off x="4768850" y="2362598"/>
            <a:ext cx="3917950" cy="2190750"/>
          </a:xfrm>
        </p:spPr>
        <p:txBody>
          <a:bodyPr/>
          <a:lstStyle>
            <a:lvl1pPr marL="0" indent="0">
              <a:lnSpc>
                <a:spcPct val="150000"/>
              </a:lnSpc>
              <a:buNone/>
              <a:defRPr/>
            </a:lvl1pPr>
          </a:lstStyle>
          <a:p>
            <a:r>
              <a:rPr lang="en-US" dirty="0" smtClean="0"/>
              <a:t>Insert Photo/Graphic</a:t>
            </a:r>
            <a:endParaRPr lang="en-US" dirty="0"/>
          </a:p>
        </p:txBody>
      </p:sp>
      <p:sp>
        <p:nvSpPr>
          <p:cNvPr id="12"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412518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Photo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0200" y="242888"/>
            <a:ext cx="8229600" cy="476647"/>
          </a:xfrm>
        </p:spPr>
        <p:txBody>
          <a:bodyPr/>
          <a:lstStyle>
            <a:lvl1pPr>
              <a:defRPr baseline="0"/>
            </a:lvl1pPr>
          </a:lstStyle>
          <a:p>
            <a:r>
              <a:rPr lang="en-US" dirty="0" smtClean="0"/>
              <a:t>Click To Edit Title – Blue 36pt</a:t>
            </a:r>
            <a:endParaRPr lang="en-US" dirty="0"/>
          </a:p>
        </p:txBody>
      </p:sp>
      <p:sp>
        <p:nvSpPr>
          <p:cNvPr id="14" name="Footer Placeholder 4"/>
          <p:cNvSpPr>
            <a:spLocks noGrp="1"/>
          </p:cNvSpPr>
          <p:nvPr>
            <p:ph type="ftr" sz="quarter" idx="3"/>
          </p:nvPr>
        </p:nvSpPr>
        <p:spPr>
          <a:xfrm>
            <a:off x="457200" y="4869656"/>
            <a:ext cx="2895600" cy="273844"/>
          </a:xfrm>
          <a:prstGeom prst="rect">
            <a:avLst/>
          </a:prstGeom>
        </p:spPr>
        <p:txBody>
          <a:bodyPr lIns="91440" anchor="ctr" anchorCtr="0"/>
          <a:lstStyle>
            <a:lvl1pPr>
              <a:defRPr sz="700">
                <a:solidFill>
                  <a:srgbClr val="A6A6A6"/>
                </a:solidFill>
              </a:defRPr>
            </a:lvl1pPr>
          </a:lstStyle>
          <a:p>
            <a:endParaRPr lang="en-US" dirty="0"/>
          </a:p>
        </p:txBody>
      </p:sp>
      <p:sp>
        <p:nvSpPr>
          <p:cNvPr id="16" name="Text Placeholder 14"/>
          <p:cNvSpPr>
            <a:spLocks noGrp="1"/>
          </p:cNvSpPr>
          <p:nvPr>
            <p:ph type="body" sz="quarter" idx="10" hasCustomPrompt="1"/>
          </p:nvPr>
        </p:nvSpPr>
        <p:spPr>
          <a:xfrm>
            <a:off x="317500" y="782242"/>
            <a:ext cx="8229600" cy="722708"/>
          </a:xfrm>
        </p:spPr>
        <p:txBody>
          <a:bodyPr>
            <a:normAutofit/>
          </a:bodyPr>
          <a:lstStyle>
            <a:lvl1pPr marL="0" indent="0">
              <a:lnSpc>
                <a:spcPct val="150000"/>
              </a:lnSpc>
              <a:buNone/>
              <a:defRPr sz="2400" baseline="0"/>
            </a:lvl1pPr>
          </a:lstStyle>
          <a:p>
            <a:pPr lvl="0"/>
            <a:r>
              <a:rPr lang="en-US" dirty="0" smtClean="0"/>
              <a:t>Click to edit Master body text BLACK 24pt</a:t>
            </a:r>
          </a:p>
        </p:txBody>
      </p:sp>
      <p:sp>
        <p:nvSpPr>
          <p:cNvPr id="4" name="Picture Placeholder 3"/>
          <p:cNvSpPr>
            <a:spLocks noGrp="1"/>
          </p:cNvSpPr>
          <p:nvPr>
            <p:ph type="pic" sz="quarter" idx="11" hasCustomPrompt="1"/>
          </p:nvPr>
        </p:nvSpPr>
        <p:spPr>
          <a:xfrm>
            <a:off x="317500" y="1622822"/>
            <a:ext cx="8229600" cy="2282429"/>
          </a:xfrm>
        </p:spPr>
        <p:txBody>
          <a:bodyPr/>
          <a:lstStyle>
            <a:lvl1pPr marL="0" indent="0">
              <a:lnSpc>
                <a:spcPct val="150000"/>
              </a:lnSpc>
              <a:buNone/>
              <a:defRPr/>
            </a:lvl1pPr>
          </a:lstStyle>
          <a:p>
            <a:r>
              <a:rPr lang="en-US" dirty="0" smtClean="0"/>
              <a:t>Insert Photo/Graphic</a:t>
            </a:r>
            <a:endParaRPr lang="en-US" dirty="0"/>
          </a:p>
        </p:txBody>
      </p:sp>
      <p:sp>
        <p:nvSpPr>
          <p:cNvPr id="10" name="Slide Number Placeholder 5"/>
          <p:cNvSpPr>
            <a:spLocks noGrp="1"/>
          </p:cNvSpPr>
          <p:nvPr>
            <p:ph type="sldNum" sz="quarter" idx="4"/>
          </p:nvPr>
        </p:nvSpPr>
        <p:spPr>
          <a:xfrm>
            <a:off x="4187592" y="4869656"/>
            <a:ext cx="752708" cy="273844"/>
          </a:xfrm>
          <a:prstGeom prst="rect">
            <a:avLst/>
          </a:prstGeom>
        </p:spPr>
        <p:txBody>
          <a:bodyPr vert="horz" lIns="91440" tIns="45720" rIns="91440" bIns="45720" rtlCol="0" anchor="ctr"/>
          <a:lstStyle>
            <a:lvl1pPr algn="ctr">
              <a:defRPr sz="700">
                <a:solidFill>
                  <a:schemeClr val="bg1">
                    <a:lumMod val="65000"/>
                  </a:schemeClr>
                </a:solidFill>
                <a:latin typeface="Century Gothic"/>
                <a:cs typeface="Century Gothic"/>
              </a:defRPr>
            </a:lvl1pPr>
          </a:lstStyle>
          <a:p>
            <a:fld id="{1F828677-349C-A845-AFD8-E1880F4B0899}" type="slidenum">
              <a:rPr lang="en-US" smtClean="0"/>
              <a:pPr/>
              <a:t>‹#›</a:t>
            </a:fld>
            <a:endParaRPr lang="en-US" dirty="0"/>
          </a:p>
        </p:txBody>
      </p:sp>
    </p:spTree>
    <p:extLst>
      <p:ext uri="{BB962C8B-B14F-4D97-AF65-F5344CB8AC3E}">
        <p14:creationId xmlns:p14="http://schemas.microsoft.com/office/powerpoint/2010/main" val="404902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100" y="233901"/>
            <a:ext cx="8229600" cy="458447"/>
          </a:xfrm>
          <a:prstGeom prst="rect">
            <a:avLst/>
          </a:prstGeom>
        </p:spPr>
        <p:txBody>
          <a:bodyPr vert="horz" lIns="0" tIns="45720" rIns="91440" bIns="45720" rtlCol="0" anchor="ctr">
            <a:noAutofit/>
          </a:bodyPr>
          <a:lstStyle/>
          <a:p>
            <a:r>
              <a:rPr lang="en-US" dirty="0" smtClean="0"/>
              <a:t>Click To Edit Title – BLUE 36pt</a:t>
            </a:r>
            <a:endParaRPr lang="en-US" dirty="0"/>
          </a:p>
        </p:txBody>
      </p:sp>
      <p:sp>
        <p:nvSpPr>
          <p:cNvPr id="3" name="Text Placeholder 2"/>
          <p:cNvSpPr>
            <a:spLocks noGrp="1"/>
          </p:cNvSpPr>
          <p:nvPr>
            <p:ph type="body" idx="1"/>
          </p:nvPr>
        </p:nvSpPr>
        <p:spPr>
          <a:xfrm>
            <a:off x="304800" y="790575"/>
            <a:ext cx="8229600" cy="3545292"/>
          </a:xfrm>
          <a:prstGeom prst="rect">
            <a:avLst/>
          </a:prstGeom>
        </p:spPr>
        <p:txBody>
          <a:bodyPr vert="horz" lIns="0" tIns="0" rIns="91440" bIns="45720" rtlCol="0">
            <a:norm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04128"/>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75" r:id="rId3"/>
    <p:sldLayoutId id="2147483670" r:id="rId4"/>
    <p:sldLayoutId id="2147483672" r:id="rId5"/>
    <p:sldLayoutId id="2147483674" r:id="rId6"/>
    <p:sldLayoutId id="2147483676" r:id="rId7"/>
    <p:sldLayoutId id="2147483677" r:id="rId8"/>
    <p:sldLayoutId id="2147483678" r:id="rId9"/>
    <p:sldLayoutId id="2147483673" r:id="rId10"/>
  </p:sldLayoutIdLst>
  <p:hf hdr="0" dt="0"/>
  <p:txStyles>
    <p:titleStyle>
      <a:lvl1pPr algn="l" defTabSz="457200" rtl="0" eaLnBrk="1" latinLnBrk="0" hangingPunct="1">
        <a:spcBef>
          <a:spcPct val="0"/>
        </a:spcBef>
        <a:buNone/>
        <a:defRPr sz="3600" kern="1200" baseline="0">
          <a:solidFill>
            <a:schemeClr val="accent1"/>
          </a:solidFill>
          <a:latin typeface="+mj-lt"/>
          <a:ea typeface="+mj-ea"/>
          <a:cs typeface="Arial"/>
        </a:defRPr>
      </a:lvl1pPr>
    </p:titleStyle>
    <p:bodyStyle>
      <a:lvl1pPr marL="342900" indent="-3429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1pPr>
      <a:lvl2pPr marL="742950" indent="-28575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2pPr>
      <a:lvl3pPr marL="11430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3pPr>
      <a:lvl4pPr marL="16002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4pPr>
      <a:lvl5pPr marL="2057400" indent="-228600" algn="l" defTabSz="457200" rtl="0" eaLnBrk="1" latinLnBrk="0" hangingPunct="1">
        <a:lnSpc>
          <a:spcPct val="150000"/>
        </a:lnSpc>
        <a:spcBef>
          <a:spcPts val="0"/>
        </a:spcBef>
        <a:buClr>
          <a:srgbClr val="007BB7"/>
        </a:buClr>
        <a:buFont typeface="Wingdings" charset="2"/>
        <a:buChar char="§"/>
        <a:defRPr sz="24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aiche.org/career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careerengineer.aiche.org/resum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aiche.org/studentresum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aiche.org/conferences/annual-aiche-student-conference/2019/events/2019-recruitment-fair"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272258"/>
            <a:ext cx="6502496" cy="742444"/>
          </a:xfrm>
        </p:spPr>
        <p:txBody>
          <a:bodyPr>
            <a:normAutofit/>
          </a:bodyPr>
          <a:lstStyle/>
          <a:p>
            <a:r>
              <a:rPr lang="en-US" dirty="0" smtClean="0"/>
              <a:t>AIChE</a:t>
            </a:r>
            <a:r>
              <a:rPr lang="en-US" baseline="30000" dirty="0" smtClean="0"/>
              <a:t>®</a:t>
            </a:r>
            <a:r>
              <a:rPr lang="en-US" dirty="0" smtClean="0"/>
              <a:t> Career Services</a:t>
            </a:r>
            <a:endParaRPr lang="en-US" sz="3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15" y="2844858"/>
            <a:ext cx="2066636"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550" y="2844858"/>
            <a:ext cx="206318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6474" b="12483"/>
          <a:stretch/>
        </p:blipFill>
        <p:spPr bwMode="auto">
          <a:xfrm>
            <a:off x="4833506" y="2844858"/>
            <a:ext cx="221104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1" y="2835208"/>
            <a:ext cx="207125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032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17500" y="885429"/>
            <a:ext cx="8229600" cy="476647"/>
          </a:xfrm>
        </p:spPr>
        <p:txBody>
          <a:bodyPr/>
          <a:lstStyle/>
          <a:p>
            <a:r>
              <a:rPr lang="en-US" sz="3200" dirty="0" err="1" smtClean="0"/>
              <a:t>CareerEngineer</a:t>
            </a:r>
            <a:endParaRPr lang="en-US" sz="3200" dirty="0"/>
          </a:p>
        </p:txBody>
      </p:sp>
      <p:sp>
        <p:nvSpPr>
          <p:cNvPr id="24" name="Text Placeholder 23"/>
          <p:cNvSpPr>
            <a:spLocks noGrp="1"/>
          </p:cNvSpPr>
          <p:nvPr>
            <p:ph type="body" sz="quarter" idx="10"/>
          </p:nvPr>
        </p:nvSpPr>
        <p:spPr>
          <a:xfrm>
            <a:off x="317500" y="1450975"/>
            <a:ext cx="8229600" cy="252413"/>
          </a:xfrm>
        </p:spPr>
        <p:txBody>
          <a:bodyPr/>
          <a:lstStyle/>
          <a:p>
            <a:r>
              <a:rPr lang="en-US" dirty="0" smtClean="0">
                <a:hlinkClick r:id="rId3"/>
              </a:rPr>
              <a:t>www.aiche.org/careers</a:t>
            </a:r>
            <a:r>
              <a:rPr lang="en-US" dirty="0" smtClean="0"/>
              <a:t> </a:t>
            </a:r>
            <a:endParaRPr lang="en-US" dirty="0"/>
          </a:p>
        </p:txBody>
      </p:sp>
      <p:sp>
        <p:nvSpPr>
          <p:cNvPr id="25" name="Text Placeholder 24"/>
          <p:cNvSpPr>
            <a:spLocks noGrp="1"/>
          </p:cNvSpPr>
          <p:nvPr>
            <p:ph type="body" sz="quarter" idx="11"/>
          </p:nvPr>
        </p:nvSpPr>
        <p:spPr>
          <a:xfrm>
            <a:off x="317500" y="1906588"/>
            <a:ext cx="8229600" cy="2828925"/>
          </a:xfrm>
        </p:spPr>
        <p:txBody>
          <a:bodyPr>
            <a:normAutofit/>
          </a:bodyPr>
          <a:lstStyle/>
          <a:p>
            <a:r>
              <a:rPr lang="en-US" dirty="0" smtClean="0"/>
              <a:t>Browse jobs and internships </a:t>
            </a:r>
            <a:endParaRPr lang="en-US" dirty="0"/>
          </a:p>
          <a:p>
            <a:r>
              <a:rPr lang="en-US" dirty="0"/>
              <a:t>Use the Job Alerts feature </a:t>
            </a:r>
            <a:endParaRPr lang="en-US" dirty="0" smtClean="0"/>
          </a:p>
          <a:p>
            <a:r>
              <a:rPr lang="en-US" dirty="0" smtClean="0"/>
              <a:t>Upload a resume so employers can find you</a:t>
            </a:r>
            <a:endParaRPr lang="en-US" dirty="0"/>
          </a:p>
        </p:txBody>
      </p:sp>
    </p:spTree>
    <p:extLst>
      <p:ext uri="{BB962C8B-B14F-4D97-AF65-F5344CB8AC3E}">
        <p14:creationId xmlns:p14="http://schemas.microsoft.com/office/powerpoint/2010/main" val="563428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17500" y="885429"/>
            <a:ext cx="8229600" cy="476647"/>
          </a:xfrm>
        </p:spPr>
        <p:txBody>
          <a:bodyPr/>
          <a:lstStyle/>
          <a:p>
            <a:r>
              <a:rPr lang="en-US" sz="3200" dirty="0" smtClean="0"/>
              <a:t>Resume Services</a:t>
            </a:r>
            <a:endParaRPr lang="en-US" sz="3200" dirty="0"/>
          </a:p>
        </p:txBody>
      </p:sp>
      <p:sp>
        <p:nvSpPr>
          <p:cNvPr id="24" name="Text Placeholder 23"/>
          <p:cNvSpPr>
            <a:spLocks noGrp="1"/>
          </p:cNvSpPr>
          <p:nvPr>
            <p:ph type="body" sz="quarter" idx="10"/>
          </p:nvPr>
        </p:nvSpPr>
        <p:spPr>
          <a:xfrm>
            <a:off x="317500" y="1450975"/>
            <a:ext cx="8229600" cy="252413"/>
          </a:xfrm>
        </p:spPr>
        <p:txBody>
          <a:bodyPr/>
          <a:lstStyle/>
          <a:p>
            <a:r>
              <a:rPr lang="en-US" dirty="0" smtClean="0"/>
              <a:t>Let us help you improve your resume.</a:t>
            </a:r>
            <a:endParaRPr lang="en-US" dirty="0"/>
          </a:p>
        </p:txBody>
      </p:sp>
      <p:sp>
        <p:nvSpPr>
          <p:cNvPr id="25" name="Text Placeholder 24"/>
          <p:cNvSpPr>
            <a:spLocks noGrp="1"/>
          </p:cNvSpPr>
          <p:nvPr>
            <p:ph type="body" sz="quarter" idx="11"/>
          </p:nvPr>
        </p:nvSpPr>
        <p:spPr>
          <a:xfrm>
            <a:off x="317500" y="1906588"/>
            <a:ext cx="8229600" cy="2828925"/>
          </a:xfrm>
        </p:spPr>
        <p:txBody>
          <a:bodyPr>
            <a:normAutofit/>
          </a:bodyPr>
          <a:lstStyle/>
          <a:p>
            <a:r>
              <a:rPr lang="en-US" dirty="0" smtClean="0"/>
              <a:t>Here’s how:</a:t>
            </a:r>
          </a:p>
          <a:p>
            <a:pPr lvl="1"/>
            <a:r>
              <a:rPr lang="en-US" dirty="0" smtClean="0"/>
              <a:t>Upload your resume to </a:t>
            </a:r>
            <a:r>
              <a:rPr lang="en-US" dirty="0" err="1" smtClean="0"/>
              <a:t>CareerEngineer</a:t>
            </a:r>
            <a:r>
              <a:rPr lang="en-US" dirty="0" smtClean="0"/>
              <a:t> </a:t>
            </a:r>
            <a:r>
              <a:rPr lang="en-US" dirty="0" smtClean="0">
                <a:hlinkClick r:id="rId3"/>
              </a:rPr>
              <a:t>https</a:t>
            </a:r>
            <a:r>
              <a:rPr lang="en-US" dirty="0">
                <a:hlinkClick r:id="rId3"/>
              </a:rPr>
              <a:t>://careerengineer.aiche.org/resumes/</a:t>
            </a:r>
            <a:endParaRPr lang="en-US" dirty="0" smtClean="0"/>
          </a:p>
          <a:p>
            <a:pPr lvl="1"/>
            <a:r>
              <a:rPr lang="en-US" dirty="0" smtClean="0"/>
              <a:t>Opt in to the resume critique service</a:t>
            </a:r>
          </a:p>
          <a:p>
            <a:pPr lvl="1"/>
            <a:r>
              <a:rPr lang="en-US" dirty="0" smtClean="0"/>
              <a:t>Look out for an email with suggestions</a:t>
            </a:r>
          </a:p>
          <a:p>
            <a:endParaRPr lang="en-US" dirty="0" smtClean="0"/>
          </a:p>
          <a:p>
            <a:endParaRPr lang="en-US" dirty="0" smtClean="0"/>
          </a:p>
        </p:txBody>
      </p:sp>
    </p:spTree>
    <p:extLst>
      <p:ext uri="{BB962C8B-B14F-4D97-AF65-F5344CB8AC3E}">
        <p14:creationId xmlns:p14="http://schemas.microsoft.com/office/powerpoint/2010/main" val="1141334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17500" y="885429"/>
            <a:ext cx="8229600" cy="476647"/>
          </a:xfrm>
        </p:spPr>
        <p:txBody>
          <a:bodyPr/>
          <a:lstStyle/>
          <a:p>
            <a:r>
              <a:rPr lang="en-US" sz="3200" dirty="0" smtClean="0"/>
              <a:t>Resume Services</a:t>
            </a:r>
            <a:endParaRPr lang="en-US" sz="3200" dirty="0"/>
          </a:p>
        </p:txBody>
      </p:sp>
      <p:sp>
        <p:nvSpPr>
          <p:cNvPr id="24" name="Text Placeholder 23"/>
          <p:cNvSpPr>
            <a:spLocks noGrp="1"/>
          </p:cNvSpPr>
          <p:nvPr>
            <p:ph type="body" sz="quarter" idx="10"/>
          </p:nvPr>
        </p:nvSpPr>
        <p:spPr>
          <a:xfrm>
            <a:off x="317500" y="1450975"/>
            <a:ext cx="8229600" cy="252413"/>
          </a:xfrm>
        </p:spPr>
        <p:txBody>
          <a:bodyPr/>
          <a:lstStyle/>
          <a:p>
            <a:r>
              <a:rPr lang="en-US" dirty="0" smtClean="0"/>
              <a:t>Let us send your resume to our sponsors.  </a:t>
            </a:r>
            <a:endParaRPr lang="en-US" dirty="0"/>
          </a:p>
        </p:txBody>
      </p:sp>
      <p:sp>
        <p:nvSpPr>
          <p:cNvPr id="25" name="Text Placeholder 24"/>
          <p:cNvSpPr>
            <a:spLocks noGrp="1"/>
          </p:cNvSpPr>
          <p:nvPr>
            <p:ph type="body" sz="quarter" idx="11"/>
          </p:nvPr>
        </p:nvSpPr>
        <p:spPr>
          <a:xfrm>
            <a:off x="317500" y="1906588"/>
            <a:ext cx="8229600" cy="2828925"/>
          </a:xfrm>
        </p:spPr>
        <p:txBody>
          <a:bodyPr>
            <a:normAutofit fontScale="85000" lnSpcReduction="20000"/>
          </a:bodyPr>
          <a:lstStyle/>
          <a:p>
            <a:r>
              <a:rPr lang="en-US" dirty="0" smtClean="0"/>
              <a:t>Check </a:t>
            </a:r>
            <a:r>
              <a:rPr lang="en-US" dirty="0"/>
              <a:t>for emails from AIChE </a:t>
            </a:r>
            <a:r>
              <a:rPr lang="en-US" dirty="0" smtClean="0"/>
              <a:t>reminding you to submit your resume</a:t>
            </a:r>
            <a:endParaRPr lang="en-US" dirty="0"/>
          </a:p>
          <a:p>
            <a:r>
              <a:rPr lang="en-US" dirty="0" smtClean="0"/>
              <a:t>Submit your resume here </a:t>
            </a:r>
            <a:r>
              <a:rPr lang="en-US" dirty="0" smtClean="0">
                <a:hlinkClick r:id="rId3"/>
              </a:rPr>
              <a:t>http</a:t>
            </a:r>
            <a:r>
              <a:rPr lang="en-US" dirty="0">
                <a:hlinkClick r:id="rId3"/>
              </a:rPr>
              <a:t>://</a:t>
            </a:r>
            <a:r>
              <a:rPr lang="en-US" dirty="0" smtClean="0">
                <a:hlinkClick r:id="rId3"/>
              </a:rPr>
              <a:t>www.aiche.org/studentresume</a:t>
            </a:r>
            <a:endParaRPr lang="en-US" dirty="0" smtClean="0"/>
          </a:p>
          <a:p>
            <a:pPr lvl="1"/>
            <a:r>
              <a:rPr lang="en-US" dirty="0" smtClean="0"/>
              <a:t>Deadline is </a:t>
            </a:r>
            <a:r>
              <a:rPr lang="en-US" b="1" dirty="0" smtClean="0">
                <a:solidFill>
                  <a:srgbClr val="FF0000"/>
                </a:solidFill>
              </a:rPr>
              <a:t>4/12/20</a:t>
            </a:r>
            <a:r>
              <a:rPr lang="en-US" b="1" dirty="0" smtClean="0"/>
              <a:t> </a:t>
            </a:r>
            <a:r>
              <a:rPr lang="en-US" dirty="0" smtClean="0"/>
              <a:t>to submit; Sponsors will receive in spring</a:t>
            </a:r>
            <a:endParaRPr lang="en-US" dirty="0" smtClean="0"/>
          </a:p>
          <a:p>
            <a:pPr lvl="1"/>
            <a:r>
              <a:rPr lang="en-US" dirty="0" smtClean="0"/>
              <a:t>Only your most recent resume will be shared with sponsors each time, so be sure to submit your updated resume whenever you make changes</a:t>
            </a:r>
          </a:p>
          <a:p>
            <a:endParaRPr lang="en-US" dirty="0" smtClean="0"/>
          </a:p>
        </p:txBody>
      </p:sp>
    </p:spTree>
    <p:extLst>
      <p:ext uri="{BB962C8B-B14F-4D97-AF65-F5344CB8AC3E}">
        <p14:creationId xmlns:p14="http://schemas.microsoft.com/office/powerpoint/2010/main" val="1716935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17500" y="885429"/>
            <a:ext cx="8229600" cy="476647"/>
          </a:xfrm>
        </p:spPr>
        <p:txBody>
          <a:bodyPr/>
          <a:lstStyle/>
          <a:p>
            <a:r>
              <a:rPr lang="en-US" sz="3200" dirty="0" smtClean="0"/>
              <a:t>Recruitment Events</a:t>
            </a:r>
            <a:endParaRPr lang="en-US" sz="3200" dirty="0"/>
          </a:p>
        </p:txBody>
      </p:sp>
      <p:sp>
        <p:nvSpPr>
          <p:cNvPr id="24" name="Text Placeholder 23"/>
          <p:cNvSpPr>
            <a:spLocks noGrp="1"/>
          </p:cNvSpPr>
          <p:nvPr>
            <p:ph type="body" sz="quarter" idx="10"/>
          </p:nvPr>
        </p:nvSpPr>
        <p:spPr>
          <a:xfrm>
            <a:off x="317500" y="1450975"/>
            <a:ext cx="8229600" cy="252413"/>
          </a:xfrm>
        </p:spPr>
        <p:txBody>
          <a:bodyPr/>
          <a:lstStyle/>
          <a:p>
            <a:r>
              <a:rPr lang="en-US" dirty="0" smtClean="0"/>
              <a:t>Recruitment Fair at the Annual Student Conference</a:t>
            </a:r>
            <a:endParaRPr lang="en-US" dirty="0"/>
          </a:p>
        </p:txBody>
      </p:sp>
      <p:sp>
        <p:nvSpPr>
          <p:cNvPr id="25" name="Text Placeholder 24"/>
          <p:cNvSpPr>
            <a:spLocks noGrp="1"/>
          </p:cNvSpPr>
          <p:nvPr>
            <p:ph type="body" sz="quarter" idx="11"/>
          </p:nvPr>
        </p:nvSpPr>
        <p:spPr>
          <a:xfrm>
            <a:off x="317500" y="1906588"/>
            <a:ext cx="8229600" cy="2828925"/>
          </a:xfrm>
        </p:spPr>
        <p:txBody>
          <a:bodyPr>
            <a:normAutofit fontScale="92500" lnSpcReduction="10000"/>
          </a:bodyPr>
          <a:lstStyle/>
          <a:p>
            <a:r>
              <a:rPr lang="en-US" dirty="0" smtClean="0"/>
              <a:t>Meet </a:t>
            </a:r>
            <a:r>
              <a:rPr lang="en-US" dirty="0" smtClean="0"/>
              <a:t>recruiters representing AIChE </a:t>
            </a:r>
            <a:r>
              <a:rPr lang="en-US" dirty="0" err="1"/>
              <a:t>ScaleUp</a:t>
            </a:r>
            <a:r>
              <a:rPr lang="en-US" dirty="0"/>
              <a:t> </a:t>
            </a:r>
            <a:r>
              <a:rPr lang="en-US" dirty="0" smtClean="0"/>
              <a:t>sponsors, top grad </a:t>
            </a:r>
            <a:r>
              <a:rPr lang="en-US" dirty="0"/>
              <a:t>school </a:t>
            </a:r>
            <a:r>
              <a:rPr lang="en-US" dirty="0" smtClean="0"/>
              <a:t>programs, and more</a:t>
            </a:r>
          </a:p>
          <a:p>
            <a:r>
              <a:rPr lang="en-US" dirty="0" smtClean="0">
                <a:hlinkClick r:id="rId3"/>
              </a:rPr>
              <a:t>Check out the list of 2019 recruiters here </a:t>
            </a:r>
            <a:endParaRPr lang="en-US" dirty="0" smtClean="0"/>
          </a:p>
          <a:p>
            <a:r>
              <a:rPr lang="en-US" dirty="0" smtClean="0"/>
              <a:t>Submit your resume ahead of time (see previous slide) and be considered for on-site </a:t>
            </a:r>
            <a:r>
              <a:rPr lang="en-US" dirty="0" smtClean="0"/>
              <a:t>interviews</a:t>
            </a:r>
          </a:p>
          <a:p>
            <a:r>
              <a:rPr lang="en-US" dirty="0" smtClean="0"/>
              <a:t>Download the AIChE Events app to start planning</a:t>
            </a:r>
            <a:endParaRPr lang="en-US" dirty="0" smtClean="0"/>
          </a:p>
        </p:txBody>
      </p:sp>
    </p:spTree>
    <p:extLst>
      <p:ext uri="{BB962C8B-B14F-4D97-AF65-F5344CB8AC3E}">
        <p14:creationId xmlns:p14="http://schemas.microsoft.com/office/powerpoint/2010/main" val="2605562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17500" y="885429"/>
            <a:ext cx="8229600" cy="476647"/>
          </a:xfrm>
        </p:spPr>
        <p:txBody>
          <a:bodyPr/>
          <a:lstStyle/>
          <a:p>
            <a:r>
              <a:rPr lang="en-US" sz="3200" dirty="0" smtClean="0"/>
              <a:t>Recruitment Events</a:t>
            </a:r>
            <a:endParaRPr lang="en-US" sz="3200" dirty="0"/>
          </a:p>
        </p:txBody>
      </p:sp>
      <p:sp>
        <p:nvSpPr>
          <p:cNvPr id="24" name="Text Placeholder 23"/>
          <p:cNvSpPr>
            <a:spLocks noGrp="1"/>
          </p:cNvSpPr>
          <p:nvPr>
            <p:ph type="body" sz="quarter" idx="10"/>
          </p:nvPr>
        </p:nvSpPr>
        <p:spPr>
          <a:xfrm>
            <a:off x="317500" y="1450975"/>
            <a:ext cx="8229600" cy="252413"/>
          </a:xfrm>
        </p:spPr>
        <p:txBody>
          <a:bodyPr/>
          <a:lstStyle/>
          <a:p>
            <a:r>
              <a:rPr lang="en-US" dirty="0" smtClean="0"/>
              <a:t>Virtual Career Fairs</a:t>
            </a:r>
            <a:endParaRPr lang="en-US" dirty="0"/>
          </a:p>
        </p:txBody>
      </p:sp>
      <p:sp>
        <p:nvSpPr>
          <p:cNvPr id="25" name="Text Placeholder 24"/>
          <p:cNvSpPr>
            <a:spLocks noGrp="1"/>
          </p:cNvSpPr>
          <p:nvPr>
            <p:ph type="body" sz="quarter" idx="11"/>
          </p:nvPr>
        </p:nvSpPr>
        <p:spPr>
          <a:xfrm>
            <a:off x="317500" y="1906588"/>
            <a:ext cx="8229600" cy="2828925"/>
          </a:xfrm>
        </p:spPr>
        <p:txBody>
          <a:bodyPr>
            <a:normAutofit/>
          </a:bodyPr>
          <a:lstStyle/>
          <a:p>
            <a:r>
              <a:rPr lang="en-US" dirty="0" smtClean="0"/>
              <a:t>Visit </a:t>
            </a:r>
            <a:r>
              <a:rPr lang="en-US" dirty="0"/>
              <a:t>online </a:t>
            </a:r>
            <a:r>
              <a:rPr lang="en-US" dirty="0" smtClean="0"/>
              <a:t>booths &amp; chat </a:t>
            </a:r>
            <a:r>
              <a:rPr lang="en-US" dirty="0"/>
              <a:t>live with </a:t>
            </a:r>
            <a:r>
              <a:rPr lang="en-US" dirty="0" smtClean="0"/>
              <a:t>recruiters during our twice yearly Virtual Career Fairs</a:t>
            </a:r>
          </a:p>
          <a:p>
            <a:r>
              <a:rPr lang="en-US" dirty="0" smtClean="0"/>
              <a:t>Pre-register to customize job alerts &amp; upload resume</a:t>
            </a:r>
            <a:endParaRPr lang="en-US" dirty="0"/>
          </a:p>
          <a:p>
            <a:r>
              <a:rPr lang="en-US" dirty="0" smtClean="0"/>
              <a:t>Check for emails from AIChE containing dates &amp; details of future Virtual Career Fairs</a:t>
            </a:r>
          </a:p>
          <a:p>
            <a:endParaRPr lang="en-US" dirty="0" smtClean="0"/>
          </a:p>
        </p:txBody>
      </p:sp>
    </p:spTree>
    <p:extLst>
      <p:ext uri="{BB962C8B-B14F-4D97-AF65-F5344CB8AC3E}">
        <p14:creationId xmlns:p14="http://schemas.microsoft.com/office/powerpoint/2010/main" val="2567922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AIChE">
      <a:dk1>
        <a:sysClr val="windowText" lastClr="000000"/>
      </a:dk1>
      <a:lt1>
        <a:sysClr val="window" lastClr="FFFFFF"/>
      </a:lt1>
      <a:dk2>
        <a:srgbClr val="1F497D"/>
      </a:dk2>
      <a:lt2>
        <a:srgbClr val="EEECE1"/>
      </a:lt2>
      <a:accent1>
        <a:srgbClr val="0078B1"/>
      </a:accent1>
      <a:accent2>
        <a:srgbClr val="8B0E04"/>
      </a:accent2>
      <a:accent3>
        <a:srgbClr val="004062"/>
      </a:accent3>
      <a:accent4>
        <a:srgbClr val="00A4C4"/>
      </a:accent4>
      <a:accent5>
        <a:srgbClr val="F47B29"/>
      </a:accent5>
      <a:accent6>
        <a:srgbClr val="84C44A"/>
      </a:accent6>
      <a:hlink>
        <a:srgbClr val="007BB7"/>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71F444340D1544B657795A9E256BCB" ma:contentTypeVersion="2" ma:contentTypeDescription="Create a new document." ma:contentTypeScope="" ma:versionID="7ae52230073ba8e4eadba2c23357825f">
  <xsd:schema xmlns:xsd="http://www.w3.org/2001/XMLSchema" xmlns:xs="http://www.w3.org/2001/XMLSchema" xmlns:p="http://schemas.microsoft.com/office/2006/metadata/properties" xmlns:ns2="18a2e611-ed1e-4825-8e2b-790bae6d85f2" targetNamespace="http://schemas.microsoft.com/office/2006/metadata/properties" ma:root="true" ma:fieldsID="f424d360ddcfe6414ab5505f0782aef8" ns2:_="">
    <xsd:import namespace="18a2e611-ed1e-4825-8e2b-790bae6d85f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2e611-ed1e-4825-8e2b-790bae6d85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DF386A-A9B8-47B3-A0D9-FE91A8316E9E}">
  <ds:schemaRefs>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18a2e611-ed1e-4825-8e2b-790bae6d85f2"/>
    <ds:schemaRef ds:uri="http://www.w3.org/XML/1998/namespace"/>
  </ds:schemaRefs>
</ds:datastoreItem>
</file>

<file path=customXml/itemProps2.xml><?xml version="1.0" encoding="utf-8"?>
<ds:datastoreItem xmlns:ds="http://schemas.openxmlformats.org/officeDocument/2006/customXml" ds:itemID="{343F1334-61FD-4B20-88C4-25C812073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a2e611-ed1e-4825-8e2b-790bae6d85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B70525-39EF-47F6-A8D2-A66DB839E7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Theme.thmx</Template>
  <TotalTime>4075</TotalTime>
  <Words>889</Words>
  <Application>Microsoft Office PowerPoint</Application>
  <PresentationFormat>On-screen Show (16:9)</PresentationFormat>
  <Paragraphs>54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Century Gothic</vt:lpstr>
      <vt:lpstr>Wingdings</vt:lpstr>
      <vt:lpstr>Default Theme</vt:lpstr>
      <vt:lpstr>AIChE® Career Services</vt:lpstr>
      <vt:lpstr>CareerEngineer</vt:lpstr>
      <vt:lpstr>Resume Services</vt:lpstr>
      <vt:lpstr>Resume Services</vt:lpstr>
      <vt:lpstr>Recruitment Events</vt:lpstr>
      <vt:lpstr>Recruitment Events</vt:lpstr>
    </vt:vector>
  </TitlesOfParts>
  <Company>nycedc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dc:title>
  <dc:creator>user uers</dc:creator>
  <cp:lastModifiedBy>Emily Miksiewicz</cp:lastModifiedBy>
  <cp:revision>284</cp:revision>
  <cp:lastPrinted>2017-03-09T15:48:40Z</cp:lastPrinted>
  <dcterms:created xsi:type="dcterms:W3CDTF">2016-02-08T17:47:03Z</dcterms:created>
  <dcterms:modified xsi:type="dcterms:W3CDTF">2020-03-26T17:54:14Z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0x0101007571F444340D1544B657795A9E256BCB</vt:lpwstr>
  </property>
</Properties>
</file>