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9" r:id="rId2"/>
    <p:sldId id="262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161C"/>
    <a:srgbClr val="1A87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51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74055D7-0CF4-4E67-9F9D-DBA69F3336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15AAD3-6E0E-4E41-871F-80CE0E4F1A7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762FE4-6F99-481E-ABDB-4E6622E1632A}" type="datetimeFigureOut">
              <a:rPr lang="en-CA" smtClean="0"/>
              <a:t>2018-09-19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7347D4-1C10-490E-BA9D-55C7DF9F92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51BE42-6F5E-4F1A-8994-CD31FAFF1D9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5CEB0-08EC-4635-8B1F-DCFA3ED3E9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321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CD27A3-3386-4207-A1C9-69194B9C0609}" type="datetimeFigureOut">
              <a:rPr lang="en-CA" smtClean="0"/>
              <a:t>2018-09-19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F474DE-2830-4EE3-98DF-25BE79DE362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566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behalf of its Constituent Societies, the CIC organizes Canada’s premier annual conferences for the chemical sciences and engineering: the Canadian Chemistry Conference and Exhibition, the Canadian Chemical Engineering Conference, and the Industrial Chemistry Conference.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17FE3B-B285-45B2-8A44-B0E54126BA82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5711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17FE3B-B285-45B2-8A44-B0E54126BA82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8071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FED8792-1384-4606-B184-70ED1E763E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74054B-ECD5-407D-AC4D-E0EAFC38C9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0F02E-C748-495F-B661-3152F240C8DA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53966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4EDE12E-D6F1-4D44-BFDA-9607A43DD5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B361845-ABFC-4D07-8675-8ECC5FCCBE4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5775" y="1522413"/>
            <a:ext cx="11220450" cy="973137"/>
          </a:xfrm>
        </p:spPr>
        <p:txBody>
          <a:bodyPr anchor="t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Slide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7B4A4D-15A9-4F4C-B00F-0516C251F87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85775" y="2744788"/>
            <a:ext cx="1122045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009AD-43DB-4E1D-AA5A-3C20CECDE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F02E-C748-495F-B661-3152F240C8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7773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8078A-976A-4456-B1F6-CE9C63675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800" y="439737"/>
            <a:ext cx="11228400" cy="7776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EDB9D-C1EC-4C3B-A5AC-ED55CB8F4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800" y="1357200"/>
            <a:ext cx="11228400" cy="4158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CBB0F5-62B0-4ADB-9EFA-14D0DF2DD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06E0F02E-C748-495F-B661-3152F240C8DA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65413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4F03E-3B7A-47EF-8DA5-FE5EBFFA6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800" y="439200"/>
            <a:ext cx="11228400" cy="777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14954-F9A3-4339-BBDF-EFB4D31DB8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6800" y="1357200"/>
            <a:ext cx="5457600" cy="4158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FC7ECE-0F37-45F4-9E4A-4E9A9CCC61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7600" y="1357200"/>
            <a:ext cx="5457600" cy="4158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9102AD-FEC6-40A5-8DE7-35F2584DD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F02E-C748-495F-B661-3152F240C8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8771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25279-4A49-4764-8BDD-465176B96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800" y="439200"/>
            <a:ext cx="11228400" cy="777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14679-AE74-4E47-ABDB-C64004B481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6800" y="1357200"/>
            <a:ext cx="5457600" cy="460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495AE4-0BB4-4788-AB5F-F746D9AF8C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6800" y="1958400"/>
            <a:ext cx="5457600" cy="3582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35A543-F16C-450B-AF9C-40178E0159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67600" y="1357200"/>
            <a:ext cx="5457600" cy="460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2EAEAF-4D0F-4163-8668-DF140C8F28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67600" y="1958400"/>
            <a:ext cx="5457600" cy="358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12878D-12BB-4ECB-8572-AD09A1CE2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F02E-C748-495F-B661-3152F240C8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9083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D2A8A-647A-48EC-99B6-2F28C302F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748" y="439737"/>
            <a:ext cx="11228400" cy="7776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6B4C51-F63B-48BE-8E5E-27BAE2D98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F02E-C748-495F-B661-3152F240C8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0304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D746EE-E0C5-44D2-A27D-650467570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F02E-C748-495F-B661-3152F240C8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1125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1360C-0AC6-4228-8A78-3F87DCE86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6" y="457200"/>
            <a:ext cx="411479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B205B-2F3E-454C-86D4-C17A747569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7" y="987425"/>
            <a:ext cx="6546631" cy="44608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A8ECEA-8DF0-4760-91C7-467DE8E5A7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7226" y="2057400"/>
            <a:ext cx="4114799" cy="33909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CB02E-4A7F-4880-919D-5B4DFF7EA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F02E-C748-495F-B661-3152F240C8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9659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95250-362E-4D85-B8DB-EE6A3B22D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6" y="457200"/>
            <a:ext cx="411480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5357B7-DDD3-43B7-BAFF-B6BC3E502F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7" y="987425"/>
            <a:ext cx="6546631" cy="4498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DA386C-48CD-4D18-90A7-DCF647A30B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7226" y="2057400"/>
            <a:ext cx="4114800" cy="3429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9B7BA3-BD3E-442A-B796-51033CEE5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F02E-C748-495F-B661-3152F240C8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2489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9A7011-488D-449E-A507-A418B80F6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800" y="439200"/>
            <a:ext cx="11228400" cy="77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27CF33-5A9E-4130-8CAF-5B6C60751D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6800" y="1357200"/>
            <a:ext cx="11228400" cy="415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B79A70-E202-4812-9EBB-62C64306E1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5155" y="6147143"/>
            <a:ext cx="10646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0F02E-C748-495F-B661-3152F240C8DA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5807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4161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che2018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7D731BC-A554-4A8C-A805-BAC8BAAA3F55}"/>
              </a:ext>
            </a:extLst>
          </p:cNvPr>
          <p:cNvSpPr txBox="1"/>
          <p:nvPr/>
        </p:nvSpPr>
        <p:spPr>
          <a:xfrm>
            <a:off x="7901907" y="6095193"/>
            <a:ext cx="38312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www.cheminst.ca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DBF40F-358A-4C2C-9E38-671E253E7E0D}"/>
              </a:ext>
            </a:extLst>
          </p:cNvPr>
          <p:cNvSpPr txBox="1"/>
          <p:nvPr/>
        </p:nvSpPr>
        <p:spPr>
          <a:xfrm>
            <a:off x="532431" y="1510665"/>
            <a:ext cx="840900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solidFill>
                  <a:schemeClr val="bg1"/>
                </a:solidFill>
              </a:rPr>
              <a:t>Process Safety Management Division, Updates</a:t>
            </a:r>
          </a:p>
          <a:p>
            <a:endParaRPr lang="en-CA" sz="4000" b="1" dirty="0">
              <a:solidFill>
                <a:schemeClr val="bg1"/>
              </a:solidFill>
            </a:endParaRPr>
          </a:p>
          <a:p>
            <a:endParaRPr lang="en-CA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3075C95-C72C-40EE-B856-B77071E3A7D6}"/>
              </a:ext>
            </a:extLst>
          </p:cNvPr>
          <p:cNvSpPr/>
          <p:nvPr/>
        </p:nvSpPr>
        <p:spPr>
          <a:xfrm>
            <a:off x="9592982" y="3658519"/>
            <a:ext cx="26423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CA" dirty="0">
                <a:solidFill>
                  <a:schemeClr val="bg1"/>
                </a:solidFill>
              </a:rPr>
              <a:t>Jyoti Patel, Chair</a:t>
            </a:r>
          </a:p>
          <a:p>
            <a:pPr algn="r"/>
            <a:r>
              <a:rPr lang="en-CA" dirty="0">
                <a:solidFill>
                  <a:schemeClr val="bg1"/>
                </a:solidFill>
              </a:rPr>
              <a:t>jpatel@resoluterms.com</a:t>
            </a:r>
          </a:p>
          <a:p>
            <a:pPr algn="r"/>
            <a:r>
              <a:rPr lang="en-CA" dirty="0">
                <a:solidFill>
                  <a:schemeClr val="bg1"/>
                </a:solidFill>
              </a:rPr>
              <a:t>September 2018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A77397-C4A4-4EB6-9C68-3457A115F72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4273" y="4609666"/>
            <a:ext cx="1454630" cy="6414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0038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719DA33-7519-4413-8270-AE4E68754B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4583084" cy="7498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B538666-358C-42B3-993D-21A88439C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3679"/>
            <a:ext cx="10515600" cy="1325563"/>
          </a:xfrm>
        </p:spPr>
        <p:txBody>
          <a:bodyPr/>
          <a:lstStyle/>
          <a:p>
            <a:r>
              <a:rPr lang="en-CA" b="1" dirty="0"/>
              <a:t>Overview of Project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AE4F6-B74E-481C-9A89-082BF23F0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Risk Assessment Guideline</a:t>
            </a:r>
          </a:p>
          <a:p>
            <a:pPr lvl="1"/>
            <a:r>
              <a:rPr lang="en-CA" dirty="0"/>
              <a:t>Peer review planned in Q1 2019</a:t>
            </a:r>
          </a:p>
          <a:p>
            <a:r>
              <a:rPr lang="en-CA" dirty="0"/>
              <a:t>Environmental Risk Assessment Guideline</a:t>
            </a:r>
          </a:p>
          <a:p>
            <a:pPr lvl="1"/>
            <a:r>
              <a:rPr lang="en-CA" dirty="0"/>
              <a:t>First draft write up in progress</a:t>
            </a:r>
          </a:p>
          <a:p>
            <a:r>
              <a:rPr lang="en-CA" dirty="0"/>
              <a:t>Canadian Standards Association</a:t>
            </a:r>
          </a:p>
          <a:p>
            <a:pPr lvl="1"/>
            <a:r>
              <a:rPr lang="en-CA" dirty="0"/>
              <a:t>Kick off and initial outline review of </a:t>
            </a:r>
            <a:r>
              <a:rPr lang="en-US" i="1" dirty="0"/>
              <a:t>Z663 Land Use Planning for Pipelines</a:t>
            </a:r>
          </a:p>
          <a:p>
            <a:pPr lvl="1"/>
            <a:r>
              <a:rPr lang="en-CA" dirty="0"/>
              <a:t>Kick off and initial outline review of </a:t>
            </a:r>
            <a:r>
              <a:rPr lang="en-US" i="1" dirty="0"/>
              <a:t>Z260: Safety Metrics for Pipelines</a:t>
            </a:r>
            <a:endParaRPr lang="en-CA" dirty="0"/>
          </a:p>
          <a:p>
            <a:pPr lvl="1"/>
            <a:r>
              <a:rPr lang="en-CA" dirty="0"/>
              <a:t>Planned activities for kicking of a short training webinar for </a:t>
            </a:r>
            <a:r>
              <a:rPr lang="en-CA" i="1" dirty="0"/>
              <a:t>Z767: Process Safety Management Standard</a:t>
            </a:r>
          </a:p>
          <a:p>
            <a:pPr lvl="1"/>
            <a:r>
              <a:rPr lang="en-CA" dirty="0"/>
              <a:t>Active members involved in discussions on the B149.2 Propane Storage &amp; Handling Code</a:t>
            </a:r>
          </a:p>
          <a:p>
            <a:pPr marL="457200" lvl="1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457200" lvl="1" indent="0">
              <a:buNone/>
            </a:pPr>
            <a:endParaRPr lang="en-CA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7B48530-90D1-4557-882D-E51B588333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388" y="6246527"/>
            <a:ext cx="7331612" cy="606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641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7F3FA-A557-494C-AF6D-442E987A8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487" y="328755"/>
            <a:ext cx="10515600" cy="1325563"/>
          </a:xfrm>
        </p:spPr>
        <p:txBody>
          <a:bodyPr/>
          <a:lstStyle/>
          <a:p>
            <a:r>
              <a:rPr lang="en-CA" b="1" dirty="0"/>
              <a:t>PSMD Outlook and Volunteer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80334-EC98-4B93-AF9C-E70681901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Over 260 primary and secondary members across Canada</a:t>
            </a:r>
          </a:p>
          <a:p>
            <a:r>
              <a:rPr lang="en-CA" dirty="0"/>
              <a:t>Active discussion and joint opportunities/involvement:</a:t>
            </a:r>
          </a:p>
          <a:p>
            <a:pPr lvl="1"/>
            <a:r>
              <a:rPr lang="en-CA" dirty="0"/>
              <a:t>Chemical Industry Association of Canada (CIAC)</a:t>
            </a:r>
          </a:p>
          <a:p>
            <a:pPr lvl="1"/>
            <a:r>
              <a:rPr lang="en-CA" dirty="0"/>
              <a:t>Canadian Standards Association (CSA)</a:t>
            </a:r>
          </a:p>
          <a:p>
            <a:pPr lvl="1"/>
            <a:r>
              <a:rPr lang="en-CA" dirty="0"/>
              <a:t>Technical Standards and Safety Authority (TSSA)</a:t>
            </a:r>
          </a:p>
          <a:p>
            <a:pPr lvl="2"/>
            <a:r>
              <a:rPr lang="nl-NL" dirty="0"/>
              <a:t>Ontario Regulation: 219/01: OPERATING ENGINEERS</a:t>
            </a:r>
          </a:p>
          <a:p>
            <a:endParaRPr lang="nl-NL" dirty="0"/>
          </a:p>
          <a:p>
            <a:r>
              <a:rPr lang="nl-NL" dirty="0"/>
              <a:t>Platform to share experiences and current affiairs on Process Safety,           3 meetings/year (alternate East and West locations)</a:t>
            </a:r>
            <a:endParaRPr lang="en-C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FDC002-3D57-41CD-8C18-AD54D62D70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4583084" cy="74985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581045C-B3B7-4442-8171-8E3A030AF1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388" y="6246527"/>
            <a:ext cx="7331612" cy="606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326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DD0C1-A74C-4616-8CF1-4467A1A68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7857"/>
            <a:ext cx="10515600" cy="1325563"/>
          </a:xfrm>
        </p:spPr>
        <p:txBody>
          <a:bodyPr/>
          <a:lstStyle/>
          <a:p>
            <a:r>
              <a:rPr lang="en-CA" b="1" dirty="0"/>
              <a:t>Upcoming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C83A8-D5D0-4AC7-A383-C6EAA5B1C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XXIX Interamerican Congress of Chemical Engineering Incorporating the 68th Canadian Chemical Engineering Conference </a:t>
            </a:r>
          </a:p>
          <a:p>
            <a:pPr lvl="1"/>
            <a:r>
              <a:rPr lang="en-CA" dirty="0"/>
              <a:t>October 28-31, 2018 in Toronto, Ontario</a:t>
            </a:r>
          </a:p>
          <a:p>
            <a:pPr lvl="1"/>
            <a:r>
              <a:rPr lang="en-CA" dirty="0"/>
              <a:t>For more information: </a:t>
            </a:r>
            <a:r>
              <a:rPr lang="en-CA" dirty="0">
                <a:hlinkClick r:id="rId3"/>
              </a:rPr>
              <a:t>www.csche2018.ca</a:t>
            </a:r>
            <a:endParaRPr lang="en-CA" dirty="0"/>
          </a:p>
          <a:p>
            <a:endParaRPr lang="en-CA" dirty="0"/>
          </a:p>
          <a:p>
            <a:r>
              <a:rPr lang="en-CA" dirty="0"/>
              <a:t>“Open Meeting” (CCPS, CIAC, PSM Division), October 31, 2018</a:t>
            </a:r>
          </a:p>
          <a:p>
            <a:r>
              <a:rPr lang="en-CA" dirty="0"/>
              <a:t>Process Safety Management Division Meeting, November 1, 2018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dirty="0"/>
              <a:t>Come join us!</a:t>
            </a:r>
          </a:p>
          <a:p>
            <a:endParaRPr lang="en-C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28FC442-CE43-42CF-99EE-D2EE336A62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0"/>
            <a:ext cx="4583084" cy="74985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B1AFF28-9E1A-4646-ABA0-3BE20468EE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60388" y="6246527"/>
            <a:ext cx="7331612" cy="606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971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6C84B3F-EF69-4E0C-9E0A-AA87BB48EF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85796" y="3018461"/>
            <a:ext cx="3517946" cy="14617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Bef>
                <a:spcPct val="0"/>
              </a:spcBef>
            </a:pPr>
            <a:r>
              <a:rPr lang="en-US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Jyoti Patel</a:t>
            </a:r>
          </a:p>
          <a:p>
            <a:pPr algn="r">
              <a:spcBef>
                <a:spcPct val="0"/>
              </a:spcBef>
            </a:pPr>
            <a:r>
              <a:rPr lang="en-US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jpatel@resoluterms.com</a:t>
            </a:r>
          </a:p>
          <a:p>
            <a:pPr algn="r">
              <a:spcBef>
                <a:spcPct val="0"/>
              </a:spcBef>
            </a:pPr>
            <a:r>
              <a:rPr lang="en-US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403.837.4827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63D2283-8CF8-40C9-87F1-8593C30D923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196" y="4440885"/>
            <a:ext cx="1665393" cy="78353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4BC0C8F-04CB-4EE0-8B87-D7DF83055509}"/>
              </a:ext>
            </a:extLst>
          </p:cNvPr>
          <p:cNvSpPr txBox="1"/>
          <p:nvPr/>
        </p:nvSpPr>
        <p:spPr>
          <a:xfrm>
            <a:off x="4545041" y="2174213"/>
            <a:ext cx="2514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000" dirty="0">
                <a:solidFill>
                  <a:schemeClr val="bg1"/>
                </a:solidFill>
              </a:rPr>
              <a:t>Questions?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708862-3C7D-4895-9C84-B662A1E1BC4C}"/>
              </a:ext>
            </a:extLst>
          </p:cNvPr>
          <p:cNvSpPr txBox="1"/>
          <p:nvPr/>
        </p:nvSpPr>
        <p:spPr>
          <a:xfrm>
            <a:off x="7901907" y="6095193"/>
            <a:ext cx="38312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www.cheminst.ca</a:t>
            </a:r>
          </a:p>
        </p:txBody>
      </p:sp>
    </p:spTree>
    <p:extLst>
      <p:ext uri="{BB962C8B-B14F-4D97-AF65-F5344CB8AC3E}">
        <p14:creationId xmlns:p14="http://schemas.microsoft.com/office/powerpoint/2010/main" val="2455342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294</Words>
  <Application>Microsoft Office PowerPoint</Application>
  <PresentationFormat>Widescreen</PresentationFormat>
  <Paragraphs>42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Overview of Project Activities</vt:lpstr>
      <vt:lpstr>PSMD Outlook and Volunteer Opportunities</vt:lpstr>
      <vt:lpstr>Upcoming Events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Krista Leroux</dc:creator>
  <cp:lastModifiedBy>Surface Pro 4</cp:lastModifiedBy>
  <cp:revision>15</cp:revision>
  <dcterms:created xsi:type="dcterms:W3CDTF">2018-03-28T21:25:57Z</dcterms:created>
  <dcterms:modified xsi:type="dcterms:W3CDTF">2018-09-19T16:22:01Z</dcterms:modified>
</cp:coreProperties>
</file>