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66" r:id="rId2"/>
    <p:sldId id="268" r:id="rId3"/>
    <p:sldId id="273" r:id="rId4"/>
    <p:sldId id="272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E667-D048-4DBA-85A2-CD068695770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FC1B5-FE05-467A-83D0-3F4FA144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C9E1-D780-4BC5-8087-647399BB5C4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4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A087-0184-437A-A47B-B5118C2E63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3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3BB7-0400-46D2-910F-BBCEA53CF0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6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1AEE-6DA2-4EEB-B0D2-67C74E8B90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8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2168-1DE5-4DDE-B366-6A560DC94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2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388" y="1182688"/>
            <a:ext cx="8786812" cy="52768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</p:spPr>
      </p:pic>
      <p:pic>
        <p:nvPicPr>
          <p:cNvPr id="5" name="Picture 7" descr="CCPS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3876"/>
            <a:ext cx="1638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12750" y="457200"/>
            <a:ext cx="629285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9pPr>
          </a:lstStyle>
          <a:p>
            <a:endParaRPr lang="en-US" altLang="en-US" sz="36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5" y="1371600"/>
            <a:ext cx="4383087" cy="495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86400" y="1905000"/>
            <a:ext cx="2895600" cy="3581400"/>
          </a:xfrm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22000" dir="5400000" sy="-100000" algn="bl" rotWithShape="0"/>
          </a:effectLst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350" y="6454775"/>
            <a:ext cx="575945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 dirty="0" smtClean="0">
                <a:solidFill>
                  <a:prstClr val="black"/>
                </a:solidFill>
              </a:rPr>
              <a:t>“Let's Make CCPS Great Again!”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388" y="1182688"/>
            <a:ext cx="8786812" cy="527685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</p:spPr>
      </p:pic>
      <p:pic>
        <p:nvPicPr>
          <p:cNvPr id="5" name="Picture 7" descr="CCPS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3877"/>
            <a:ext cx="1638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12750" y="457227"/>
            <a:ext cx="629285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</a:defRPr>
            </a:lvl9pPr>
          </a:lstStyle>
          <a:p>
            <a:endParaRPr lang="en-US" altLang="en-US" sz="36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5" y="1371600"/>
            <a:ext cx="4383087" cy="495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86400" y="1905000"/>
            <a:ext cx="2895600" cy="3581400"/>
          </a:xfrm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22000" dir="5400000" sy="-100000" algn="bl" rotWithShape="0"/>
          </a:effectLst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350" y="6454775"/>
            <a:ext cx="575945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 dirty="0">
                <a:solidFill>
                  <a:prstClr val="black"/>
                </a:solidFill>
              </a:rPr>
              <a:t>Copyright © 2009 Center for Chemical Process Safety of the American Institute of Chemical Engineers</a:t>
            </a:r>
          </a:p>
        </p:txBody>
      </p:sp>
    </p:spTree>
    <p:extLst>
      <p:ext uri="{BB962C8B-B14F-4D97-AF65-F5344CB8AC3E}">
        <p14:creationId xmlns:p14="http://schemas.microsoft.com/office/powerpoint/2010/main" val="40319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0AC5-CED9-465F-97A9-2EBA07C18C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3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433B-C84E-4BAB-83FF-26BD4C9B2C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47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791200" cy="114300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7AD9-3648-431C-83FA-0DACE1585E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34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52B2-79FD-444F-B043-BEF191C4DB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4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7C1F-CC6D-4680-83C8-E27FB0D61E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52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8377-EB83-47D6-A0F6-364AE9B047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8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55DB-4142-4CD5-A9C2-DFC179AF70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59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A983-D4A5-4B5B-8C5D-04A1A35ADA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m2"/>
          <p:cNvPicPr>
            <a:picLocks noChangeAspect="1" noChangeArrowheads="1"/>
          </p:cNvPicPr>
          <p:nvPr userDrawn="1"/>
        </p:nvPicPr>
        <p:blipFill>
          <a:blip r:embed="rId2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36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6F0DAB-C505-4939-86D6-F9C9EC2AF7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Picture 6" descr="2008 CCPS_Log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228600"/>
            <a:ext cx="1524000" cy="6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m2"/>
          <p:cNvPicPr>
            <a:picLocks noChangeAspect="1" noChangeArrowheads="1"/>
          </p:cNvPicPr>
          <p:nvPr userDrawn="1"/>
        </p:nvPicPr>
        <p:blipFill>
          <a:blip r:embed="rId16" cstate="print"/>
          <a:srcRect l="20042" b="84120"/>
          <a:stretch>
            <a:fillRect/>
          </a:stretch>
        </p:blipFill>
        <p:spPr bwMode="auto">
          <a:xfrm>
            <a:off x="1835151" y="26"/>
            <a:ext cx="7308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40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jpeg"/><Relationship Id="rId47" Type="http://schemas.openxmlformats.org/officeDocument/2006/relationships/image" Target="../media/image5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jpg"/><Relationship Id="rId32" Type="http://schemas.openxmlformats.org/officeDocument/2006/relationships/image" Target="../media/image37.png"/><Relationship Id="rId37" Type="http://schemas.openxmlformats.org/officeDocument/2006/relationships/image" Target="../media/image42.jpg"/><Relationship Id="rId40" Type="http://schemas.openxmlformats.org/officeDocument/2006/relationships/image" Target="../media/image45.jpeg"/><Relationship Id="rId45" Type="http://schemas.openxmlformats.org/officeDocument/2006/relationships/image" Target="../media/image50.jpe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10" Type="http://schemas.openxmlformats.org/officeDocument/2006/relationships/image" Target="../media/image15.jpeg"/><Relationship Id="rId19" Type="http://schemas.openxmlformats.org/officeDocument/2006/relationships/image" Target="../media/image24.jpg"/><Relationship Id="rId31" Type="http://schemas.openxmlformats.org/officeDocument/2006/relationships/image" Target="../media/image36.jp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jpg"/><Relationship Id="rId30" Type="http://schemas.openxmlformats.org/officeDocument/2006/relationships/image" Target="../media/image35.jpg"/><Relationship Id="rId35" Type="http://schemas.openxmlformats.org/officeDocument/2006/relationships/image" Target="../media/image40.jpg"/><Relationship Id="rId43" Type="http://schemas.openxmlformats.org/officeDocument/2006/relationships/image" Target="../media/image48.jpeg"/><Relationship Id="rId48" Type="http://schemas.openxmlformats.org/officeDocument/2006/relationships/image" Target="../media/image53.png"/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g"/><Relationship Id="rId33" Type="http://schemas.openxmlformats.org/officeDocument/2006/relationships/image" Target="../media/image38.jp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0" Type="http://schemas.openxmlformats.org/officeDocument/2006/relationships/image" Target="../media/image25.png"/><Relationship Id="rId41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place/Howard+Johnson+Kangda+Plaza+Qingdao/@35.952698,120.194441,17z/data=!3m1!4b1!4m2!3m1!1s0x35960047119480e3:0xc3acc5295a9e01a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24000"/>
            <a:ext cx="7027102" cy="1447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en-US" sz="3200" b="1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Latin American Conference on Process Safety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</a:rPr>
              <a:t>6</a:t>
            </a:r>
            <a:r>
              <a:rPr lang="en-US" altLang="zh-CN" sz="3200" b="1" baseline="30000" dirty="0" smtClean="0">
                <a:solidFill>
                  <a:srgbClr val="C00000"/>
                </a:solidFill>
              </a:rPr>
              <a:t>th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 CCPS China Conference on Process Safety </a:t>
            </a:r>
            <a:endParaRPr lang="en-US" altLang="zh-CN" sz="6600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349672" y="6553200"/>
            <a:ext cx="1591305" cy="200587"/>
          </a:xfrm>
        </p:spPr>
        <p:txBody>
          <a:bodyPr/>
          <a:lstStyle/>
          <a:p>
            <a:fld id="{6BC3AD5C-2469-45DA-8C79-CB291FDE7C1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487" y="6527649"/>
            <a:ext cx="40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C00000"/>
                </a:solidFill>
                <a:latin typeface="Calibri" pitchFamily="34" charset="0"/>
              </a:rPr>
              <a:t>The Global Community Committed to Process Safety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907343" y="38100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Louisa A. </a:t>
            </a:r>
            <a:r>
              <a:rPr lang="en-US" sz="28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Nara</a:t>
            </a:r>
          </a:p>
          <a:p>
            <a:r>
              <a:rPr lang="en-US" sz="28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Global Technical Director</a:t>
            </a:r>
            <a:endParaRPr lang="en-US" sz="2800" b="1" kern="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Users\louna\Documents\Bio and Photos\lan wvu 2011 27547A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0" y="3276600"/>
            <a:ext cx="111549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lear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4" y="5847476"/>
            <a:ext cx="642257" cy="5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9200"/>
            <a:ext cx="76962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Held at Universidad </a:t>
            </a:r>
            <a:r>
              <a:rPr lang="en-US" sz="2800" dirty="0" err="1">
                <a:latin typeface="Calibri" panose="020F0502020204030204" pitchFamily="34" charset="0"/>
              </a:rPr>
              <a:t>Catolica</a:t>
            </a:r>
            <a:r>
              <a:rPr lang="en-US" sz="2800" dirty="0">
                <a:latin typeface="Calibri" panose="020F0502020204030204" pitchFamily="34" charset="0"/>
              </a:rPr>
              <a:t> Argentina in Buenos Aires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140 people attended the Metrics and CCPS Tools pre-conference workshop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325+ </a:t>
            </a:r>
            <a:r>
              <a:rPr lang="en-US" sz="2800" dirty="0">
                <a:latin typeface="Calibri" panose="020F0502020204030204" pitchFamily="34" charset="0"/>
              </a:rPr>
              <a:t>individuals attended the </a:t>
            </a:r>
            <a:r>
              <a:rPr lang="en-US" sz="2800" dirty="0" smtClean="0">
                <a:latin typeface="Calibri" panose="020F0502020204030204" pitchFamily="34" charset="0"/>
              </a:rPr>
              <a:t>conference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16 countries</a:t>
            </a:r>
            <a:endParaRPr lang="en-US" sz="2800" dirty="0">
              <a:latin typeface="Calibri" panose="020F0502020204030204" pitchFamily="34" charset="0"/>
            </a:endParaRPr>
          </a:p>
          <a:p>
            <a:pPr lvl="0"/>
            <a:r>
              <a:rPr lang="en-US" sz="2800" dirty="0" smtClean="0">
                <a:latin typeface="Calibri" panose="020F0502020204030204" pitchFamily="34" charset="0"/>
              </a:rPr>
              <a:t>11 Exhibitors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B862-D708-436A-9C85-DE61C596E417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66700"/>
            <a:ext cx="6705600" cy="8001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8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r>
              <a:rPr lang="en-US" dirty="0" smtClean="0">
                <a:latin typeface="Calibri" panose="020F0502020204030204" pitchFamily="34" charset="0"/>
              </a:rPr>
              <a:t> Latin American Conference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Image result for clear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7069"/>
            <a:ext cx="642257" cy="5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5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>
                <a:solidFill>
                  <a:srgbClr val="C00000"/>
                </a:solidFill>
                <a:ea typeface="Times New Roman"/>
                <a:cs typeface="Times New Roman"/>
              </a:rPr>
              <a:t>“Let's Make CCPS Great Again!”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82296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International keynote speakers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(IOGP - Australia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US -  CSB,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Wilis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Risk Insurers –UK, NFPA – Argentina; US – Chevron; AICHE – Executive Director)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High Quality Technical presentations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Competency panel discussion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u="sng" dirty="0">
                <a:solidFill>
                  <a:prstClr val="black"/>
                </a:solidFill>
                <a:latin typeface="Calibri" panose="020F0502020204030204" pitchFamily="34" charset="0"/>
              </a:rPr>
              <a:t>LinkedIn stats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for the 8th LACPS post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10,250 views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83 Likes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2,509 followers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TSC meeting held during conference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266700"/>
            <a:ext cx="6705600" cy="800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latin typeface="Calibri" panose="020F0502020204030204" pitchFamily="34" charset="0"/>
              </a:rPr>
              <a:t>8</a:t>
            </a:r>
            <a:r>
              <a:rPr lang="en-US" baseline="30000" smtClean="0">
                <a:latin typeface="Calibri" panose="020F0502020204030204" pitchFamily="34" charset="0"/>
              </a:rPr>
              <a:t>th</a:t>
            </a:r>
            <a:r>
              <a:rPr lang="en-US" smtClean="0">
                <a:latin typeface="Calibri" panose="020F0502020204030204" pitchFamily="34" charset="0"/>
              </a:rPr>
              <a:t> Latin American Conference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7270" y="6550249"/>
            <a:ext cx="404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Global Community Committed to Process Safety</a:t>
            </a:r>
          </a:p>
        </p:txBody>
      </p:sp>
      <p:sp>
        <p:nvSpPr>
          <p:cNvPr id="14" name="Slide Number Placeholder 11"/>
          <p:cNvSpPr txBox="1">
            <a:spLocks/>
          </p:cNvSpPr>
          <p:nvPr/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3BB7-0400-46D2-910F-BBCEA53CF0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WHAT IS NEEDED TO HAVE A PROCESS SAFETY EVENT?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People interested in the subject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Knowledgeable Speakers on PS topics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Meeting place + Water + Coffee + Restroom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Lunch arrangements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Interaction between participants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Someone to put all this together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95370" y="762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LOW COST PROCESS SAFETY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KNOWLEDGE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SHARING EVENTS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67163"/>
            <a:ext cx="4953000" cy="27860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67200" y="4050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São Paulo – </a:t>
            </a:r>
            <a:r>
              <a:rPr kumimoji="0" lang="pt-B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53BB7-0400-46D2-910F-BBCEA53CF0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Image result for global view of south 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6694" y="3749398"/>
            <a:ext cx="681906" cy="822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" y="1320591"/>
            <a:ext cx="1808682" cy="8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42" y="4355085"/>
            <a:ext cx="1032225" cy="6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26" y="4002963"/>
            <a:ext cx="933450" cy="29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96987" y="1170043"/>
            <a:ext cx="86106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270" y="6550249"/>
            <a:ext cx="404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Global Community Committed to Process Safety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29" y="5798204"/>
            <a:ext cx="929360" cy="4948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" y="5118016"/>
            <a:ext cx="1012889" cy="68018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" y="6337663"/>
            <a:ext cx="1137895" cy="42512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85" y="3490655"/>
            <a:ext cx="2226204" cy="117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39191"/>
            <a:ext cx="719274" cy="66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28" y="1877244"/>
            <a:ext cx="1453189" cy="5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30" y="2023731"/>
            <a:ext cx="942975" cy="6674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18" y="2674618"/>
            <a:ext cx="1016000" cy="4254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19" y="2041031"/>
            <a:ext cx="940955" cy="5043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78" y="2052086"/>
            <a:ext cx="927100" cy="4822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46" y="2674644"/>
            <a:ext cx="1037522" cy="73718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90" y="2539011"/>
            <a:ext cx="1495453" cy="92875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828951"/>
            <a:ext cx="1152500" cy="8643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66" y="5029200"/>
            <a:ext cx="1293775" cy="66548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13" y="6241042"/>
            <a:ext cx="1311275" cy="387350"/>
          </a:xfrm>
          <a:prstGeom prst="rect">
            <a:avLst/>
          </a:prstGeom>
        </p:spPr>
      </p:pic>
      <p:pic>
        <p:nvPicPr>
          <p:cNvPr id="2" name="Picture 2" descr="http://www.aiche.org/sites/default/files/styles/thumbnail/public/images/company/Dow.png?itok=n45fpZX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39" y="3124282"/>
            <a:ext cx="952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77" y="4937152"/>
            <a:ext cx="1420577" cy="31010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09" y="3383380"/>
            <a:ext cx="788137" cy="79165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58" y="3779206"/>
            <a:ext cx="1269967" cy="69575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92" y="4541166"/>
            <a:ext cx="559587" cy="55958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54" y="3273876"/>
            <a:ext cx="1457325" cy="34925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6" y="5092179"/>
            <a:ext cx="637602" cy="63760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76" y="4917012"/>
            <a:ext cx="800900" cy="81279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" y="4069125"/>
            <a:ext cx="653010" cy="96010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52" y="2674644"/>
            <a:ext cx="624184" cy="832245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76" y="5291955"/>
            <a:ext cx="587248" cy="1012498"/>
          </a:xfrm>
          <a:prstGeom prst="rect">
            <a:avLst/>
          </a:prstGeom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90" y="5328432"/>
            <a:ext cx="1654476" cy="3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81" y="3902328"/>
            <a:ext cx="1377247" cy="49846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43" y="2649919"/>
            <a:ext cx="1103335" cy="830696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61" y="4473874"/>
            <a:ext cx="2015325" cy="433201"/>
          </a:xfrm>
          <a:prstGeom prst="rect">
            <a:avLst/>
          </a:prstGeom>
        </p:spPr>
      </p:pic>
      <p:pic>
        <p:nvPicPr>
          <p:cNvPr id="2049" name="Imagem 204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52" y="5769536"/>
            <a:ext cx="885750" cy="885750"/>
          </a:xfrm>
          <a:prstGeom prst="rect">
            <a:avLst/>
          </a:prstGeom>
        </p:spPr>
      </p:pic>
      <p:pic>
        <p:nvPicPr>
          <p:cNvPr id="2061" name="Imagem 206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2116458"/>
            <a:ext cx="1264675" cy="712493"/>
          </a:xfrm>
          <a:prstGeom prst="rect">
            <a:avLst/>
          </a:prstGeom>
        </p:spPr>
      </p:pic>
      <p:sp>
        <p:nvSpPr>
          <p:cNvPr id="67" name="Title 1"/>
          <p:cNvSpPr txBox="1">
            <a:spLocks/>
          </p:cNvSpPr>
          <p:nvPr/>
        </p:nvSpPr>
        <p:spPr>
          <a:xfrm>
            <a:off x="2411426" y="76200"/>
            <a:ext cx="60467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PARTICIPANTS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7" name="Picture 17" descr="Cargill_graphics-02.png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64" y="4285129"/>
            <a:ext cx="1145953" cy="512022"/>
          </a:xfrm>
          <a:prstGeom prst="rect">
            <a:avLst/>
          </a:prstGeom>
        </p:spPr>
      </p:pic>
      <p:sp>
        <p:nvSpPr>
          <p:cNvPr id="6" name="AutoShape 2" descr="Resultado de imagem para ldc louis dreyfus"/>
          <p:cNvSpPr>
            <a:spLocks noChangeAspect="1" noChangeArrowheads="1"/>
          </p:cNvSpPr>
          <p:nvPr/>
        </p:nvSpPr>
        <p:spPr bwMode="auto">
          <a:xfrm>
            <a:off x="307975" y="7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4" descr="Resultado de imagem para ldc louis dreyfus"/>
          <p:cNvSpPr>
            <a:spLocks noChangeAspect="1" noChangeArrowheads="1"/>
          </p:cNvSpPr>
          <p:nvPr/>
        </p:nvSpPr>
        <p:spPr bwMode="auto">
          <a:xfrm>
            <a:off x="460375" y="1603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26" y="1252493"/>
            <a:ext cx="1110669" cy="6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638" y="-1625557"/>
            <a:ext cx="2051449" cy="9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697163"/>
            <a:ext cx="1141365" cy="5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12" descr="Resultado de imagem para basf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6" name="AutoShape 14" descr="Resultado de imagem para basf"/>
          <p:cNvSpPr>
            <a:spLocks noChangeAspect="1" noChangeArrowheads="1"/>
          </p:cNvSpPr>
          <p:nvPr/>
        </p:nvSpPr>
        <p:spPr bwMode="auto">
          <a:xfrm>
            <a:off x="765175" y="465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7" name="Picture 16" descr="Resultado de imagem para basf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76" y="5663161"/>
            <a:ext cx="1304121" cy="6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aker"/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7" b="42053"/>
          <a:stretch/>
        </p:blipFill>
        <p:spPr bwMode="auto">
          <a:xfrm>
            <a:off x="2907488" y="3255812"/>
            <a:ext cx="2064123" cy="38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m para ensco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13565" r="5141" b="13805"/>
          <a:stretch/>
        </p:blipFill>
        <p:spPr bwMode="auto">
          <a:xfrm>
            <a:off x="2899806" y="5874888"/>
            <a:ext cx="1286819" cy="5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m para total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0" y="1320587"/>
            <a:ext cx="1836103" cy="6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m para p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93" y="5874888"/>
            <a:ext cx="855862" cy="6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raizen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76" y="6392364"/>
            <a:ext cx="1061671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m para chevron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46" y="1782740"/>
            <a:ext cx="795919" cy="8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m para solvay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66" y="2230898"/>
            <a:ext cx="1016916" cy="5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57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B862-D708-436A-9C85-DE61C596E41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6878" y="228600"/>
            <a:ext cx="6321322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6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r>
              <a:rPr lang="en-US" dirty="0" smtClean="0">
                <a:latin typeface="Calibri" panose="020F0502020204030204" pitchFamily="34" charset="0"/>
              </a:rPr>
              <a:t> CCPS China Conference on Process Safety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2" descr="Image result for clear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6267124"/>
            <a:ext cx="642257" cy="5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05" y="3502756"/>
            <a:ext cx="4514850" cy="287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80530" y="1694765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 Keynote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56 Presenters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Implementing PSM in China and other Countries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LOPA and SIS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Integrity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Practices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Safety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Accident Analysis &amp; Investigation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Analysis  &amp;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Protection &amp; </a:t>
            </a:r>
          </a:p>
          <a:p>
            <a:pPr lvl="2"/>
            <a:r>
              <a:rPr lang="en-US" dirty="0" smtClean="0"/>
              <a:t>Energy </a:t>
            </a:r>
            <a:r>
              <a:rPr lang="en-US" dirty="0" smtClean="0"/>
              <a:t>Conservation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5181600"/>
            <a:ext cx="3729470" cy="92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Image result for CCPS China s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662400" cy="176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048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 smtClean="0"/>
              <a:t>September </a:t>
            </a:r>
            <a:r>
              <a:rPr lang="en-US" dirty="0"/>
              <a:t>25-27, 2018</a:t>
            </a:r>
          </a:p>
          <a:p>
            <a:pPr fontAlgn="base"/>
            <a:r>
              <a:rPr lang="en-US" b="1" dirty="0">
                <a:hlinkClick r:id="rId6"/>
              </a:rPr>
              <a:t>Howard Johnson </a:t>
            </a:r>
            <a:r>
              <a:rPr lang="en-US" b="1" dirty="0" err="1">
                <a:hlinkClick r:id="rId6"/>
              </a:rPr>
              <a:t>Kangda</a:t>
            </a:r>
            <a:r>
              <a:rPr lang="en-US" b="1" dirty="0">
                <a:hlinkClick r:id="rId6"/>
              </a:rPr>
              <a:t> Plaza Qingdao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060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264</Words>
  <Application>Microsoft Office PowerPoint</Application>
  <PresentationFormat>On-screen Show (4:3)</PresentationFormat>
  <Paragraphs>56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3_Office Theme</vt:lpstr>
      <vt:lpstr>PowerPoint Presentation</vt:lpstr>
      <vt:lpstr>8th Latin American Conference</vt:lpstr>
      <vt:lpstr>PowerPoint Presentation</vt:lpstr>
      <vt:lpstr>PowerPoint Presentation</vt:lpstr>
      <vt:lpstr>PowerPoint Presentation</vt:lpstr>
      <vt:lpstr>6th CCPS China Conference on Process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Nara</dc:creator>
  <cp:lastModifiedBy>Louisa Nara</cp:lastModifiedBy>
  <cp:revision>7</cp:revision>
  <dcterms:created xsi:type="dcterms:W3CDTF">2018-09-19T20:28:58Z</dcterms:created>
  <dcterms:modified xsi:type="dcterms:W3CDTF">2018-09-20T01:25:33Z</dcterms:modified>
</cp:coreProperties>
</file>