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1" r:id="rId1"/>
    <p:sldMasterId id="2147483840" r:id="rId2"/>
    <p:sldMasterId id="2147483917" r:id="rId3"/>
    <p:sldMasterId id="2147483947" r:id="rId4"/>
    <p:sldMasterId id="2147483973" r:id="rId5"/>
    <p:sldMasterId id="2147483998" r:id="rId6"/>
    <p:sldMasterId id="2147484010" r:id="rId7"/>
    <p:sldMasterId id="2147484026" r:id="rId8"/>
    <p:sldMasterId id="2147484042" r:id="rId9"/>
    <p:sldMasterId id="2147484058" r:id="rId10"/>
    <p:sldMasterId id="2147484074" r:id="rId11"/>
    <p:sldMasterId id="2147484090" r:id="rId12"/>
    <p:sldMasterId id="2147484104" r:id="rId13"/>
    <p:sldMasterId id="2147484116" r:id="rId14"/>
  </p:sldMasterIdLst>
  <p:notesMasterIdLst>
    <p:notesMasterId r:id="rId57"/>
  </p:notesMasterIdLst>
  <p:handoutMasterIdLst>
    <p:handoutMasterId r:id="rId58"/>
  </p:handoutMasterIdLst>
  <p:sldIdLst>
    <p:sldId id="791" r:id="rId15"/>
    <p:sldId id="806" r:id="rId16"/>
    <p:sldId id="808" r:id="rId17"/>
    <p:sldId id="793" r:id="rId18"/>
    <p:sldId id="732" r:id="rId19"/>
    <p:sldId id="683" r:id="rId20"/>
    <p:sldId id="684" r:id="rId21"/>
    <p:sldId id="685" r:id="rId22"/>
    <p:sldId id="801" r:id="rId23"/>
    <p:sldId id="809" r:id="rId24"/>
    <p:sldId id="810" r:id="rId25"/>
    <p:sldId id="811" r:id="rId26"/>
    <p:sldId id="750" r:id="rId27"/>
    <p:sldId id="751" r:id="rId28"/>
    <p:sldId id="817" r:id="rId29"/>
    <p:sldId id="769" r:id="rId30"/>
    <p:sldId id="796" r:id="rId31"/>
    <p:sldId id="812" r:id="rId32"/>
    <p:sldId id="813" r:id="rId33"/>
    <p:sldId id="841" r:id="rId34"/>
    <p:sldId id="818" r:id="rId35"/>
    <p:sldId id="819" r:id="rId36"/>
    <p:sldId id="820" r:id="rId37"/>
    <p:sldId id="821" r:id="rId38"/>
    <p:sldId id="822" r:id="rId39"/>
    <p:sldId id="823" r:id="rId40"/>
    <p:sldId id="824" r:id="rId41"/>
    <p:sldId id="825" r:id="rId42"/>
    <p:sldId id="826" r:id="rId43"/>
    <p:sldId id="827" r:id="rId44"/>
    <p:sldId id="828" r:id="rId45"/>
    <p:sldId id="842" r:id="rId46"/>
    <p:sldId id="830" r:id="rId47"/>
    <p:sldId id="831" r:id="rId48"/>
    <p:sldId id="832" r:id="rId49"/>
    <p:sldId id="833" r:id="rId50"/>
    <p:sldId id="834" r:id="rId51"/>
    <p:sldId id="835" r:id="rId52"/>
    <p:sldId id="836" r:id="rId53"/>
    <p:sldId id="837" r:id="rId54"/>
    <p:sldId id="838" r:id="rId55"/>
    <p:sldId id="843" r:id="rId56"/>
  </p:sldIdLst>
  <p:sldSz cx="9144000" cy="6858000" type="screen4x3"/>
  <p:notesSz cx="6858000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FF"/>
    <a:srgbClr val="FFCE33"/>
    <a:srgbClr val="FF3535"/>
    <a:srgbClr val="FF0000"/>
    <a:srgbClr val="000066"/>
    <a:srgbClr val="FF3399"/>
    <a:srgbClr val="00FFCC"/>
    <a:srgbClr val="0000FF"/>
    <a:srgbClr val="9AF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043" autoAdjust="0"/>
    <p:restoredTop sz="99278" autoAdjust="0"/>
  </p:normalViewPr>
  <p:slideViewPr>
    <p:cSldViewPr snapToGrid="0">
      <p:cViewPr>
        <p:scale>
          <a:sx n="90" d="100"/>
          <a:sy n="90" d="100"/>
        </p:scale>
        <p:origin x="-1075" y="-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52-4DA3-881B-5922E05EEEAE}"/>
              </c:ext>
            </c:extLst>
          </c:dPt>
          <c:cat>
            <c:strRef>
              <c:f>Sheet1!$A$2</c:f>
              <c:strCache>
                <c:ptCount val="1"/>
                <c:pt idx="0">
                  <c:v>Doing a World of Good Campaign -- Funds Raised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2-4DA3-881B-5922E05EEE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rgbClr val="00B0F0"/>
              </a:solidFill>
            </a:ln>
          </c:spPr>
          <c:invertIfNegative val="0"/>
          <c:cat>
            <c:strRef>
              <c:f>Sheet1!$A$2</c:f>
              <c:strCache>
                <c:ptCount val="1"/>
                <c:pt idx="0">
                  <c:v>Doing a World of Good Campaign -- Funds Raised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952-4DA3-881B-5922E05EEE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Doing a World of Good Campaign -- Funds Raised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52-4DA3-881B-5922E05EE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9176192"/>
        <c:axId val="307716096"/>
      </c:barChart>
      <c:catAx>
        <c:axId val="319176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07716096"/>
        <c:crosses val="autoZero"/>
        <c:auto val="1"/>
        <c:lblAlgn val="ctr"/>
        <c:lblOffset val="100"/>
        <c:noMultiLvlLbl val="0"/>
      </c:catAx>
      <c:valAx>
        <c:axId val="3077160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1917619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>
          <a:shade val="50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09235564304461"/>
          <c:y val="3.3507874015748035E-2"/>
          <c:w val="0.51167798556430444"/>
          <c:h val="0.827122539370078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SAChE Completions</c:v>
                </c:pt>
              </c:strCache>
            </c:strRef>
          </c:tx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722</c:v>
                </c:pt>
                <c:pt idx="1">
                  <c:v>2366</c:v>
                </c:pt>
                <c:pt idx="2">
                  <c:v>12588</c:v>
                </c:pt>
                <c:pt idx="3">
                  <c:v>20561</c:v>
                </c:pt>
                <c:pt idx="4">
                  <c:v>21130</c:v>
                </c:pt>
                <c:pt idx="5">
                  <c:v>25756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 of Students using SAChE</c:v>
                </c:pt>
              </c:strCache>
            </c:strRef>
          </c:tx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298</c:v>
                </c:pt>
                <c:pt idx="1">
                  <c:v>769</c:v>
                </c:pt>
                <c:pt idx="2">
                  <c:v>3795</c:v>
                </c:pt>
                <c:pt idx="3">
                  <c:v>6397</c:v>
                </c:pt>
                <c:pt idx="4">
                  <c:v>7073</c:v>
                </c:pt>
                <c:pt idx="5">
                  <c:v>7932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0270848"/>
        <c:axId val="297189952"/>
      </c:lineChart>
      <c:catAx>
        <c:axId val="320270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7189952"/>
        <c:crosses val="autoZero"/>
        <c:auto val="1"/>
        <c:lblAlgn val="ctr"/>
        <c:lblOffset val="100"/>
        <c:noMultiLvlLbl val="0"/>
      </c:catAx>
      <c:valAx>
        <c:axId val="297189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0270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18700787401587"/>
          <c:y val="0.69543454724409448"/>
          <c:w val="0.30097965879265093"/>
          <c:h val="0.302880905511811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69489-44A6-4B84-9EC9-00E41CC1F16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E8842E-CF56-4A66-BE38-BD3153C602D6}">
      <dgm:prSet phldrT="[Text]"/>
      <dgm:spPr/>
      <dgm:t>
        <a:bodyPr/>
        <a:lstStyle/>
        <a:p>
          <a:r>
            <a:rPr lang="en-US" i="1" dirty="0" smtClean="0"/>
            <a:t>The Importance of Process Safety*</a:t>
          </a:r>
          <a:endParaRPr lang="en-US" dirty="0"/>
        </a:p>
      </dgm:t>
    </dgm:pt>
    <dgm:pt modelId="{3B005EFD-C14D-4DF0-9D92-830CA6CB3FCA}" type="parTrans" cxnId="{AE2EAAF1-479D-4D83-9508-9C4283076491}">
      <dgm:prSet/>
      <dgm:spPr/>
      <dgm:t>
        <a:bodyPr/>
        <a:lstStyle/>
        <a:p>
          <a:endParaRPr lang="en-US"/>
        </a:p>
      </dgm:t>
    </dgm:pt>
    <dgm:pt modelId="{5CD0509D-7A96-4B3E-9EAD-2A9AE3FEA094}" type="sibTrans" cxnId="{AE2EAAF1-479D-4D83-9508-9C4283076491}">
      <dgm:prSet/>
      <dgm:spPr/>
      <dgm:t>
        <a:bodyPr/>
        <a:lstStyle/>
        <a:p>
          <a:endParaRPr lang="en-US"/>
        </a:p>
      </dgm:t>
    </dgm:pt>
    <dgm:pt modelId="{C6C1BE0F-FAD7-4DB6-87D1-DE88C607DAC9}">
      <dgm:prSet phldrT="[Text]"/>
      <dgm:spPr>
        <a:solidFill>
          <a:srgbClr val="00CC99"/>
        </a:solidFill>
      </dgm:spPr>
      <dgm:t>
        <a:bodyPr/>
        <a:lstStyle/>
        <a:p>
          <a:r>
            <a:rPr lang="en-US" b="1" dirty="0" smtClean="0"/>
            <a:t>Level 2 (Intermediate)</a:t>
          </a:r>
          <a:endParaRPr lang="en-US" b="1" dirty="0"/>
        </a:p>
      </dgm:t>
    </dgm:pt>
    <dgm:pt modelId="{ACF2FED5-D855-4663-948C-0D8EE86D90E4}" type="parTrans" cxnId="{CA557A53-57C0-4E03-ADEA-CEBA43F65692}">
      <dgm:prSet/>
      <dgm:spPr/>
      <dgm:t>
        <a:bodyPr/>
        <a:lstStyle/>
        <a:p>
          <a:endParaRPr lang="en-US"/>
        </a:p>
      </dgm:t>
    </dgm:pt>
    <dgm:pt modelId="{DE94761D-9282-4CD3-AD69-3FE0D16DA176}" type="sibTrans" cxnId="{CA557A53-57C0-4E03-ADEA-CEBA43F65692}">
      <dgm:prSet/>
      <dgm:spPr/>
      <dgm:t>
        <a:bodyPr/>
        <a:lstStyle/>
        <a:p>
          <a:endParaRPr lang="en-US"/>
        </a:p>
      </dgm:t>
    </dgm:pt>
    <dgm:pt modelId="{CF11FE79-0CF2-4992-BFD3-2503709ADC53}">
      <dgm:prSet phldrT="[Text]"/>
      <dgm:spPr/>
      <dgm:t>
        <a:bodyPr/>
        <a:lstStyle/>
        <a:p>
          <a:r>
            <a:rPr lang="en-US" i="1" dirty="0" smtClean="0"/>
            <a:t>Toxicological Hazards</a:t>
          </a:r>
        </a:p>
        <a:p>
          <a:r>
            <a:rPr lang="en-US" i="1" dirty="0" smtClean="0"/>
            <a:t>Chemical Reactivity Hazards *</a:t>
          </a:r>
          <a:endParaRPr lang="en-US" dirty="0"/>
        </a:p>
      </dgm:t>
    </dgm:pt>
    <dgm:pt modelId="{2DBA8BCA-72CE-4525-8705-812A9A37EBAC}" type="parTrans" cxnId="{C3AB9D97-9117-40D5-9658-7FF38C3BB344}">
      <dgm:prSet/>
      <dgm:spPr/>
      <dgm:t>
        <a:bodyPr/>
        <a:lstStyle/>
        <a:p>
          <a:endParaRPr lang="en-US"/>
        </a:p>
      </dgm:t>
    </dgm:pt>
    <dgm:pt modelId="{0557ECBB-A8F7-4676-9BB0-D2C32EB8394C}" type="sibTrans" cxnId="{C3AB9D97-9117-40D5-9658-7FF38C3BB344}">
      <dgm:prSet/>
      <dgm:spPr/>
      <dgm:t>
        <a:bodyPr/>
        <a:lstStyle/>
        <a:p>
          <a:endParaRPr lang="en-US"/>
        </a:p>
      </dgm:t>
    </dgm:pt>
    <dgm:pt modelId="{680D9286-36BC-4D50-A9D5-EEE0739DC115}">
      <dgm:prSet phldrT="[Text]"/>
      <dgm:spPr>
        <a:solidFill>
          <a:schemeClr val="accent3"/>
        </a:solidFill>
      </dgm:spPr>
      <dgm:t>
        <a:bodyPr/>
        <a:lstStyle/>
        <a:p>
          <a:r>
            <a:rPr lang="en-US" b="1" dirty="0" smtClean="0"/>
            <a:t>Level 3 (Advanced)</a:t>
          </a:r>
          <a:endParaRPr lang="en-US" b="1" dirty="0"/>
        </a:p>
      </dgm:t>
    </dgm:pt>
    <dgm:pt modelId="{4124FC02-C871-4F5C-A9A1-1381DCB476F9}" type="parTrans" cxnId="{31D83437-40BE-4EAE-8D78-CA9865749ED4}">
      <dgm:prSet/>
      <dgm:spPr/>
      <dgm:t>
        <a:bodyPr/>
        <a:lstStyle/>
        <a:p>
          <a:endParaRPr lang="en-US"/>
        </a:p>
      </dgm:t>
    </dgm:pt>
    <dgm:pt modelId="{59175F84-E337-4C8F-8202-DD486F8A966F}" type="sibTrans" cxnId="{31D83437-40BE-4EAE-8D78-CA9865749ED4}">
      <dgm:prSet/>
      <dgm:spPr/>
      <dgm:t>
        <a:bodyPr/>
        <a:lstStyle/>
        <a:p>
          <a:endParaRPr lang="en-US"/>
        </a:p>
      </dgm:t>
    </dgm:pt>
    <dgm:pt modelId="{55C75E18-CD6C-4E69-9555-356F3D1D215F}">
      <dgm:prSet phldrT="[Text]"/>
      <dgm:spPr/>
      <dgm:t>
        <a:bodyPr/>
        <a:lstStyle/>
        <a:p>
          <a:r>
            <a:rPr lang="en-US" i="1" dirty="0" smtClean="0"/>
            <a:t>Inherently Safer Design</a:t>
          </a:r>
          <a:endParaRPr lang="en-US" dirty="0"/>
        </a:p>
      </dgm:t>
    </dgm:pt>
    <dgm:pt modelId="{7D9ABDDC-0E1E-4EA4-A965-49B4EFD7EB7C}" type="parTrans" cxnId="{3C8F01C5-AD6F-4F0F-8517-32D0875364F1}">
      <dgm:prSet/>
      <dgm:spPr/>
      <dgm:t>
        <a:bodyPr/>
        <a:lstStyle/>
        <a:p>
          <a:endParaRPr lang="en-US"/>
        </a:p>
      </dgm:t>
    </dgm:pt>
    <dgm:pt modelId="{8FAE416E-C13B-4A44-9BB1-288EF8F98F02}" type="sibTrans" cxnId="{3C8F01C5-AD6F-4F0F-8517-32D0875364F1}">
      <dgm:prSet/>
      <dgm:spPr/>
      <dgm:t>
        <a:bodyPr/>
        <a:lstStyle/>
        <a:p>
          <a:endParaRPr lang="en-US"/>
        </a:p>
      </dgm:t>
    </dgm:pt>
    <dgm:pt modelId="{3CBB9BF5-A89C-496B-AB4F-CA4BCD90A42D}">
      <dgm:prSet/>
      <dgm:spPr/>
      <dgm:t>
        <a:bodyPr/>
        <a:lstStyle/>
        <a:p>
          <a:r>
            <a:rPr lang="en-US" i="1" dirty="0" smtClean="0"/>
            <a:t>Fire Hazards*</a:t>
          </a:r>
        </a:p>
        <a:p>
          <a:r>
            <a:rPr lang="en-US" i="1" dirty="0" smtClean="0"/>
            <a:t>Understanding Hazards and Risk*</a:t>
          </a:r>
        </a:p>
        <a:p>
          <a:r>
            <a:rPr lang="en-US" i="1" dirty="0" smtClean="0"/>
            <a:t>Hazards and Risk: What Can Go Wrong?</a:t>
          </a:r>
          <a:endParaRPr lang="en-US" i="1" dirty="0"/>
        </a:p>
      </dgm:t>
    </dgm:pt>
    <dgm:pt modelId="{8A29FA0A-03EE-4C5D-A882-62DB78A9F1AB}" type="parTrans" cxnId="{F86C82A0-0149-425B-A9F4-D3B2E7726017}">
      <dgm:prSet/>
      <dgm:spPr/>
      <dgm:t>
        <a:bodyPr/>
        <a:lstStyle/>
        <a:p>
          <a:endParaRPr lang="en-US"/>
        </a:p>
      </dgm:t>
    </dgm:pt>
    <dgm:pt modelId="{4ABEC431-ED5D-42FF-8A4C-F8055DBF4411}" type="sibTrans" cxnId="{F86C82A0-0149-425B-A9F4-D3B2E7726017}">
      <dgm:prSet/>
      <dgm:spPr/>
      <dgm:t>
        <a:bodyPr/>
        <a:lstStyle/>
        <a:p>
          <a:endParaRPr lang="en-US"/>
        </a:p>
      </dgm:t>
    </dgm:pt>
    <dgm:pt modelId="{010059F1-E007-4508-B85A-6528530B36F2}">
      <dgm:prSet/>
      <dgm:spPr/>
      <dgm:t>
        <a:bodyPr/>
        <a:lstStyle/>
        <a:p>
          <a:r>
            <a:rPr lang="en-US" i="1" dirty="0" smtClean="0"/>
            <a:t>Hazard Recognition*</a:t>
          </a:r>
          <a:endParaRPr lang="en-US" i="1" dirty="0"/>
        </a:p>
      </dgm:t>
    </dgm:pt>
    <dgm:pt modelId="{C91C6BB7-6229-420A-8190-896FD032D8B8}" type="parTrans" cxnId="{58405CB3-16DC-4EB9-9452-679A8A350ACC}">
      <dgm:prSet/>
      <dgm:spPr/>
      <dgm:t>
        <a:bodyPr/>
        <a:lstStyle/>
        <a:p>
          <a:endParaRPr lang="en-US"/>
        </a:p>
      </dgm:t>
    </dgm:pt>
    <dgm:pt modelId="{D5C32C2D-A5E0-43B4-A7AC-031B8A511FF4}" type="sibTrans" cxnId="{58405CB3-16DC-4EB9-9452-679A8A350ACC}">
      <dgm:prSet/>
      <dgm:spPr/>
      <dgm:t>
        <a:bodyPr/>
        <a:lstStyle/>
        <a:p>
          <a:endParaRPr lang="en-US"/>
        </a:p>
      </dgm:t>
    </dgm:pt>
    <dgm:pt modelId="{D9DB9B73-DC9B-4F13-A09D-8BD14F46552A}">
      <dgm:prSet/>
      <dgm:spPr/>
      <dgm:t>
        <a:bodyPr/>
        <a:lstStyle/>
        <a:p>
          <a:r>
            <a:rPr lang="en-US" i="1" dirty="0" smtClean="0"/>
            <a:t>Identifying &amp; Minimizing Hazards*</a:t>
          </a:r>
          <a:endParaRPr lang="en-US" i="1" dirty="0"/>
        </a:p>
      </dgm:t>
    </dgm:pt>
    <dgm:pt modelId="{F8493561-7CAC-4291-9297-9589293390C8}" type="parTrans" cxnId="{B531BDEE-CF65-4796-9966-309AC29FD2CD}">
      <dgm:prSet/>
      <dgm:spPr/>
      <dgm:t>
        <a:bodyPr/>
        <a:lstStyle/>
        <a:p>
          <a:endParaRPr lang="en-US"/>
        </a:p>
      </dgm:t>
    </dgm:pt>
    <dgm:pt modelId="{BD3F6E3C-4C5F-41D5-BB5E-80C1A8633A3B}" type="sibTrans" cxnId="{B531BDEE-CF65-4796-9966-309AC29FD2CD}">
      <dgm:prSet/>
      <dgm:spPr/>
      <dgm:t>
        <a:bodyPr/>
        <a:lstStyle/>
        <a:p>
          <a:endParaRPr lang="en-US"/>
        </a:p>
      </dgm:t>
    </dgm:pt>
    <dgm:pt modelId="{67082D2E-E1E8-4891-9F74-7A77847DD725}">
      <dgm:prSet/>
      <dgm:spPr/>
      <dgm:t>
        <a:bodyPr/>
        <a:lstStyle/>
        <a:p>
          <a:r>
            <a:rPr lang="en-US" i="1" dirty="0" smtClean="0"/>
            <a:t>Intro to Managing Process Safety Hazards*</a:t>
          </a:r>
          <a:endParaRPr lang="en-US" i="1" dirty="0"/>
        </a:p>
      </dgm:t>
    </dgm:pt>
    <dgm:pt modelId="{2B93FA56-BDF3-4FA1-8A65-6D216C12D80F}" type="parTrans" cxnId="{537C3A49-49D4-4300-A693-769D64DB5807}">
      <dgm:prSet/>
      <dgm:spPr/>
      <dgm:t>
        <a:bodyPr/>
        <a:lstStyle/>
        <a:p>
          <a:endParaRPr lang="en-US"/>
        </a:p>
      </dgm:t>
    </dgm:pt>
    <dgm:pt modelId="{05602B7B-312D-4508-AF6E-D3BDAC8053E0}" type="sibTrans" cxnId="{537C3A49-49D4-4300-A693-769D64DB5807}">
      <dgm:prSet/>
      <dgm:spPr/>
      <dgm:t>
        <a:bodyPr/>
        <a:lstStyle/>
        <a:p>
          <a:endParaRPr lang="en-US"/>
        </a:p>
      </dgm:t>
    </dgm:pt>
    <dgm:pt modelId="{92B0785C-53C8-4369-9BAE-A0A80D12CFEF}">
      <dgm:prSet/>
      <dgm:spPr/>
      <dgm:t>
        <a:bodyPr/>
        <a:lstStyle/>
        <a:p>
          <a:endParaRPr lang="en-US" i="1" dirty="0"/>
        </a:p>
      </dgm:t>
    </dgm:pt>
    <dgm:pt modelId="{BE6AD2B3-D55D-4A59-A527-1C7EA01AAF17}" type="parTrans" cxnId="{2898179A-CCE1-4797-9D21-D7CA0279FB7D}">
      <dgm:prSet/>
      <dgm:spPr/>
      <dgm:t>
        <a:bodyPr/>
        <a:lstStyle/>
        <a:p>
          <a:endParaRPr lang="en-US"/>
        </a:p>
      </dgm:t>
    </dgm:pt>
    <dgm:pt modelId="{FBEE7D5C-16D7-4FB7-89CA-B40442CBFEA5}" type="sibTrans" cxnId="{2898179A-CCE1-4797-9D21-D7CA0279FB7D}">
      <dgm:prSet/>
      <dgm:spPr/>
      <dgm:t>
        <a:bodyPr/>
        <a:lstStyle/>
        <a:p>
          <a:endParaRPr lang="en-US"/>
        </a:p>
      </dgm:t>
    </dgm:pt>
    <dgm:pt modelId="{2E3DB2D1-B2BA-45CE-BEC5-1A23B605E2CF}">
      <dgm:prSet/>
      <dgm:spPr/>
      <dgm:t>
        <a:bodyPr/>
        <a:lstStyle/>
        <a:p>
          <a:r>
            <a:rPr lang="en-US" i="1" dirty="0" smtClean="0"/>
            <a:t>Hazards and Risk: Introduction to Pressure Protection</a:t>
          </a:r>
        </a:p>
      </dgm:t>
    </dgm:pt>
    <dgm:pt modelId="{CA78C571-656E-4FEB-8456-946895D95B78}" type="parTrans" cxnId="{D9BFD7D7-5722-4E73-BB9B-420A3AD68C6A}">
      <dgm:prSet/>
      <dgm:spPr/>
      <dgm:t>
        <a:bodyPr/>
        <a:lstStyle/>
        <a:p>
          <a:endParaRPr lang="en-US"/>
        </a:p>
      </dgm:t>
    </dgm:pt>
    <dgm:pt modelId="{DED4D5DB-D5B4-4BC9-9861-6E2D8B314FF9}" type="sibTrans" cxnId="{D9BFD7D7-5722-4E73-BB9B-420A3AD68C6A}">
      <dgm:prSet/>
      <dgm:spPr/>
      <dgm:t>
        <a:bodyPr/>
        <a:lstStyle/>
        <a:p>
          <a:endParaRPr lang="en-US"/>
        </a:p>
      </dgm:t>
    </dgm:pt>
    <dgm:pt modelId="{428C0349-A7FB-4ACA-B026-44F085BC3770}">
      <dgm:prSet phldrT="[Text]"/>
      <dgm:spPr/>
      <dgm:t>
        <a:bodyPr/>
        <a:lstStyle/>
        <a:p>
          <a:r>
            <a:rPr lang="en-US" b="1" dirty="0" smtClean="0"/>
            <a:t>Level 1 (Basic)</a:t>
          </a:r>
          <a:endParaRPr lang="en-US" b="1" dirty="0"/>
        </a:p>
      </dgm:t>
    </dgm:pt>
    <dgm:pt modelId="{BFDB807D-3D92-4861-81B2-311006F360AD}" type="sibTrans" cxnId="{9F58FE19-F92D-4357-AD5C-C2A1700C2D8A}">
      <dgm:prSet/>
      <dgm:spPr/>
      <dgm:t>
        <a:bodyPr/>
        <a:lstStyle/>
        <a:p>
          <a:endParaRPr lang="en-US"/>
        </a:p>
      </dgm:t>
    </dgm:pt>
    <dgm:pt modelId="{87876E54-DAD8-46E3-B4F7-770EDD20BCE9}" type="parTrans" cxnId="{9F58FE19-F92D-4357-AD5C-C2A1700C2D8A}">
      <dgm:prSet/>
      <dgm:spPr/>
      <dgm:t>
        <a:bodyPr/>
        <a:lstStyle/>
        <a:p>
          <a:endParaRPr lang="en-US"/>
        </a:p>
      </dgm:t>
    </dgm:pt>
    <dgm:pt modelId="{F1121CE0-3800-437F-AF00-D83864B3278E}" type="pres">
      <dgm:prSet presAssocID="{74169489-44A6-4B84-9EC9-00E41CC1F1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A7B653-2ED4-48A1-B35F-EAAB13003F21}" type="pres">
      <dgm:prSet presAssocID="{428C0349-A7FB-4ACA-B026-44F085BC3770}" presName="compositeNode" presStyleCnt="0">
        <dgm:presLayoutVars>
          <dgm:bulletEnabled val="1"/>
        </dgm:presLayoutVars>
      </dgm:prSet>
      <dgm:spPr/>
    </dgm:pt>
    <dgm:pt modelId="{1958DB20-C7E6-4D71-A951-115EDA60733E}" type="pres">
      <dgm:prSet presAssocID="{428C0349-A7FB-4ACA-B026-44F085BC3770}" presName="bgRect" presStyleLbl="node1" presStyleIdx="0" presStyleCnt="3"/>
      <dgm:spPr/>
      <dgm:t>
        <a:bodyPr/>
        <a:lstStyle/>
        <a:p>
          <a:endParaRPr lang="en-US"/>
        </a:p>
      </dgm:t>
    </dgm:pt>
    <dgm:pt modelId="{3FEE27A7-6094-47A0-81D5-6BC231E5EF43}" type="pres">
      <dgm:prSet presAssocID="{428C0349-A7FB-4ACA-B026-44F085BC3770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78C18-F9DB-4570-A842-E85D39F3F0AB}" type="pres">
      <dgm:prSet presAssocID="{428C0349-A7FB-4ACA-B026-44F085BC3770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63B55-5B02-4A8E-982B-E135F0AB9FD2}" type="pres">
      <dgm:prSet presAssocID="{BFDB807D-3D92-4861-81B2-311006F360AD}" presName="hSp" presStyleCnt="0"/>
      <dgm:spPr/>
    </dgm:pt>
    <dgm:pt modelId="{2C89FFBD-2735-40AE-923D-50398558F695}" type="pres">
      <dgm:prSet presAssocID="{BFDB807D-3D92-4861-81B2-311006F360AD}" presName="vProcSp" presStyleCnt="0"/>
      <dgm:spPr/>
    </dgm:pt>
    <dgm:pt modelId="{CBE8127C-1A60-470F-BE43-3CBAFFC5861D}" type="pres">
      <dgm:prSet presAssocID="{BFDB807D-3D92-4861-81B2-311006F360AD}" presName="vSp1" presStyleCnt="0"/>
      <dgm:spPr/>
    </dgm:pt>
    <dgm:pt modelId="{D6804F3D-4B7B-4ACA-B5D7-7013B5EEE8FB}" type="pres">
      <dgm:prSet presAssocID="{BFDB807D-3D92-4861-81B2-311006F360AD}" presName="simulatedConn" presStyleLbl="solidFgAcc1" presStyleIdx="0" presStyleCnt="2"/>
      <dgm:spPr/>
    </dgm:pt>
    <dgm:pt modelId="{FB30E74F-8172-42B9-82ED-3A01A15946EE}" type="pres">
      <dgm:prSet presAssocID="{BFDB807D-3D92-4861-81B2-311006F360AD}" presName="vSp2" presStyleCnt="0"/>
      <dgm:spPr/>
    </dgm:pt>
    <dgm:pt modelId="{F98B5E17-B235-46AB-A1F9-3F910C4DD36D}" type="pres">
      <dgm:prSet presAssocID="{BFDB807D-3D92-4861-81B2-311006F360AD}" presName="sibTrans" presStyleCnt="0"/>
      <dgm:spPr/>
    </dgm:pt>
    <dgm:pt modelId="{504995C0-6412-4152-91D9-FE8D6CE85843}" type="pres">
      <dgm:prSet presAssocID="{C6C1BE0F-FAD7-4DB6-87D1-DE88C607DAC9}" presName="compositeNode" presStyleCnt="0">
        <dgm:presLayoutVars>
          <dgm:bulletEnabled val="1"/>
        </dgm:presLayoutVars>
      </dgm:prSet>
      <dgm:spPr/>
    </dgm:pt>
    <dgm:pt modelId="{38AC6ADB-40D2-492B-BD95-58C48609169B}" type="pres">
      <dgm:prSet presAssocID="{C6C1BE0F-FAD7-4DB6-87D1-DE88C607DAC9}" presName="bgRect" presStyleLbl="node1" presStyleIdx="1" presStyleCnt="3"/>
      <dgm:spPr/>
      <dgm:t>
        <a:bodyPr/>
        <a:lstStyle/>
        <a:p>
          <a:endParaRPr lang="en-US"/>
        </a:p>
      </dgm:t>
    </dgm:pt>
    <dgm:pt modelId="{E130BD81-2205-4B90-AD24-3D66DD6B165E}" type="pres">
      <dgm:prSet presAssocID="{C6C1BE0F-FAD7-4DB6-87D1-DE88C607DAC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A3BBF-F2D9-4F70-BE84-39FE5191C469}" type="pres">
      <dgm:prSet presAssocID="{C6C1BE0F-FAD7-4DB6-87D1-DE88C607DAC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FB899-4AC6-4C85-B9FB-A554D0312C0A}" type="pres">
      <dgm:prSet presAssocID="{DE94761D-9282-4CD3-AD69-3FE0D16DA176}" presName="hSp" presStyleCnt="0"/>
      <dgm:spPr/>
    </dgm:pt>
    <dgm:pt modelId="{01C8D3A7-0DBE-49E5-9D85-CE17A3BE6655}" type="pres">
      <dgm:prSet presAssocID="{DE94761D-9282-4CD3-AD69-3FE0D16DA176}" presName="vProcSp" presStyleCnt="0"/>
      <dgm:spPr/>
    </dgm:pt>
    <dgm:pt modelId="{0C4D3015-4AFC-4637-9A15-894DFB0C7E46}" type="pres">
      <dgm:prSet presAssocID="{DE94761D-9282-4CD3-AD69-3FE0D16DA176}" presName="vSp1" presStyleCnt="0"/>
      <dgm:spPr/>
    </dgm:pt>
    <dgm:pt modelId="{729C658D-BB91-46C8-BBAA-807B7D7FF610}" type="pres">
      <dgm:prSet presAssocID="{DE94761D-9282-4CD3-AD69-3FE0D16DA176}" presName="simulatedConn" presStyleLbl="solidFgAcc1" presStyleIdx="1" presStyleCnt="2"/>
      <dgm:spPr/>
    </dgm:pt>
    <dgm:pt modelId="{3096F218-D5E2-41E7-AE75-69C782CBE5C8}" type="pres">
      <dgm:prSet presAssocID="{DE94761D-9282-4CD3-AD69-3FE0D16DA176}" presName="vSp2" presStyleCnt="0"/>
      <dgm:spPr/>
    </dgm:pt>
    <dgm:pt modelId="{B7757E29-9F44-4646-BC04-520CE14AD163}" type="pres">
      <dgm:prSet presAssocID="{DE94761D-9282-4CD3-AD69-3FE0D16DA176}" presName="sibTrans" presStyleCnt="0"/>
      <dgm:spPr/>
    </dgm:pt>
    <dgm:pt modelId="{428C3E53-6858-45D7-B8FE-DDED85D35B5E}" type="pres">
      <dgm:prSet presAssocID="{680D9286-36BC-4D50-A9D5-EEE0739DC115}" presName="compositeNode" presStyleCnt="0">
        <dgm:presLayoutVars>
          <dgm:bulletEnabled val="1"/>
        </dgm:presLayoutVars>
      </dgm:prSet>
      <dgm:spPr/>
    </dgm:pt>
    <dgm:pt modelId="{1B62246A-7859-42DD-A5AF-BD8BC4575056}" type="pres">
      <dgm:prSet presAssocID="{680D9286-36BC-4D50-A9D5-EEE0739DC115}" presName="bgRect" presStyleLbl="node1" presStyleIdx="2" presStyleCnt="3"/>
      <dgm:spPr/>
      <dgm:t>
        <a:bodyPr/>
        <a:lstStyle/>
        <a:p>
          <a:endParaRPr lang="en-US"/>
        </a:p>
      </dgm:t>
    </dgm:pt>
    <dgm:pt modelId="{251032D3-8E3A-4982-AE4A-61A117803C3F}" type="pres">
      <dgm:prSet presAssocID="{680D9286-36BC-4D50-A9D5-EEE0739DC115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893844-26A1-4B0E-A9AE-B6BC46F95326}" type="pres">
      <dgm:prSet presAssocID="{680D9286-36BC-4D50-A9D5-EEE0739DC115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AB88BB-D53A-4829-B2E0-895691D2D984}" type="presOf" srcId="{D9DB9B73-DC9B-4F13-A09D-8BD14F46552A}" destId="{14C78C18-F9DB-4570-A842-E85D39F3F0AB}" srcOrd="0" destOrd="2" presId="urn:microsoft.com/office/officeart/2005/8/layout/hProcess7"/>
    <dgm:cxn modelId="{F7C86413-545E-460D-AD37-63FB1E831858}" type="presOf" srcId="{55C75E18-CD6C-4E69-9555-356F3D1D215F}" destId="{D4893844-26A1-4B0E-A9AE-B6BC46F95326}" srcOrd="0" destOrd="0" presId="urn:microsoft.com/office/officeart/2005/8/layout/hProcess7"/>
    <dgm:cxn modelId="{5E85C1C4-9A73-4B11-9ADD-5CA8F6B811C8}" type="presOf" srcId="{74169489-44A6-4B84-9EC9-00E41CC1F16E}" destId="{F1121CE0-3800-437F-AF00-D83864B3278E}" srcOrd="0" destOrd="0" presId="urn:microsoft.com/office/officeart/2005/8/layout/hProcess7"/>
    <dgm:cxn modelId="{F86C82A0-0149-425B-A9F4-D3B2E7726017}" srcId="{C6C1BE0F-FAD7-4DB6-87D1-DE88C607DAC9}" destId="{3CBB9BF5-A89C-496B-AB4F-CA4BCD90A42D}" srcOrd="1" destOrd="0" parTransId="{8A29FA0A-03EE-4C5D-A882-62DB78A9F1AB}" sibTransId="{4ABEC431-ED5D-42FF-8A4C-F8055DBF4411}"/>
    <dgm:cxn modelId="{537C3A49-49D4-4300-A693-769D64DB5807}" srcId="{428C0349-A7FB-4ACA-B026-44F085BC3770}" destId="{67082D2E-E1E8-4891-9F74-7A77847DD725}" srcOrd="3" destOrd="0" parTransId="{2B93FA56-BDF3-4FA1-8A65-6D216C12D80F}" sibTransId="{05602B7B-312D-4508-AF6E-D3BDAC8053E0}"/>
    <dgm:cxn modelId="{BEDB6F24-F169-4C9A-BB33-9D1313DF1070}" type="presOf" srcId="{428C0349-A7FB-4ACA-B026-44F085BC3770}" destId="{3FEE27A7-6094-47A0-81D5-6BC231E5EF43}" srcOrd="1" destOrd="0" presId="urn:microsoft.com/office/officeart/2005/8/layout/hProcess7"/>
    <dgm:cxn modelId="{2898179A-CCE1-4797-9D21-D7CA0279FB7D}" srcId="{680D9286-36BC-4D50-A9D5-EEE0739DC115}" destId="{92B0785C-53C8-4369-9BAE-A0A80D12CFEF}" srcOrd="1" destOrd="0" parTransId="{BE6AD2B3-D55D-4A59-A527-1C7EA01AAF17}" sibTransId="{FBEE7D5C-16D7-4FB7-89CA-B40442CBFEA5}"/>
    <dgm:cxn modelId="{3D468351-B571-4434-858F-A21E08755C69}" type="presOf" srcId="{C6C1BE0F-FAD7-4DB6-87D1-DE88C607DAC9}" destId="{E130BD81-2205-4B90-AD24-3D66DD6B165E}" srcOrd="1" destOrd="0" presId="urn:microsoft.com/office/officeart/2005/8/layout/hProcess7"/>
    <dgm:cxn modelId="{24F23691-89F3-4B8C-B3B0-007865114165}" type="presOf" srcId="{92B0785C-53C8-4369-9BAE-A0A80D12CFEF}" destId="{D4893844-26A1-4B0E-A9AE-B6BC46F95326}" srcOrd="0" destOrd="1" presId="urn:microsoft.com/office/officeart/2005/8/layout/hProcess7"/>
    <dgm:cxn modelId="{31D83437-40BE-4EAE-8D78-CA9865749ED4}" srcId="{74169489-44A6-4B84-9EC9-00E41CC1F16E}" destId="{680D9286-36BC-4D50-A9D5-EEE0739DC115}" srcOrd="2" destOrd="0" parTransId="{4124FC02-C871-4F5C-A9A1-1381DCB476F9}" sibTransId="{59175F84-E337-4C8F-8202-DD486F8A966F}"/>
    <dgm:cxn modelId="{AE2EAAF1-479D-4D83-9508-9C4283076491}" srcId="{428C0349-A7FB-4ACA-B026-44F085BC3770}" destId="{32E8842E-CF56-4A66-BE38-BD3153C602D6}" srcOrd="0" destOrd="0" parTransId="{3B005EFD-C14D-4DF0-9D92-830CA6CB3FCA}" sibTransId="{5CD0509D-7A96-4B3E-9EAD-2A9AE3FEA094}"/>
    <dgm:cxn modelId="{3C8F01C5-AD6F-4F0F-8517-32D0875364F1}" srcId="{680D9286-36BC-4D50-A9D5-EEE0739DC115}" destId="{55C75E18-CD6C-4E69-9555-356F3D1D215F}" srcOrd="0" destOrd="0" parTransId="{7D9ABDDC-0E1E-4EA4-A965-49B4EFD7EB7C}" sibTransId="{8FAE416E-C13B-4A44-9BB1-288EF8F98F02}"/>
    <dgm:cxn modelId="{776D3A2B-D03E-4E2A-A557-5FA98CDC0E56}" type="presOf" srcId="{428C0349-A7FB-4ACA-B026-44F085BC3770}" destId="{1958DB20-C7E6-4D71-A951-115EDA60733E}" srcOrd="0" destOrd="0" presId="urn:microsoft.com/office/officeart/2005/8/layout/hProcess7"/>
    <dgm:cxn modelId="{D9BFD7D7-5722-4E73-BB9B-420A3AD68C6A}" srcId="{C6C1BE0F-FAD7-4DB6-87D1-DE88C607DAC9}" destId="{2E3DB2D1-B2BA-45CE-BEC5-1A23B605E2CF}" srcOrd="2" destOrd="0" parTransId="{CA78C571-656E-4FEB-8456-946895D95B78}" sibTransId="{DED4D5DB-D5B4-4BC9-9861-6E2D8B314FF9}"/>
    <dgm:cxn modelId="{96DA3419-62EB-479C-BF6D-D3BE9C939AF6}" type="presOf" srcId="{680D9286-36BC-4D50-A9D5-EEE0739DC115}" destId="{1B62246A-7859-42DD-A5AF-BD8BC4575056}" srcOrd="0" destOrd="0" presId="urn:microsoft.com/office/officeart/2005/8/layout/hProcess7"/>
    <dgm:cxn modelId="{07DB1733-4F02-47C5-9BD5-A357479C2B0B}" type="presOf" srcId="{3CBB9BF5-A89C-496B-AB4F-CA4BCD90A42D}" destId="{6CAA3BBF-F2D9-4F70-BE84-39FE5191C469}" srcOrd="0" destOrd="1" presId="urn:microsoft.com/office/officeart/2005/8/layout/hProcess7"/>
    <dgm:cxn modelId="{CA557A53-57C0-4E03-ADEA-CEBA43F65692}" srcId="{74169489-44A6-4B84-9EC9-00E41CC1F16E}" destId="{C6C1BE0F-FAD7-4DB6-87D1-DE88C607DAC9}" srcOrd="1" destOrd="0" parTransId="{ACF2FED5-D855-4663-948C-0D8EE86D90E4}" sibTransId="{DE94761D-9282-4CD3-AD69-3FE0D16DA176}"/>
    <dgm:cxn modelId="{FDA011D0-E314-47DD-9ABD-804DDC267F4D}" type="presOf" srcId="{CF11FE79-0CF2-4992-BFD3-2503709ADC53}" destId="{6CAA3BBF-F2D9-4F70-BE84-39FE5191C469}" srcOrd="0" destOrd="0" presId="urn:microsoft.com/office/officeart/2005/8/layout/hProcess7"/>
    <dgm:cxn modelId="{994AC5E9-6C44-487C-A4FD-F6EF0E877C0C}" type="presOf" srcId="{680D9286-36BC-4D50-A9D5-EEE0739DC115}" destId="{251032D3-8E3A-4982-AE4A-61A117803C3F}" srcOrd="1" destOrd="0" presId="urn:microsoft.com/office/officeart/2005/8/layout/hProcess7"/>
    <dgm:cxn modelId="{2AC69111-3CFB-4B44-9447-22F623BBEA9B}" type="presOf" srcId="{2E3DB2D1-B2BA-45CE-BEC5-1A23B605E2CF}" destId="{6CAA3BBF-F2D9-4F70-BE84-39FE5191C469}" srcOrd="0" destOrd="2" presId="urn:microsoft.com/office/officeart/2005/8/layout/hProcess7"/>
    <dgm:cxn modelId="{C3AB9D97-9117-40D5-9658-7FF38C3BB344}" srcId="{C6C1BE0F-FAD7-4DB6-87D1-DE88C607DAC9}" destId="{CF11FE79-0CF2-4992-BFD3-2503709ADC53}" srcOrd="0" destOrd="0" parTransId="{2DBA8BCA-72CE-4525-8705-812A9A37EBAC}" sibTransId="{0557ECBB-A8F7-4676-9BB0-D2C32EB8394C}"/>
    <dgm:cxn modelId="{B531BDEE-CF65-4796-9966-309AC29FD2CD}" srcId="{428C0349-A7FB-4ACA-B026-44F085BC3770}" destId="{D9DB9B73-DC9B-4F13-A09D-8BD14F46552A}" srcOrd="2" destOrd="0" parTransId="{F8493561-7CAC-4291-9297-9589293390C8}" sibTransId="{BD3F6E3C-4C5F-41D5-BB5E-80C1A8633A3B}"/>
    <dgm:cxn modelId="{F0CC129B-5FC4-4507-9E36-CE934AC1726D}" type="presOf" srcId="{67082D2E-E1E8-4891-9F74-7A77847DD725}" destId="{14C78C18-F9DB-4570-A842-E85D39F3F0AB}" srcOrd="0" destOrd="3" presId="urn:microsoft.com/office/officeart/2005/8/layout/hProcess7"/>
    <dgm:cxn modelId="{9F58FE19-F92D-4357-AD5C-C2A1700C2D8A}" srcId="{74169489-44A6-4B84-9EC9-00E41CC1F16E}" destId="{428C0349-A7FB-4ACA-B026-44F085BC3770}" srcOrd="0" destOrd="0" parTransId="{87876E54-DAD8-46E3-B4F7-770EDD20BCE9}" sibTransId="{BFDB807D-3D92-4861-81B2-311006F360AD}"/>
    <dgm:cxn modelId="{462091AF-E674-44A6-85E5-2A6C8708A65C}" type="presOf" srcId="{C6C1BE0F-FAD7-4DB6-87D1-DE88C607DAC9}" destId="{38AC6ADB-40D2-492B-BD95-58C48609169B}" srcOrd="0" destOrd="0" presId="urn:microsoft.com/office/officeart/2005/8/layout/hProcess7"/>
    <dgm:cxn modelId="{58405CB3-16DC-4EB9-9452-679A8A350ACC}" srcId="{428C0349-A7FB-4ACA-B026-44F085BC3770}" destId="{010059F1-E007-4508-B85A-6528530B36F2}" srcOrd="1" destOrd="0" parTransId="{C91C6BB7-6229-420A-8190-896FD032D8B8}" sibTransId="{D5C32C2D-A5E0-43B4-A7AC-031B8A511FF4}"/>
    <dgm:cxn modelId="{99B8330F-6C6D-4842-85DB-6F6E9AC58261}" type="presOf" srcId="{010059F1-E007-4508-B85A-6528530B36F2}" destId="{14C78C18-F9DB-4570-A842-E85D39F3F0AB}" srcOrd="0" destOrd="1" presId="urn:microsoft.com/office/officeart/2005/8/layout/hProcess7"/>
    <dgm:cxn modelId="{F29A74AF-01AE-47C2-A910-A00FD83721BE}" type="presOf" srcId="{32E8842E-CF56-4A66-BE38-BD3153C602D6}" destId="{14C78C18-F9DB-4570-A842-E85D39F3F0AB}" srcOrd="0" destOrd="0" presId="urn:microsoft.com/office/officeart/2005/8/layout/hProcess7"/>
    <dgm:cxn modelId="{C8998AC2-6E6F-4176-A294-3825F3291456}" type="presParOf" srcId="{F1121CE0-3800-437F-AF00-D83864B3278E}" destId="{C2A7B653-2ED4-48A1-B35F-EAAB13003F21}" srcOrd="0" destOrd="0" presId="urn:microsoft.com/office/officeart/2005/8/layout/hProcess7"/>
    <dgm:cxn modelId="{55543FF2-50AA-4BC6-BBA8-6EB5F896EB35}" type="presParOf" srcId="{C2A7B653-2ED4-48A1-B35F-EAAB13003F21}" destId="{1958DB20-C7E6-4D71-A951-115EDA60733E}" srcOrd="0" destOrd="0" presId="urn:microsoft.com/office/officeart/2005/8/layout/hProcess7"/>
    <dgm:cxn modelId="{90DDF3E4-7CC7-4FED-9260-88BE24FB15CB}" type="presParOf" srcId="{C2A7B653-2ED4-48A1-B35F-EAAB13003F21}" destId="{3FEE27A7-6094-47A0-81D5-6BC231E5EF43}" srcOrd="1" destOrd="0" presId="urn:microsoft.com/office/officeart/2005/8/layout/hProcess7"/>
    <dgm:cxn modelId="{3776C903-F8EC-4FBE-A597-407A5B1A6837}" type="presParOf" srcId="{C2A7B653-2ED4-48A1-B35F-EAAB13003F21}" destId="{14C78C18-F9DB-4570-A842-E85D39F3F0AB}" srcOrd="2" destOrd="0" presId="urn:microsoft.com/office/officeart/2005/8/layout/hProcess7"/>
    <dgm:cxn modelId="{D2EFBA3E-4BB4-47EB-8DEC-81653E5418DE}" type="presParOf" srcId="{F1121CE0-3800-437F-AF00-D83864B3278E}" destId="{14563B55-5B02-4A8E-982B-E135F0AB9FD2}" srcOrd="1" destOrd="0" presId="urn:microsoft.com/office/officeart/2005/8/layout/hProcess7"/>
    <dgm:cxn modelId="{9B071688-2F53-4253-BA7B-B8489D667B04}" type="presParOf" srcId="{F1121CE0-3800-437F-AF00-D83864B3278E}" destId="{2C89FFBD-2735-40AE-923D-50398558F695}" srcOrd="2" destOrd="0" presId="urn:microsoft.com/office/officeart/2005/8/layout/hProcess7"/>
    <dgm:cxn modelId="{280EBA89-55D8-4B96-8021-3AEAEC93AB11}" type="presParOf" srcId="{2C89FFBD-2735-40AE-923D-50398558F695}" destId="{CBE8127C-1A60-470F-BE43-3CBAFFC5861D}" srcOrd="0" destOrd="0" presId="urn:microsoft.com/office/officeart/2005/8/layout/hProcess7"/>
    <dgm:cxn modelId="{7989BA1D-AB7D-4BDB-910A-6A3732A84041}" type="presParOf" srcId="{2C89FFBD-2735-40AE-923D-50398558F695}" destId="{D6804F3D-4B7B-4ACA-B5D7-7013B5EEE8FB}" srcOrd="1" destOrd="0" presId="urn:microsoft.com/office/officeart/2005/8/layout/hProcess7"/>
    <dgm:cxn modelId="{648851E0-7043-4953-9B12-5F58D4D8D5D5}" type="presParOf" srcId="{2C89FFBD-2735-40AE-923D-50398558F695}" destId="{FB30E74F-8172-42B9-82ED-3A01A15946EE}" srcOrd="2" destOrd="0" presId="urn:microsoft.com/office/officeart/2005/8/layout/hProcess7"/>
    <dgm:cxn modelId="{36EAC26C-F925-4C75-BD6E-8448EC38D892}" type="presParOf" srcId="{F1121CE0-3800-437F-AF00-D83864B3278E}" destId="{F98B5E17-B235-46AB-A1F9-3F910C4DD36D}" srcOrd="3" destOrd="0" presId="urn:microsoft.com/office/officeart/2005/8/layout/hProcess7"/>
    <dgm:cxn modelId="{D6C01130-FCF2-405C-B1C2-447B9DE81808}" type="presParOf" srcId="{F1121CE0-3800-437F-AF00-D83864B3278E}" destId="{504995C0-6412-4152-91D9-FE8D6CE85843}" srcOrd="4" destOrd="0" presId="urn:microsoft.com/office/officeart/2005/8/layout/hProcess7"/>
    <dgm:cxn modelId="{940B0805-ECF1-4DB6-BAD6-A5238D515258}" type="presParOf" srcId="{504995C0-6412-4152-91D9-FE8D6CE85843}" destId="{38AC6ADB-40D2-492B-BD95-58C48609169B}" srcOrd="0" destOrd="0" presId="urn:microsoft.com/office/officeart/2005/8/layout/hProcess7"/>
    <dgm:cxn modelId="{CE185F04-A9A1-4A01-8B70-387BE97F129A}" type="presParOf" srcId="{504995C0-6412-4152-91D9-FE8D6CE85843}" destId="{E130BD81-2205-4B90-AD24-3D66DD6B165E}" srcOrd="1" destOrd="0" presId="urn:microsoft.com/office/officeart/2005/8/layout/hProcess7"/>
    <dgm:cxn modelId="{DE2284A6-8582-4880-9265-2867337B6B43}" type="presParOf" srcId="{504995C0-6412-4152-91D9-FE8D6CE85843}" destId="{6CAA3BBF-F2D9-4F70-BE84-39FE5191C469}" srcOrd="2" destOrd="0" presId="urn:microsoft.com/office/officeart/2005/8/layout/hProcess7"/>
    <dgm:cxn modelId="{2BAA66F6-F50F-4441-A1F4-5DA89FC06A2D}" type="presParOf" srcId="{F1121CE0-3800-437F-AF00-D83864B3278E}" destId="{C32FB899-4AC6-4C85-B9FB-A554D0312C0A}" srcOrd="5" destOrd="0" presId="urn:microsoft.com/office/officeart/2005/8/layout/hProcess7"/>
    <dgm:cxn modelId="{48A44B35-EAE9-4ADF-B6C5-143455BE5553}" type="presParOf" srcId="{F1121CE0-3800-437F-AF00-D83864B3278E}" destId="{01C8D3A7-0DBE-49E5-9D85-CE17A3BE6655}" srcOrd="6" destOrd="0" presId="urn:microsoft.com/office/officeart/2005/8/layout/hProcess7"/>
    <dgm:cxn modelId="{56F0E934-6685-4988-A929-FC38ABC1A7A2}" type="presParOf" srcId="{01C8D3A7-0DBE-49E5-9D85-CE17A3BE6655}" destId="{0C4D3015-4AFC-4637-9A15-894DFB0C7E46}" srcOrd="0" destOrd="0" presId="urn:microsoft.com/office/officeart/2005/8/layout/hProcess7"/>
    <dgm:cxn modelId="{92A9958B-9356-44D6-98E3-568AD8B22EFE}" type="presParOf" srcId="{01C8D3A7-0DBE-49E5-9D85-CE17A3BE6655}" destId="{729C658D-BB91-46C8-BBAA-807B7D7FF610}" srcOrd="1" destOrd="0" presId="urn:microsoft.com/office/officeart/2005/8/layout/hProcess7"/>
    <dgm:cxn modelId="{E292D014-D4B1-4A8F-9B73-33A63D47A4BE}" type="presParOf" srcId="{01C8D3A7-0DBE-49E5-9D85-CE17A3BE6655}" destId="{3096F218-D5E2-41E7-AE75-69C782CBE5C8}" srcOrd="2" destOrd="0" presId="urn:microsoft.com/office/officeart/2005/8/layout/hProcess7"/>
    <dgm:cxn modelId="{614A8136-AFED-4C4C-A7A2-0F14A537E5B6}" type="presParOf" srcId="{F1121CE0-3800-437F-AF00-D83864B3278E}" destId="{B7757E29-9F44-4646-BC04-520CE14AD163}" srcOrd="7" destOrd="0" presId="urn:microsoft.com/office/officeart/2005/8/layout/hProcess7"/>
    <dgm:cxn modelId="{B0552577-0F67-41CF-85A2-2C0529230B8A}" type="presParOf" srcId="{F1121CE0-3800-437F-AF00-D83864B3278E}" destId="{428C3E53-6858-45D7-B8FE-DDED85D35B5E}" srcOrd="8" destOrd="0" presId="urn:microsoft.com/office/officeart/2005/8/layout/hProcess7"/>
    <dgm:cxn modelId="{019827BE-6080-4D89-84C0-9CD9A3875587}" type="presParOf" srcId="{428C3E53-6858-45D7-B8FE-DDED85D35B5E}" destId="{1B62246A-7859-42DD-A5AF-BD8BC4575056}" srcOrd="0" destOrd="0" presId="urn:microsoft.com/office/officeart/2005/8/layout/hProcess7"/>
    <dgm:cxn modelId="{5F43F8E8-8534-4194-B339-8FFD3E543F20}" type="presParOf" srcId="{428C3E53-6858-45D7-B8FE-DDED85D35B5E}" destId="{251032D3-8E3A-4982-AE4A-61A117803C3F}" srcOrd="1" destOrd="0" presId="urn:microsoft.com/office/officeart/2005/8/layout/hProcess7"/>
    <dgm:cxn modelId="{D01D7C23-0CDB-4791-BE37-A39718838748}" type="presParOf" srcId="{428C3E53-6858-45D7-B8FE-DDED85D35B5E}" destId="{D4893844-26A1-4B0E-A9AE-B6BC46F9532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8DB20-C7E6-4D71-A951-115EDA60733E}">
      <dsp:nvSpPr>
        <dsp:cNvPr id="0" name=""/>
        <dsp:cNvSpPr/>
      </dsp:nvSpPr>
      <dsp:spPr>
        <a:xfrm>
          <a:off x="617" y="1137242"/>
          <a:ext cx="2655428" cy="318651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Level 1 (Basic)</a:t>
          </a:r>
          <a:endParaRPr lang="en-US" sz="1800" b="1" kern="1200" dirty="0"/>
        </a:p>
      </dsp:txBody>
      <dsp:txXfrm rot="16200000">
        <a:off x="-1040310" y="2178170"/>
        <a:ext cx="2612941" cy="531085"/>
      </dsp:txXfrm>
    </dsp:sp>
    <dsp:sp modelId="{14C78C18-F9DB-4570-A842-E85D39F3F0AB}">
      <dsp:nvSpPr>
        <dsp:cNvPr id="0" name=""/>
        <dsp:cNvSpPr/>
      </dsp:nvSpPr>
      <dsp:spPr>
        <a:xfrm>
          <a:off x="531702" y="1137242"/>
          <a:ext cx="1978294" cy="3186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The Importance of Process Safety*</a:t>
          </a:r>
          <a:endParaRPr lang="en-US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Hazard Recognition*</a:t>
          </a:r>
          <a:endParaRPr lang="en-US" sz="1400" i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Identifying &amp; Minimizing Hazards*</a:t>
          </a:r>
          <a:endParaRPr lang="en-US" sz="1400" i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Intro to Managing Process Safety Hazards*</a:t>
          </a:r>
          <a:endParaRPr lang="en-US" sz="1400" i="1" kern="1200" dirty="0"/>
        </a:p>
      </dsp:txBody>
      <dsp:txXfrm>
        <a:off x="531702" y="1137242"/>
        <a:ext cx="1978294" cy="3186514"/>
      </dsp:txXfrm>
    </dsp:sp>
    <dsp:sp modelId="{38AC6ADB-40D2-492B-BD95-58C48609169B}">
      <dsp:nvSpPr>
        <dsp:cNvPr id="0" name=""/>
        <dsp:cNvSpPr/>
      </dsp:nvSpPr>
      <dsp:spPr>
        <a:xfrm>
          <a:off x="2748985" y="1137242"/>
          <a:ext cx="2655428" cy="3186514"/>
        </a:xfrm>
        <a:prstGeom prst="roundRect">
          <a:avLst>
            <a:gd name="adj" fmla="val 5000"/>
          </a:avLst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Level 2 (Intermediate)</a:t>
          </a:r>
          <a:endParaRPr lang="en-US" sz="1800" b="1" kern="1200" dirty="0"/>
        </a:p>
      </dsp:txBody>
      <dsp:txXfrm rot="16200000">
        <a:off x="1708057" y="2178170"/>
        <a:ext cx="2612941" cy="531085"/>
      </dsp:txXfrm>
    </dsp:sp>
    <dsp:sp modelId="{D6804F3D-4B7B-4ACA-B5D7-7013B5EEE8FB}">
      <dsp:nvSpPr>
        <dsp:cNvPr id="0" name=""/>
        <dsp:cNvSpPr/>
      </dsp:nvSpPr>
      <dsp:spPr>
        <a:xfrm rot="5400000">
          <a:off x="2528301" y="3667632"/>
          <a:ext cx="467922" cy="3983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A3BBF-F2D9-4F70-BE84-39FE5191C469}">
      <dsp:nvSpPr>
        <dsp:cNvPr id="0" name=""/>
        <dsp:cNvSpPr/>
      </dsp:nvSpPr>
      <dsp:spPr>
        <a:xfrm>
          <a:off x="3280071" y="1137242"/>
          <a:ext cx="1978294" cy="3186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Toxicological Hazards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Chemical Reactivity Hazards *</a:t>
          </a:r>
          <a:endParaRPr lang="en-US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Fire Hazards*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Understanding Hazards and Risk*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Hazards and Risk: What Can Go Wrong?</a:t>
          </a:r>
          <a:endParaRPr lang="en-US" sz="1400" i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Hazards and Risk: Introduction to Pressure Protection</a:t>
          </a:r>
        </a:p>
      </dsp:txBody>
      <dsp:txXfrm>
        <a:off x="3280071" y="1137242"/>
        <a:ext cx="1978294" cy="3186514"/>
      </dsp:txXfrm>
    </dsp:sp>
    <dsp:sp modelId="{1B62246A-7859-42DD-A5AF-BD8BC4575056}">
      <dsp:nvSpPr>
        <dsp:cNvPr id="0" name=""/>
        <dsp:cNvSpPr/>
      </dsp:nvSpPr>
      <dsp:spPr>
        <a:xfrm>
          <a:off x="5497354" y="1137242"/>
          <a:ext cx="2655428" cy="3186514"/>
        </a:xfrm>
        <a:prstGeom prst="roundRect">
          <a:avLst>
            <a:gd name="adj" fmla="val 5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Level 3 (Advanced)</a:t>
          </a:r>
          <a:endParaRPr lang="en-US" sz="1800" b="1" kern="1200" dirty="0"/>
        </a:p>
      </dsp:txBody>
      <dsp:txXfrm rot="16200000">
        <a:off x="4456426" y="2178170"/>
        <a:ext cx="2612941" cy="531085"/>
      </dsp:txXfrm>
    </dsp:sp>
    <dsp:sp modelId="{729C658D-BB91-46C8-BBAA-807B7D7FF610}">
      <dsp:nvSpPr>
        <dsp:cNvPr id="0" name=""/>
        <dsp:cNvSpPr/>
      </dsp:nvSpPr>
      <dsp:spPr>
        <a:xfrm rot="5400000">
          <a:off x="5276670" y="3667632"/>
          <a:ext cx="467922" cy="3983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93844-26A1-4B0E-A9AE-B6BC46F95326}">
      <dsp:nvSpPr>
        <dsp:cNvPr id="0" name=""/>
        <dsp:cNvSpPr/>
      </dsp:nvSpPr>
      <dsp:spPr>
        <a:xfrm>
          <a:off x="6028440" y="1137242"/>
          <a:ext cx="1978294" cy="3186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/>
            <a:t>Inherently Safer Design</a:t>
          </a:r>
          <a:endParaRPr lang="en-US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i="1" kern="1200" dirty="0"/>
        </a:p>
      </dsp:txBody>
      <dsp:txXfrm>
        <a:off x="6028440" y="1137242"/>
        <a:ext cx="1978294" cy="3186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0.30686</cdr:x>
      <cdr:y>0.3235</cdr:y>
    </cdr:from>
    <cdr:to>
      <cdr:x>0.69718</cdr:x>
      <cdr:y>0.48535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0" y="1314718"/>
          <a:ext cx="969264" cy="6577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</a:rPr>
            <a:t>$10.5 MM*</a:t>
          </a:r>
        </a:p>
        <a:p xmlns:a="http://schemas.openxmlformats.org/drawingml/2006/main">
          <a:pPr algn="ctr"/>
          <a:r>
            <a:rPr lang="en-US" sz="1100" i="1" dirty="0" smtClean="0">
              <a:solidFill>
                <a:schemeClr val="bg1"/>
              </a:solidFill>
            </a:rPr>
            <a:t>(</a:t>
          </a:r>
          <a:r>
            <a:rPr lang="en-US" i="1" dirty="0" smtClean="0">
              <a:solidFill>
                <a:schemeClr val="bg1"/>
              </a:solidFill>
            </a:rPr>
            <a:t>as of </a:t>
          </a:r>
        </a:p>
        <a:p xmlns:a="http://schemas.openxmlformats.org/drawingml/2006/main">
          <a:pPr algn="ctr"/>
          <a:r>
            <a:rPr lang="en-US" i="1" dirty="0">
              <a:solidFill>
                <a:schemeClr val="bg1"/>
              </a:solidFill>
            </a:rPr>
            <a:t>5</a:t>
          </a:r>
          <a:r>
            <a:rPr lang="en-US" i="1" dirty="0" smtClean="0">
              <a:solidFill>
                <a:schemeClr val="bg1"/>
              </a:solidFill>
            </a:rPr>
            <a:t>/18)</a:t>
          </a:r>
          <a:endParaRPr lang="en-US" sz="1200" i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0.33755</cdr:x>
      <cdr:y>0.1125</cdr:y>
    </cdr:from>
    <cdr:to>
      <cdr:x>0.66527</cdr:x>
      <cdr:y>0.24375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38200" y="457200"/>
          <a:ext cx="813816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</a:rPr>
            <a:t>$15 MM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</a:rPr>
            <a:t>Goal</a:t>
          </a:r>
          <a:endParaRPr 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0.31408</cdr:x>
      <cdr:y>0.54375</cdr:y>
    </cdr:from>
    <cdr:to>
      <cdr:x>0.67509</cdr:x>
      <cdr:y>0.7125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79929" y="2209800"/>
          <a:ext cx="896471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</a:rPr>
            <a:t>$7.3 MM </a:t>
          </a:r>
          <a:r>
            <a:rPr lang="en-US" i="1" dirty="0" smtClean="0">
              <a:solidFill>
                <a:schemeClr val="bg1"/>
              </a:solidFill>
            </a:rPr>
            <a:t>(Towards UPSLI )</a:t>
          </a:r>
          <a:endParaRPr lang="en-US" i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72098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4" tIns="46422" rIns="92844" bIns="46422" numCol="1" anchor="t" anchorCtr="0" compatLnSpc="1">
            <a:prstTxWarp prst="textNoShape">
              <a:avLst/>
            </a:prstTxWarp>
          </a:bodyPr>
          <a:lstStyle>
            <a:lvl1pPr defTabSz="928827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5" y="3"/>
            <a:ext cx="2972097" cy="4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4" tIns="46422" rIns="92844" bIns="46422" numCol="1" anchor="t" anchorCtr="0" compatLnSpc="1">
            <a:prstTxWarp prst="textNoShape">
              <a:avLst/>
            </a:prstTxWarp>
          </a:bodyPr>
          <a:lstStyle>
            <a:lvl1pPr algn="r" defTabSz="928827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45738"/>
            <a:ext cx="2972098" cy="46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4" tIns="46422" rIns="92844" bIns="46422" numCol="1" anchor="b" anchorCtr="0" compatLnSpc="1">
            <a:prstTxWarp prst="textNoShape">
              <a:avLst/>
            </a:prstTxWarp>
          </a:bodyPr>
          <a:lstStyle>
            <a:lvl1pPr defTabSz="928827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5" y="8845738"/>
            <a:ext cx="2972097" cy="46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44" tIns="46422" rIns="92844" bIns="46422" numCol="1" anchor="b" anchorCtr="0" compatLnSpc="1">
            <a:prstTxWarp prst="textNoShape">
              <a:avLst/>
            </a:prstTxWarp>
          </a:bodyPr>
          <a:lstStyle>
            <a:lvl1pPr algn="r" defTabSz="928827">
              <a:defRPr sz="1200"/>
            </a:lvl1pPr>
          </a:lstStyle>
          <a:p>
            <a:pPr>
              <a:defRPr/>
            </a:pPr>
            <a:fld id="{1B828280-028E-4FB7-8DDA-4FCCFDB48F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5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028" cy="4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defTabSz="9135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6973" y="0"/>
            <a:ext cx="2981027" cy="4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defTabSz="9135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9025" y="687388"/>
            <a:ext cx="4681538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4458" y="4426718"/>
            <a:ext cx="5069086" cy="41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4979"/>
            <a:ext cx="2981028" cy="4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defTabSz="9135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6973" y="8854979"/>
            <a:ext cx="2981027" cy="4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defTabSz="913525">
              <a:defRPr sz="1200"/>
            </a:lvl1pPr>
          </a:lstStyle>
          <a:p>
            <a:pPr>
              <a:defRPr/>
            </a:pPr>
            <a:fld id="{EB91CA91-4AD2-4C4E-B38A-98E9A1FAD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8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31381F-467B-42FC-931E-552AF75221C3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9025" y="687388"/>
            <a:ext cx="4681538" cy="3511550"/>
          </a:xfrm>
          <a:ln/>
        </p:spPr>
      </p:sp>
      <p:sp>
        <p:nvSpPr>
          <p:cNvPr id="606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How well you manage day to day activities in preventing worker injuries can be an indicator of how well you manage your safety systems. Attention to detail is important and a challenged and trained workforce can contribute a lot to prevention or mitigation of process safety incidents.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From Lisa’s spreadsheet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F900F-7EBE-4F95-A85B-0CEAFCE648C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1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LyondellBasell</a:t>
            </a:r>
            <a:r>
              <a:rPr lang="en-US" baseline="0" dirty="0" smtClean="0"/>
              <a:t> and BASF – 5 years</a:t>
            </a:r>
          </a:p>
          <a:p>
            <a:r>
              <a:rPr lang="en-US" baseline="0" dirty="0" smtClean="0"/>
              <a:t>Chemours – 5 years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Chevron – 4 and planned yearly</a:t>
            </a:r>
          </a:p>
          <a:p>
            <a:r>
              <a:rPr lang="en-US" dirty="0" smtClean="0"/>
              <a:t>Dow Chemicals – 3 and planned yearly till 2023</a:t>
            </a:r>
          </a:p>
          <a:p>
            <a:r>
              <a:rPr lang="en-US" dirty="0" smtClean="0"/>
              <a:t>ADM – 2016 and 2017</a:t>
            </a:r>
          </a:p>
          <a:p>
            <a:r>
              <a:rPr lang="en-US" dirty="0" smtClean="0"/>
              <a:t>Cargill – 2016, considering one in Europe</a:t>
            </a:r>
          </a:p>
          <a:p>
            <a:r>
              <a:rPr lang="en-US" dirty="0" smtClean="0"/>
              <a:t>Wacker – 2017 and planning in the future</a:t>
            </a:r>
          </a:p>
          <a:p>
            <a:r>
              <a:rPr lang="en-US" dirty="0" smtClean="0"/>
              <a:t>Reliance Industry Ltd. – 2017, planning in the future</a:t>
            </a:r>
          </a:p>
          <a:p>
            <a:r>
              <a:rPr lang="en-US" dirty="0" err="1" smtClean="0"/>
              <a:t>LyondellBasell</a:t>
            </a:r>
            <a:r>
              <a:rPr lang="en-US" dirty="0" smtClean="0"/>
              <a:t> – 2018, planned in the future</a:t>
            </a:r>
          </a:p>
          <a:p>
            <a:r>
              <a:rPr lang="en-US" dirty="0" smtClean="0"/>
              <a:t>BASF – 2018, planned in the future</a:t>
            </a:r>
          </a:p>
          <a:p>
            <a:r>
              <a:rPr lang="en-US" dirty="0" err="1" smtClean="0"/>
              <a:t>Chemours</a:t>
            </a:r>
            <a:r>
              <a:rPr lang="en-US" dirty="0" smtClean="0"/>
              <a:t> – 2018, planned in the future</a:t>
            </a:r>
          </a:p>
          <a:p>
            <a:r>
              <a:rPr lang="en-US" dirty="0" smtClean="0"/>
              <a:t>AIChE Annual Meetings – 3 and planned yearly, as needed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A375A-1123-5E4A-9C56-A6D9B97A90D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33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F23E-C67A-4943-BC02-11CD024A3C2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87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F23E-C67A-4943-BC02-11CD024A3C2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87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It is rigorous by design and the credentials are not awarded lightly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5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Both</a:t>
            </a:r>
            <a:r>
              <a:rPr lang="en-US" sz="1800" baseline="0" dirty="0" smtClean="0"/>
              <a:t> the depth of knowledge as a practicing Process Safety professional and Breadth of a wide variety of Process Safety aspects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Your references about your work as a process safety practitioner are also essential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Your application will be reviewed by peer review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More on testing on</a:t>
            </a:r>
            <a:r>
              <a:rPr lang="en-US" sz="1800" baseline="0" dirty="0" smtClean="0"/>
              <a:t> the next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Scoring is done via a standardized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/>
              <a:t>Continuing education and ongoing contribution to Process Safety are needed for maintaining and renewing the credential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67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RBPS is at the core of how the assessment is done.  It</a:t>
            </a:r>
            <a:r>
              <a:rPr lang="en-US" sz="1800" baseline="0" dirty="0" smtClean="0"/>
              <a:t> is important to know about all the elements and have hands on experience in several.  The experience is not required to be on all the 20 elements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1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9025" y="687388"/>
            <a:ext cx="4681538" cy="351155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42940" y="4426719"/>
            <a:ext cx="5643563" cy="4198838"/>
          </a:xfrm>
          <a:ln/>
        </p:spPr>
        <p:txBody>
          <a:bodyPr/>
          <a:lstStyle/>
          <a:p>
            <a:pPr>
              <a:defRPr/>
            </a:pPr>
            <a:endParaRPr lang="en-US" sz="1800" dirty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5709D-1976-4D6A-9FF7-0CA2B78641A5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8</a:t>
            </a:fld>
            <a:endParaRPr lang="en-US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52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19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19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DC882-A808-4666-A0E9-060D3578DB4B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3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9DE30E-D2E9-472B-BCD5-17F62477A8A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2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9025" y="687388"/>
            <a:ext cx="4681538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E9E3E-8B10-41B1-B08A-1610B181181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21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6913"/>
            <a:ext cx="465455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F23E-C67A-4943-BC02-11CD024A3C2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2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F23E-C67A-4943-BC02-11CD024A3C2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23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Lisa confirmed that we have</a:t>
            </a:r>
            <a:r>
              <a:rPr lang="en-US" baseline="0" dirty="0" smtClean="0"/>
              <a:t> fundraised $7.3M out of the expected $9M for UPSLI. Of the $7.3M, only $220K is an in-kind contribution. The remainder is cash and in multi-year agreements.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F900F-7EBE-4F95-A85B-0CEAFCE648C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03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Need to add asterisks for those that have been translated into Spanish, Portuguese and Mandarin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F900F-7EBE-4F95-A85B-0CEAFCE648C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1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F900F-7EBE-4F95-A85B-0CEAFCE648C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1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21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056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780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80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598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67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1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E7AAB9-B9F5-418A-8EB1-985CF75B4501}" type="datetimeFigureOut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3340DDA-1637-4B9C-AE14-0A5785E4B86E}" type="slidenum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99297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51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43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D3133FE-83F0-48A5-B16B-86E232503C4F}" type="slidenum">
              <a:rPr lang="en-US" altLang="en-US" sz="1800">
                <a:solidFill>
                  <a:srgbClr val="000000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57949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DE732B5-0DE7-4AD7-967C-02939767AB6F}" type="slidenum">
              <a:rPr lang="en-US" altLang="en-US" sz="180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162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2035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259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0229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135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37858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34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88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960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439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568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1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frameOverlay-Home.png"/>
          <p:cNvPicPr>
            <a:picLocks noChangeAspect="1"/>
          </p:cNvPicPr>
          <p:nvPr/>
        </p:nvPicPr>
        <p:blipFill>
          <a:blip r:embed="rId2" cstate="print"/>
          <a:srcRect t="-93973"/>
          <a:stretch>
            <a:fillRect/>
          </a:stretch>
        </p:blipFill>
        <p:spPr>
          <a:xfrm>
            <a:off x="179388" y="1182688"/>
            <a:ext cx="8786812" cy="527685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</p:pic>
      <p:pic>
        <p:nvPicPr>
          <p:cNvPr id="5" name="Picture 7" descr="CCPS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"/>
            <a:ext cx="163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750" y="457200"/>
            <a:ext cx="6292850" cy="641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9pPr>
          </a:lstStyle>
          <a:p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1371600"/>
            <a:ext cx="4383087" cy="49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86400" y="1905000"/>
            <a:ext cx="2895600" cy="3581400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2000" endA="300" endPos="220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350" y="6454775"/>
            <a:ext cx="575945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dirty="0" smtClean="0">
                <a:solidFill>
                  <a:prstClr val="black"/>
                </a:solidFill>
              </a:rPr>
              <a:t>Copyright © 2009 Center for Chemical Process Safety of the American Institute of Chemical Engineers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28663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E7AAB9-B9F5-418A-8EB1-985CF75B4501}" type="datetimeFigureOut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3340DDA-1637-4B9C-AE14-0A5785E4B86E}" type="slidenum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070969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66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D3133FE-83F0-48A5-B16B-86E232503C4F}" type="slidenum">
              <a:rPr lang="en-US" altLang="en-US" sz="1800">
                <a:solidFill>
                  <a:srgbClr val="000000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801828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DE732B5-0DE7-4AD7-967C-02939767AB6F}" type="slidenum">
              <a:rPr lang="en-US" altLang="en-US" sz="180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48227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1161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055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287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571090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7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6303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11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631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031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122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4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E7AAB9-B9F5-418A-8EB1-985CF75B4501}" type="datetimeFigureOut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3340DDA-1637-4B9C-AE14-0A5785E4B86E}" type="slidenum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35215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46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79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D3133FE-83F0-48A5-B16B-86E232503C4F}" type="slidenum">
              <a:rPr lang="en-US" altLang="en-US" sz="1800">
                <a:solidFill>
                  <a:srgbClr val="000000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92251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DE732B5-0DE7-4AD7-967C-02939767AB6F}" type="slidenum">
              <a:rPr lang="en-US" altLang="en-US" sz="180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8515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4721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73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53BB7-0400-46D2-910F-BBCEA53CF0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77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0AC5-CED9-465F-97A9-2EBA07C18C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22302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433B-C84E-4BAB-83FF-26BD4C9B2C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441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791200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7AD9-3648-431C-83FA-0DACE1585E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26350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752B2-79FD-444F-B043-BEF191C4DB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93047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7C1F-CC6D-4680-83C8-E27FB0D61E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20940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8377-EB83-47D6-A0F6-364AE9B047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6455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55DB-4142-4CD5-A9C2-DFC179AF70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434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DA983-D4A5-4B5B-8C5D-04A1A35ADA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84481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1AEE-6DA2-4EEB-B0D2-67C74E8B90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8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tlin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0675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2168-1DE5-4DDE-B366-6A560DC94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3348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388" y="1182688"/>
            <a:ext cx="8786812" cy="527685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</p:pic>
      <p:pic>
        <p:nvPicPr>
          <p:cNvPr id="5" name="Picture 7" descr="CCP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"/>
            <a:ext cx="163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412750" y="457200"/>
            <a:ext cx="6292850" cy="641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1371600"/>
            <a:ext cx="4383087" cy="49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86400" y="1905000"/>
            <a:ext cx="2895600" cy="3581400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2000" endA="300" endPos="220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350" y="6454775"/>
            <a:ext cx="575945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dirty="0" smtClean="0">
                <a:solidFill>
                  <a:prstClr val="black"/>
                </a:solidFill>
              </a:rPr>
              <a:t>“The Global Community Committed to Process Safety”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3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388" y="1182688"/>
            <a:ext cx="8786812" cy="527685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</p:pic>
      <p:pic>
        <p:nvPicPr>
          <p:cNvPr id="5" name="Picture 7" descr="CCP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1"/>
            <a:ext cx="163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412750" y="457201"/>
            <a:ext cx="629285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5" y="1371600"/>
            <a:ext cx="4383087" cy="49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86400" y="1905000"/>
            <a:ext cx="2895600" cy="3581400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2000" endA="300" endPos="220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350" y="6454775"/>
            <a:ext cx="575945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smtClean="0">
                <a:solidFill>
                  <a:prstClr val="black"/>
                </a:solidFill>
              </a:rPr>
              <a:t>“The Global Community Committed to Process Safety”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838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7350" y="3581400"/>
            <a:ext cx="18288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7900" y="3581400"/>
            <a:ext cx="18288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2100" y="35814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112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3600" y="3378200"/>
            <a:ext cx="50673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106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897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76810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342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101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60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100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319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254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211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7350" y="3581400"/>
            <a:ext cx="18288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7900" y="3581400"/>
            <a:ext cx="18288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2100" y="35814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52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3600" y="3378200"/>
            <a:ext cx="50673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756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156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858150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1194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3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8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IChE_logo_CMY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04" y="336176"/>
            <a:ext cx="2514904" cy="6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703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057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570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722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C00000"/>
                </a:solidFill>
                <a:latin typeface="Calibri"/>
                <a:ea typeface="Times New Roman"/>
                <a:cs typeface="Times New Roman"/>
              </a:rPr>
              <a:t>The Global Community Committed to Process Safety</a:t>
            </a:r>
            <a:endParaRPr lang="en-US" sz="1800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DB0D669-ADAE-4FAE-B9B9-272666BF8F6D}" type="slidenum">
              <a:rPr lang="en-US" sz="1800">
                <a:solidFill>
                  <a:srgbClr val="000000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69969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3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7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3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9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3645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0" indent="0">
              <a:buNone/>
              <a:defRPr sz="2000" b="1"/>
            </a:lvl2pPr>
            <a:lvl3pPr marL="912797" indent="0">
              <a:buNone/>
              <a:defRPr sz="1800" b="1"/>
            </a:lvl3pPr>
            <a:lvl4pPr marL="1369197" indent="0">
              <a:buNone/>
              <a:defRPr sz="1600" b="1"/>
            </a:lvl4pPr>
            <a:lvl5pPr marL="1825594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1" indent="0">
              <a:buNone/>
              <a:defRPr sz="1600" b="1"/>
            </a:lvl7pPr>
            <a:lvl8pPr marL="3194792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0" indent="0">
              <a:buNone/>
              <a:defRPr sz="2000" b="1"/>
            </a:lvl2pPr>
            <a:lvl3pPr marL="912797" indent="0">
              <a:buNone/>
              <a:defRPr sz="1800" b="1"/>
            </a:lvl3pPr>
            <a:lvl4pPr marL="1369197" indent="0">
              <a:buNone/>
              <a:defRPr sz="1600" b="1"/>
            </a:lvl4pPr>
            <a:lvl5pPr marL="1825594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1" indent="0">
              <a:buNone/>
              <a:defRPr sz="1600" b="1"/>
            </a:lvl7pPr>
            <a:lvl8pPr marL="3194792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13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0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5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00" indent="0">
              <a:buNone/>
              <a:defRPr sz="1200"/>
            </a:lvl2pPr>
            <a:lvl3pPr marL="912797" indent="0">
              <a:buNone/>
              <a:defRPr sz="1000"/>
            </a:lvl3pPr>
            <a:lvl4pPr marL="1369197" indent="0">
              <a:buNone/>
              <a:defRPr sz="900"/>
            </a:lvl4pPr>
            <a:lvl5pPr marL="1825594" indent="0">
              <a:buNone/>
              <a:defRPr sz="900"/>
            </a:lvl5pPr>
            <a:lvl6pPr marL="2281995" indent="0">
              <a:buNone/>
              <a:defRPr sz="900"/>
            </a:lvl6pPr>
            <a:lvl7pPr marL="2738391" indent="0">
              <a:buNone/>
              <a:defRPr sz="900"/>
            </a:lvl7pPr>
            <a:lvl8pPr marL="3194792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2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00" indent="0">
              <a:buNone/>
              <a:defRPr sz="2800"/>
            </a:lvl2pPr>
            <a:lvl3pPr marL="912797" indent="0">
              <a:buNone/>
              <a:defRPr sz="2400"/>
            </a:lvl3pPr>
            <a:lvl4pPr marL="1369197" indent="0">
              <a:buNone/>
              <a:defRPr sz="2000"/>
            </a:lvl4pPr>
            <a:lvl5pPr marL="1825594" indent="0">
              <a:buNone/>
              <a:defRPr sz="2000"/>
            </a:lvl5pPr>
            <a:lvl6pPr marL="2281995" indent="0">
              <a:buNone/>
              <a:defRPr sz="2000"/>
            </a:lvl6pPr>
            <a:lvl7pPr marL="2738391" indent="0">
              <a:buNone/>
              <a:defRPr sz="2000"/>
            </a:lvl7pPr>
            <a:lvl8pPr marL="3194792" indent="0">
              <a:buNone/>
              <a:defRPr sz="2000"/>
            </a:lvl8pPr>
            <a:lvl9pPr marL="365118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00" indent="0">
              <a:buNone/>
              <a:defRPr sz="1200"/>
            </a:lvl2pPr>
            <a:lvl3pPr marL="912797" indent="0">
              <a:buNone/>
              <a:defRPr sz="1000"/>
            </a:lvl3pPr>
            <a:lvl4pPr marL="1369197" indent="0">
              <a:buNone/>
              <a:defRPr sz="900"/>
            </a:lvl4pPr>
            <a:lvl5pPr marL="1825594" indent="0">
              <a:buNone/>
              <a:defRPr sz="900"/>
            </a:lvl5pPr>
            <a:lvl6pPr marL="2281995" indent="0">
              <a:buNone/>
              <a:defRPr sz="900"/>
            </a:lvl6pPr>
            <a:lvl7pPr marL="2738391" indent="0">
              <a:buNone/>
              <a:defRPr sz="900"/>
            </a:lvl7pPr>
            <a:lvl8pPr marL="3194792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64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36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40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75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E2351-D613-4B56-8FFF-1922FAC29005}" type="datetimeFigureOut">
              <a:rPr lang="en-US" sz="1800" smtClean="0">
                <a:solidFill>
                  <a:prstClr val="black"/>
                </a:solidFill>
              </a:rPr>
              <a:pPr/>
              <a:t>9/25/2018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3C9C39-03D7-4608-8D6D-57F681743C47}" type="slidenum">
              <a:rPr lang="en-US" sz="1800" smtClean="0">
                <a:solidFill>
                  <a:prstClr val="black"/>
                </a:solidFill>
              </a:rPr>
              <a:pPr/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6" name="Picture 7" descr="628a_inside_nologo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X:\1-lisal\1-data\AIChE logo\AIChE_logo approved biz card_PMS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52371"/>
            <a:ext cx="1981200" cy="5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76869" y="13716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29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78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6868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79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53BB7-0400-46D2-910F-BBCEA53CF0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85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0AC5-CED9-465F-97A9-2EBA07C18C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16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433B-C84E-4BAB-83FF-26BD4C9B2C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02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791200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The Global Community Committed to Process Safety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7AD9-3648-431C-83FA-0DACE1585E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92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752B2-79FD-444F-B043-BEF191C4DB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91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7C1F-CC6D-4680-83C8-E27FB0D61E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91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8377-EB83-47D6-A0F6-364AE9B047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64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55DB-4142-4CD5-A9C2-DFC179AF70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66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DA983-D4A5-4B5B-8C5D-04A1A35ADA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3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791200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The Global Community Committed to Process Safety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154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1AEE-6DA2-4EEB-B0D2-67C74E8B90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43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2168-1DE5-4DDE-B366-6A560DC94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95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53BB7-0400-46D2-910F-BBCEA53CF0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5882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0AC5-CED9-465F-97A9-2EBA07C18C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8780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433B-C84E-4BAB-83FF-26BD4C9B2C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518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791200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The Global Community Committed to Process Safety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7AD9-3648-431C-83FA-0DACE1585E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1692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752B2-79FD-444F-B043-BEF191C4DB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425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37C1F-CC6D-4680-83C8-E27FB0D61E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381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88377-EB83-47D6-A0F6-364AE9B047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3266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55DB-4142-4CD5-A9C2-DFC179AF70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95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209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DA983-D4A5-4B5B-8C5D-04A1A35ADA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181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1AEE-6DA2-4EEB-B0D2-67C74E8B90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347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2168-1DE5-4DDE-B366-6A560DC94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magem2"/>
          <p:cNvPicPr>
            <a:picLocks noChangeAspect="1" noChangeArrowheads="1"/>
          </p:cNvPicPr>
          <p:nvPr userDrawn="1"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9128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388" y="1182688"/>
            <a:ext cx="8786812" cy="527685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</p:pic>
      <p:pic>
        <p:nvPicPr>
          <p:cNvPr id="5" name="Picture 7" descr="CCP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"/>
            <a:ext cx="1638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412750" y="457200"/>
            <a:ext cx="6292850" cy="641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8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1371600"/>
            <a:ext cx="4383087" cy="4953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86400" y="1905000"/>
            <a:ext cx="2895600" cy="3581400"/>
          </a:xfrm>
          <a:ln>
            <a:solidFill>
              <a:schemeClr val="tx1">
                <a:lumMod val="75000"/>
                <a:lumOff val="25000"/>
              </a:schemeClr>
            </a:solidFill>
          </a:ln>
          <a:effectLst>
            <a:reflection blurRad="6350" stA="52000" endA="300" endPos="220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350" y="6454775"/>
            <a:ext cx="575945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dirty="0">
                <a:solidFill>
                  <a:prstClr val="black"/>
                </a:solidFill>
              </a:rPr>
              <a:t>Copyright © 2009 Center for Chemical Process Safety of the American Institute of Chemical Engineers</a:t>
            </a:r>
          </a:p>
        </p:txBody>
      </p:sp>
    </p:spTree>
    <p:extLst>
      <p:ext uri="{BB962C8B-B14F-4D97-AF65-F5344CB8AC3E}">
        <p14:creationId xmlns:p14="http://schemas.microsoft.com/office/powerpoint/2010/main" val="418632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45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21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98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49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8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9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Imagem2"/>
          <p:cNvPicPr>
            <a:picLocks noChangeAspect="1" noChangeArrowheads="1"/>
          </p:cNvPicPr>
          <p:nvPr/>
        </p:nvPicPr>
        <p:blipFill>
          <a:blip r:embed="rId2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8167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45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24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91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44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87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386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976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166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533204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01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magem2"/>
          <p:cNvPicPr>
            <a:picLocks noChangeAspect="1" noChangeArrowheads="1"/>
          </p:cNvPicPr>
          <p:nvPr/>
        </p:nvPicPr>
        <p:blipFill>
          <a:blip r:embed="rId3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849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78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96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27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05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0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E7AAB9-B9F5-418A-8EB1-985CF75B4501}" type="datetimeFigureOut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3340DDA-1637-4B9C-AE14-0A5785E4B86E}" type="slidenum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3290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194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01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D3133FE-83F0-48A5-B16B-86E232503C4F}" type="slidenum">
              <a:rPr lang="en-US" altLang="en-US" sz="1800">
                <a:solidFill>
                  <a:srgbClr val="000000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3025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DE732B5-0DE7-4AD7-967C-02939767AB6F}" type="slidenum">
              <a:rPr lang="en-US" altLang="en-US" sz="180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381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/>
        </p:nvPicPr>
        <p:blipFill>
          <a:blip r:embed="rId3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723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201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0000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315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157579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0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181505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36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02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5438"/>
            <a:ext cx="8229600" cy="635529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2355850" cy="41449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225800" y="1049339"/>
            <a:ext cx="5461000" cy="41449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76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1961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070507"/>
            <a:ext cx="8229600" cy="96361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768850" y="3150131"/>
            <a:ext cx="3917950" cy="29210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315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323850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42989"/>
            <a:ext cx="8229600" cy="9636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BLACK 24pt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7500" y="2163763"/>
            <a:ext cx="8229600" cy="304323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r>
              <a:rPr lang="en-US" dirty="0" smtClean="0"/>
              <a:t>Insert Photo/Graphic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74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9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Imagem2"/>
          <p:cNvPicPr>
            <a:picLocks noChangeAspect="1" noChangeArrowheads="1"/>
          </p:cNvPicPr>
          <p:nvPr/>
        </p:nvPicPr>
        <p:blipFill>
          <a:blip r:embed="rId3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084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E7AAB9-B9F5-418A-8EB1-985CF75B4501}" type="datetimeFigureOut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3340DDA-1637-4B9C-AE14-0A5785E4B86E}" type="slidenum">
              <a:rPr lang="en-US" sz="1800" smtClean="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91152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327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98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D3133FE-83F0-48A5-B16B-86E232503C4F}" type="slidenum">
              <a:rPr lang="en-US" altLang="en-US" sz="1800">
                <a:solidFill>
                  <a:srgbClr val="000000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80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60571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609600"/>
            <a:ext cx="60467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DE732B5-0DE7-4AD7-967C-02939767AB6F}" type="slidenum">
              <a:rPr lang="en-US" altLang="en-US" sz="1800">
                <a:solidFill>
                  <a:prstClr val="black"/>
                </a:solidFill>
                <a:latin typeface="Century Gothic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8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067280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460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60500"/>
            <a:ext cx="7200900" cy="2806700"/>
          </a:xfrm>
          <a:prstGeom prst="rect">
            <a:avLst/>
          </a:prstGeom>
          <a:solidFill>
            <a:srgbClr val="007B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53" y="1696344"/>
            <a:ext cx="6167163" cy="989925"/>
          </a:xfrm>
        </p:spPr>
        <p:txBody>
          <a:bodyPr lIns="0" bIns="0"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23885"/>
            <a:ext cx="6167163" cy="496419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400" b="0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35901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7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3"/>
            <a:ext cx="6961188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353" y="1696344"/>
            <a:ext cx="6167163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3600" b="0" i="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86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336550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00A4C4"/>
                </a:solidFill>
              </a:defRPr>
            </a:lvl1pPr>
          </a:lstStyle>
          <a:p>
            <a:pPr lvl="0"/>
            <a:r>
              <a:rPr lang="en-US" dirty="0" smtClean="0"/>
              <a:t>Click to create Master headline – CYAN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500" y="1543050"/>
            <a:ext cx="82296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body text – BLACK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3910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00038"/>
            <a:ext cx="82296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entury Gothic"/>
            </a:endParaRP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054100"/>
            <a:ext cx="8229600" cy="41703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87592" y="6356350"/>
            <a:ext cx="75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828677-349C-A845-AFD8-E1880F4B0899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1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12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7" name="Picture 6" descr="2008 CCPS_Logo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228600"/>
            <a:ext cx="1524000" cy="6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agem2"/>
          <p:cNvPicPr>
            <a:picLocks noChangeAspect="1" noChangeArrowheads="1"/>
          </p:cNvPicPr>
          <p:nvPr/>
        </p:nvPicPr>
        <p:blipFill>
          <a:blip r:embed="rId15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54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2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8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6F0DAB-C505-4939-86D6-F9C9EC2AF7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7" name="Picture 6" descr="2008 CCPS_Logo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228600"/>
            <a:ext cx="1524000" cy="6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16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85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6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08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5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91" tIns="45646" rIns="91291" bIns="456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4"/>
            <a:ext cx="8229600" cy="4525963"/>
          </a:xfrm>
          <a:prstGeom prst="rect">
            <a:avLst/>
          </a:prstGeom>
        </p:spPr>
        <p:txBody>
          <a:bodyPr vert="horz" lIns="91291" tIns="45646" rIns="91291" bIns="456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91" tIns="45646" rIns="91291" bIns="456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53" fontAlgn="auto">
              <a:spcBef>
                <a:spcPts val="0"/>
              </a:spcBef>
              <a:spcAft>
                <a:spcPts val="0"/>
              </a:spcAft>
            </a:pPr>
            <a:fld id="{5DF5CB38-CEBA-C545-9C4D-5F99980FFB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53"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91" tIns="45646" rIns="91291" bIns="456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5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91" tIns="45646" rIns="91291" bIns="456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53" fontAlgn="auto">
              <a:spcBef>
                <a:spcPts val="0"/>
              </a:spcBef>
              <a:spcAft>
                <a:spcPts val="0"/>
              </a:spcAft>
            </a:pPr>
            <a:fld id="{3F8FFF41-098C-2845-B91E-071BDBA2D8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5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AIChE_Blank Slide.jp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73" y="0"/>
            <a:ext cx="9213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5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</p:sldLayoutIdLst>
  <p:txStyles>
    <p:titleStyle>
      <a:lvl1pPr algn="ctr" defTabSz="4564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9" indent="-342339" algn="l" defTabSz="4564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34" indent="-285282" algn="l" defTabSz="4564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31" indent="-228229" algn="l" defTabSz="4564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83" indent="-228229" algn="l" defTabSz="4564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33" indent="-228229" algn="l" defTabSz="4564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87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40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91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41" indent="-228229" algn="l" defTabSz="4564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3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7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2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1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6" algn="l" defTabSz="456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6F0DAB-C505-4939-86D6-F9C9EC2AF7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7" name="Picture 6" descr="2008 CCPS_Logo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228600"/>
            <a:ext cx="1524000" cy="6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01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6F0DAB-C505-4939-86D6-F9C9EC2AF7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7" name="Picture 6" descr="2008 CCPS_Logo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228600"/>
            <a:ext cx="1524000" cy="6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agem2"/>
          <p:cNvPicPr>
            <a:picLocks noChangeAspect="1" noChangeArrowheads="1"/>
          </p:cNvPicPr>
          <p:nvPr userDrawn="1"/>
        </p:nvPicPr>
        <p:blipFill>
          <a:blip r:embed="rId15" cstate="print"/>
          <a:srcRect l="20042" b="84120"/>
          <a:stretch>
            <a:fillRect/>
          </a:stretch>
        </p:blipFill>
        <p:spPr bwMode="auto">
          <a:xfrm>
            <a:off x="1835150" y="0"/>
            <a:ext cx="7308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42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8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2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4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 smtClean="0"/>
              <a:t>Click To Edit Title – BLUE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54100"/>
            <a:ext cx="8229600" cy="4727056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7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Clr>
          <a:srgbClr val="007BB7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hyperlink" Target="http://www.theodora.com/maps/united_states_map.html" TargetMode="External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2.xml"/><Relationship Id="rId6" Type="http://schemas.openxmlformats.org/officeDocument/2006/relationships/chart" Target="../charts/chart1.xml"/><Relationship Id="rId5" Type="http://schemas.openxmlformats.org/officeDocument/2006/relationships/image" Target="../media/image41.png"/><Relationship Id="rId4" Type="http://schemas.openxmlformats.org/officeDocument/2006/relationships/hyperlink" Target="http://www.doingaworldofgood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3.xml"/><Relationship Id="rId5" Type="http://schemas.openxmlformats.org/officeDocument/2006/relationships/hyperlink" Target="http://www.aiche.org/sache" TargetMode="Externa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9.xml"/><Relationship Id="rId1" Type="http://schemas.openxmlformats.org/officeDocument/2006/relationships/tags" Target="../tags/tag7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8.xml"/><Relationship Id="rId5" Type="http://schemas.openxmlformats.org/officeDocument/2006/relationships/image" Target="../media/image45.jpeg"/><Relationship Id="rId4" Type="http://schemas.openxmlformats.org/officeDocument/2006/relationships/hyperlink" Target="https://www.aiche.org/ccps/resources/conferences/events/faculty-workshop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sr-ees.com/images/solution/big/CHEMICALS-PROCES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60556"/>
            <a:ext cx="872625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067" y="152400"/>
            <a:ext cx="5511800" cy="1470025"/>
          </a:xfrm>
        </p:spPr>
        <p:txBody>
          <a:bodyPr/>
          <a:lstStyle/>
          <a:p>
            <a:r>
              <a:rPr lang="en-US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3rd CCPS Canada Regional Meeting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Calgary, Alberta, 20 September 2018 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52" y="511710"/>
            <a:ext cx="1690310" cy="783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2175" y="84656"/>
            <a:ext cx="1323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Hosted by: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0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-55575"/>
            <a:ext cx="6163733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2018 -- New CCPS Members</a:t>
            </a:r>
            <a:endParaRPr lang="en-US" b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North America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Inter Pipeline</a:t>
            </a:r>
          </a:p>
          <a:p>
            <a:pPr marL="0" indent="0">
              <a:buNone/>
            </a:pPr>
            <a:r>
              <a:rPr lang="en-US" sz="2400" dirty="0" smtClean="0"/>
              <a:t>    Intel Corporation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Parkland Refining (BC) Ltd.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Trinseo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Syncrude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United Natural Foods, Inc.</a:t>
            </a:r>
            <a:endParaRPr lang="en-US" sz="2400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International</a:t>
            </a:r>
          </a:p>
          <a:p>
            <a:pPr marL="0" indent="0">
              <a:buNone/>
            </a:pPr>
            <a:r>
              <a:rPr lang="en-US" sz="1600" dirty="0" smtClean="0"/>
              <a:t>    Ambatovy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Arlanxeo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China Chemical Safety Assn.</a:t>
            </a:r>
          </a:p>
          <a:p>
            <a:pPr marL="0" indent="0">
              <a:buNone/>
            </a:pPr>
            <a:r>
              <a:rPr lang="en-US" sz="1600" dirty="0" smtClean="0"/>
              <a:t>    Deccan Fine Chemicals (I) Pvt. Ltd.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Hengyuan Refining Co. Berhad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Kuwait Oil Company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Lloyd’s Register Group, Ltd.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Michelman Inc.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Nghi Son Refinery and Petrochemical, LLC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Promigas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Sahara Petrochemicals Company</a:t>
            </a:r>
          </a:p>
          <a:p>
            <a:pPr marL="0" indent="0">
              <a:buNone/>
            </a:pPr>
            <a:r>
              <a:rPr lang="en-US" sz="1600" dirty="0" smtClean="0"/>
              <a:t>    Saudi International Petrochemical Co.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Shenyang Research Institute of Chemical    Industry Co., Ltd.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Wanhua Chemical Group Co., Ltd.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FoAgAMBEQACEQEDEQH/xAAbAAEBAAIDAQAAAAAAAAAAAAAABgMHAgQFAf/EADkQAAEDAgIHBQUGBwAAAAAAAAABAgMEBQYREhchMVOT0jJBUWFxBxQigaETVWKRweIjQnKClLHR/8QAGwEBAAMBAQEBAAAAAAAAAAAAAAIFBgEEAwf/xAAyEQEAAQMACAUCBAcAAAAAAAAAAQIDBAURFBZRUpHREhMhMaFB4SJTcYEGFUJhscHw/9oADAMBAAIRAxEAPwCRM6/ZgAAAAAAAAAAAAAAAAAAAAAAAAAAAAAAAAAAAAAAAAAAAB2LfSSV9dBSRduaRGIvhmu8hduRbomufo+ORepsWqrlXtEa2OohfT1EsEiZPjerHeqLkSoqiqmKo+qduuLlEVx7T6sZ1MAAAAAAAAAAAAAAAsvZjb/eLzLWPTNlLHsX8TtifTSKfTV7wWIoj3q/xDPfxDkeDHi1H9U/Ef9Dp+0Sg9zxHLI1PgqmpKnruX6pn8z7aJveZixE+8ej7aBv+biRTPvT6Jksl2AAAAAAAAAAAAHFFh3DdPfWaMN1jiqU2ugfEul6pt2oeDMzasb1m3rjjrVGdpO5hz+K1M08df29Ht6tJ/vOLkr/0r/59TyfKv3mo/Lnr9lbhSwph+3vpllSWSSRXuejcs9iIifQqc/M2q5FWrVqhRaSzpzb3j1aoiNWphxZhluIo6dEqEgkhcuT9DSzRd6ZZp4ITwNITia/TXEp6M0lODVVPh1xP7JvVm/72T/H/AHFl/Po/L+fsuN5o/K+fsnMRWOisjlgS6pVVaLtiZDkjP6l0tnoWeJlXMiPFNHhp46/stcDPvZf4vL8NPHX7/p6PCPatQAAAAAAAAAA5RSPikbJE9zHtXNrmrkqL5KJiKo1THohVRTVExVGuJbFwjjh9TLDb7s1XTPcjI52N7SruRyJ/tDOZ+iaaYm7Z9o947MlpTQfl0zese0esx2Xpn2aANc4txxK58tDaNKJrVVslQqZOVU3o1O713+hpcDRNMRFy96/27tXozQdOqLt/14R9P3QTnK5VVyqqquaqveXzURER7PgSAAAAAAAAAAABW+zW3+931alzc2Ukel/cuxP1/IqtMXvLx/DHvUoP4gyPLxvLj3qn4hsS+X2gslN9rWS5OVP4cTdr3+ifqZzFw7uTVqoj04/SGTxMK9l1eG1H7/SGS0XeivFKlRQzI9u5zV2OYvgqdxDIxbuPX4a4RysS7i1+C7Gr/f6NXY/t/uGI53MTKOpRJm5JszXtfVF/M1Wi7/m40RPvHo2mg8jzsSIn3p9O3wmyxXIAAAAAAAAAAAAcVVkxJFh6xOiomJLcKl6ve5yfDEm5E817/mVmTgzl34quelEdZUWZo2rOyvFcnVRT88f0TlZWVFdUPqKuZ8sz+09yljbt0W6fDRGqFzZs27NEUURqiHK3V9TbaptVRTOilbucnengvihG7aovU+C5GuEcjHt5FHguRrh72I7/AE+IbXTPnjSG40zsnInZkYu9U+aJsU8WJh1Yt2qKZ10T1iVTgYFzBv1RTOuirrExxTBYrwDoAAAAAAAAAAAAcA6AMzrmoOOgAAAAAAAAAAAAAAAAAAAAAAABcarb9x7fzX9J7NiucYZrerC5aukdzVbfuPb+a/pGxXOMG9WFy1dI7mq2/ce381/SNiucYN6sLlq6R3NVt+49v5r+kbFc4wb1YXLV0juarb9x7fzX9I2K5xg3qwuWrpHc1W37j2/mv6RsVzjBvVhctXSO5qtv3Ht/Nf0jYrnGDerC5aukdzVbfuPb+a/pGxXOMG9WFy1dI7mq2/ce381/SNiucYN6sLlq6R3NVt+49v5r+kbFc4wb1YXLV0juarb9x7fzX9I2K5xg3qwuWrpHd0nYCuTJXRvrKBqtVyLm9+9Ms/5PMbFc4w5vVhctXSO4uA7gjlb79b80doqmnJsXz+AbFc4wb1YXLV0juR4DuEiRqyut6/aJpNTTkzVNv4PIbFc4wb1YXLV0ju5NwBcnLkldbs127ZJOgbFc4wb1YXLV0juy03s4u9Ujlp6u3vRu/KR/QNiucYN6sLlq6R3btLZ+fgAAAAAAAAAAAAAAHFWorkVUTNNygc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wgHBgkIBwgKCgkLDRYPDQwMDRsUFRAWIB0iIiAdHx8kKDQsJCYxJx8fLT0tMTU3Ojo6Iys/RD84QzQ5OjcBCgoKDQwNGg8PGjclHyU3Nzc3Nzc3Nzc3Nzc3Nzc3Nzc3Nzc3Nzc3Nzc3Nzc3Nzc3Nzc3Nzc3Nzc3Nzc3Nzc3N//AABEIAFoAhwMBEQACEQEDEQH/xAAbAAEAAwEBAQEAAAAAAAAAAAAABQYHBAIDAf/EADYQAAICAQIDBQMKBwAAAAAAAAABAgMEBREGEiExQVFhgTJxoRQVFyJCUlRykZITIzNiorLB/8QAGwEBAAMBAQEBAAAAAAAAAAAAAAQFBgMBAgf/xAAuEQEAAgECAwYFBAMAAAAAAAAAAQIDBBEFITESE0FRsdFSYXGRoRUigeEUwfD/2gAMAwEAAhEDEQA/AK6Ub9JAAAAAAAAAAAAAAAAAAAAAAAAAAAAAAAAAAAAAAAAAAAAAAAAlsjR508N4mqtS/nXyhJeEfsv9Yv8AVEOmri2rvg8oj7+PrH2RKamLam2HyiP7/wBIkmJYAAAAAAAAAAAAAAAA901WX3V00reyyShBebeyPLWikTaekPLWisTaekNb1bRoW8LW6ZSv6dCVX5ordfFGI02smutjNbxnn9J6snp9TNdVGa09Z5/yyHtNw1oAAAAAAAAAAAAACZ0LQlrTddGoY9WQuv8ABti+ZrxXiQdXrf8AFjtWpMx5wh6nV/4/O1JmPNM/R5n/AI7G/bIr/wBfw/BP4Q/1nF8MpDQeCL9O1bHzMrJptrpbkoQi93Lbp2+HaRtZxqmbBbHSsxMuGq4pXLinHWsxuu5nVMz/ADuAMm7NyLcbLohTOyUoQlGW8U3vsafFx7HXHWL1mZiPkvcXF6VpEWrO8Ph9Hmf+Oxv2yOn6/h+Cfw+/1nF8Mq/rWlQ0m/5O8+nIvT+vCqL+p734+RaaXUzqK9vsTEfPxT9PqJz17XZmI+aNJSSAAAAAAAAAAHqEpQnGcJOM4veMovZp+T7hMRMbS8mImNpXrhrjj2cXW5Jd0cpL/df9XqZvX8F3/fp/t7eyj1nC+t8H29vZe4TjOCnCSlFrdNPdNGbtWaztKkmJjlL0fI+eTfVi0TvyLIVVQW8pzeySOmPHbJaK1jeZe1ra89msbyzviXjW3L58bSHKmh9JX9k5/l+6vj7jVaDg1cURfPzny8I9/Rf6Phdafvzc58vD+/RTi8XAAAAAAAAAAAAAH7CE7JxhVHmnJqMV4t9EjyZiI3no8mYiN56Nv0zEhgafj4dfs0Vxgn47LtPz3U5ZzZrZJ8Z3YvLknJktefGd3RzR5nHdcyW7W/U5dmdt9nwieK8D5y0DMojFysUP4laXfKPVL1229Sbw7UdxqaWnp0n6TyStFl7rUVt4dJ+ksdT3W67zdtcAAAAAAAAAAAAAAn+B8D5dxFRKS3rxk75b+K9n/Jp+hW8Wz91pbbdbcvf8IHEsvd6adus8v+/j1WjiXjarE58XSOS7I7JXdsK/d95/D39hT6Hgtsm2TPyjy8Z9vX1Vmj4Xa+183KPLxn29fVRKNUz6NQefXl2/Km95WN7uXk/FeRpL6bDfF3M1js+S8tp8VsfdzX9vk0Xhri/G1Xkxsvlx819FH7Fr/tfj5P03Mrr+EX0+98fOv5j6+/oz2s4dfBvenOv5j6+7PuIMD5s1rMxFHaELG6+my5H1jt7k9vQ0+jz9/p6ZPGY5/Xx91/pcvfYK3+X56I8kpAAAAAAAAAAAAAHRRmZGPj30UWOuGRsreXo5pb/V38Or6d/ec74qXtFrRvMdHO2OtrRa0b7dHOdHQAAdGZmZGbKueVY7bK4KtWS9pxTbSb79t317TnjxUxRMUjaJnfZzx4qY94pG0Tzc50d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AutoShape 8" descr="data:image/jpeg;base64,/9j/4AAQSkZJRgABAQAAAQABAAD/2wCEAAkGBwgHBhQIBwgVExUXFBoUGBYXFx0YGxshIBwXGBwdHyMeICghHxonIB0fLT0tJSkrMS40HSU5OjYvNygtOiwBCgoKDg0OGxAQGy4kHyYwLDE3Ni43Ny80Ly83Nyw3NywsLTcsNDQ0NC83LzQuLDc0LCw2LC83LC82Ky8sLCw3LP/AABEIALcBEwMBEQACEQEDEQH/xAAbAAEAAgMBAQAAAAAAAAAAAAAABgcDBAUBAv/EADYQAQABAwICBwQJBQEAAAAAAAABAgMEBREGIRIxQVJhcYETFFGhBxYicpGSorHwFSMyQoLC/8QAGwEBAAMBAQEBAAAAAAAAAAAAAAMFBgQCBwH/xAAvEQEAAQICBwgCAwEBAAAAAAAAAQIDBBEFEiFRcZGhEyIxQWGx0fAVgQbB4fFC/9oADAMBAAIRAxEAPwCOqN9JAAAAAAAAAAAAAAAAAAAAAAAAAAAAAAAAAAAAAAAAAAAAAAAAAAAAAAAAAAAAAAAAAAAAAAAAAAAAAAAAAAAAAAAAAAAAAAAAAAAAAAAAAAAAAAAAAAAAAAAAAAAAAAAAAAAAAAAAAAAAAAAAAAAAAAAAAAAAZ83EvYV6LWRRtM001+lVMVR++3nEo7V2m7TrU+GcxynJHbuU3Izp3zHJgSJAAAAAAAAAAAAAAAAAAAAAAAAAAAAAAAAG9omD/UtXtYe3KquOl92OdX6Ylz4u/wBhYqubo6+XVDiLvZWqq90dfJLPpOwIprs6hRT8bVXzqp/9fJSfx+/nFdqeMe0/0qtD3dlVuePz/SCtGuwAAAAAAAAAAAAAAAAAAAAAAAAAAAAAAAE0+jLB9pnXc+qnlRTFunzq5z6xER+Zn/5Bf1bdNqPOc/1H3op9MXcqKbcee3798ku4swJ1Hh+7Ypp3qinp0+dP2oj1229VHo2/2OJoqnwzynhOz/VTgbvZX6ap8PD9Sp2J3jeG8a4AAAAAAAAAAAAAAAAAAAAAAAAAAAAAAABbnBOB7hw5biqnaquPa1f9c49Yp2j0YfS1/tcVVl4Rs5f7mymkbvaYirdGzk7qtcSluIMH+m61dxIjaIrmafuz9qn8Inb0fQMFf7fD0XPOY28Y2S2GFu9rZpr9Ornup0AAAAAAAAAAAAAAAAAAAAAAAAAAAAAANvScKdS1S1hR/vXET5ddX6YlDib3Y2arm6Ovl1RX7vZW6q90f86rtiIpjamHzuZz2sY9BX30nYPQyLWoUx/lE2qvON6qfl0vwaj+P386K7U+W2Paf6X2h7udNVvdt+f6Qdol0AAAAAAAAAAAAAAAAAAAAAAAAAzYtdm3firKse0p7aYqmmfSY7Xi5FU0zFE5Tz6PFcVTTlTOU8090fhzhfWcb22FVcnvUzXMVU+Ex/IlmcVpHSGGr1bmXHLZPBR4jG4yxVq15ctkt/6iaJ3Ln55c353F+nJB+VxHpyPqJoncufnk/O4v05H5XEenI+omidy5+eT87i/TkflcR6cm5pXC2l6VmRl4lFXSiJiOlVM7b9fqgxOlMRiLfZ1zGXpCG/j716jUqnY7aucYDT1bTMXV8P3XNpmad4q5TtMTHi6MNibmHr17fimsX67NevR4uJ9RNE7lz88rD87i/Tk7PyuI9OR9RNE7lz88n53F+nI/K4j05H1E0TuXPzyfncX6cj8riPTk+bnA+g2qJuXOnERG8zNyYiPGX7TpvGVTlGUzwfsaUxMzlGXJBteq0Si57DRLNUxE87tVUzE+FMfDxn0+LR4OMVMa2ImOER7z/S6w0YiY1r0xwiPeXIdzrAAAAAAAAAAAAAAAAAAAAAZ8LLyMDJjJw700Vx1TH7T2THhKO7aou0TRcjOHi5bpuU6tcZwsjhnjHH1TbFz9rd3qjuV+W/VPhPpuyWkND12M67Xep6xx+WdxmjarXfo209Y4/KVKZWAAAAAAAOfrOsYWjY3ts27t3aY51VeER/Ih04XB3cTXq24/flHFPh8Ncv1atEfEKw4i4kzdcr6Fyehaid4txPLwmqf9p+UNjgdHWsLGcbat/wAbmlwuCt4eM421b/jc4qwdgAAAAAAAAAAAAAAAAAAAAAABMbxtIJdw1xpfwNsbVJm5b6or666fPvU/Pz6lHj9DUXs67Oyrd5T8T04KrF6Mpud61snd5T8e3BY2Lk2MuxF/FuxXTMbxMTvDKXLdduqaK4ymGeroqoq1aoylleHkAAABFeJuMsfTJnFwNrl3qnuUefxnwj1mF1o/Q9d/Ku73aes8PlZ4PRtV3v17Kes8PlW+bl5Gdkzk5l6a6565n9o7IjwhrLVqi1RFFEZRDRW7dNunVojKGBI9gAAAAAAAAAAAAAAAAAAAAAAAAAJr9GNvIqzrtym7MW4oiJp7JqmeU+cRTP4wz/8AIKqIt0RMd6Z8fT7Kn0xVTqUxltz6fZWIyrPgAAORxZbybnDt73O7VTVFHS3p5TMRzqj1iJh3aNqojFUdpGcZ5bek83VgZoi/TrxnGanY2iOTeNcAAAAAAAAAAAAAAAAAAAAAAAAAAAAtbgHB9z4douVRzuzN2fKeVP6Yj8WK01f7TFTEeFOz56svpO7r4iY8o2fPVI1UrwAAHkxFUbTBE5CktXwp03VLuFMf4VzEeXXT+mYfQ8Ne7azTc3x18+rZ2Lva26a98dfPq1E6UAAAAAAAAAAAAAAAAAAAAAAAAABnwcWvOzaMS3111xR5bzzn0jn6I712LVuq5PlEy8XLkW6JrnyjNeFq3TatRbtxtERERHhHKHzqqqapmqfGWLmZmc5fUzERvL8fiE8TccUWN8XRZiqrqm710x93vT49Xm0OA0JNWVzEbI3ef73e/Bc4PRc1ZV3tkbvP97vfg4OgcY5+m3ujm11XrczvMTO9Ub9c0zP7Ty8lnjdEWb9OduIpq9PD9x/fu7sVo23djud2en7+81labqOJqmLGTg3oqpn8Yn4THXE+bI4jD3LFepcjKfvgzt6zXaq1a4yltIUSuPpMwfZalbzqY5V09CfOnq9Zif0tZoC/rWqrU+U5/qf992h0Rdzt1W58pz5/eqGr5bgAAAAAAAAAAAAAAAAAAAAAAAAAJZ9HGB7xrVWXVHK1Ry+9VvTHy6Sk07f1MPFuPGqekf7kq9LXdWzFEf8AqekfYWFqWo4ml4s5Odeimn5zPwiOuZ8mWw+HuX69S3Gc/fFQWbNd6rVojOVZ8S8WZeszNizvbs9ztq+9MftHLzbDAaKt4bvVd6vfu4fPs0eE0fRY707at+7h8+yOrRYANvTNSy9KyvecG9NNXb2xVHwqjtj+RsgxGHt4ijUuRnHtwRXrNF6nVrjOPvgs3hvivE1qIs3P7d3uTPKrxpnt8uuPmyGP0Vcw3ejvUb93H7kzeL0fXY70bad/y945wPfuHLk0x9q3/dj/AJ/y/TNT80Pf7LFU5+FWzn4dcjRt3s8RG6dnP/VTNu1IAAAAAAAAAAAAAAAAAAAAAAAAACZ6HrmJwzw9EU0+0v3Zm50InlTHVT0p7I2iJ26/teqgxeCuY7FbdlFOzPfvy9s/DYqMTha8Vf3U07M9+/L2RfU9Sy9Uyvec69NVXZ2RTHwpjsj+TuucPh7dijUtxlHvxWVmzRZp1aIyj74tRMlAAAexMxO8TttziQTXhzjWaKPctd+1TP2Yu9cxHwrjtjxjn8d+cs9jtDZz2mG2Tu+PhTYvRmffsbJ3fHwiGdjRh5tePTXFUU1TFNUTvE0/6zvHxp2n1Xtm52luK5jKZjlPnH6lbW69eiKp8/fzYEj2AAAAAAAAAAAAAAAAAAAAAAAAAAAAAAAAAAAAAAAAAAAAAAAAAAAAAAAAAAAAAAAAAAAAAAAAAAAAAAAAAAAAAAAAAAAAAAAAAAAAAAAAAAAAAAAAAAAAAAA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7" name="Picture 26" descr="Canada 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7" y="2276685"/>
            <a:ext cx="448642" cy="284813"/>
          </a:xfrm>
          <a:prstGeom prst="rect">
            <a:avLst/>
          </a:prstGeom>
        </p:spPr>
      </p:pic>
      <p:pic>
        <p:nvPicPr>
          <p:cNvPr id="29" name="Picture 28" descr="Canada 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7" y="3237983"/>
            <a:ext cx="448642" cy="284813"/>
          </a:xfrm>
          <a:prstGeom prst="rect">
            <a:avLst/>
          </a:prstGeom>
        </p:spPr>
      </p:pic>
      <p:pic>
        <p:nvPicPr>
          <p:cNvPr id="31" name="Picture 98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328" y="2767517"/>
            <a:ext cx="429911" cy="26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8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328" y="3738340"/>
            <a:ext cx="429911" cy="26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Canada 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328" y="4218331"/>
            <a:ext cx="448642" cy="284813"/>
          </a:xfrm>
          <a:prstGeom prst="rect">
            <a:avLst/>
          </a:prstGeom>
        </p:spPr>
      </p:pic>
      <p:pic>
        <p:nvPicPr>
          <p:cNvPr id="34" name="Picture 98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962" y="4718688"/>
            <a:ext cx="429911" cy="26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05" y="2276685"/>
            <a:ext cx="358390" cy="284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05" y="2616344"/>
            <a:ext cx="351037" cy="2340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36" y="1987316"/>
            <a:ext cx="378275" cy="2514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5" y="2959755"/>
            <a:ext cx="402595" cy="233186"/>
          </a:xfrm>
          <a:prstGeom prst="rect">
            <a:avLst/>
          </a:prstGeom>
        </p:spPr>
      </p:pic>
      <p:pic>
        <p:nvPicPr>
          <p:cNvPr id="39" name="Picture 2" descr="C:\Users\michh\Desktop\downloa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68" y="3310696"/>
            <a:ext cx="379407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36" y="3562362"/>
            <a:ext cx="351955" cy="1759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36" y="3804309"/>
            <a:ext cx="402595" cy="2331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05" y="4137831"/>
            <a:ext cx="410531" cy="2299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32" y="4445290"/>
            <a:ext cx="323095" cy="2153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02" y="4749201"/>
            <a:ext cx="335995" cy="2484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30" y="5042084"/>
            <a:ext cx="341761" cy="2278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32" y="5316258"/>
            <a:ext cx="346859" cy="2312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54" y="5593831"/>
            <a:ext cx="351037" cy="23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14" y="6127345"/>
            <a:ext cx="351037" cy="234025"/>
          </a:xfrm>
          <a:prstGeom prst="rect">
            <a:avLst/>
          </a:prstGeom>
        </p:spPr>
      </p:pic>
      <p:sp>
        <p:nvSpPr>
          <p:cNvPr id="5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4225" y="6400800"/>
            <a:ext cx="7575550" cy="304800"/>
          </a:xfrm>
        </p:spPr>
        <p:txBody>
          <a:bodyPr/>
          <a:lstStyle/>
          <a:p>
            <a:pPr>
              <a:defRPr/>
            </a:pPr>
            <a:r>
              <a:rPr lang="en-US" b="1" kern="0" dirty="0">
                <a:solidFill>
                  <a:srgbClr val="C00000"/>
                </a:solidFill>
              </a:rPr>
              <a:t>“The Global Community Committed to Process Safety”</a:t>
            </a:r>
          </a:p>
        </p:txBody>
      </p:sp>
    </p:spTree>
    <p:extLst>
      <p:ext uri="{BB962C8B-B14F-4D97-AF65-F5344CB8AC3E}">
        <p14:creationId xmlns:p14="http://schemas.microsoft.com/office/powerpoint/2010/main" val="38575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471" y="-228600"/>
            <a:ext cx="7476067" cy="1447800"/>
          </a:xfrm>
        </p:spPr>
        <p:txBody>
          <a:bodyPr/>
          <a:lstStyle/>
          <a:p>
            <a:r>
              <a:rPr lang="en-US" sz="3200" b="1" dirty="0" smtClean="0"/>
              <a:t>2018 -- CCPS Conferences / Workshops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334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14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Global Congress in Process Safety held in Orlando, FL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CCPS Conference in Latin America</a:t>
            </a:r>
            <a:r>
              <a:rPr lang="en-US" sz="2400" dirty="0"/>
              <a:t>, Buenos Aires, </a:t>
            </a:r>
            <a:r>
              <a:rPr lang="en-US" sz="2400" dirty="0" smtClean="0"/>
              <a:t>Argentina</a:t>
            </a:r>
          </a:p>
          <a:p>
            <a:r>
              <a:rPr lang="en-US" sz="2400" dirty="0" smtClean="0"/>
              <a:t>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China Conference, Qingdao, </a:t>
            </a:r>
            <a:r>
              <a:rPr lang="en-US" sz="2400" dirty="0" smtClean="0"/>
              <a:t>China</a:t>
            </a:r>
          </a:p>
          <a:p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Europe Process Safety + Big Data Conference, Frankfurt, Germany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/>
              <a:t>Process Safety Metrics - API-754 Metrics Implementation workshop, Jubail, Saudi Arabia [Hosted by SABIC]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Process </a:t>
            </a:r>
            <a:r>
              <a:rPr lang="en-US" sz="2400" dirty="0"/>
              <a:t>Safety Metrics - API-754 Metrics Implementation workshop, </a:t>
            </a:r>
            <a:r>
              <a:rPr lang="en-US" sz="2400" dirty="0" smtClean="0"/>
              <a:t>Al-Khobar, </a:t>
            </a:r>
            <a:r>
              <a:rPr lang="en-US" sz="2400" dirty="0"/>
              <a:t>Saudi Arabia [Hosted by </a:t>
            </a:r>
            <a:r>
              <a:rPr lang="en-US" sz="2400" dirty="0" smtClean="0"/>
              <a:t>Saudi Aramco]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Pre-workshop at the 6</a:t>
            </a:r>
            <a:r>
              <a:rPr lang="en-US" sz="2400" baseline="30000" dirty="0"/>
              <a:t>th</a:t>
            </a:r>
            <a:r>
              <a:rPr lang="en-US" sz="2400" dirty="0"/>
              <a:t> China Conference, Qingdao, </a:t>
            </a:r>
            <a:r>
              <a:rPr lang="en-US" sz="2400" dirty="0" smtClean="0"/>
              <a:t>China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Process Safety Metrics workshop, Buenos Aires, Argentina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>
              <a:buNone/>
            </a:pPr>
            <a:endParaRPr lang="en-US" sz="23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438404" y="6550231"/>
            <a:ext cx="40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>
                <a:solidFill>
                  <a:srgbClr val="C00000"/>
                </a:solidFill>
                <a:latin typeface="Calibri"/>
              </a:rPr>
              <a:t>The Global Community Committed to Process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471" y="-228600"/>
            <a:ext cx="7476067" cy="1447800"/>
          </a:xfrm>
        </p:spPr>
        <p:txBody>
          <a:bodyPr/>
          <a:lstStyle/>
          <a:p>
            <a:r>
              <a:rPr lang="en-US" sz="3200" b="1" dirty="0" smtClean="0"/>
              <a:t>2019 CCPS Conference Plan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33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15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Global Congress in Process Safety held in New Orleans, LU </a:t>
            </a:r>
          </a:p>
          <a:p>
            <a:r>
              <a:rPr lang="en-US" sz="2800" dirty="0" smtClean="0"/>
              <a:t>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/>
              <a:t>China Conference, </a:t>
            </a:r>
            <a:r>
              <a:rPr lang="en-US" sz="2800" dirty="0" smtClean="0"/>
              <a:t>China</a:t>
            </a:r>
          </a:p>
          <a:p>
            <a:r>
              <a:rPr lang="en-US" sz="2800" dirty="0" smtClean="0"/>
              <a:t>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Europe Process Safety + Big Data Conference, Frankfurt, Germany</a:t>
            </a:r>
          </a:p>
          <a:p>
            <a:r>
              <a:rPr lang="en-US" sz="2800" dirty="0" smtClean="0"/>
              <a:t>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CCPS Global Summit, Singapore</a:t>
            </a:r>
          </a:p>
          <a:p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Middle East Process Safety Conference [MEPSC], ME</a:t>
            </a:r>
          </a:p>
          <a:p>
            <a:r>
              <a:rPr lang="en-US" sz="2800" dirty="0" smtClean="0"/>
              <a:t>We will be deploying Process Safety Metrics - API-754 Metrics Implementation workshop at 2-3 locations during 2019</a:t>
            </a:r>
          </a:p>
          <a:p>
            <a:pPr marL="0" indent="0">
              <a:buNone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>
              <a:buNone/>
            </a:pPr>
            <a:endParaRPr lang="en-US" sz="23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438404" y="6550231"/>
            <a:ext cx="40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>
                <a:solidFill>
                  <a:srgbClr val="C00000"/>
                </a:solidFill>
                <a:latin typeface="Calibri"/>
              </a:rPr>
              <a:t>The Global Community Committed to Process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55" y="124287"/>
            <a:ext cx="7057995" cy="661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47851" y="-18097"/>
            <a:ext cx="4886324" cy="1143000"/>
          </a:xfrm>
        </p:spPr>
        <p:txBody>
          <a:bodyPr/>
          <a:lstStyle/>
          <a:p>
            <a:r>
              <a:rPr lang="en-US" b="1" dirty="0"/>
              <a:t>Responsible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Collaboration</a:t>
            </a:r>
            <a:endParaRPr lang="en-US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156212"/>
              </p:ext>
            </p:extLst>
          </p:nvPr>
        </p:nvGraphicFramePr>
        <p:xfrm>
          <a:off x="79514" y="1049135"/>
          <a:ext cx="9000877" cy="577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5786"/>
                <a:gridCol w="4775091"/>
              </a:tblGrid>
              <a:tr h="5155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Organization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Collaborating activity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Energy Institute [EI]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Bow Tie Guideline Book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Society of Petroleum Engineers [SPE]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Process Safety for Upstream Guideline Book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American Chemical Council [ACC]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Enhancing Process Safety effort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Japan Society for Safety Engineering [JSSE]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en-US" sz="1800" b="1" baseline="30000" dirty="0" smtClean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 Global Summit, Okayama, Japan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European Process Safety Center [EPSC]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Europe PS + Big Data Conference,</a:t>
                      </a:r>
                      <a:r>
                        <a:rPr lang="en-US" sz="1800" b="1" baseline="0" dirty="0" smtClean="0">
                          <a:latin typeface="Arial Narrow" panose="020B0606020202030204" pitchFamily="34" charset="0"/>
                        </a:rPr>
                        <a:t> Frankfurt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EPSC + Dow Chemicals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RAST [Risk Analysis Screening Tool]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IChemE, MKO, EPSC and WPLP 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2017 WCCE-10 Barcelona PSM Track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Singapore Chemical Industry Council  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MOU signed; 6</a:t>
                      </a:r>
                      <a:r>
                        <a:rPr lang="en-US" b="1" baseline="30000" dirty="0" smtClean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b="1" baseline="0" dirty="0" smtClean="0">
                          <a:latin typeface="Arial Narrow" panose="020B0606020202030204" pitchFamily="34" charset="0"/>
                        </a:rPr>
                        <a:t> Global Summit [2019]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PERTAMINA University [Indonesia]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MOU signed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Universiti Teknologi Petronas  [UTP] University [Malaysia]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b="1" baseline="30000" dirty="0" smtClean="0">
                          <a:latin typeface="Arial Narrow" panose="020B0606020202030204" pitchFamily="34" charset="0"/>
                        </a:rPr>
                        <a:t>nd</a:t>
                      </a:r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 Global Summit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OSHA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CCPS Risk Based Process Safety elements as best practices reference on the OSHA Web Tool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566751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Chemical Safety Board [CSB]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 Narrow" panose="020B0606020202030204" pitchFamily="34" charset="0"/>
                        </a:rPr>
                        <a:t>Potential CCPS-CSB collaboration on developing video modules using CCPS content 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_s15396"/>
          <p:cNvSpPr>
            <a:spLocks noChangeArrowheads="1"/>
          </p:cNvSpPr>
          <p:nvPr/>
        </p:nvSpPr>
        <p:spPr bwMode="auto">
          <a:xfrm>
            <a:off x="3810000" y="609600"/>
            <a:ext cx="1447800" cy="762000"/>
          </a:xfrm>
          <a:prstGeom prst="roundRect">
            <a:avLst>
              <a:gd name="adj" fmla="val 18817"/>
            </a:avLst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Shakeel Kadri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Executive Director,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CCPS </a:t>
            </a:r>
          </a:p>
          <a:p>
            <a:pPr algn="ctr"/>
            <a:r>
              <a:rPr lang="en-US" sz="55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lang="en-US" sz="550" strike="sngStrike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3" name="_s15643"/>
          <p:cNvCxnSpPr>
            <a:cxnSpLocks noChangeShapeType="1"/>
          </p:cNvCxnSpPr>
          <p:nvPr/>
        </p:nvCxnSpPr>
        <p:spPr bwMode="auto">
          <a:xfrm rot="5400000" flipH="1" flipV="1">
            <a:off x="4390039" y="1529872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4" name="_s15399"/>
          <p:cNvCxnSpPr>
            <a:cxnSpLocks noChangeShapeType="1"/>
          </p:cNvCxnSpPr>
          <p:nvPr/>
        </p:nvCxnSpPr>
        <p:spPr bwMode="auto">
          <a:xfrm>
            <a:off x="762000" y="1668992"/>
            <a:ext cx="740664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5" name="_s15951"/>
          <p:cNvSpPr>
            <a:spLocks noChangeArrowheads="1"/>
          </p:cNvSpPr>
          <p:nvPr/>
        </p:nvSpPr>
        <p:spPr bwMode="auto">
          <a:xfrm>
            <a:off x="457200" y="1981200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Louisa Nara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Global Technical  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Director</a:t>
            </a:r>
          </a:p>
        </p:txBody>
      </p:sp>
      <p:cxnSp>
        <p:nvCxnSpPr>
          <p:cNvPr id="6" name="_s15643"/>
          <p:cNvCxnSpPr>
            <a:cxnSpLocks noChangeShapeType="1"/>
          </p:cNvCxnSpPr>
          <p:nvPr/>
        </p:nvCxnSpPr>
        <p:spPr bwMode="auto">
          <a:xfrm rot="5400000" flipH="1" flipV="1">
            <a:off x="603728" y="1821340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0" name="_s15951"/>
          <p:cNvSpPr>
            <a:spLocks noChangeArrowheads="1"/>
          </p:cNvSpPr>
          <p:nvPr/>
        </p:nvSpPr>
        <p:spPr bwMode="auto">
          <a:xfrm>
            <a:off x="4724400" y="1982538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Umesh Dhake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Asia-Pacific &amp; ME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Manager  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" name="_s15951"/>
          <p:cNvSpPr>
            <a:spLocks noChangeArrowheads="1"/>
          </p:cNvSpPr>
          <p:nvPr/>
        </p:nvSpPr>
        <p:spPr bwMode="auto">
          <a:xfrm>
            <a:off x="7543800" y="1981200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 Narrow" pitchFamily="34" charset="0"/>
              </a:rPr>
              <a:t>Anil Gokhale </a:t>
            </a:r>
            <a:endParaRPr lang="en-US" sz="1000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 Narrow" pitchFamily="34" charset="0"/>
              </a:rPr>
              <a:t>Director,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 Narrow" pitchFamily="34" charset="0"/>
              </a:rPr>
              <a:t>CCPS Projects</a:t>
            </a:r>
          </a:p>
        </p:txBody>
      </p:sp>
      <p:cxnSp>
        <p:nvCxnSpPr>
          <p:cNvPr id="13" name="_s15643"/>
          <p:cNvCxnSpPr>
            <a:cxnSpLocks noChangeShapeType="1"/>
          </p:cNvCxnSpPr>
          <p:nvPr/>
        </p:nvCxnSpPr>
        <p:spPr bwMode="auto">
          <a:xfrm rot="5400000" flipH="1" flipV="1">
            <a:off x="1213328" y="3040811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4" name="_s15643"/>
          <p:cNvCxnSpPr>
            <a:cxnSpLocks noChangeShapeType="1"/>
          </p:cNvCxnSpPr>
          <p:nvPr/>
        </p:nvCxnSpPr>
        <p:spPr bwMode="auto">
          <a:xfrm rot="5400000" flipH="1" flipV="1">
            <a:off x="3726340" y="1832632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5" name="_s15643"/>
          <p:cNvCxnSpPr>
            <a:cxnSpLocks noChangeShapeType="1"/>
          </p:cNvCxnSpPr>
          <p:nvPr/>
        </p:nvCxnSpPr>
        <p:spPr bwMode="auto">
          <a:xfrm rot="5400000" flipH="1" flipV="1">
            <a:off x="6621940" y="1822678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6" name="_s15643"/>
          <p:cNvCxnSpPr>
            <a:cxnSpLocks noChangeShapeType="1"/>
          </p:cNvCxnSpPr>
          <p:nvPr/>
        </p:nvCxnSpPr>
        <p:spPr bwMode="auto">
          <a:xfrm rot="5400000" flipH="1" flipV="1">
            <a:off x="5036200" y="1794090"/>
            <a:ext cx="289211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7" name="_s15643"/>
          <p:cNvCxnSpPr>
            <a:cxnSpLocks noChangeShapeType="1"/>
          </p:cNvCxnSpPr>
          <p:nvPr/>
        </p:nvCxnSpPr>
        <p:spPr bwMode="auto">
          <a:xfrm rot="5400000" flipH="1" flipV="1">
            <a:off x="7993737" y="1817985"/>
            <a:ext cx="318132" cy="1194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" name="_s15951"/>
          <p:cNvSpPr>
            <a:spLocks noChangeArrowheads="1"/>
          </p:cNvSpPr>
          <p:nvPr/>
        </p:nvSpPr>
        <p:spPr bwMode="auto">
          <a:xfrm>
            <a:off x="3429000" y="1977648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900" b="1" dirty="0">
                <a:solidFill>
                  <a:srgbClr val="000000"/>
                </a:solidFill>
                <a:latin typeface="Arial Narrow" pitchFamily="34" charset="0"/>
              </a:rPr>
              <a:t>Orlando </a:t>
            </a:r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Acosta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Latin America 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Manager  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0" name="_s15951"/>
          <p:cNvSpPr>
            <a:spLocks noChangeArrowheads="1"/>
          </p:cNvSpPr>
          <p:nvPr/>
        </p:nvSpPr>
        <p:spPr bwMode="auto">
          <a:xfrm>
            <a:off x="6324600" y="1986321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Willi Meir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Europe 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Manager  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" name="_s15874"/>
          <p:cNvSpPr>
            <a:spLocks noChangeArrowheads="1"/>
          </p:cNvSpPr>
          <p:nvPr/>
        </p:nvSpPr>
        <p:spPr bwMode="auto">
          <a:xfrm>
            <a:off x="297220" y="3182424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Jing Chen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 Narrow" pitchFamily="34" charset="0"/>
              </a:rPr>
              <a:t>Sr. Engineering 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 Narrow" pitchFamily="34" charset="0"/>
              </a:rPr>
              <a:t>Specialist</a:t>
            </a: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" name="_s15874"/>
          <p:cNvSpPr>
            <a:spLocks noChangeArrowheads="1"/>
          </p:cNvSpPr>
          <p:nvPr/>
        </p:nvSpPr>
        <p:spPr bwMode="auto">
          <a:xfrm>
            <a:off x="3657600" y="3227122"/>
            <a:ext cx="807720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Shami Nayak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A-P Business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Development</a:t>
            </a:r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6" name="_s15874"/>
          <p:cNvSpPr>
            <a:spLocks noChangeArrowheads="1"/>
          </p:cNvSpPr>
          <p:nvPr/>
        </p:nvSpPr>
        <p:spPr bwMode="auto">
          <a:xfrm>
            <a:off x="4782262" y="3263268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A-P Staff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0" name="_s15874"/>
          <p:cNvSpPr>
            <a:spLocks noChangeArrowheads="1"/>
          </p:cNvSpPr>
          <p:nvPr/>
        </p:nvSpPr>
        <p:spPr bwMode="auto">
          <a:xfrm>
            <a:off x="7913539" y="3160638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32" name="_s15391"/>
          <p:cNvCxnSpPr>
            <a:cxnSpLocks noChangeShapeType="1"/>
          </p:cNvCxnSpPr>
          <p:nvPr/>
        </p:nvCxnSpPr>
        <p:spPr bwMode="auto">
          <a:xfrm flipH="1">
            <a:off x="609600" y="2895600"/>
            <a:ext cx="1554480" cy="9373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3" name="_s15643"/>
          <p:cNvCxnSpPr>
            <a:cxnSpLocks noChangeShapeType="1"/>
          </p:cNvCxnSpPr>
          <p:nvPr/>
        </p:nvCxnSpPr>
        <p:spPr bwMode="auto">
          <a:xfrm rot="5400000" flipH="1" flipV="1">
            <a:off x="832328" y="2759573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5" name="_s15391"/>
          <p:cNvCxnSpPr>
            <a:cxnSpLocks noChangeShapeType="1"/>
          </p:cNvCxnSpPr>
          <p:nvPr/>
        </p:nvCxnSpPr>
        <p:spPr bwMode="auto">
          <a:xfrm flipH="1">
            <a:off x="7086600" y="2895600"/>
            <a:ext cx="1600200" cy="23833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6" name="_s15391"/>
          <p:cNvCxnSpPr>
            <a:cxnSpLocks noChangeShapeType="1"/>
          </p:cNvCxnSpPr>
          <p:nvPr/>
        </p:nvCxnSpPr>
        <p:spPr bwMode="auto">
          <a:xfrm flipH="1">
            <a:off x="4038600" y="2912483"/>
            <a:ext cx="1828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9" name="_s15643"/>
          <p:cNvCxnSpPr>
            <a:cxnSpLocks noChangeShapeType="1"/>
          </p:cNvCxnSpPr>
          <p:nvPr/>
        </p:nvCxnSpPr>
        <p:spPr bwMode="auto">
          <a:xfrm rot="5400000" flipH="1" flipV="1">
            <a:off x="3878739" y="3065865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42" name="_s15643"/>
          <p:cNvCxnSpPr>
            <a:cxnSpLocks noChangeShapeType="1"/>
          </p:cNvCxnSpPr>
          <p:nvPr/>
        </p:nvCxnSpPr>
        <p:spPr bwMode="auto">
          <a:xfrm rot="5400000" flipH="1" flipV="1">
            <a:off x="5326540" y="2745113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43" name="_s15643"/>
          <p:cNvCxnSpPr>
            <a:cxnSpLocks noChangeShapeType="1"/>
          </p:cNvCxnSpPr>
          <p:nvPr/>
        </p:nvCxnSpPr>
        <p:spPr bwMode="auto">
          <a:xfrm rot="5400000" flipH="1" flipV="1">
            <a:off x="5227863" y="3558970"/>
            <a:ext cx="1280160" cy="108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sp>
        <p:nvSpPr>
          <p:cNvPr id="47" name="_s15874"/>
          <p:cNvSpPr>
            <a:spLocks noChangeArrowheads="1"/>
          </p:cNvSpPr>
          <p:nvPr/>
        </p:nvSpPr>
        <p:spPr bwMode="auto">
          <a:xfrm>
            <a:off x="4800600" y="3949068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6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A-P Staff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48" name="_s15391"/>
          <p:cNvCxnSpPr>
            <a:cxnSpLocks noChangeShapeType="1"/>
          </p:cNvCxnSpPr>
          <p:nvPr/>
        </p:nvCxnSpPr>
        <p:spPr bwMode="auto">
          <a:xfrm flipH="1">
            <a:off x="5410200" y="3536634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cxnSp>
        <p:nvCxnSpPr>
          <p:cNvPr id="49" name="_s15391"/>
          <p:cNvCxnSpPr>
            <a:cxnSpLocks noChangeShapeType="1"/>
          </p:cNvCxnSpPr>
          <p:nvPr/>
        </p:nvCxnSpPr>
        <p:spPr bwMode="auto">
          <a:xfrm flipH="1">
            <a:off x="5410200" y="41910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cxnSp>
        <p:nvCxnSpPr>
          <p:cNvPr id="53" name="_s15643"/>
          <p:cNvCxnSpPr>
            <a:cxnSpLocks noChangeShapeType="1"/>
          </p:cNvCxnSpPr>
          <p:nvPr/>
        </p:nvCxnSpPr>
        <p:spPr bwMode="auto">
          <a:xfrm rot="5400000" flipH="1" flipV="1">
            <a:off x="6308566" y="3690100"/>
            <a:ext cx="155448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55" name="_s15874"/>
          <p:cNvSpPr>
            <a:spLocks noChangeArrowheads="1"/>
          </p:cNvSpPr>
          <p:nvPr/>
        </p:nvSpPr>
        <p:spPr bwMode="auto">
          <a:xfrm>
            <a:off x="1066800" y="3206335"/>
            <a:ext cx="627938" cy="60140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 Narrow" pitchFamily="34" charset="0"/>
              </a:rPr>
              <a:t>Rukyah </a:t>
            </a:r>
            <a:endParaRPr lang="en-US" sz="800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Hennessey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 Narrow" pitchFamily="34" charset="0"/>
              </a:rPr>
              <a:t>Sr. Engineering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 Narrow" pitchFamily="34" charset="0"/>
              </a:rPr>
              <a:t>Specialist</a:t>
            </a: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61" name="_s15643"/>
          <p:cNvCxnSpPr>
            <a:cxnSpLocks noChangeShapeType="1"/>
          </p:cNvCxnSpPr>
          <p:nvPr/>
        </p:nvCxnSpPr>
        <p:spPr bwMode="auto">
          <a:xfrm rot="5400000" flipH="1" flipV="1">
            <a:off x="7841140" y="2754193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65" name="_s15643"/>
          <p:cNvCxnSpPr>
            <a:cxnSpLocks noChangeShapeType="1"/>
          </p:cNvCxnSpPr>
          <p:nvPr/>
        </p:nvCxnSpPr>
        <p:spPr bwMode="auto">
          <a:xfrm rot="5400000" flipH="1" flipV="1">
            <a:off x="7429893" y="4190907"/>
            <a:ext cx="2596896" cy="108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cxnSp>
        <p:nvCxnSpPr>
          <p:cNvPr id="66" name="_s15391"/>
          <p:cNvCxnSpPr>
            <a:cxnSpLocks noChangeShapeType="1"/>
          </p:cNvCxnSpPr>
          <p:nvPr/>
        </p:nvCxnSpPr>
        <p:spPr bwMode="auto">
          <a:xfrm flipH="1">
            <a:off x="8534400" y="3255456"/>
            <a:ext cx="1828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sp>
        <p:nvSpPr>
          <p:cNvPr id="67" name="_s15874"/>
          <p:cNvSpPr>
            <a:spLocks noChangeArrowheads="1"/>
          </p:cNvSpPr>
          <p:nvPr/>
        </p:nvSpPr>
        <p:spPr bwMode="auto">
          <a:xfrm>
            <a:off x="8001000" y="3313038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8" name="_s15874"/>
          <p:cNvSpPr>
            <a:spLocks noChangeArrowheads="1"/>
          </p:cNvSpPr>
          <p:nvPr/>
        </p:nvSpPr>
        <p:spPr bwMode="auto">
          <a:xfrm>
            <a:off x="8135062" y="3465438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9" name="_s15874"/>
          <p:cNvSpPr>
            <a:spLocks noChangeArrowheads="1"/>
          </p:cNvSpPr>
          <p:nvPr/>
        </p:nvSpPr>
        <p:spPr bwMode="auto">
          <a:xfrm>
            <a:off x="8229600" y="3617838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0" name="_s15874"/>
          <p:cNvSpPr>
            <a:spLocks noChangeArrowheads="1"/>
          </p:cNvSpPr>
          <p:nvPr/>
        </p:nvSpPr>
        <p:spPr bwMode="auto">
          <a:xfrm>
            <a:off x="7924800" y="4238116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77" name="_s15391"/>
          <p:cNvCxnSpPr>
            <a:cxnSpLocks noChangeShapeType="1"/>
          </p:cNvCxnSpPr>
          <p:nvPr/>
        </p:nvCxnSpPr>
        <p:spPr bwMode="auto">
          <a:xfrm flipH="1">
            <a:off x="8543677" y="4343400"/>
            <a:ext cx="1828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sp>
        <p:nvSpPr>
          <p:cNvPr id="78" name="_s15874"/>
          <p:cNvSpPr>
            <a:spLocks noChangeArrowheads="1"/>
          </p:cNvSpPr>
          <p:nvPr/>
        </p:nvSpPr>
        <p:spPr bwMode="auto">
          <a:xfrm>
            <a:off x="8065272" y="4390516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9" name="_s15874"/>
          <p:cNvSpPr>
            <a:spLocks noChangeArrowheads="1"/>
          </p:cNvSpPr>
          <p:nvPr/>
        </p:nvSpPr>
        <p:spPr bwMode="auto">
          <a:xfrm>
            <a:off x="8225623" y="4542916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0" name="_s15874"/>
          <p:cNvSpPr>
            <a:spLocks noChangeArrowheads="1"/>
          </p:cNvSpPr>
          <p:nvPr/>
        </p:nvSpPr>
        <p:spPr bwMode="auto">
          <a:xfrm>
            <a:off x="8346219" y="4695316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1" name="_s15874"/>
          <p:cNvSpPr>
            <a:spLocks noChangeArrowheads="1"/>
          </p:cNvSpPr>
          <p:nvPr/>
        </p:nvSpPr>
        <p:spPr bwMode="auto">
          <a:xfrm>
            <a:off x="7908898" y="5410200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82" name="_s15391"/>
          <p:cNvCxnSpPr>
            <a:cxnSpLocks noChangeShapeType="1"/>
          </p:cNvCxnSpPr>
          <p:nvPr/>
        </p:nvCxnSpPr>
        <p:spPr bwMode="auto">
          <a:xfrm flipH="1">
            <a:off x="8519823" y="5495319"/>
            <a:ext cx="1828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</p:cxnSp>
      <p:sp>
        <p:nvSpPr>
          <p:cNvPr id="83" name="_s15874"/>
          <p:cNvSpPr>
            <a:spLocks noChangeArrowheads="1"/>
          </p:cNvSpPr>
          <p:nvPr/>
        </p:nvSpPr>
        <p:spPr bwMode="auto">
          <a:xfrm>
            <a:off x="8016902" y="5562600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4" name="_s15874"/>
          <p:cNvSpPr>
            <a:spLocks noChangeArrowheads="1"/>
          </p:cNvSpPr>
          <p:nvPr/>
        </p:nvSpPr>
        <p:spPr bwMode="auto">
          <a:xfrm>
            <a:off x="8153400" y="5715000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5" name="_s15874"/>
          <p:cNvSpPr>
            <a:spLocks noChangeArrowheads="1"/>
          </p:cNvSpPr>
          <p:nvPr/>
        </p:nvSpPr>
        <p:spPr bwMode="auto">
          <a:xfrm>
            <a:off x="8305800" y="5867400"/>
            <a:ext cx="627938" cy="5467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Staff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Consultant</a:t>
            </a:r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71" name="_s15643"/>
          <p:cNvCxnSpPr>
            <a:cxnSpLocks noChangeShapeType="1"/>
          </p:cNvCxnSpPr>
          <p:nvPr/>
        </p:nvCxnSpPr>
        <p:spPr bwMode="auto">
          <a:xfrm rot="5400000" flipH="1" flipV="1">
            <a:off x="465789" y="3063245"/>
            <a:ext cx="289211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72" name="_s15951"/>
          <p:cNvSpPr>
            <a:spLocks noChangeArrowheads="1"/>
          </p:cNvSpPr>
          <p:nvPr/>
        </p:nvSpPr>
        <p:spPr bwMode="auto">
          <a:xfrm>
            <a:off x="2362200" y="1981200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Michele Horowitz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CCPS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Membership Mgr.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73" name="_s15643"/>
          <p:cNvCxnSpPr>
            <a:cxnSpLocks noChangeShapeType="1"/>
          </p:cNvCxnSpPr>
          <p:nvPr/>
        </p:nvCxnSpPr>
        <p:spPr bwMode="auto">
          <a:xfrm rot="5400000" flipH="1" flipV="1">
            <a:off x="2659540" y="1834672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87" name="_s15391"/>
          <p:cNvCxnSpPr>
            <a:cxnSpLocks noChangeShapeType="1"/>
          </p:cNvCxnSpPr>
          <p:nvPr/>
        </p:nvCxnSpPr>
        <p:spPr bwMode="auto">
          <a:xfrm flipH="1">
            <a:off x="6903720" y="4449086"/>
            <a:ext cx="1828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olid"/>
            <a:miter lim="800000"/>
            <a:headEnd/>
            <a:tailEnd/>
          </a:ln>
        </p:spPr>
      </p:cxnSp>
      <p:sp>
        <p:nvSpPr>
          <p:cNvPr id="88" name="_s15951"/>
          <p:cNvSpPr>
            <a:spLocks noChangeArrowheads="1"/>
          </p:cNvSpPr>
          <p:nvPr/>
        </p:nvSpPr>
        <p:spPr bwMode="auto">
          <a:xfrm>
            <a:off x="6248400" y="4038600"/>
            <a:ext cx="685800" cy="613216"/>
          </a:xfrm>
          <a:prstGeom prst="roundRect">
            <a:avLst>
              <a:gd name="adj" fmla="val 19165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 Narrow" pitchFamily="34" charset="0"/>
              </a:rPr>
              <a:t>  DIERS</a:t>
            </a:r>
            <a:r>
              <a:rPr lang="en-US" sz="10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9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0" name="_s15874"/>
          <p:cNvSpPr>
            <a:spLocks noChangeArrowheads="1"/>
          </p:cNvSpPr>
          <p:nvPr/>
        </p:nvSpPr>
        <p:spPr bwMode="auto">
          <a:xfrm>
            <a:off x="2667000" y="3200400"/>
            <a:ext cx="762000" cy="60140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800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 Narrow" pitchFamily="34" charset="0"/>
              </a:rPr>
              <a:t>Christa Pennino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Engineering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Associate</a:t>
            </a:r>
          </a:p>
          <a:p>
            <a:pPr algn="ctr"/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1" name="_s15874"/>
          <p:cNvSpPr>
            <a:spLocks noChangeArrowheads="1"/>
          </p:cNvSpPr>
          <p:nvPr/>
        </p:nvSpPr>
        <p:spPr bwMode="auto">
          <a:xfrm>
            <a:off x="1828800" y="3200400"/>
            <a:ext cx="685800" cy="60140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5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 Narrow" pitchFamily="34" charset="0"/>
              </a:rPr>
              <a:t>Bruce Vaughen </a:t>
            </a:r>
          </a:p>
          <a:p>
            <a:pPr algn="ctr"/>
            <a:r>
              <a:rPr lang="en-US" sz="800" b="1" dirty="0" smtClean="0">
                <a:solidFill>
                  <a:srgbClr val="000000"/>
                </a:solidFill>
                <a:latin typeface="Arial Narrow" pitchFamily="34" charset="0"/>
              </a:rPr>
              <a:t>Lead PS SME</a:t>
            </a:r>
          </a:p>
          <a:p>
            <a:pPr algn="ctr"/>
            <a:endParaRPr lang="en-US" sz="8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endParaRPr lang="en-US" sz="6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92" name="_s15643"/>
          <p:cNvCxnSpPr>
            <a:cxnSpLocks noChangeShapeType="1"/>
          </p:cNvCxnSpPr>
          <p:nvPr/>
        </p:nvCxnSpPr>
        <p:spPr bwMode="auto">
          <a:xfrm rot="5400000" flipH="1" flipV="1">
            <a:off x="1983265" y="3053872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3" name="_s15643"/>
          <p:cNvCxnSpPr>
            <a:cxnSpLocks noChangeShapeType="1"/>
          </p:cNvCxnSpPr>
          <p:nvPr/>
        </p:nvCxnSpPr>
        <p:spPr bwMode="auto">
          <a:xfrm rot="5400000" flipH="1" flipV="1">
            <a:off x="2650966" y="2910046"/>
            <a:ext cx="64008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8" name="TextBox 7"/>
          <p:cNvSpPr txBox="1"/>
          <p:nvPr/>
        </p:nvSpPr>
        <p:spPr>
          <a:xfrm>
            <a:off x="7552412" y="304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6/28/2018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3708" y="5256254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CCPS Staff</a:t>
            </a:r>
            <a:r>
              <a:rPr lang="en-US" sz="5400" b="1" dirty="0" smtClean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63000"/>
                        <a:sat val="105000"/>
                      </a:srgbClr>
                    </a:gs>
                    <a:gs pos="90000">
                      <a:srgbClr val="BBE0E3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en-US" sz="5400" b="1" dirty="0">
              <a:ln w="17780" cmpd="sng">
                <a:solidFill>
                  <a:srgbClr val="BBE0E3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BBE0E3">
                      <a:tint val="63000"/>
                      <a:sat val="105000"/>
                    </a:srgbClr>
                  </a:gs>
                  <a:gs pos="90000">
                    <a:srgbClr val="BBE0E3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9" name="_s15951"/>
          <p:cNvSpPr>
            <a:spLocks noChangeArrowheads="1"/>
          </p:cNvSpPr>
          <p:nvPr/>
        </p:nvSpPr>
        <p:spPr bwMode="auto">
          <a:xfrm>
            <a:off x="6019800" y="2895600"/>
            <a:ext cx="914400" cy="609600"/>
          </a:xfrm>
          <a:prstGeom prst="roundRect">
            <a:avLst>
              <a:gd name="adj" fmla="val 19165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Horst Massong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Europe 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  <a:latin typeface="Arial Narrow" pitchFamily="34" charset="0"/>
              </a:rPr>
              <a:t>Project Manager  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60" name="_s15643"/>
          <p:cNvCxnSpPr>
            <a:cxnSpLocks noChangeShapeType="1"/>
          </p:cNvCxnSpPr>
          <p:nvPr/>
        </p:nvCxnSpPr>
        <p:spPr bwMode="auto">
          <a:xfrm rot="5400000" flipH="1" flipV="1">
            <a:off x="6469540" y="2749072"/>
            <a:ext cx="318132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62" name="TextBox 61"/>
          <p:cNvSpPr txBox="1"/>
          <p:nvPr/>
        </p:nvSpPr>
        <p:spPr>
          <a:xfrm>
            <a:off x="2438400" y="6550223"/>
            <a:ext cx="404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C00000"/>
                </a:solidFill>
                <a:latin typeface="Calibri"/>
              </a:rPr>
              <a:t>The Global Community Committed to Process Safety</a:t>
            </a:r>
          </a:p>
        </p:txBody>
      </p:sp>
      <p:sp>
        <p:nvSpPr>
          <p:cNvPr id="63" name="_s15951"/>
          <p:cNvSpPr>
            <a:spLocks noChangeArrowheads="1"/>
          </p:cNvSpPr>
          <p:nvPr/>
        </p:nvSpPr>
        <p:spPr bwMode="auto">
          <a:xfrm>
            <a:off x="5410200" y="4870023"/>
            <a:ext cx="1455000" cy="613216"/>
          </a:xfrm>
          <a:prstGeom prst="roundRect">
            <a:avLst>
              <a:gd name="adj" fmla="val 1916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 Narrow" pitchFamily="34" charset="0"/>
              </a:rPr>
              <a:t>  Lead Process Safety/Project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 Narrow" pitchFamily="34" charset="0"/>
              </a:rPr>
              <a:t>Engineer</a:t>
            </a:r>
            <a:r>
              <a:rPr lang="en-US" sz="900" dirty="0" smtClean="0">
                <a:solidFill>
                  <a:srgbClr val="000000"/>
                </a:solidFill>
                <a:latin typeface="Arial Narrow" pitchFamily="34" charset="0"/>
              </a:rPr>
              <a:t>  [Open]</a:t>
            </a:r>
          </a:p>
          <a:p>
            <a:pPr algn="ctr"/>
            <a:endParaRPr lang="en-US" sz="9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cxnSp>
        <p:nvCxnSpPr>
          <p:cNvPr id="64" name="_s15643"/>
          <p:cNvCxnSpPr>
            <a:cxnSpLocks noChangeShapeType="1"/>
          </p:cNvCxnSpPr>
          <p:nvPr/>
        </p:nvCxnSpPr>
        <p:spPr bwMode="auto">
          <a:xfrm rot="5400000" flipH="1" flipV="1">
            <a:off x="6765766" y="4784566"/>
            <a:ext cx="64008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74" name="_s15391"/>
          <p:cNvCxnSpPr>
            <a:cxnSpLocks noChangeShapeType="1"/>
          </p:cNvCxnSpPr>
          <p:nvPr/>
        </p:nvCxnSpPr>
        <p:spPr bwMode="auto">
          <a:xfrm flipH="1">
            <a:off x="6886800" y="5105400"/>
            <a:ext cx="1828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olid"/>
            <a:miter lim="80000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1137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9635" y="1342362"/>
            <a:ext cx="7484751" cy="41764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4" tIns="44409" rIns="90404" bIns="44409" anchor="ctr"/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6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v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67159" y="1278854"/>
            <a:ext cx="0" cy="69898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lIns="90404" tIns="44409" rIns="90404" bIns="44409"/>
          <a:lstStyle/>
          <a:p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 rot="16200000">
            <a:off x="-1214923" y="3794837"/>
            <a:ext cx="3936956" cy="366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04" tIns="44409" rIns="90404" bIns="44409">
            <a:sp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PSM Incident / Severity Rate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94170" y="1586328"/>
            <a:ext cx="1846816" cy="1245009"/>
            <a:chOff x="899" y="707"/>
            <a:chExt cx="1650" cy="925"/>
          </a:xfrm>
        </p:grpSpPr>
        <p:sp>
          <p:nvSpPr>
            <p:cNvPr id="25" name="Arc 9"/>
            <p:cNvSpPr>
              <a:spLocks/>
            </p:cNvSpPr>
            <p:nvPr/>
          </p:nvSpPr>
          <p:spPr bwMode="auto">
            <a:xfrm flipH="1" flipV="1">
              <a:off x="899" y="770"/>
              <a:ext cx="1549" cy="8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1095" y="707"/>
              <a:ext cx="1454" cy="39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40000"/>
                </a:spcBef>
              </a:pPr>
              <a:r>
                <a:rPr lang="en-GB" sz="1600" b="1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Standards and Procedures</a:t>
              </a:r>
              <a:endParaRPr lang="en-US" sz="16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948545" y="2255807"/>
            <a:ext cx="1854817" cy="1489928"/>
            <a:chOff x="2208" y="1441"/>
            <a:chExt cx="1663" cy="1005"/>
          </a:xfrm>
        </p:grpSpPr>
        <p:sp>
          <p:nvSpPr>
            <p:cNvPr id="23" name="Arc 12"/>
            <p:cNvSpPr>
              <a:spLocks/>
            </p:cNvSpPr>
            <p:nvPr/>
          </p:nvSpPr>
          <p:spPr bwMode="auto">
            <a:xfrm flipH="1" flipV="1">
              <a:off x="2208" y="1584"/>
              <a:ext cx="1550" cy="8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007833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2607" y="1441"/>
              <a:ext cx="1264" cy="584"/>
            </a:xfrm>
            <a:prstGeom prst="rect">
              <a:avLst/>
            </a:prstGeom>
            <a:noFill/>
            <a:ln w="38100">
              <a:solidFill>
                <a:srgbClr val="007833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40000"/>
                </a:spcBef>
              </a:pPr>
              <a:r>
                <a:rPr lang="en-GB" sz="1400" b="1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Process Safety Management Systems</a:t>
              </a:r>
              <a:endParaRPr lang="en-US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293527" y="3205545"/>
            <a:ext cx="2247998" cy="1307558"/>
            <a:chOff x="3456" y="2400"/>
            <a:chExt cx="1549" cy="862"/>
          </a:xfrm>
        </p:grpSpPr>
        <p:sp>
          <p:nvSpPr>
            <p:cNvPr id="21" name="Arc 15"/>
            <p:cNvSpPr>
              <a:spLocks/>
            </p:cNvSpPr>
            <p:nvPr/>
          </p:nvSpPr>
          <p:spPr bwMode="auto">
            <a:xfrm flipH="1" flipV="1">
              <a:off x="3456" y="2400"/>
              <a:ext cx="1549" cy="8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3898" y="2521"/>
              <a:ext cx="1055" cy="443"/>
            </a:xfrm>
            <a:prstGeom prst="rect">
              <a:avLst/>
            </a:prstGeom>
            <a:noFill/>
            <a:ln w="508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40000"/>
                </a:spcBef>
              </a:pPr>
              <a:r>
                <a:rPr lang="en-GB" sz="1400" b="1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Process Safety Risk Based Approach</a:t>
              </a:r>
              <a:endParaRPr lang="en-US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259634" y="3429008"/>
            <a:ext cx="181407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54" tIns="45678" rIns="91354" bIns="45678">
            <a:spAutoFit/>
          </a:bodyPr>
          <a:lstStyle/>
          <a:p>
            <a:pPr marL="193495" indent="-193495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Standards</a:t>
            </a:r>
          </a:p>
          <a:p>
            <a:pPr marL="193495" indent="-193495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Technical requirements</a:t>
            </a:r>
          </a:p>
          <a:p>
            <a:pPr marL="193495" indent="-193495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Safety emphasis</a:t>
            </a:r>
          </a:p>
          <a:p>
            <a:pPr marL="193495" indent="-193495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Compliance</a:t>
            </a:r>
            <a:endParaRPr lang="en-US" sz="14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190909" y="4166012"/>
            <a:ext cx="17997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54" tIns="45678" rIns="91354" bIns="45678">
            <a:spAutoFit/>
          </a:bodyPr>
          <a:lstStyle/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Integrated MS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Reporting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Assurance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Competence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Risk Management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548471" y="2865787"/>
            <a:ext cx="22099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54" tIns="45678" rIns="91354" bIns="45678">
            <a:spAutoFit/>
          </a:bodyPr>
          <a:lstStyle/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Behaviour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Visible leadership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Personal accountability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Shared purpose &amp; belief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Aligned performance &amp; commitment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244907" y="5623881"/>
            <a:ext cx="1729647" cy="62268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0404" tIns="44409" rIns="90404" bIns="44409"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Standards Based</a:t>
            </a:r>
          </a:p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6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What must I do?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114926" y="5634898"/>
            <a:ext cx="1710462" cy="603755"/>
          </a:xfrm>
          <a:prstGeom prst="rect">
            <a:avLst/>
          </a:prstGeom>
          <a:noFill/>
          <a:ln w="50800">
            <a:solidFill>
              <a:srgbClr val="007833"/>
            </a:solidFill>
            <a:miter lim="800000"/>
            <a:headEnd/>
            <a:tailEnd/>
          </a:ln>
          <a:effectLst/>
        </p:spPr>
        <p:txBody>
          <a:bodyPr wrap="square" lIns="90404" tIns="44409" rIns="90404" bIns="44409"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Systems Based</a:t>
            </a:r>
          </a:p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6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How must I do?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7474" y="286435"/>
            <a:ext cx="7480453" cy="646331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Process Safety Journey to Excellence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955738" y="5638965"/>
            <a:ext cx="1874723" cy="603755"/>
          </a:xfrm>
          <a:prstGeom prst="rect">
            <a:avLst/>
          </a:prstGeom>
          <a:noFill/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 lIns="90404" tIns="44409" rIns="90404" bIns="44409"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Risk Based</a:t>
            </a:r>
          </a:p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6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How can I improve?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957980" y="5611027"/>
            <a:ext cx="1778403" cy="60375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0404" tIns="44409" rIns="90404" bIns="44409"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Culture Based</a:t>
            </a:r>
          </a:p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en-GB" sz="16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How can I Lead?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4995858" y="4406547"/>
            <a:ext cx="1834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54" tIns="45678" rIns="91354" bIns="45678">
            <a:spAutoFit/>
          </a:bodyPr>
          <a:lstStyle/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Visible Leadership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Learning Process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Risk Quantification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“Risk” Process</a:t>
            </a:r>
          </a:p>
          <a:p>
            <a:pPr marL="193495" indent="-193495">
              <a:buFontTx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External View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422841" y="4076240"/>
            <a:ext cx="2258459" cy="1211855"/>
            <a:chOff x="3456" y="2400"/>
            <a:chExt cx="1549" cy="862"/>
          </a:xfrm>
        </p:grpSpPr>
        <p:sp>
          <p:nvSpPr>
            <p:cNvPr id="33" name="Arc 15"/>
            <p:cNvSpPr>
              <a:spLocks/>
            </p:cNvSpPr>
            <p:nvPr/>
          </p:nvSpPr>
          <p:spPr bwMode="auto">
            <a:xfrm flipH="1" flipV="1">
              <a:off x="3456" y="2400"/>
              <a:ext cx="1549" cy="8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3898" y="2592"/>
              <a:ext cx="1055" cy="34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40000"/>
                </a:spcBef>
              </a:pPr>
              <a:r>
                <a:rPr lang="en-GB" sz="1400" b="1" dirty="0">
                  <a:solidFill>
                    <a:srgbClr val="000000"/>
                  </a:solidFill>
                  <a:latin typeface="Comic Sans MS" pitchFamily="66" charset="0"/>
                  <a:cs typeface="Times New Roman" pitchFamily="18" charset="0"/>
                </a:rPr>
                <a:t>Strong PSM Culture</a:t>
              </a:r>
              <a:endParaRPr lang="en-US" sz="14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endParaRPr>
            </a:p>
          </p:txBody>
        </p:sp>
      </p:grp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20" y="1560481"/>
            <a:ext cx="1365504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Y:\CCPS\Logos and Signatures\CCPS\CCPS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62" y="1642630"/>
            <a:ext cx="1456543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latin typeface="Arial Black" panose="020B0A04020102020204" pitchFamily="34" charset="0"/>
              </a:rPr>
              <a:t>Questions?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34733" y="6483355"/>
            <a:ext cx="3953933" cy="365125"/>
          </a:xfrm>
        </p:spPr>
        <p:txBody>
          <a:bodyPr/>
          <a:lstStyle/>
          <a:p>
            <a:pPr>
              <a:defRPr/>
            </a:pPr>
            <a:endParaRPr lang="en-US" i="1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>
                <a:latin typeface="Arial Rounded MT Bold" panose="020F0704030504030204" pitchFamily="34" charset="0"/>
              </a:rPr>
              <a:t>CCPS Key Initiatives</a:t>
            </a:r>
            <a:endParaRPr lang="en-US" sz="4800" dirty="0">
              <a:latin typeface="Arial Rounded MT Bold" panose="020F070403050403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Shakeel Kadri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34733" y="6483355"/>
            <a:ext cx="3953933" cy="365125"/>
          </a:xfrm>
        </p:spPr>
        <p:txBody>
          <a:bodyPr/>
          <a:lstStyle/>
          <a:p>
            <a:pPr>
              <a:defRPr/>
            </a:pPr>
            <a:endParaRPr lang="en-US" i="1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4773"/>
            <a:ext cx="7010400" cy="1143000"/>
          </a:xfrm>
        </p:spPr>
        <p:txBody>
          <a:bodyPr/>
          <a:lstStyle/>
          <a:p>
            <a:r>
              <a:rPr lang="en-US" sz="4800" dirty="0" smtClean="0"/>
              <a:t>Presentation 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Undergraduate Process Safety Learning Initiative [UPSLI]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CCPS Credentialing [CCPSC]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34733" y="6483355"/>
            <a:ext cx="3953933" cy="365125"/>
          </a:xfrm>
        </p:spPr>
        <p:txBody>
          <a:bodyPr/>
          <a:lstStyle/>
          <a:p>
            <a:pPr>
              <a:defRPr/>
            </a:pPr>
            <a:endParaRPr lang="en-US" i="1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031683"/>
              </p:ext>
            </p:extLst>
          </p:nvPr>
        </p:nvGraphicFramePr>
        <p:xfrm>
          <a:off x="262467" y="1202251"/>
          <a:ext cx="8576733" cy="5464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133"/>
                <a:gridCol w="3651158"/>
                <a:gridCol w="3943442"/>
              </a:tblGrid>
              <a:tr h="200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Time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Subject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Leader / Speaker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165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08:30 	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Arrival/Networking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(Breakfast available at 8:00)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08:40	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Safety Briefing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Della Wong, CNRL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08:50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Welcome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Pamela McIntyre, CNRL Senior VP of Safety, Risk Management &amp; Innovation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3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09:00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Self-Introductions / Roll Call	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00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09:15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Welcome </a:t>
                      </a:r>
                      <a:r>
                        <a:rPr lang="en-US" sz="1600" dirty="0" smtClean="0">
                          <a:effectLst/>
                        </a:rPr>
                        <a:t>Note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Shakeel Kadri, Executive Director, CCPS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603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09:30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Foam Chambers for Tank Fire Protection; Technical Performance Standard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Connor Murray, CNRL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10:00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CSChE Process Safety Management Division Update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Jyoti Patel, PSMD Chair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00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10:15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Break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0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10:30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CCPS Membership Overview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Michele Horwitz, Membership Manager, CCPS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10:45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CCPS Review 2018 and plan for 2019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Shakeel Kadri, Executive Director, CCPS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11:15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Safety Case Discussion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Tom Guest, Nexen / Glen Worobets, Shell / Fred Henselwood, NOVA Chemicals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00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12:15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Lunch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xfrm>
            <a:off x="1676399" y="-55040"/>
            <a:ext cx="72051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20 September 2018 </a:t>
            </a:r>
            <a:br>
              <a:rPr lang="en-US" sz="3200" b="1" dirty="0" smtClean="0">
                <a:solidFill>
                  <a:prstClr val="black"/>
                </a:solidFill>
              </a:rPr>
            </a:br>
            <a:r>
              <a:rPr lang="en-US" sz="3200" b="1" dirty="0" smtClean="0">
                <a:solidFill>
                  <a:prstClr val="black"/>
                </a:solidFill>
              </a:rPr>
              <a:t>AGENDA - AM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488" y="3175"/>
            <a:ext cx="10594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83197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Undergraduate Process Safety Learning Initiative [UPSLI]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00" y="5604933"/>
            <a:ext cx="4953000" cy="1077218"/>
          </a:xfrm>
          <a:prstGeom prst="rect">
            <a:avLst/>
          </a:prstGeom>
          <a:solidFill>
            <a:srgbClr val="353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VISION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“To 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accelerate process safety education and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better 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prepare graduates for the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workforce”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Y:\SPRING MEETINGS\Spring 2016 Houston\C-suite event\presentation\AIChE_UPSLI_CSuite_040516a_Page_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4364" y="6051177"/>
            <a:ext cx="1593273" cy="636857"/>
          </a:xfrm>
          <a:prstGeom prst="rect">
            <a:avLst/>
          </a:prstGeom>
          <a:solidFill>
            <a:schemeClr val="bg1"/>
          </a:solidFill>
        </p:spPr>
        <p:txBody>
          <a:bodyPr wrap="square" lIns="82058" tIns="41029" rIns="82058" bIns="41029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entury Gothic"/>
              </a:rPr>
              <a:t>                        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5925" y="1617046"/>
            <a:ext cx="97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SAChE</a:t>
            </a:r>
            <a:endParaRPr lang="en-US" sz="1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650" y="4766757"/>
            <a:ext cx="2433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Faculty Workshops</a:t>
            </a:r>
            <a:endParaRPr lang="en-US" sz="1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9601" y="5166210"/>
            <a:ext cx="297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Student Outreach &amp; Bootcamps</a:t>
            </a:r>
            <a:endParaRPr lang="en-US" sz="1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01" y="5720887"/>
            <a:ext cx="862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The ultimate goal is to have 100% of graduating bachelor-degree chemical engineers to be trained and knowledgeable about process </a:t>
            </a:r>
            <a:r>
              <a:rPr lang="en-US" sz="1600" b="1" dirty="0" smtClean="0">
                <a:solidFill>
                  <a:prstClr val="black"/>
                </a:solidFill>
                <a:latin typeface="Century Gothic"/>
              </a:rPr>
              <a:t>safety</a:t>
            </a:r>
            <a:endParaRPr lang="en-US" sz="1600" b="1" dirty="0">
              <a:solidFill>
                <a:prstClr val="black"/>
              </a:solidFill>
              <a:latin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7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/>
          <p:cNvSpPr txBox="1">
            <a:spLocks/>
          </p:cNvSpPr>
          <p:nvPr/>
        </p:nvSpPr>
        <p:spPr>
          <a:xfrm>
            <a:off x="304800" y="307558"/>
            <a:ext cx="48006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1896D4"/>
                </a:solidFill>
              </a:rPr>
              <a:t>Fundraising</a:t>
            </a:r>
            <a:endParaRPr lang="en-US" sz="2800" dirty="0">
              <a:solidFill>
                <a:srgbClr val="1896D4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811" y="864708"/>
            <a:ext cx="5440389" cy="550648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62" y="3319079"/>
            <a:ext cx="4798883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78B1"/>
                </a:solidFill>
                <a:latin typeface="Century Gothic"/>
              </a:rPr>
              <a:t>MAJOR </a:t>
            </a:r>
            <a:r>
              <a:rPr lang="en-US" sz="1300" b="1" dirty="0" smtClean="0">
                <a:solidFill>
                  <a:srgbClr val="0078B1"/>
                </a:solidFill>
                <a:latin typeface="Century Gothic"/>
              </a:rPr>
              <a:t>CONTRIBUTORS:</a:t>
            </a:r>
            <a:endParaRPr lang="en-US" sz="400" b="1" dirty="0" smtClean="0">
              <a:solidFill>
                <a:srgbClr val="0078B1"/>
              </a:solidFill>
              <a:latin typeface="Century Gothic"/>
            </a:endParaRPr>
          </a:p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" b="1" dirty="0" smtClean="0">
              <a:solidFill>
                <a:srgbClr val="0078B1"/>
              </a:solidFill>
              <a:latin typeface="Century Gothic"/>
            </a:endParaRPr>
          </a:p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" b="1" dirty="0">
              <a:solidFill>
                <a:srgbClr val="0078B1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 smtClean="0">
                <a:solidFill>
                  <a:srgbClr val="0078B1"/>
                </a:solidFill>
                <a:latin typeface="Century Gothic"/>
              </a:rPr>
              <a:t>Partners</a:t>
            </a:r>
            <a:r>
              <a:rPr lang="en-US" sz="1400" b="1" dirty="0" smtClean="0">
                <a:solidFill>
                  <a:srgbClr val="0078B1"/>
                </a:solidFill>
                <a:latin typeface="Century Gothic"/>
              </a:rPr>
              <a:t> - </a:t>
            </a:r>
            <a:r>
              <a:rPr lang="en-US" sz="1050" b="1" dirty="0" smtClean="0">
                <a:solidFill>
                  <a:srgbClr val="0078B1"/>
                </a:solidFill>
                <a:latin typeface="Century Gothic"/>
              </a:rPr>
              <a:t>$100,000-$249,000</a:t>
            </a:r>
            <a:endParaRPr lang="en-US" sz="1200" b="1" dirty="0">
              <a:solidFill>
                <a:srgbClr val="0078B1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entury Gothic"/>
              </a:rPr>
              <a:t>Albemarle			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	FMC</a:t>
            </a:r>
            <a:endParaRPr lang="en-US" sz="1100" dirty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entury Gothic"/>
              </a:rPr>
              <a:t>Archer Daniels Midland Co. 	Mitsui &amp; Co. (U.S.A.), Inc.</a:t>
            </a: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entury Gothic"/>
              </a:rPr>
              <a:t>Cabot 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Corporation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			Olin</a:t>
            </a: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err="1" smtClean="0">
                <a:solidFill>
                  <a:prstClr val="black"/>
                </a:solidFill>
                <a:latin typeface="Century Gothic"/>
              </a:rPr>
              <a:t>Covestro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LLC 			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PolyOne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		</a:t>
            </a:r>
            <a:endParaRPr lang="en-US" sz="1100" dirty="0" smtClean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err="1" smtClean="0">
                <a:solidFill>
                  <a:prstClr val="black"/>
                </a:solidFill>
                <a:latin typeface="Century Gothic"/>
              </a:rPr>
              <a:t>Evonik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			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	Wacker 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Chemical Corporation ExxonMobil Corporation		</a:t>
            </a:r>
            <a:endParaRPr lang="en-US" sz="1100" dirty="0" smtClean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sz="500" b="1" dirty="0">
              <a:solidFill>
                <a:srgbClr val="0078B1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 smtClean="0">
                <a:solidFill>
                  <a:srgbClr val="0078B1"/>
                </a:solidFill>
                <a:latin typeface="Century Gothic"/>
              </a:rPr>
              <a:t>Supporters </a:t>
            </a:r>
            <a:r>
              <a:rPr lang="en-US" sz="1400" b="1" dirty="0">
                <a:solidFill>
                  <a:srgbClr val="0078B1"/>
                </a:solidFill>
                <a:latin typeface="Century Gothic"/>
              </a:rPr>
              <a:t>- </a:t>
            </a:r>
            <a:r>
              <a:rPr lang="en-US" sz="1050" b="1" dirty="0">
                <a:solidFill>
                  <a:srgbClr val="0078B1"/>
                </a:solidFill>
                <a:latin typeface="Century Gothic"/>
              </a:rPr>
              <a:t>$50,000 - $</a:t>
            </a:r>
            <a:r>
              <a:rPr lang="en-US" sz="1050" b="1" dirty="0" smtClean="0">
                <a:solidFill>
                  <a:srgbClr val="0078B1"/>
                </a:solidFill>
                <a:latin typeface="Century Gothic"/>
              </a:rPr>
              <a:t>99,999</a:t>
            </a:r>
            <a:endParaRPr lang="en-US" sz="1050" b="1" dirty="0">
              <a:solidFill>
                <a:srgbClr val="0078B1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Air </a:t>
            </a:r>
            <a:r>
              <a:rPr lang="en-US" sz="1100" dirty="0">
                <a:solidFill>
                  <a:srgbClr val="000000"/>
                </a:solidFill>
                <a:latin typeface="Century Gothic"/>
              </a:rPr>
              <a:t>Liquide		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	Intercontinental Terminal 	</a:t>
            </a:r>
            <a:r>
              <a:rPr lang="en-US" sz="1100" dirty="0">
                <a:solidFill>
                  <a:srgbClr val="000000"/>
                </a:solidFill>
                <a:latin typeface="Century Gothic"/>
              </a:rPr>
              <a:t> </a:t>
            </a:r>
            <a:endParaRPr lang="en-US" sz="1100" dirty="0" smtClean="0">
              <a:solidFill>
                <a:srgbClr val="000000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Century Gothic"/>
              </a:rPr>
              <a:t>Arkema 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Inc			LANXESS</a:t>
            </a:r>
            <a:endParaRPr lang="en-US" sz="1100" dirty="0">
              <a:solidFill>
                <a:srgbClr val="000000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Bouchard </a:t>
            </a:r>
            <a:r>
              <a:rPr lang="en-US" sz="1100" dirty="0">
                <a:solidFill>
                  <a:srgbClr val="000000"/>
                </a:solidFill>
                <a:latin typeface="Century Gothic"/>
              </a:rPr>
              <a:t>Transportation 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	Novus </a:t>
            </a:r>
            <a:r>
              <a:rPr lang="en-US" sz="1100" dirty="0">
                <a:solidFill>
                  <a:srgbClr val="000000"/>
                </a:solidFill>
                <a:latin typeface="Century Gothic"/>
              </a:rPr>
              <a:t>International, Inc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.	</a:t>
            </a: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Cargill 			Praxair</a:t>
            </a:r>
            <a:endParaRPr lang="en-US" sz="1100" dirty="0">
              <a:solidFill>
                <a:srgbClr val="000000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entury Gothic"/>
              </a:rPr>
              <a:t>Honeywell			</a:t>
            </a:r>
            <a:r>
              <a:rPr lang="en-US" sz="1100" dirty="0" err="1">
                <a:solidFill>
                  <a:srgbClr val="000000"/>
                </a:solidFill>
                <a:latin typeface="Century Gothic"/>
              </a:rPr>
              <a:t>Trinseo</a:t>
            </a:r>
            <a:r>
              <a:rPr lang="en-US" sz="1100" dirty="0">
                <a:solidFill>
                  <a:srgbClr val="000000"/>
                </a:solidFill>
                <a:latin typeface="Century Gothic"/>
              </a:rPr>
              <a:t>		</a:t>
            </a:r>
            <a:endParaRPr lang="en-US" sz="1100" dirty="0" smtClean="0">
              <a:solidFill>
                <a:srgbClr val="000000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sz="200" dirty="0" smtClean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sz="200" dirty="0" smtClean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For </a:t>
            </a:r>
            <a:r>
              <a:rPr lang="en-US" sz="1100" dirty="0">
                <a:solidFill>
                  <a:prstClr val="black"/>
                </a:solidFill>
                <a:latin typeface="Century Gothic"/>
              </a:rPr>
              <a:t>a complete list of donors, visit </a:t>
            </a:r>
            <a:r>
              <a:rPr lang="en-US" sz="1100" dirty="0" smtClean="0">
                <a:solidFill>
                  <a:prstClr val="black"/>
                </a:solidFill>
                <a:latin typeface="Century Gothic"/>
                <a:hlinkClick r:id="rId4"/>
              </a:rPr>
              <a:t>www.DoingaWorldofGood.org</a:t>
            </a:r>
            <a:endParaRPr lang="en-US" sz="1100" dirty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500" b="1" dirty="0" smtClean="0">
              <a:solidFill>
                <a:srgbClr val="0078B1"/>
              </a:solidFill>
              <a:latin typeface="Century Gothic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65" y="159402"/>
            <a:ext cx="2743658" cy="861381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38237338"/>
              </p:ext>
            </p:extLst>
          </p:nvPr>
        </p:nvGraphicFramePr>
        <p:xfrm>
          <a:off x="6239081" y="1710443"/>
          <a:ext cx="24832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15282" y="5825243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Century Gothic"/>
              </a:rPr>
              <a:t>* Does not include $1MM in unrecorded pledges</a:t>
            </a:r>
            <a:endParaRPr lang="en-US" sz="11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1" name="Picture 3" descr="X:\Archive\Founders Circle\FoundersCircle_3.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" y="788775"/>
            <a:ext cx="5334000" cy="26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842989" y="3607906"/>
            <a:ext cx="1304408" cy="127025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7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SAChE TSC Sub-committee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54099"/>
            <a:ext cx="8229600" cy="5394325"/>
          </a:xfrm>
        </p:spPr>
        <p:txBody>
          <a:bodyPr>
            <a:noAutofit/>
          </a:bodyPr>
          <a:lstStyle/>
          <a:p>
            <a:r>
              <a:rPr lang="en-US" sz="2800" dirty="0" smtClean="0"/>
              <a:t>23 members committee formed in 2015 with the help of the CCPS Advisory Board</a:t>
            </a:r>
          </a:p>
          <a:p>
            <a:pPr lvl="1">
              <a:buFont typeface="Century Gothic" panose="020B0502020202020204" pitchFamily="34" charset="0"/>
              <a:buChar char="−"/>
            </a:pPr>
            <a:r>
              <a:rPr lang="en-US" dirty="0" smtClean="0"/>
              <a:t>17 members from the industry</a:t>
            </a:r>
          </a:p>
          <a:p>
            <a:pPr lvl="1">
              <a:buFont typeface="Century Gothic" panose="020B0502020202020204" pitchFamily="34" charset="0"/>
              <a:buChar char="−"/>
            </a:pPr>
            <a:r>
              <a:rPr lang="en-US" dirty="0" smtClean="0"/>
              <a:t>6 members from academia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SAChE curriculum developed</a:t>
            </a:r>
          </a:p>
          <a:p>
            <a:pPr marL="742950" lvl="2" indent="-342900">
              <a:buFont typeface="Century Gothic" panose="020B0502020202020204" pitchFamily="34" charset="0"/>
              <a:buChar char="−"/>
            </a:pPr>
            <a:r>
              <a:rPr lang="en-US" dirty="0"/>
              <a:t>Level 1 </a:t>
            </a:r>
            <a:r>
              <a:rPr lang="en-US" dirty="0" smtClean="0"/>
              <a:t>– prep for an internship / coop </a:t>
            </a:r>
            <a:endParaRPr lang="en-US" dirty="0"/>
          </a:p>
          <a:p>
            <a:pPr marL="742950" lvl="2" indent="-342900">
              <a:buFont typeface="Century Gothic" panose="020B0502020202020204" pitchFamily="34" charset="0"/>
              <a:buChar char="−"/>
            </a:pPr>
            <a:r>
              <a:rPr lang="en-US" dirty="0"/>
              <a:t>Level 2 </a:t>
            </a:r>
            <a:r>
              <a:rPr lang="en-US" dirty="0" smtClean="0"/>
              <a:t>– full undergraduate requirement</a:t>
            </a:r>
            <a:endParaRPr lang="en-US" dirty="0"/>
          </a:p>
          <a:p>
            <a:pPr marL="742950" lvl="2" indent="-342900">
              <a:buFont typeface="Century Gothic" panose="020B0502020202020204" pitchFamily="34" charset="0"/>
              <a:buChar char="−"/>
            </a:pPr>
            <a:r>
              <a:rPr lang="en-US" dirty="0"/>
              <a:t>Level 3 – </a:t>
            </a:r>
            <a:r>
              <a:rPr lang="en-US" dirty="0" smtClean="0"/>
              <a:t>elective modules involving specific </a:t>
            </a:r>
            <a:r>
              <a:rPr lang="en-US" dirty="0"/>
              <a:t>hazards. </a:t>
            </a:r>
          </a:p>
          <a:p>
            <a:pPr marL="0" indent="0">
              <a:buNone/>
            </a:pPr>
            <a:r>
              <a:rPr lang="en-US" sz="2800" dirty="0" smtClean="0"/>
              <a:t>				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0DDA-1637-4B9C-AE14-0A5785E4B86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2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46363" y="197350"/>
            <a:ext cx="6505198" cy="1143000"/>
          </a:xfrm>
        </p:spPr>
        <p:txBody>
          <a:bodyPr>
            <a:noAutofit/>
          </a:bodyPr>
          <a:lstStyle/>
          <a:p>
            <a:pPr algn="l"/>
            <a:r>
              <a:rPr lang="en-US" sz="2500" b="1" dirty="0" smtClean="0">
                <a:solidFill>
                  <a:schemeClr val="accent1"/>
                </a:solidFill>
              </a:rPr>
              <a:t>Safety and Chemical Engineering Education (SAChE) – </a:t>
            </a:r>
            <a:r>
              <a:rPr lang="en-US" sz="2500" b="1" dirty="0" smtClean="0"/>
              <a:t>Overall </a:t>
            </a:r>
            <a:r>
              <a:rPr lang="en-US" sz="2500" b="1" dirty="0" smtClean="0">
                <a:solidFill>
                  <a:schemeClr val="accent1"/>
                </a:solidFill>
              </a:rPr>
              <a:t>Curriculum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3" y="1263656"/>
            <a:ext cx="7147234" cy="495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6995" y="6141330"/>
            <a:ext cx="5126182" cy="529135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900" dirty="0">
                <a:solidFill>
                  <a:prstClr val="black"/>
                </a:solidFill>
                <a:latin typeface="Century Gothic"/>
                <a:hlinkClick r:id="rId5"/>
              </a:rPr>
              <a:t>www.aiche.org/sache</a:t>
            </a:r>
            <a:endParaRPr lang="en-US" sz="2900" dirty="0">
              <a:solidFill>
                <a:prstClr val="black"/>
              </a:solidFill>
              <a:latin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5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46363" y="403412"/>
            <a:ext cx="5957455" cy="1143000"/>
          </a:xfrm>
        </p:spPr>
        <p:txBody>
          <a:bodyPr>
            <a:noAutofit/>
          </a:bodyPr>
          <a:lstStyle/>
          <a:p>
            <a:pPr algn="l"/>
            <a:r>
              <a:rPr lang="en-US" sz="2500" b="1" dirty="0" smtClean="0">
                <a:solidFill>
                  <a:schemeClr val="accent1"/>
                </a:solidFill>
              </a:rPr>
              <a:t>SAChE – 11 Modules Available Today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29422721"/>
              </p:ext>
            </p:extLst>
          </p:nvPr>
        </p:nvGraphicFramePr>
        <p:xfrm>
          <a:off x="609600" y="1036427"/>
          <a:ext cx="81534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75" y="937105"/>
            <a:ext cx="1731818" cy="1218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55" y="5551906"/>
            <a:ext cx="5853545" cy="57530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*Translated into either 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Spanish and/or Mandarin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8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189296"/>
            <a:ext cx="6652962" cy="110610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12 SAChE Modules in </a:t>
            </a:r>
            <a:br>
              <a:rPr lang="en-US" sz="3200" b="1" dirty="0" smtClean="0"/>
            </a:br>
            <a:r>
              <a:rPr lang="en-US" sz="3200" b="1" dirty="0" smtClean="0"/>
              <a:t>Development in 2018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011938"/>
              </p:ext>
            </p:extLst>
          </p:nvPr>
        </p:nvGraphicFramePr>
        <p:xfrm>
          <a:off x="547158" y="1812481"/>
          <a:ext cx="3906309" cy="3132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309"/>
              </a:tblGrid>
              <a:tr h="459626">
                <a:tc>
                  <a:txBody>
                    <a:bodyPr/>
                    <a:lstStyle/>
                    <a:p>
                      <a:r>
                        <a:rPr lang="en-US" dirty="0" smtClean="0"/>
                        <a:t>Level 2</a:t>
                      </a:r>
                      <a:endParaRPr lang="en-US" dirty="0"/>
                    </a:p>
                  </a:txBody>
                  <a:tcPr/>
                </a:tc>
              </a:tr>
              <a:tr h="4596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Explosion Hazards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</a:tr>
              <a:tr h="4596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Source Models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</a:tr>
              <a:tr h="4596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Atmospheric Dispersion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</a:tr>
              <a:tr h="6467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Hazards and Risk: Safeguards Other Than Relief Systems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</a:tr>
              <a:tr h="6467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Hazards and Risk: Introduction to Hazard Identification and Risk Analysis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64900"/>
              </p:ext>
            </p:extLst>
          </p:nvPr>
        </p:nvGraphicFramePr>
        <p:xfrm>
          <a:off x="4969934" y="1838475"/>
          <a:ext cx="3694642" cy="4034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642"/>
              </a:tblGrid>
              <a:tr h="486759">
                <a:tc>
                  <a:txBody>
                    <a:bodyPr/>
                    <a:lstStyle/>
                    <a:p>
                      <a:r>
                        <a:rPr lang="en-US" dirty="0" smtClean="0"/>
                        <a:t>Level 3</a:t>
                      </a:r>
                      <a:endParaRPr lang="en-US" dirty="0"/>
                    </a:p>
                  </a:txBody>
                  <a:tcPr/>
                </a:tc>
              </a:tr>
              <a:tr h="486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Review Using Layer of Protection Analysis (LOPA)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486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Reactor Pressure Relief / DIERS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486759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Siting of Facilities </a:t>
                      </a:r>
                    </a:p>
                  </a:txBody>
                  <a:tcPr marL="32081" marR="32081" marT="0" marB="0" anchor="ctr"/>
                </a:tc>
              </a:tr>
              <a:tr h="486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Safety Aspects of Nitrogen and Other Inert Gases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486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Dust Explosions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486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Chemicals and Their Major Hazards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486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Risk Based Process Safety - Manage Risk: Operations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43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91" y="210106"/>
            <a:ext cx="6400800" cy="7921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SAChE Modules to be  Developed by 2020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5667381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Century Gothic"/>
              </a:rPr>
              <a:t>34 modules in total</a:t>
            </a:r>
            <a:endParaRPr lang="en-US" sz="3600" b="1" dirty="0">
              <a:solidFill>
                <a:prstClr val="black"/>
              </a:solidFill>
              <a:latin typeface="Century Gothic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1030"/>
              </p:ext>
            </p:extLst>
          </p:nvPr>
        </p:nvGraphicFramePr>
        <p:xfrm>
          <a:off x="553507" y="1203487"/>
          <a:ext cx="8040159" cy="444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159"/>
              </a:tblGrid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Level 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 to Process Safety Technology &amp; Practice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 Hazards Analysis Methodologies (Advanced)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Dispersion and Consequence Modeling (Advanced)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Practical Process Safety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Practical Process Safety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Damage Mechanisms: Asset Integrity and Reliability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Biological Hazards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Risk Based Process Safety - Commit to Process Safety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Risk Based Process Safety - Manage Risk: Training and Procedures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Risk Based Process Safety - Manage Risk: Asset Integrity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Risk Based Process Safety - Learn from Experience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1" marR="32081" marT="0" marB="0"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092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74" y="2673418"/>
            <a:ext cx="7586527" cy="4717983"/>
          </a:xfrm>
          <a:prstGeom prst="rect">
            <a:avLst/>
          </a:prstGeom>
          <a:noFill/>
        </p:spPr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529937" y="258891"/>
            <a:ext cx="57981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1896D4"/>
                </a:solidFill>
                <a:latin typeface="+mn-lt"/>
                <a:ea typeface="+mn-ea"/>
                <a:cs typeface="+mn-cs"/>
              </a:rPr>
              <a:t>Impact of SAChE</a:t>
            </a:r>
            <a:endParaRPr lang="en-US" sz="2800" b="1" dirty="0">
              <a:solidFill>
                <a:srgbClr val="1896D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4552" y="1303866"/>
            <a:ext cx="3422047" cy="206210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entury Gothic"/>
              </a:rPr>
              <a:t>Highlights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Nearly 85,000 certificates awarded since the 2012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Over 25,000 students using </a:t>
            </a:r>
            <a:r>
              <a:rPr lang="en-US" sz="1800" dirty="0" err="1" smtClean="0">
                <a:solidFill>
                  <a:prstClr val="black"/>
                </a:solidFill>
                <a:latin typeface="Century Gothic"/>
              </a:rPr>
              <a:t>SAChE</a:t>
            </a: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 since 2012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Average of 3 certificates per student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24082026"/>
              </p:ext>
            </p:extLst>
          </p:nvPr>
        </p:nvGraphicFramePr>
        <p:xfrm>
          <a:off x="529937" y="182033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286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17 Faculty Workshops </a:t>
            </a:r>
            <a:r>
              <a:rPr lang="en-US" sz="1800" dirty="0" smtClean="0"/>
              <a:t>[since 2015]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014940"/>
            <a:ext cx="4301067" cy="4727056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2016</a:t>
            </a:r>
          </a:p>
          <a:p>
            <a:r>
              <a:rPr lang="en-US" sz="1400" dirty="0" smtClean="0"/>
              <a:t>Archer Daniels Midland, Decatur, IL</a:t>
            </a:r>
          </a:p>
          <a:p>
            <a:r>
              <a:rPr lang="en-US" sz="1400" dirty="0" smtClean="0"/>
              <a:t>Cargill, Blair, NE</a:t>
            </a:r>
          </a:p>
          <a:p>
            <a:r>
              <a:rPr lang="en-US" sz="1400" dirty="0" smtClean="0"/>
              <a:t>Chevron, Richmond, CA</a:t>
            </a:r>
          </a:p>
          <a:p>
            <a:pPr marL="0" indent="0">
              <a:buNone/>
            </a:pPr>
            <a:r>
              <a:rPr lang="en-US" sz="1400" b="1" dirty="0" smtClean="0"/>
              <a:t>2017</a:t>
            </a:r>
          </a:p>
          <a:p>
            <a:r>
              <a:rPr lang="en-US" sz="1400" dirty="0" smtClean="0"/>
              <a:t>Dow, Freeport , TX</a:t>
            </a:r>
          </a:p>
          <a:p>
            <a:r>
              <a:rPr lang="en-US" sz="1400" dirty="0" smtClean="0"/>
              <a:t>WACKER, Charleston, TN</a:t>
            </a:r>
          </a:p>
          <a:p>
            <a:r>
              <a:rPr lang="en-US" sz="1400" dirty="0"/>
              <a:t>Archer Daniels Midland, Decatur, </a:t>
            </a:r>
            <a:r>
              <a:rPr lang="en-US" sz="1400" dirty="0" smtClean="0"/>
              <a:t>IL</a:t>
            </a:r>
          </a:p>
          <a:p>
            <a:r>
              <a:rPr lang="en-US" sz="1400" dirty="0"/>
              <a:t>Chevron, Richmond, CA</a:t>
            </a:r>
          </a:p>
          <a:p>
            <a:r>
              <a:rPr lang="en-US" sz="1400" dirty="0" smtClean="0"/>
              <a:t>Reliance Industries, India</a:t>
            </a:r>
          </a:p>
          <a:p>
            <a:pPr marL="0" indent="0">
              <a:buNone/>
            </a:pPr>
            <a:r>
              <a:rPr lang="en-US" sz="1400" b="1" dirty="0" smtClean="0"/>
              <a:t>2018</a:t>
            </a:r>
          </a:p>
          <a:p>
            <a:r>
              <a:rPr lang="en-US" sz="1400" dirty="0" err="1" smtClean="0"/>
              <a:t>LyondellBasell</a:t>
            </a:r>
            <a:r>
              <a:rPr lang="en-US" sz="1400" dirty="0" smtClean="0"/>
              <a:t>, Houston, TX</a:t>
            </a:r>
          </a:p>
          <a:p>
            <a:r>
              <a:rPr lang="en-US" sz="1400" dirty="0" smtClean="0"/>
              <a:t>Dow, Freeport, TX</a:t>
            </a:r>
          </a:p>
          <a:p>
            <a:r>
              <a:rPr lang="en-US" sz="1400" dirty="0" smtClean="0"/>
              <a:t>Chevron, Richmond, CA (August 26-29)</a:t>
            </a:r>
          </a:p>
          <a:p>
            <a:r>
              <a:rPr lang="en-US" sz="1400" dirty="0" err="1" smtClean="0"/>
              <a:t>Chemours</a:t>
            </a:r>
            <a:r>
              <a:rPr lang="en-US" sz="1400" dirty="0" smtClean="0"/>
              <a:t>, Fayetteville, NC (August 6-9)</a:t>
            </a:r>
          </a:p>
          <a:p>
            <a:r>
              <a:rPr lang="en-US" sz="1400" dirty="0" smtClean="0"/>
              <a:t>BASF, Wyandotte, MI (July 23-26)</a:t>
            </a:r>
          </a:p>
          <a:p>
            <a:pPr marL="0" indent="0">
              <a:buNone/>
            </a:pPr>
            <a:r>
              <a:rPr lang="en-US" sz="1400" b="1" dirty="0" smtClean="0"/>
              <a:t>Plus at the AIChE Annual Meetings</a:t>
            </a:r>
          </a:p>
          <a:p>
            <a:endParaRPr lang="en-US" sz="1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75200" y="1217081"/>
            <a:ext cx="4301067" cy="4727056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7BB7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7BB7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7BB7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7BB7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07BB7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2600" y="1165226"/>
            <a:ext cx="4648200" cy="36933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Chevron – 4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planned yearly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Dow Chemicals – 3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planned yearly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until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2023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Archer Daniels Midland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– 2016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2017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Cargill –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2016 &amp;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considering one in Europe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Wacker – 2017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planning in the future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Reliance Industry Ltd. –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2017 &amp;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planning in the future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Century Gothic"/>
              </a:rPr>
              <a:t>LyondellBasell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 –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2018 &amp; planning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in the future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BASF –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2018 &amp; planning in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the future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Century Gothic"/>
              </a:rPr>
              <a:t>Chemours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 –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2018 &amp; planning 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in the future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  <a:latin typeface="Century Gothic"/>
              </a:rPr>
              <a:t>NEW – ExxonMobil and Monsanto</a:t>
            </a:r>
            <a:endParaRPr lang="en-US" sz="1600" b="1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72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xfrm>
            <a:off x="1676399" y="-55040"/>
            <a:ext cx="72051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20 September 2018 </a:t>
            </a:r>
            <a:br>
              <a:rPr lang="en-US" sz="3200" b="1" dirty="0" smtClean="0">
                <a:solidFill>
                  <a:prstClr val="black"/>
                </a:solidFill>
              </a:rPr>
            </a:br>
            <a:r>
              <a:rPr lang="en-US" sz="3200" b="1" dirty="0" smtClean="0">
                <a:solidFill>
                  <a:prstClr val="black"/>
                </a:solidFill>
              </a:rPr>
              <a:t>AGENDA - PM</a:t>
            </a:r>
            <a:endParaRPr lang="en-US" sz="3200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270861"/>
              </p:ext>
            </p:extLst>
          </p:nvPr>
        </p:nvGraphicFramePr>
        <p:xfrm>
          <a:off x="245533" y="1193793"/>
          <a:ext cx="8652934" cy="5429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2934"/>
                <a:gridCol w="3256384"/>
                <a:gridCol w="4363616"/>
              </a:tblGrid>
              <a:tr h="237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Time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Subject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Leader / Speaker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74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13:00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Member Sharing/Incidents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37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13:30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CCPS Projects </a:t>
                      </a:r>
                      <a:r>
                        <a:rPr lang="en-US" sz="1600" dirty="0" smtClean="0">
                          <a:effectLst/>
                        </a:rPr>
                        <a:t>update – via WebEx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Anil Gokhale, Director, CCPS Projects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7132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14:00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Regional CCPS Projects: engagement and needs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Fred Henselwood, NOVA Chemicals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Shakeel Kadri, Executive Director, CCPS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755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14:30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2019 CCPS Project Ballot </a:t>
                      </a:r>
                      <a:r>
                        <a:rPr lang="en-US" sz="1600" dirty="0" smtClean="0">
                          <a:effectLst/>
                        </a:rPr>
                        <a:t>Review – via WebEx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Rukyah Hennessey, CCPS Senior Engineering Specialist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755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14:45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CCPS Technical </a:t>
                      </a:r>
                      <a:r>
                        <a:rPr lang="en-US" sz="1600" dirty="0" smtClean="0">
                          <a:effectLst/>
                        </a:rPr>
                        <a:t>update – via WebEx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Louisa Nara, CCPS Global Technical Director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37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15:00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Break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7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15:15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CCPS Key Initiatives </a:t>
                      </a:r>
                      <a:r>
                        <a:rPr lang="en-US" sz="1600" dirty="0" smtClean="0">
                          <a:effectLst/>
                        </a:rPr>
                        <a:t>update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Shakeel Kadri, Executive Director, CCPS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7132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16:00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 Intelligence for PSM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 evolution in thinking about risk assessment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Beth Chisholm, VP Operational Risk,  ACM Risk Sciences &amp; Development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0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16:30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2019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 Canada Regional Meeting – Calgary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Date and Host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400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16:45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Round table discussion – open sharing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37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16:55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Closing Comments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Shakeel Kadri, Executive Director, CCPS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/>
                </a:tc>
              </a:tr>
              <a:tr h="237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17:00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Meeting Adjourned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264" marR="4026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78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93273" y="201709"/>
            <a:ext cx="6400800" cy="1210235"/>
          </a:xfrm>
          <a:prstGeom prst="rect">
            <a:avLst/>
          </a:prstGeom>
        </p:spPr>
        <p:txBody>
          <a:bodyPr lIns="82030" tIns="41015" rIns="82030" bIns="41015">
            <a:noAutofit/>
          </a:bodyPr>
          <a:lstStyle>
            <a:lvl1pPr algn="ctr" defTabSz="50917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900" b="1" dirty="0">
                <a:solidFill>
                  <a:prstClr val="white"/>
                </a:solidFill>
              </a:rPr>
              <a:t>Faculty Workshops  </a:t>
            </a:r>
          </a:p>
          <a:p>
            <a:pPr fontAlgn="auto">
              <a:spcAft>
                <a:spcPts val="0"/>
              </a:spcAft>
            </a:pPr>
            <a:r>
              <a:rPr lang="en-US" sz="2900" b="1" dirty="0">
                <a:solidFill>
                  <a:prstClr val="white"/>
                </a:solidFill>
              </a:rPr>
              <a:t>Educating the Educators</a:t>
            </a:r>
          </a:p>
          <a:p>
            <a:pPr fontAlgn="auto">
              <a:spcAft>
                <a:spcPts val="0"/>
              </a:spcAft>
            </a:pPr>
            <a:endParaRPr lang="en-US" sz="3600" b="1" i="1" dirty="0">
              <a:solidFill>
                <a:prstClr val="white"/>
              </a:solidFill>
            </a:endParaRPr>
          </a:p>
        </p:txBody>
      </p:sp>
      <p:sp>
        <p:nvSpPr>
          <p:cNvPr id="7" name="Title 11"/>
          <p:cNvSpPr txBox="1">
            <a:spLocks/>
          </p:cNvSpPr>
          <p:nvPr/>
        </p:nvSpPr>
        <p:spPr>
          <a:xfrm>
            <a:off x="676722" y="174989"/>
            <a:ext cx="6255327" cy="1143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 smtClean="0">
                <a:solidFill>
                  <a:srgbClr val="1896D4"/>
                </a:solidFill>
              </a:rPr>
              <a:t>Impact of Faculty Workshops</a:t>
            </a:r>
            <a:endParaRPr lang="en-US" sz="2800" b="1" dirty="0">
              <a:solidFill>
                <a:srgbClr val="1896D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634" y="5983424"/>
            <a:ext cx="8397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Link to list of all past and upcoming faculty workshops</a:t>
            </a:r>
            <a:endParaRPr lang="en-US" sz="1600" dirty="0" smtClean="0">
              <a:solidFill>
                <a:prstClr val="black"/>
              </a:solidFill>
              <a:latin typeface="Century Gothic"/>
              <a:hlinkClick r:id="rId4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  <a:hlinkClick r:id="rId4"/>
              </a:rPr>
              <a:t>https</a:t>
            </a:r>
            <a:r>
              <a:rPr lang="en-US" sz="1600" dirty="0">
                <a:solidFill>
                  <a:prstClr val="black"/>
                </a:solidFill>
                <a:latin typeface="Century Gothic"/>
                <a:hlinkClick r:id="rId4"/>
              </a:rPr>
              <a:t>://</a:t>
            </a:r>
            <a:r>
              <a:rPr lang="en-US" sz="1600" dirty="0" smtClean="0">
                <a:solidFill>
                  <a:prstClr val="black"/>
                </a:solidFill>
                <a:latin typeface="Century Gothic"/>
                <a:hlinkClick r:id="rId4"/>
              </a:rPr>
              <a:t>www.aiche.org/ccps/resources/conferences/events/faculty-workshops</a:t>
            </a:r>
            <a:endParaRPr lang="en-US" sz="1600" dirty="0" smtClean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929" y="1189892"/>
            <a:ext cx="3166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Century Gothic"/>
              </a:rPr>
              <a:t>300+</a:t>
            </a:r>
            <a:r>
              <a:rPr lang="en-US" b="1" dirty="0" smtClean="0">
                <a:solidFill>
                  <a:prstClr val="black"/>
                </a:solidFill>
                <a:latin typeface="Century Gothic"/>
              </a:rPr>
              <a:t> faculty </a:t>
            </a:r>
            <a:br>
              <a:rPr lang="en-US" b="1" dirty="0" smtClean="0">
                <a:solidFill>
                  <a:prstClr val="black"/>
                </a:solidFill>
                <a:latin typeface="Century Gothic"/>
              </a:rPr>
            </a:br>
            <a:r>
              <a:rPr lang="en-US" b="1" dirty="0" smtClean="0">
                <a:solidFill>
                  <a:prstClr val="black"/>
                </a:solidFill>
                <a:latin typeface="Century Gothic"/>
              </a:rPr>
              <a:t>educated </a:t>
            </a:r>
            <a:r>
              <a:rPr lang="en-US" b="1" dirty="0">
                <a:solidFill>
                  <a:prstClr val="black"/>
                </a:solidFill>
                <a:latin typeface="Century Gothic"/>
              </a:rPr>
              <a:t>on </a:t>
            </a:r>
            <a:r>
              <a:rPr lang="en-US" b="1" dirty="0" smtClean="0">
                <a:solidFill>
                  <a:prstClr val="black"/>
                </a:solidFill>
                <a:latin typeface="Century Gothic"/>
              </a:rPr>
              <a:t/>
            </a:r>
            <a:br>
              <a:rPr lang="en-US" b="1" dirty="0" smtClean="0">
                <a:solidFill>
                  <a:prstClr val="black"/>
                </a:solidFill>
                <a:latin typeface="Century Gothic"/>
              </a:rPr>
            </a:br>
            <a:r>
              <a:rPr lang="en-US" b="1" dirty="0" smtClean="0">
                <a:solidFill>
                  <a:prstClr val="black"/>
                </a:solidFill>
                <a:latin typeface="Century Gothic"/>
              </a:rPr>
              <a:t>process safety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  <a:latin typeface="Century Gothic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“</a:t>
            </a:r>
            <a:r>
              <a:rPr lang="en-US" sz="1800" dirty="0">
                <a:solidFill>
                  <a:prstClr val="black"/>
                </a:solidFill>
                <a:latin typeface="Century Gothic"/>
              </a:rPr>
              <a:t>Incorporated CHEF analysis (from Dow workshop) into CHE 572-Plant, Process and Project Design.  Most students applied principles to their final design project.” - James Charles Watters, </a:t>
            </a: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University </a:t>
            </a:r>
            <a:r>
              <a:rPr lang="en-US" sz="1800" dirty="0">
                <a:solidFill>
                  <a:prstClr val="black"/>
                </a:solidFill>
                <a:latin typeface="Century Gothic"/>
              </a:rPr>
              <a:t>of Louisville </a:t>
            </a:r>
          </a:p>
        </p:txBody>
      </p:sp>
      <p:pic>
        <p:nvPicPr>
          <p:cNvPr id="10" name="Picture 2" descr="Y:\DOING A WORLD OF GOOD\Corporate Campaign\UNDERGRAD PS INFO\FACULTY Workshops\20160623_AIChE_Diamond_02 comp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39" y="1180944"/>
            <a:ext cx="3935526" cy="25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2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622" y="1051056"/>
            <a:ext cx="4204312" cy="5007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2030" tIns="41015" rIns="82030" bIns="41015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2016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UC Berkeley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Georgia Institute of Technology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University of Illinois-Urbana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2017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Virginia Tech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University of Delaware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Louisiana State University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University of Texas, Austin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entury Gothic"/>
              </a:rPr>
              <a:t>2018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University 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of Michigan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entury Gothic"/>
              </a:rPr>
              <a:t>Colorado School of Mines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entury Gothic"/>
              </a:rPr>
              <a:t>North Carolina State University </a:t>
            </a:r>
            <a:r>
              <a:rPr lang="en-US" sz="1600" dirty="0" smtClean="0">
                <a:solidFill>
                  <a:srgbClr val="00B050"/>
                </a:solidFill>
                <a:latin typeface="Century Gothic"/>
              </a:rPr>
              <a:t>(September </a:t>
            </a:r>
            <a:r>
              <a:rPr lang="en-US" sz="1600" dirty="0">
                <a:solidFill>
                  <a:srgbClr val="00B050"/>
                </a:solidFill>
                <a:latin typeface="Century Gothic"/>
              </a:rPr>
              <a:t>22-23)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entury Gothic"/>
              </a:rPr>
              <a:t>Mississippi State University </a:t>
            </a:r>
            <a:r>
              <a:rPr lang="en-US" sz="1600" dirty="0" smtClean="0">
                <a:solidFill>
                  <a:srgbClr val="00B050"/>
                </a:solidFill>
                <a:latin typeface="Century Gothic"/>
              </a:rPr>
              <a:t/>
            </a:r>
            <a:br>
              <a:rPr lang="en-US" sz="1600" dirty="0" smtClean="0">
                <a:solidFill>
                  <a:srgbClr val="00B050"/>
                </a:solidFill>
                <a:latin typeface="Century Gothic"/>
              </a:rPr>
            </a:br>
            <a:r>
              <a:rPr lang="en-US" sz="1600" dirty="0" smtClean="0">
                <a:solidFill>
                  <a:srgbClr val="00B050"/>
                </a:solidFill>
                <a:latin typeface="Century Gothic"/>
              </a:rPr>
              <a:t>(September </a:t>
            </a:r>
            <a:r>
              <a:rPr lang="en-US" sz="1600" dirty="0">
                <a:solidFill>
                  <a:srgbClr val="00B050"/>
                </a:solidFill>
                <a:latin typeface="Century Gothic"/>
              </a:rPr>
              <a:t>8-9)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entury Gothic"/>
              </a:rPr>
              <a:t>University of Tennessee-Knoxville </a:t>
            </a:r>
            <a:r>
              <a:rPr lang="en-US" sz="1600" dirty="0" smtClean="0">
                <a:solidFill>
                  <a:srgbClr val="00B050"/>
                </a:solidFill>
                <a:latin typeface="Century Gothic"/>
              </a:rPr>
              <a:t>(August </a:t>
            </a:r>
            <a:r>
              <a:rPr lang="en-US" sz="1600" dirty="0">
                <a:solidFill>
                  <a:srgbClr val="00B050"/>
                </a:solidFill>
                <a:latin typeface="Century Gothic"/>
              </a:rPr>
              <a:t>25-56)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entury Gothic"/>
              </a:rPr>
              <a:t>Ohio State University </a:t>
            </a:r>
            <a:r>
              <a:rPr lang="en-US" sz="1600" dirty="0" smtClean="0">
                <a:solidFill>
                  <a:srgbClr val="00B050"/>
                </a:solidFill>
                <a:latin typeface="Century Gothic"/>
              </a:rPr>
              <a:t/>
            </a:r>
            <a:br>
              <a:rPr lang="en-US" sz="1600" dirty="0" smtClean="0">
                <a:solidFill>
                  <a:srgbClr val="00B050"/>
                </a:solidFill>
                <a:latin typeface="Century Gothic"/>
              </a:rPr>
            </a:br>
            <a:r>
              <a:rPr lang="en-US" sz="1600" dirty="0" smtClean="0">
                <a:solidFill>
                  <a:srgbClr val="00B050"/>
                </a:solidFill>
                <a:latin typeface="Century Gothic"/>
              </a:rPr>
              <a:t>(August </a:t>
            </a:r>
            <a:r>
              <a:rPr lang="en-US" sz="1600" dirty="0">
                <a:solidFill>
                  <a:srgbClr val="00B050"/>
                </a:solidFill>
                <a:latin typeface="Century Gothic"/>
              </a:rPr>
              <a:t>25-26)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93273" y="201709"/>
            <a:ext cx="6400800" cy="1210235"/>
          </a:xfrm>
          <a:prstGeom prst="rect">
            <a:avLst/>
          </a:prstGeom>
        </p:spPr>
        <p:txBody>
          <a:bodyPr lIns="82030" tIns="41015" rIns="82030" bIns="41015">
            <a:noAutofit/>
          </a:bodyPr>
          <a:lstStyle>
            <a:lvl1pPr algn="ctr" defTabSz="50917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900" b="1" dirty="0">
                <a:solidFill>
                  <a:prstClr val="white"/>
                </a:solidFill>
              </a:rPr>
              <a:t>Student Bootcamps</a:t>
            </a:r>
          </a:p>
        </p:txBody>
      </p:sp>
      <p:pic>
        <p:nvPicPr>
          <p:cNvPr id="2050" name="Picture 2" descr="C:\Users\lisal\Downloads\IMG_5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78" y="1065619"/>
            <a:ext cx="3934691" cy="25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1"/>
          <p:cNvSpPr txBox="1">
            <a:spLocks/>
          </p:cNvSpPr>
          <p:nvPr/>
        </p:nvSpPr>
        <p:spPr>
          <a:xfrm>
            <a:off x="676722" y="174989"/>
            <a:ext cx="6255327" cy="1143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 smtClean="0">
                <a:solidFill>
                  <a:srgbClr val="1896D4"/>
                </a:solidFill>
              </a:rPr>
              <a:t>Impact of Student Bootcamps</a:t>
            </a:r>
            <a:endParaRPr lang="en-US" sz="2800" b="1" dirty="0">
              <a:solidFill>
                <a:srgbClr val="1896D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2800" y="3767655"/>
            <a:ext cx="4113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Average of 30 students/bootcamp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entury Gothic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entury Gothic"/>
              </a:rPr>
              <a:t>“The course helped emphasize the importance of process safety as lives are on the line. Keep up the work</a:t>
            </a:r>
            <a:r>
              <a:rPr lang="en-US" sz="1800" b="1" dirty="0" smtClean="0">
                <a:solidFill>
                  <a:prstClr val="black"/>
                </a:solidFill>
                <a:latin typeface="Century Gothic"/>
              </a:rPr>
              <a:t>!”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– Undergraduate Student,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entury Gothic"/>
              </a:rPr>
              <a:t>Colorado School of Mines</a:t>
            </a:r>
            <a:endParaRPr lang="en-US" sz="1800" dirty="0">
              <a:solidFill>
                <a:prstClr val="black"/>
              </a:solidFill>
              <a:latin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iche.org/sites/default/files/images/page/lead/istock_000016556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044575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2100" y="311868"/>
            <a:ext cx="8229600" cy="6112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rgbClr val="0078B1"/>
                </a:solidFill>
              </a:rPr>
              <a:t>CCPS Credentialing - CCPSC</a:t>
            </a:r>
            <a:endParaRPr lang="en-US" sz="3200" dirty="0">
              <a:solidFill>
                <a:srgbClr val="007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CCPSC – what is it</a:t>
            </a:r>
          </a:p>
          <a:p>
            <a:r>
              <a:rPr lang="en-US" dirty="0" smtClean="0"/>
              <a:t>Why is it needed/important</a:t>
            </a:r>
          </a:p>
          <a:p>
            <a:r>
              <a:rPr lang="en-US" dirty="0" smtClean="0"/>
              <a:t>How it works</a:t>
            </a:r>
          </a:p>
          <a:p>
            <a:r>
              <a:rPr lang="en-US" dirty="0" smtClean="0"/>
              <a:t>Who is it for</a:t>
            </a:r>
          </a:p>
          <a:p>
            <a:r>
              <a:rPr lang="en-US" dirty="0" smtClean="0"/>
              <a:t>Summary &amp; Q/A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40386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Image result for executive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64160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What is CCPSC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678363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The CCPS Credentialing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Purpose: To evaluate and certify Process Safety Professionals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Started in 2015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Global Reach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Modeled after the Professional Engineering Certification in the US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83355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02454" y="5715000"/>
            <a:ext cx="3657600" cy="685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</a:rPr>
              <a:t>CCPS Certified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What is CCPSC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6783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The Definitive stamp of approval in Process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 mark of True Expertise in Process Safety Practice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Uniform and </a:t>
            </a:r>
            <a:r>
              <a:rPr lang="en-US" dirty="0"/>
              <a:t>C</a:t>
            </a:r>
            <a:r>
              <a:rPr lang="en-US" dirty="0" smtClean="0"/>
              <a:t>onsistent basis for assessing the </a:t>
            </a:r>
            <a:r>
              <a:rPr lang="en-US" i="1" dirty="0" smtClean="0"/>
              <a:t>Body of Knowledge in Process Safety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i="1" dirty="0" smtClean="0"/>
              <a:t>Criteria: Range, Rigor, References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i="1" dirty="0" smtClean="0"/>
              <a:t>Range: Breadth of experience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i="1" dirty="0" smtClean="0"/>
              <a:t>Rigor: Depth of hands on experience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i="1" dirty="0" smtClean="0"/>
              <a:t>References: Recognition by peers and colleagues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Risk Based Process Safety (RBPS) at the </a:t>
            </a:r>
            <a:r>
              <a:rPr lang="en-US" dirty="0" smtClean="0"/>
              <a:t>core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74888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" y="5486400"/>
            <a:ext cx="7696200" cy="685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white"/>
                </a:solidFill>
              </a:rPr>
              <a:t>More at: </a:t>
            </a:r>
            <a:r>
              <a:rPr lang="en-US" sz="3200" dirty="0" smtClean="0">
                <a:solidFill>
                  <a:prstClr val="white"/>
                </a:solidFill>
              </a:rPr>
              <a:t>www.aiche.org/ccps-certified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Why CCPSC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46783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Directly tied to the mission of CCPS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Provide a global uniform standard for knowledge assessment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Benefits: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Individuals: Distinguish your expertise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Companies: Know who can do what for you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Industry as a whole:  Accurately recognize the expertise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Overcome the clutter of various denominations that do not really focus on Process safety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83355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5562600"/>
            <a:ext cx="6553200" cy="685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</a:rPr>
              <a:t>Recognition with the CCPS brand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9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How CCPSC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74888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8346" y="1982405"/>
            <a:ext cx="7167306" cy="4112389"/>
            <a:chOff x="988346" y="1982405"/>
            <a:chExt cx="7167306" cy="4112389"/>
          </a:xfrm>
        </p:grpSpPr>
        <p:sp>
          <p:nvSpPr>
            <p:cNvPr id="8" name="Rectangle 7"/>
            <p:cNvSpPr/>
            <p:nvPr/>
          </p:nvSpPr>
          <p:spPr>
            <a:xfrm rot="5400000">
              <a:off x="654718" y="2917123"/>
              <a:ext cx="1459640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88346" y="1982405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Decision to apply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654718" y="4385834"/>
              <a:ext cx="1459640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988346" y="3451115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Application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89073" y="5120189"/>
              <a:ext cx="2595442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988346" y="4919826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Application</a:t>
              </a:r>
            </a:p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Review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3259230" y="4385834"/>
              <a:ext cx="1459640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592859" y="4919826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Testing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259230" y="2917123"/>
              <a:ext cx="1459640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3592859" y="3451115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Scoring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93586" y="2182768"/>
              <a:ext cx="2595442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592859" y="1982405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Awarding credential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5863744" y="2917123"/>
              <a:ext cx="1459640" cy="1762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197372" y="1982405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Conduct as </a:t>
              </a:r>
              <a:r>
                <a:rPr lang="en-US" sz="2700" dirty="0" err="1" smtClean="0">
                  <a:solidFill>
                    <a:prstClr val="white"/>
                  </a:solidFill>
                </a:rPr>
                <a:t>certificant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6197372" y="3451115"/>
              <a:ext cx="1958280" cy="1174968"/>
            </a:xfrm>
            <a:custGeom>
              <a:avLst/>
              <a:gdLst>
                <a:gd name="connsiteX0" fmla="*/ 0 w 1958280"/>
                <a:gd name="connsiteY0" fmla="*/ 117497 h 1174968"/>
                <a:gd name="connsiteX1" fmla="*/ 117497 w 1958280"/>
                <a:gd name="connsiteY1" fmla="*/ 0 h 1174968"/>
                <a:gd name="connsiteX2" fmla="*/ 1840783 w 1958280"/>
                <a:gd name="connsiteY2" fmla="*/ 0 h 1174968"/>
                <a:gd name="connsiteX3" fmla="*/ 1958280 w 1958280"/>
                <a:gd name="connsiteY3" fmla="*/ 117497 h 1174968"/>
                <a:gd name="connsiteX4" fmla="*/ 1958280 w 1958280"/>
                <a:gd name="connsiteY4" fmla="*/ 1057471 h 1174968"/>
                <a:gd name="connsiteX5" fmla="*/ 1840783 w 1958280"/>
                <a:gd name="connsiteY5" fmla="*/ 1174968 h 1174968"/>
                <a:gd name="connsiteX6" fmla="*/ 117497 w 1958280"/>
                <a:gd name="connsiteY6" fmla="*/ 1174968 h 1174968"/>
                <a:gd name="connsiteX7" fmla="*/ 0 w 1958280"/>
                <a:gd name="connsiteY7" fmla="*/ 1057471 h 1174968"/>
                <a:gd name="connsiteX8" fmla="*/ 0 w 1958280"/>
                <a:gd name="connsiteY8" fmla="*/ 117497 h 117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8280" h="1174968">
                  <a:moveTo>
                    <a:pt x="0" y="117497"/>
                  </a:moveTo>
                  <a:cubicBezTo>
                    <a:pt x="0" y="52605"/>
                    <a:pt x="52605" y="0"/>
                    <a:pt x="117497" y="0"/>
                  </a:cubicBezTo>
                  <a:lnTo>
                    <a:pt x="1840783" y="0"/>
                  </a:lnTo>
                  <a:cubicBezTo>
                    <a:pt x="1905675" y="0"/>
                    <a:pt x="1958280" y="52605"/>
                    <a:pt x="1958280" y="117497"/>
                  </a:cubicBezTo>
                  <a:lnTo>
                    <a:pt x="1958280" y="1057471"/>
                  </a:lnTo>
                  <a:cubicBezTo>
                    <a:pt x="1958280" y="1122363"/>
                    <a:pt x="1905675" y="1174968"/>
                    <a:pt x="1840783" y="1174968"/>
                  </a:cubicBezTo>
                  <a:lnTo>
                    <a:pt x="117497" y="1174968"/>
                  </a:lnTo>
                  <a:cubicBezTo>
                    <a:pt x="52605" y="1174968"/>
                    <a:pt x="0" y="1122363"/>
                    <a:pt x="0" y="1057471"/>
                  </a:cubicBezTo>
                  <a:lnTo>
                    <a:pt x="0" y="11749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284" tIns="137284" rIns="137284" bIns="137284" numCol="1" spcCol="1270" anchor="ctr" anchorCtr="0">
              <a:noAutofit/>
            </a:bodyPr>
            <a:lstStyle/>
            <a:p>
              <a:pPr algn="ctr" defTabSz="12001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dirty="0" smtClean="0">
                  <a:solidFill>
                    <a:prstClr val="white"/>
                  </a:solidFill>
                </a:rPr>
                <a:t>Maintaining credential</a:t>
              </a:r>
              <a:endParaRPr lang="en-US" sz="2700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How it Works -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Education: A STEM degree</a:t>
            </a:r>
          </a:p>
          <a:p>
            <a:pPr lvl="1"/>
            <a:r>
              <a:rPr lang="en-US" sz="2400" dirty="0" smtClean="0"/>
              <a:t>Science / Technology / Engineering / Math</a:t>
            </a:r>
          </a:p>
          <a:p>
            <a:r>
              <a:rPr lang="en-US" sz="2800" dirty="0" smtClean="0"/>
              <a:t>Experience: Minimum 5 years relevant </a:t>
            </a:r>
          </a:p>
          <a:p>
            <a:pPr lvl="1"/>
            <a:r>
              <a:rPr lang="en-US" sz="2400" dirty="0" smtClean="0"/>
              <a:t>Additional 5 years may be substituted for education</a:t>
            </a:r>
          </a:p>
          <a:p>
            <a:r>
              <a:rPr lang="en-US" sz="2800" dirty="0" smtClean="0"/>
              <a:t>Hands on Knowledge of many elements of RBPS</a:t>
            </a:r>
          </a:p>
          <a:p>
            <a:pPr lvl="1"/>
            <a:r>
              <a:rPr lang="en-US" sz="2400" dirty="0" smtClean="0"/>
              <a:t>With Familiarity with all 20 elements</a:t>
            </a:r>
          </a:p>
          <a:p>
            <a:r>
              <a:rPr lang="en-US" sz="2800" dirty="0" smtClean="0"/>
              <a:t>An ongoing commitment to Process Safety &amp; </a:t>
            </a:r>
            <a:r>
              <a:rPr lang="en-US" sz="2800" dirty="0"/>
              <a:t>p</a:t>
            </a:r>
            <a:r>
              <a:rPr lang="en-US" sz="2800" dirty="0" smtClean="0"/>
              <a:t>ersonal development</a:t>
            </a:r>
          </a:p>
          <a:p>
            <a:pPr lvl="1"/>
            <a:r>
              <a:rPr lang="en-US" sz="2400" dirty="0"/>
              <a:t>Continuing Education requirements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74888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010400" cy="1143000"/>
          </a:xfrm>
        </p:spPr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sz="2800" dirty="0" smtClean="0"/>
              <a:t>Examination - Typically 2 or 3 times a year</a:t>
            </a:r>
          </a:p>
          <a:p>
            <a:pPr lvl="1"/>
            <a:r>
              <a:rPr lang="en-US" sz="2400" dirty="0" smtClean="0"/>
              <a:t>4 hours, continuous, open book, individualized</a:t>
            </a:r>
          </a:p>
          <a:p>
            <a:r>
              <a:rPr lang="en-US" sz="2800" dirty="0" smtClean="0"/>
              <a:t>Conducted Online</a:t>
            </a:r>
          </a:p>
          <a:p>
            <a:r>
              <a:rPr lang="en-US" sz="2800" dirty="0" smtClean="0"/>
              <a:t>Multiple Choice questions</a:t>
            </a:r>
          </a:p>
          <a:p>
            <a:pPr lvl="1"/>
            <a:r>
              <a:rPr lang="en-US" sz="2400" dirty="0" smtClean="0"/>
              <a:t>120 questions covering the 20 elements of RBPS</a:t>
            </a:r>
          </a:p>
          <a:p>
            <a:r>
              <a:rPr lang="en-US" sz="2800" dirty="0"/>
              <a:t>Essay questions</a:t>
            </a:r>
          </a:p>
          <a:p>
            <a:pPr lvl="1"/>
            <a:r>
              <a:rPr lang="en-US" sz="2400" dirty="0" smtClean="0"/>
              <a:t>Descriptive answers required for situation analysis</a:t>
            </a:r>
          </a:p>
          <a:p>
            <a:r>
              <a:rPr lang="en-US" sz="2800" dirty="0" smtClean="0"/>
              <a:t>Examination </a:t>
            </a:r>
            <a:r>
              <a:rPr lang="en-US" sz="2800" dirty="0"/>
              <a:t>is </a:t>
            </a:r>
            <a:r>
              <a:rPr lang="en-US" sz="2800" dirty="0" smtClean="0"/>
              <a:t>in English</a:t>
            </a:r>
            <a:endParaRPr lang="en-US" sz="2800" dirty="0"/>
          </a:p>
          <a:p>
            <a:pPr lvl="1"/>
            <a:r>
              <a:rPr lang="en-US" sz="2000" dirty="0" smtClean="0"/>
              <a:t>Careful consideration is given to avoid confusion for  applicants whose first language is not English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66421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36513"/>
            <a:ext cx="7010400" cy="1143000"/>
          </a:xfrm>
        </p:spPr>
        <p:txBody>
          <a:bodyPr/>
          <a:lstStyle/>
          <a:p>
            <a:r>
              <a:rPr lang="en-US" b="1" dirty="0" smtClean="0"/>
              <a:t>Presentation outline..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7775"/>
            <a:ext cx="8343900" cy="5200650"/>
          </a:xfrm>
        </p:spPr>
        <p:txBody>
          <a:bodyPr/>
          <a:lstStyle/>
          <a:p>
            <a:r>
              <a:rPr lang="en-US" sz="3000" dirty="0" smtClean="0"/>
              <a:t>About CCPS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n-US" sz="3000" dirty="0" smtClean="0"/>
          </a:p>
          <a:p>
            <a:r>
              <a:rPr lang="en-US" sz="3000" dirty="0" smtClean="0"/>
              <a:t>Our Regional Engagement</a:t>
            </a:r>
          </a:p>
          <a:p>
            <a:r>
              <a:rPr lang="en-US" sz="3000" dirty="0" smtClean="0"/>
              <a:t>Our New CCPS members</a:t>
            </a:r>
          </a:p>
          <a:p>
            <a:r>
              <a:rPr lang="en-US" sz="3000" dirty="0" smtClean="0"/>
              <a:t>Global / Regional Conferences and Workshops</a:t>
            </a:r>
          </a:p>
          <a:p>
            <a:r>
              <a:rPr lang="en-US" sz="3000" dirty="0"/>
              <a:t>Global Responsible Collaboration</a:t>
            </a:r>
          </a:p>
          <a:p>
            <a:r>
              <a:rPr lang="en-US" sz="3000" dirty="0" smtClean="0"/>
              <a:t>CCPS Organization</a:t>
            </a:r>
          </a:p>
          <a:p>
            <a:r>
              <a:rPr lang="en-US" sz="3000" dirty="0" smtClean="0"/>
              <a:t>Q&amp;As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1143000"/>
          </a:xfrm>
        </p:spPr>
        <p:txBody>
          <a:bodyPr/>
          <a:lstStyle/>
          <a:p>
            <a:r>
              <a:rPr lang="en-US" dirty="0" smtClean="0"/>
              <a:t>Who Should Apply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All individuals globally with some responsibility for Process Safety</a:t>
            </a:r>
          </a:p>
          <a:p>
            <a:r>
              <a:rPr lang="en-US" sz="2800" dirty="0" smtClean="0"/>
              <a:t>Chemicals, Oil &amp; Gas, Petrochemicals</a:t>
            </a:r>
          </a:p>
          <a:p>
            <a:r>
              <a:rPr lang="en-US" sz="2800" dirty="0" smtClean="0"/>
              <a:t>Food, Mining, Pharma, Other Manufacturing</a:t>
            </a:r>
          </a:p>
          <a:p>
            <a:r>
              <a:rPr lang="en-US" sz="2800" dirty="0" smtClean="0"/>
              <a:t>Consulting, Academia, Government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74888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CCPSC – a definitive recognition of Process Safety Expertise</a:t>
            </a:r>
          </a:p>
          <a:p>
            <a:r>
              <a:rPr lang="en-US" dirty="0" smtClean="0"/>
              <a:t>Globally available</a:t>
            </a:r>
          </a:p>
          <a:p>
            <a:r>
              <a:rPr lang="en-US" dirty="0" smtClean="0"/>
              <a:t>Wide interest and growing rapidly</a:t>
            </a:r>
          </a:p>
          <a:p>
            <a:pPr marL="0" indent="0" algn="ctr">
              <a:buNone/>
            </a:pP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74888"/>
            <a:ext cx="3810000" cy="365125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“The Global Community Committed to Process Safety”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495800"/>
            <a:ext cx="6553200" cy="990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white"/>
                </a:solidFill>
              </a:rPr>
              <a:t>For more information or to get started, visit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</a:rPr>
              <a:t>www.aiche.org/ccps-certified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D0AC5-CED9-465F-97A9-2EBA07C18C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latin typeface="Arial Black" panose="020B0A04020102020204" pitchFamily="34" charset="0"/>
              </a:rPr>
              <a:t>Questions?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34733" y="6483355"/>
            <a:ext cx="3953933" cy="365125"/>
          </a:xfrm>
        </p:spPr>
        <p:txBody>
          <a:bodyPr/>
          <a:lstStyle/>
          <a:p>
            <a:pPr>
              <a:defRPr/>
            </a:pPr>
            <a:endParaRPr lang="en-US" i="1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The Global Community Committed to Process Safety</a:t>
            </a:r>
            <a:endParaRPr lang="en-US" dirty="0" smtClean="0">
              <a:solidFill>
                <a:prstClr val="black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0947-171D-4F4A-84D2-54968A966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3"/>
          <p:cNvSpPr>
            <a:spLocks noGrp="1"/>
          </p:cNvSpPr>
          <p:nvPr>
            <p:ph type="title"/>
          </p:nvPr>
        </p:nvSpPr>
        <p:spPr>
          <a:xfrm>
            <a:off x="1676400" y="-30174"/>
            <a:ext cx="4962525" cy="1143000"/>
          </a:xfrm>
        </p:spPr>
        <p:txBody>
          <a:bodyPr/>
          <a:lstStyle/>
          <a:p>
            <a:r>
              <a:rPr lang="en-US" sz="4000" b="1" dirty="0"/>
              <a:t>About CCPS </a:t>
            </a:r>
            <a:endParaRPr lang="en-US" sz="4000" b="1" dirty="0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>
          <a:xfrm>
            <a:off x="262467" y="1176867"/>
            <a:ext cx="8643408" cy="5283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600" dirty="0" smtClean="0"/>
              <a:t>Formed </a:t>
            </a:r>
            <a:r>
              <a:rPr lang="en-US" sz="2600" dirty="0"/>
              <a:t>on 23 March 1985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Not for profit </a:t>
            </a:r>
            <a:r>
              <a:rPr lang="en-US" sz="2600" dirty="0" smtClean="0"/>
              <a:t>organization; part of AICHE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Corporate </a:t>
            </a:r>
            <a:r>
              <a:rPr lang="en-US" sz="2600" dirty="0"/>
              <a:t>supported – </a:t>
            </a:r>
            <a:r>
              <a:rPr lang="en-US" sz="2600" dirty="0" smtClean="0"/>
              <a:t>over 200 </a:t>
            </a:r>
            <a:r>
              <a:rPr lang="en-US" sz="2600" dirty="0"/>
              <a:t>members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Global scope and </a:t>
            </a:r>
            <a:r>
              <a:rPr lang="en-US" sz="2600" dirty="0" smtClean="0"/>
              <a:t>mission; 40% of members outside of USA </a:t>
            </a:r>
            <a:endParaRPr lang="en-US" sz="2600" dirty="0"/>
          </a:p>
          <a:p>
            <a:pPr>
              <a:spcAft>
                <a:spcPts val="600"/>
              </a:spcAft>
            </a:pPr>
            <a:r>
              <a:rPr lang="en-US" sz="2600" dirty="0"/>
              <a:t>Focus: preventing process incidents: fires, explosions, and toxic releases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Petroleum production, refining, chemicals, pharma, chemical users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Headquarter s </a:t>
            </a:r>
            <a:r>
              <a:rPr lang="en-US" sz="2600" dirty="0"/>
              <a:t>in New York City, with offices in Frankfurt, Mumbai, Singapore, Ningbo [China] and Houston.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FC5735-366E-4494-AC7B-0D24FE201107}" type="slidenum">
              <a:rPr lang="en-US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pPr/>
              <a:t>5</a:t>
            </a:fld>
            <a:endParaRPr lang="en-US" dirty="0" smtClean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4230" y="6527542"/>
            <a:ext cx="7575550" cy="304800"/>
          </a:xfrm>
        </p:spPr>
        <p:txBody>
          <a:bodyPr/>
          <a:lstStyle/>
          <a:p>
            <a:pPr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“The Global Community Committed to Process Safety”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4763"/>
            <a:ext cx="232416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3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0249"/>
            <a:ext cx="7772400" cy="1470025"/>
          </a:xfrm>
        </p:spPr>
        <p:txBody>
          <a:bodyPr>
            <a:normAutofit/>
          </a:bodyPr>
          <a:lstStyle/>
          <a:p>
            <a:r>
              <a:rPr lang="en-US" sz="1100" b="1" dirty="0" smtClean="0">
                <a:solidFill>
                  <a:srgbClr val="3535FF"/>
                </a:solidFill>
                <a:latin typeface="Arial Rounded MT Bold" panose="020F0704030504030204" pitchFamily="34" charset="0"/>
              </a:rPr>
              <a:t/>
            </a:r>
            <a:br>
              <a:rPr lang="en-US" sz="1100" b="1" dirty="0" smtClean="0">
                <a:solidFill>
                  <a:srgbClr val="3535FF"/>
                </a:solidFill>
                <a:latin typeface="Arial Rounded MT Bold" panose="020F0704030504030204" pitchFamily="34" charset="0"/>
              </a:rPr>
            </a:br>
            <a:endParaRPr lang="en-US" sz="4000" b="1" u="sng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4225" y="6505575"/>
            <a:ext cx="7575550" cy="304800"/>
          </a:xfrm>
        </p:spPr>
        <p:txBody>
          <a:bodyPr/>
          <a:lstStyle/>
          <a:p>
            <a:pPr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“The Global Community Committed to Process Safety”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54442" y="3647578"/>
            <a:ext cx="8667523" cy="269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smtClean="0">
                <a:solidFill>
                  <a:prstClr val="black"/>
                </a:solidFill>
              </a:rPr>
              <a:t>“</a:t>
            </a:r>
            <a:r>
              <a:rPr lang="en-US" sz="2800" b="1" dirty="0" smtClean="0">
                <a:solidFill>
                  <a:srgbClr val="3535FF"/>
                </a:solidFill>
              </a:rPr>
              <a:t>To </a:t>
            </a:r>
            <a:r>
              <a:rPr lang="en-US" sz="2800" b="1" dirty="0">
                <a:solidFill>
                  <a:prstClr val="black"/>
                </a:solidFill>
              </a:rPr>
              <a:t>protect people, property and the </a:t>
            </a:r>
            <a:r>
              <a:rPr lang="en-US" sz="2800" b="1" dirty="0" smtClean="0">
                <a:solidFill>
                  <a:prstClr val="black"/>
                </a:solidFill>
              </a:rPr>
              <a:t>environment</a:t>
            </a:r>
          </a:p>
          <a:p>
            <a:r>
              <a:rPr lang="en-US" sz="2800" b="1" dirty="0" smtClean="0">
                <a:solidFill>
                  <a:srgbClr val="3535FF"/>
                </a:solidFill>
              </a:rPr>
              <a:t> by </a:t>
            </a:r>
            <a:r>
              <a:rPr lang="en-US" sz="2800" b="1" dirty="0" smtClean="0">
                <a:solidFill>
                  <a:prstClr val="black"/>
                </a:solidFill>
              </a:rPr>
              <a:t>bringing </a:t>
            </a:r>
            <a:r>
              <a:rPr lang="en-US" sz="2800" b="1" dirty="0">
                <a:solidFill>
                  <a:prstClr val="black"/>
                </a:solidFill>
              </a:rPr>
              <a:t>the best process safety knowledge and practices to industry, academia, the governments and the public around the </a:t>
            </a:r>
            <a:r>
              <a:rPr lang="en-US" sz="2800" b="1" dirty="0" smtClean="0">
                <a:solidFill>
                  <a:prstClr val="black"/>
                </a:solidFill>
              </a:rPr>
              <a:t>world </a:t>
            </a:r>
            <a:r>
              <a:rPr lang="en-US" sz="2800" b="1" dirty="0" smtClean="0">
                <a:solidFill>
                  <a:srgbClr val="3535FF"/>
                </a:solidFill>
              </a:rPr>
              <a:t>through </a:t>
            </a:r>
            <a:r>
              <a:rPr lang="en-US" sz="2800" b="1" dirty="0">
                <a:solidFill>
                  <a:prstClr val="black"/>
                </a:solidFill>
              </a:rPr>
              <a:t>collective wisdom, tools, training and expertise</a:t>
            </a:r>
            <a:r>
              <a:rPr lang="en-US" sz="2800" b="1" dirty="0" smtClean="0">
                <a:solidFill>
                  <a:prstClr val="black"/>
                </a:solidFill>
              </a:rPr>
              <a:t>.”</a:t>
            </a:r>
            <a:endParaRPr lang="en-US" sz="2800" b="1" dirty="0">
              <a:solidFill>
                <a:prstClr val="black"/>
              </a:solidFill>
            </a:endParaRPr>
          </a:p>
          <a:p>
            <a:endParaRPr lang="en-US" sz="4400" b="1" dirty="0">
              <a:solidFill>
                <a:srgbClr val="3535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 descr="Y:\CCPS\Logos and Signatures\CCPS\CCPS_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63" y="1086838"/>
            <a:ext cx="4366337" cy="1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672159" y="121020"/>
            <a:ext cx="3556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CCPS Vision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3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871" y="-4722"/>
            <a:ext cx="5161267" cy="1143000"/>
          </a:xfrm>
        </p:spPr>
        <p:txBody>
          <a:bodyPr/>
          <a:lstStyle/>
          <a:p>
            <a:r>
              <a:rPr lang="en-US" sz="4000" b="1" dirty="0" smtClean="0">
                <a:latin typeface="+mn-lt"/>
              </a:rPr>
              <a:t>CCPS Mission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7" y="1225686"/>
            <a:ext cx="8612051" cy="5350044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Eliminate catastrophic process </a:t>
            </a:r>
            <a:r>
              <a:rPr lang="en-US" sz="3000" dirty="0" smtClean="0">
                <a:latin typeface="Calibri" panose="020F0502020204030204" pitchFamily="34" charset="0"/>
              </a:rPr>
              <a:t>incidents globally by:</a:t>
            </a:r>
          </a:p>
          <a:p>
            <a:pPr marL="0" indent="0">
              <a:buNone/>
            </a:pPr>
            <a:endParaRPr lang="en-US" sz="500" dirty="0">
              <a:latin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</a:rPr>
              <a:t>Advancing global PS technologies, culture, and management practices  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Establishing Process Safety as foundation for responsible operation 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Serving as premier worldwide resource of Process Safety 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Fostering knowledge and understanding of Process Safety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Promoting Process Safety as key societal value and expectation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3412067" y="1676415"/>
            <a:ext cx="2252133" cy="7078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258" tIns="45630" rIns="91258" bIns="4563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Creating Books and Publications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2904067" y="5943600"/>
            <a:ext cx="3471333" cy="6462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258" tIns="45630" rIns="91258" bIns="4563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Conducting Global Conferences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and Training</a:t>
            </a:r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6016625" y="1118079"/>
            <a:ext cx="2895600" cy="101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258" tIns="45630" rIns="91258" bIns="4563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Creating Industry-wide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Tools, Programs and Guidelines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4196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89" y="2153138"/>
            <a:ext cx="2513012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33697"/>
            <a:ext cx="250983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373068" y="2365383"/>
            <a:ext cx="2778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30" rIns="91258" bIns="4563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Sharing Best Practices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51998">
            <a:off x="3228975" y="2635267"/>
            <a:ext cx="96361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C:\Documents and Settings\louna\My Documents\My Pictures\PSM System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2725" y="2540017"/>
            <a:ext cx="96043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:\Documents and Settings\louna\My Documents\My Pictures\Inherently Safety Chemcial Process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29610">
            <a:off x="4933967" y="2624138"/>
            <a:ext cx="931863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080" y="5068361"/>
            <a:ext cx="1150937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676404" y="5240894"/>
            <a:ext cx="977233" cy="10156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91258" tIns="45630" rIns="91258" bIns="4563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Process</a:t>
            </a:r>
          </a:p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Safety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Beacon</a:t>
            </a:r>
          </a:p>
        </p:txBody>
      </p:sp>
      <p:sp>
        <p:nvSpPr>
          <p:cNvPr id="16" name="Rectangle 15"/>
          <p:cNvSpPr/>
          <p:nvPr/>
        </p:nvSpPr>
        <p:spPr>
          <a:xfrm rot="1376461">
            <a:off x="90577" y="5780672"/>
            <a:ext cx="1820195" cy="461483"/>
          </a:xfrm>
          <a:prstGeom prst="rect">
            <a:avLst/>
          </a:prstGeom>
          <a:noFill/>
        </p:spPr>
        <p:txBody>
          <a:bodyPr wrap="none" lIns="91258" tIns="45630" rIns="91258" bIns="45630">
            <a:spAutoFit/>
          </a:bodyPr>
          <a:lstStyle/>
          <a:p>
            <a:pPr algn="ctr">
              <a:defRPr/>
            </a:pPr>
            <a:r>
              <a:rPr lang="en-US" dirty="0" smtClean="0">
                <a:ln w="10541" cmpd="sng">
                  <a:solidFill>
                    <a:srgbClr val="F0A22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0A22E">
                        <a:tint val="40000"/>
                        <a:satMod val="250000"/>
                      </a:srgbClr>
                    </a:gs>
                    <a:gs pos="9000">
                      <a:srgbClr val="F0A22E">
                        <a:tint val="52000"/>
                        <a:satMod val="300000"/>
                      </a:srgbClr>
                    </a:gs>
                    <a:gs pos="50000">
                      <a:srgbClr val="F0A22E">
                        <a:shade val="20000"/>
                        <a:satMod val="300000"/>
                      </a:srgbClr>
                    </a:gs>
                    <a:gs pos="79000">
                      <a:srgbClr val="F0A22E">
                        <a:tint val="52000"/>
                        <a:satMod val="300000"/>
                      </a:srgbClr>
                    </a:gs>
                    <a:gs pos="100000">
                      <a:srgbClr val="F0A22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16 </a:t>
            </a:r>
            <a:r>
              <a:rPr lang="en-US" dirty="0">
                <a:ln w="10541" cmpd="sng">
                  <a:solidFill>
                    <a:srgbClr val="F0A22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0A22E">
                        <a:tint val="40000"/>
                        <a:satMod val="250000"/>
                      </a:srgbClr>
                    </a:gs>
                    <a:gs pos="9000">
                      <a:srgbClr val="F0A22E">
                        <a:tint val="52000"/>
                        <a:satMod val="300000"/>
                      </a:srgbClr>
                    </a:gs>
                    <a:gs pos="50000">
                      <a:srgbClr val="F0A22E">
                        <a:shade val="20000"/>
                        <a:satMod val="300000"/>
                      </a:srgbClr>
                    </a:gs>
                    <a:gs pos="79000">
                      <a:srgbClr val="F0A22E">
                        <a:tint val="52000"/>
                        <a:satMod val="300000"/>
                      </a:srgbClr>
                    </a:gs>
                    <a:gs pos="100000">
                      <a:srgbClr val="F0A22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YEARS!!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712122" y="19050"/>
            <a:ext cx="51030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>
                <a:solidFill>
                  <a:prstClr val="black"/>
                </a:solidFill>
                <a:ea typeface="ＭＳ Ｐゴシック" pitchFamily="34" charset="-128"/>
              </a:rPr>
              <a:t>Leading Process Safety </a:t>
            </a:r>
          </a:p>
          <a:p>
            <a:r>
              <a:rPr lang="en-US" sz="3200" b="1" dirty="0" smtClean="0">
                <a:solidFill>
                  <a:prstClr val="black"/>
                </a:solidFill>
                <a:ea typeface="ＭＳ Ｐゴシック" pitchFamily="34" charset="-128"/>
              </a:rPr>
              <a:t>since 1985</a:t>
            </a:r>
            <a:endParaRPr lang="en-US" sz="32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4230" y="6527542"/>
            <a:ext cx="7575550" cy="304800"/>
          </a:xfrm>
        </p:spPr>
        <p:txBody>
          <a:bodyPr/>
          <a:lstStyle/>
          <a:p>
            <a:pPr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“The Global Community Committed to Process Safety”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728137" y="1357853"/>
            <a:ext cx="2091267" cy="7078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258" tIns="45630" rIns="91258" bIns="4563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CCPS Certified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CCPSC</a:t>
            </a:r>
          </a:p>
        </p:txBody>
      </p:sp>
      <p:pic>
        <p:nvPicPr>
          <p:cNvPr id="19" name="Picture 2" descr="Y:\DOING A WORLD OF GOOD\Corporate Campaign\PICS corp presentation\Chevron Faculty Workshop 8-2015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497" y="4823516"/>
            <a:ext cx="2237507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375400" y="4293494"/>
            <a:ext cx="2536824" cy="4000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258" tIns="45630" rIns="91258" bIns="4563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Educating Educators</a:t>
            </a:r>
          </a:p>
        </p:txBody>
      </p:sp>
    </p:spTree>
    <p:extLst>
      <p:ext uri="{BB962C8B-B14F-4D97-AF65-F5344CB8AC3E}">
        <p14:creationId xmlns:p14="http://schemas.microsoft.com/office/powerpoint/2010/main" val="4215376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752604"/>
            <a:ext cx="8686800" cy="445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933575" y="276249"/>
            <a:ext cx="6372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+mn-lt"/>
              </a:rPr>
              <a:t>2018 Regional Engagement…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34292" y="2539037"/>
            <a:ext cx="1228540" cy="9144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China TSC</a:t>
            </a:r>
          </a:p>
        </p:txBody>
      </p:sp>
      <p:sp>
        <p:nvSpPr>
          <p:cNvPr id="7" name="Explosion 1 6"/>
          <p:cNvSpPr/>
          <p:nvPr/>
        </p:nvSpPr>
        <p:spPr>
          <a:xfrm>
            <a:off x="3200400" y="2048934"/>
            <a:ext cx="1919287" cy="1024246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Canada Regional –East &amp; West  </a:t>
            </a:r>
          </a:p>
        </p:txBody>
      </p:sp>
      <p:sp>
        <p:nvSpPr>
          <p:cNvPr id="8" name="Explosion 1 7"/>
          <p:cNvSpPr/>
          <p:nvPr/>
        </p:nvSpPr>
        <p:spPr>
          <a:xfrm>
            <a:off x="3962400" y="4114800"/>
            <a:ext cx="1576110" cy="10668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Latin America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TSCs</a:t>
            </a:r>
          </a:p>
        </p:txBody>
      </p:sp>
      <p:sp>
        <p:nvSpPr>
          <p:cNvPr id="9" name="Explosion 1 8"/>
          <p:cNvSpPr/>
          <p:nvPr/>
        </p:nvSpPr>
        <p:spPr>
          <a:xfrm>
            <a:off x="6477000" y="2133600"/>
            <a:ext cx="1304740" cy="9144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Europe TSC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7340600" y="2844800"/>
            <a:ext cx="1456268" cy="9144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Pakistan Regional</a:t>
            </a:r>
          </a:p>
        </p:txBody>
      </p:sp>
      <p:sp>
        <p:nvSpPr>
          <p:cNvPr id="12" name="Explosion 1 11"/>
          <p:cNvSpPr/>
          <p:nvPr/>
        </p:nvSpPr>
        <p:spPr>
          <a:xfrm>
            <a:off x="7839261" y="3581400"/>
            <a:ext cx="1152340" cy="9144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India TSC</a:t>
            </a:r>
          </a:p>
        </p:txBody>
      </p:sp>
      <p:sp>
        <p:nvSpPr>
          <p:cNvPr id="11" name="Explosion 1 10"/>
          <p:cNvSpPr/>
          <p:nvPr/>
        </p:nvSpPr>
        <p:spPr>
          <a:xfrm>
            <a:off x="3810000" y="2819400"/>
            <a:ext cx="1457140" cy="914400"/>
          </a:xfrm>
          <a:prstGeom prst="irregularSeal1">
            <a:avLst/>
          </a:prstGeom>
          <a:solidFill>
            <a:srgbClr val="92D050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Global TSC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453BB7-0400-46D2-910F-BBCEA53CF0E5}" type="slidenum">
              <a:rPr lang="en-US" smtClean="0">
                <a:solidFill>
                  <a:schemeClr val="tx1"/>
                </a:solidFill>
                <a:latin typeface="Calibri"/>
              </a:rPr>
              <a:pPr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4" y="6550231"/>
            <a:ext cx="40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i="1" kern="0" dirty="0">
                <a:solidFill>
                  <a:srgbClr val="C00000"/>
                </a:solidFill>
                <a:latin typeface="Calibri" pitchFamily="34" charset="0"/>
              </a:rPr>
              <a:t>The Global Community Committed to Process Safety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440450" y="3392799"/>
            <a:ext cx="1228540" cy="9144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Asia-Pacific TSC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1256" y="1051832"/>
            <a:ext cx="6914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  <a:latin typeface="+mn-lt"/>
              </a:rPr>
              <a:t>Technical Steering Committee Meetings</a:t>
            </a:r>
            <a:endParaRPr lang="en-US" sz="3200" b="1" cap="none" spc="0" dirty="0">
              <a:ln/>
              <a:solidFill>
                <a:schemeClr val="accent3"/>
              </a:solidFill>
              <a:effectLst/>
              <a:latin typeface="+mn-lt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750455" y="3302000"/>
            <a:ext cx="1506412" cy="914400"/>
          </a:xfrm>
          <a:prstGeom prst="irregularSeal1">
            <a:avLst/>
          </a:prstGeom>
          <a:solidFill>
            <a:srgbClr val="FFCE33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T&amp;T Regional</a:t>
            </a:r>
          </a:p>
        </p:txBody>
      </p:sp>
    </p:spTree>
    <p:extLst>
      <p:ext uri="{BB962C8B-B14F-4D97-AF65-F5344CB8AC3E}">
        <p14:creationId xmlns:p14="http://schemas.microsoft.com/office/powerpoint/2010/main" val="2503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6_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6_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Default Theme">
  <a:themeElements>
    <a:clrScheme name="AICh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B1"/>
      </a:accent1>
      <a:accent2>
        <a:srgbClr val="8B0E04"/>
      </a:accent2>
      <a:accent3>
        <a:srgbClr val="004062"/>
      </a:accent3>
      <a:accent4>
        <a:srgbClr val="00A4C4"/>
      </a:accent4>
      <a:accent5>
        <a:srgbClr val="F47B29"/>
      </a:accent5>
      <a:accent6>
        <a:srgbClr val="84C44A"/>
      </a:accent6>
      <a:hlink>
        <a:srgbClr val="007BB7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38857</TotalTime>
  <Words>2828</Words>
  <Application>Microsoft Office PowerPoint</Application>
  <PresentationFormat>On-screen Show (4:3)</PresentationFormat>
  <Paragraphs>702</Paragraphs>
  <Slides>42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6_Office Theme</vt:lpstr>
      <vt:lpstr>Blank_Body</vt:lpstr>
      <vt:lpstr>7_Office Theme</vt:lpstr>
      <vt:lpstr>4_Office Theme</vt:lpstr>
      <vt:lpstr>1_Office Theme</vt:lpstr>
      <vt:lpstr>blank</vt:lpstr>
      <vt:lpstr>Default Theme</vt:lpstr>
      <vt:lpstr>1_Default Theme</vt:lpstr>
      <vt:lpstr>2_Default Theme</vt:lpstr>
      <vt:lpstr>3_Default Theme</vt:lpstr>
      <vt:lpstr>4_Default Theme</vt:lpstr>
      <vt:lpstr>10_Office Theme</vt:lpstr>
      <vt:lpstr>5_Default Theme</vt:lpstr>
      <vt:lpstr>6_Default Theme</vt:lpstr>
      <vt:lpstr>3rd CCPS Canada Regional Meeting  Calgary, Alberta, 20 September 2018 </vt:lpstr>
      <vt:lpstr>20 September 2018  AGENDA - AM</vt:lpstr>
      <vt:lpstr>20 September 2018  AGENDA - PM</vt:lpstr>
      <vt:lpstr>Presentation outline..</vt:lpstr>
      <vt:lpstr>About CCPS </vt:lpstr>
      <vt:lpstr> </vt:lpstr>
      <vt:lpstr>CCPS Mission</vt:lpstr>
      <vt:lpstr>PowerPoint Presentation</vt:lpstr>
      <vt:lpstr>PowerPoint Presentation</vt:lpstr>
      <vt:lpstr>2018 -- New CCPS Members</vt:lpstr>
      <vt:lpstr>2018 -- CCPS Conferences / Workshops</vt:lpstr>
      <vt:lpstr>2019 CCPS Conference Plan</vt:lpstr>
      <vt:lpstr>PowerPoint Presentation</vt:lpstr>
      <vt:lpstr>Responsible  Collaboration</vt:lpstr>
      <vt:lpstr>PowerPoint Presentation</vt:lpstr>
      <vt:lpstr>PowerPoint Presentation</vt:lpstr>
      <vt:lpstr>Questions?</vt:lpstr>
      <vt:lpstr>CCPS Key Initiatives</vt:lpstr>
      <vt:lpstr>Presentation outline</vt:lpstr>
      <vt:lpstr>Undergraduate Process Safety Learning Initiative [UPSLI] </vt:lpstr>
      <vt:lpstr>PowerPoint Presentation</vt:lpstr>
      <vt:lpstr>PowerPoint Presentation</vt:lpstr>
      <vt:lpstr>SAChE TSC Sub-committee</vt:lpstr>
      <vt:lpstr>Safety and Chemical Engineering Education (SAChE) – Overall Curriculum</vt:lpstr>
      <vt:lpstr>SAChE – 11 Modules Available Today</vt:lpstr>
      <vt:lpstr>12 SAChE Modules in  Development in 2018</vt:lpstr>
      <vt:lpstr>SAChE Modules to be  Developed by 2020</vt:lpstr>
      <vt:lpstr>Impact of SAChE</vt:lpstr>
      <vt:lpstr>17 Faculty Workshops [since 2015]</vt:lpstr>
      <vt:lpstr>PowerPoint Presentation</vt:lpstr>
      <vt:lpstr>PowerPoint Presentation</vt:lpstr>
      <vt:lpstr>PowerPoint Presentation</vt:lpstr>
      <vt:lpstr>Outline</vt:lpstr>
      <vt:lpstr>What is CCPSC</vt:lpstr>
      <vt:lpstr>What is CCPSC</vt:lpstr>
      <vt:lpstr>Why CCPSC</vt:lpstr>
      <vt:lpstr>How CCPSC Works</vt:lpstr>
      <vt:lpstr>How it Works - Requirements</vt:lpstr>
      <vt:lpstr>How it Works</vt:lpstr>
      <vt:lpstr>Who Should Apply</vt:lpstr>
      <vt:lpstr>Summary</vt:lpstr>
      <vt:lpstr>Questions?</vt:lpstr>
    </vt:vector>
  </TitlesOfParts>
  <Company>CCPS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Chemical Process Safety (CCPS)</dc:title>
  <dc:creator>scott berger</dc:creator>
  <cp:lastModifiedBy>Shakeel Kadri</cp:lastModifiedBy>
  <cp:revision>681</cp:revision>
  <cp:lastPrinted>2015-02-28T00:52:03Z</cp:lastPrinted>
  <dcterms:created xsi:type="dcterms:W3CDTF">2002-04-12T15:30:09Z</dcterms:created>
  <dcterms:modified xsi:type="dcterms:W3CDTF">2018-09-26T00:42:49Z</dcterms:modified>
</cp:coreProperties>
</file>