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7"/>
  </p:notesMasterIdLst>
  <p:sldIdLst>
    <p:sldId id="264" r:id="rId2"/>
    <p:sldId id="268" r:id="rId3"/>
    <p:sldId id="275" r:id="rId4"/>
    <p:sldId id="274" r:id="rId5"/>
    <p:sldId id="276" r:id="rId6"/>
  </p:sldIdLst>
  <p:sldSz cx="12192000" cy="9144000"/>
  <p:notesSz cx="12192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5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00" autoAdjust="0"/>
    <p:restoredTop sz="77514" autoAdjust="0"/>
  </p:normalViewPr>
  <p:slideViewPr>
    <p:cSldViewPr>
      <p:cViewPr>
        <p:scale>
          <a:sx n="70" d="100"/>
          <a:sy n="70" d="100"/>
        </p:scale>
        <p:origin x="-1416" y="-300"/>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24FFC0-60D7-4C7F-BA25-211CDB050541}" type="doc">
      <dgm:prSet loTypeId="urn:microsoft.com/office/officeart/2005/8/layout/chevron1" loCatId="process" qsTypeId="urn:microsoft.com/office/officeart/2005/8/quickstyle/simple1" qsCatId="simple" csTypeId="urn:microsoft.com/office/officeart/2005/8/colors/colorful3" csCatId="colorful" phldr="1"/>
      <dgm:spPr/>
    </dgm:pt>
    <dgm:pt modelId="{55288104-D76D-49A9-BF8E-ABFCD2440A2A}">
      <dgm:prSet phldrT="[Text]"/>
      <dgm:spPr/>
      <dgm:t>
        <a:bodyPr/>
        <a:lstStyle/>
        <a:p>
          <a:r>
            <a:rPr lang="en-US" dirty="0" smtClean="0"/>
            <a:t>Hazard Identification</a:t>
          </a:r>
          <a:endParaRPr lang="en-CA" dirty="0"/>
        </a:p>
      </dgm:t>
    </dgm:pt>
    <dgm:pt modelId="{A9A16E0E-6439-4419-82FF-6B6EA971FEEC}" type="parTrans" cxnId="{F1D9CD52-8F71-4D26-9B29-33636422BEFB}">
      <dgm:prSet/>
      <dgm:spPr/>
      <dgm:t>
        <a:bodyPr/>
        <a:lstStyle/>
        <a:p>
          <a:endParaRPr lang="en-CA"/>
        </a:p>
      </dgm:t>
    </dgm:pt>
    <dgm:pt modelId="{BE2A72D6-FA5D-4387-BF05-5B5489F97057}" type="sibTrans" cxnId="{F1D9CD52-8F71-4D26-9B29-33636422BEFB}">
      <dgm:prSet/>
      <dgm:spPr/>
      <dgm:t>
        <a:bodyPr/>
        <a:lstStyle/>
        <a:p>
          <a:endParaRPr lang="en-CA"/>
        </a:p>
      </dgm:t>
    </dgm:pt>
    <dgm:pt modelId="{DE918051-54DD-446B-BDD3-131ACA589B78}">
      <dgm:prSet phldrT="[Text]"/>
      <dgm:spPr/>
      <dgm:t>
        <a:bodyPr/>
        <a:lstStyle/>
        <a:p>
          <a:r>
            <a:rPr lang="en-US" dirty="0" smtClean="0"/>
            <a:t>Risk Analysis</a:t>
          </a:r>
        </a:p>
      </dgm:t>
    </dgm:pt>
    <dgm:pt modelId="{1DBEA183-BF25-46CA-8046-CCE45630F3FE}" type="parTrans" cxnId="{28F46330-94DF-468F-8459-BAAF18904D30}">
      <dgm:prSet/>
      <dgm:spPr/>
      <dgm:t>
        <a:bodyPr/>
        <a:lstStyle/>
        <a:p>
          <a:endParaRPr lang="en-CA"/>
        </a:p>
      </dgm:t>
    </dgm:pt>
    <dgm:pt modelId="{E6377A4F-7383-4B60-8B6B-57CECEEEB117}" type="sibTrans" cxnId="{28F46330-94DF-468F-8459-BAAF18904D30}">
      <dgm:prSet/>
      <dgm:spPr/>
      <dgm:t>
        <a:bodyPr/>
        <a:lstStyle/>
        <a:p>
          <a:endParaRPr lang="en-CA"/>
        </a:p>
      </dgm:t>
    </dgm:pt>
    <dgm:pt modelId="{7D3F2118-F064-4340-83D3-8C9D65DBB1D2}">
      <dgm:prSet phldrT="[Text]"/>
      <dgm:spPr/>
      <dgm:t>
        <a:bodyPr/>
        <a:lstStyle/>
        <a:p>
          <a:r>
            <a:rPr lang="en-US" dirty="0" smtClean="0"/>
            <a:t>Risk Evaluation</a:t>
          </a:r>
          <a:endParaRPr lang="en-CA" dirty="0"/>
        </a:p>
      </dgm:t>
    </dgm:pt>
    <dgm:pt modelId="{9D5A3AE6-974E-42BF-8224-05FA243E0941}" type="parTrans" cxnId="{70F25282-ABA4-45D1-AF78-E993CD560E58}">
      <dgm:prSet/>
      <dgm:spPr/>
      <dgm:t>
        <a:bodyPr/>
        <a:lstStyle/>
        <a:p>
          <a:endParaRPr lang="en-CA"/>
        </a:p>
      </dgm:t>
    </dgm:pt>
    <dgm:pt modelId="{43EBE2F5-C334-43B5-961B-010F4593DC7E}" type="sibTrans" cxnId="{70F25282-ABA4-45D1-AF78-E993CD560E58}">
      <dgm:prSet/>
      <dgm:spPr/>
      <dgm:t>
        <a:bodyPr/>
        <a:lstStyle/>
        <a:p>
          <a:endParaRPr lang="en-CA"/>
        </a:p>
      </dgm:t>
    </dgm:pt>
    <dgm:pt modelId="{D1E9CAE9-2D52-4B95-B31C-7251893C29CD}">
      <dgm:prSet phldrT="[Text]"/>
      <dgm:spPr/>
      <dgm:t>
        <a:bodyPr/>
        <a:lstStyle/>
        <a:p>
          <a:r>
            <a:rPr lang="en-US" dirty="0" smtClean="0"/>
            <a:t>Risk Treatment</a:t>
          </a:r>
          <a:endParaRPr lang="en-CA" dirty="0"/>
        </a:p>
      </dgm:t>
    </dgm:pt>
    <dgm:pt modelId="{E97BBC10-2AA8-47F0-92D2-470CDA2F2CDB}" type="parTrans" cxnId="{C0008EFF-8AE6-4DC6-BC72-119B3F88F9EB}">
      <dgm:prSet/>
      <dgm:spPr/>
      <dgm:t>
        <a:bodyPr/>
        <a:lstStyle/>
        <a:p>
          <a:endParaRPr lang="en-CA"/>
        </a:p>
      </dgm:t>
    </dgm:pt>
    <dgm:pt modelId="{A6108B9B-3FE2-4E65-8017-04A4C0BAA739}" type="sibTrans" cxnId="{C0008EFF-8AE6-4DC6-BC72-119B3F88F9EB}">
      <dgm:prSet/>
      <dgm:spPr/>
      <dgm:t>
        <a:bodyPr/>
        <a:lstStyle/>
        <a:p>
          <a:endParaRPr lang="en-CA"/>
        </a:p>
      </dgm:t>
    </dgm:pt>
    <dgm:pt modelId="{DF4B836D-49D3-449F-9DD4-738007814D8F}">
      <dgm:prSet phldrT="[Text]"/>
      <dgm:spPr/>
      <dgm:t>
        <a:bodyPr/>
        <a:lstStyle/>
        <a:p>
          <a:r>
            <a:rPr lang="en-US" dirty="0" smtClean="0"/>
            <a:t>Risk Communication</a:t>
          </a:r>
          <a:endParaRPr lang="en-CA" dirty="0"/>
        </a:p>
      </dgm:t>
    </dgm:pt>
    <dgm:pt modelId="{582E2B13-D0FB-499E-8594-7E702D0B50B1}" type="parTrans" cxnId="{72969568-A5D1-4D44-9D53-30DAD8580997}">
      <dgm:prSet/>
      <dgm:spPr/>
      <dgm:t>
        <a:bodyPr/>
        <a:lstStyle/>
        <a:p>
          <a:endParaRPr lang="en-CA"/>
        </a:p>
      </dgm:t>
    </dgm:pt>
    <dgm:pt modelId="{B59DF656-EFD9-4D77-974B-2D3A45F69746}" type="sibTrans" cxnId="{72969568-A5D1-4D44-9D53-30DAD8580997}">
      <dgm:prSet/>
      <dgm:spPr/>
      <dgm:t>
        <a:bodyPr/>
        <a:lstStyle/>
        <a:p>
          <a:endParaRPr lang="en-CA"/>
        </a:p>
      </dgm:t>
    </dgm:pt>
    <dgm:pt modelId="{65EB1DFD-D2B5-4C5D-B174-0B824F9D3853}" type="pres">
      <dgm:prSet presAssocID="{3A24FFC0-60D7-4C7F-BA25-211CDB050541}" presName="Name0" presStyleCnt="0">
        <dgm:presLayoutVars>
          <dgm:dir/>
          <dgm:animLvl val="lvl"/>
          <dgm:resizeHandles val="exact"/>
        </dgm:presLayoutVars>
      </dgm:prSet>
      <dgm:spPr/>
    </dgm:pt>
    <dgm:pt modelId="{9F9963F1-C98E-461F-9362-E7EF7DF46275}" type="pres">
      <dgm:prSet presAssocID="{55288104-D76D-49A9-BF8E-ABFCD2440A2A}" presName="parTxOnly" presStyleLbl="node1" presStyleIdx="0" presStyleCnt="5">
        <dgm:presLayoutVars>
          <dgm:chMax val="0"/>
          <dgm:chPref val="0"/>
          <dgm:bulletEnabled val="1"/>
        </dgm:presLayoutVars>
      </dgm:prSet>
      <dgm:spPr/>
      <dgm:t>
        <a:bodyPr/>
        <a:lstStyle/>
        <a:p>
          <a:endParaRPr lang="en-CA"/>
        </a:p>
      </dgm:t>
    </dgm:pt>
    <dgm:pt modelId="{FA6313F9-D822-4F1A-BD9A-D14665EC686E}" type="pres">
      <dgm:prSet presAssocID="{BE2A72D6-FA5D-4387-BF05-5B5489F97057}" presName="parTxOnlySpace" presStyleCnt="0"/>
      <dgm:spPr/>
    </dgm:pt>
    <dgm:pt modelId="{0C0C5047-5AB9-4DEB-85A5-A13A3A604589}" type="pres">
      <dgm:prSet presAssocID="{DE918051-54DD-446B-BDD3-131ACA589B78}" presName="parTxOnly" presStyleLbl="node1" presStyleIdx="1" presStyleCnt="5" custLinFactX="-861" custLinFactNeighborX="-100000">
        <dgm:presLayoutVars>
          <dgm:chMax val="0"/>
          <dgm:chPref val="0"/>
          <dgm:bulletEnabled val="1"/>
        </dgm:presLayoutVars>
      </dgm:prSet>
      <dgm:spPr/>
      <dgm:t>
        <a:bodyPr/>
        <a:lstStyle/>
        <a:p>
          <a:endParaRPr lang="en-CA"/>
        </a:p>
      </dgm:t>
    </dgm:pt>
    <dgm:pt modelId="{F6746B92-5CF3-4DB2-9F2B-74CDF27B77A4}" type="pres">
      <dgm:prSet presAssocID="{E6377A4F-7383-4B60-8B6B-57CECEEEB117}" presName="parTxOnlySpace" presStyleCnt="0"/>
      <dgm:spPr/>
    </dgm:pt>
    <dgm:pt modelId="{13A8D2C6-700C-4A36-B7A9-D589351372E0}" type="pres">
      <dgm:prSet presAssocID="{7D3F2118-F064-4340-83D3-8C9D65DBB1D2}" presName="parTxOnly" presStyleLbl="node1" presStyleIdx="2" presStyleCnt="5" custLinFactX="-11610" custLinFactNeighborX="-100000">
        <dgm:presLayoutVars>
          <dgm:chMax val="0"/>
          <dgm:chPref val="0"/>
          <dgm:bulletEnabled val="1"/>
        </dgm:presLayoutVars>
      </dgm:prSet>
      <dgm:spPr/>
      <dgm:t>
        <a:bodyPr/>
        <a:lstStyle/>
        <a:p>
          <a:endParaRPr lang="en-CA"/>
        </a:p>
      </dgm:t>
    </dgm:pt>
    <dgm:pt modelId="{67D3BF78-6D7A-4C21-8642-5532BF74380C}" type="pres">
      <dgm:prSet presAssocID="{43EBE2F5-C334-43B5-961B-010F4593DC7E}" presName="parTxOnlySpace" presStyleCnt="0"/>
      <dgm:spPr/>
    </dgm:pt>
    <dgm:pt modelId="{E7639F5A-0979-439E-A008-4AB4C1AEC90B}" type="pres">
      <dgm:prSet presAssocID="{D1E9CAE9-2D52-4B95-B31C-7251893C29CD}" presName="parTxOnly" presStyleLbl="node1" presStyleIdx="3" presStyleCnt="5" custLinFactX="-22359" custLinFactNeighborX="-100000">
        <dgm:presLayoutVars>
          <dgm:chMax val="0"/>
          <dgm:chPref val="0"/>
          <dgm:bulletEnabled val="1"/>
        </dgm:presLayoutVars>
      </dgm:prSet>
      <dgm:spPr/>
      <dgm:t>
        <a:bodyPr/>
        <a:lstStyle/>
        <a:p>
          <a:endParaRPr lang="en-CA"/>
        </a:p>
      </dgm:t>
    </dgm:pt>
    <dgm:pt modelId="{5C35A640-16DA-4E55-8291-A2C2F7C2051A}" type="pres">
      <dgm:prSet presAssocID="{A6108B9B-3FE2-4E65-8017-04A4C0BAA739}" presName="parTxOnlySpace" presStyleCnt="0"/>
      <dgm:spPr/>
    </dgm:pt>
    <dgm:pt modelId="{96BECE09-C62E-4B9A-BAA3-836F8EB0E5C6}" type="pres">
      <dgm:prSet presAssocID="{DF4B836D-49D3-449F-9DD4-738007814D8F}" presName="parTxOnly" presStyleLbl="node1" presStyleIdx="4" presStyleCnt="5" custLinFactX="-33108" custLinFactNeighborX="-100000">
        <dgm:presLayoutVars>
          <dgm:chMax val="0"/>
          <dgm:chPref val="0"/>
          <dgm:bulletEnabled val="1"/>
        </dgm:presLayoutVars>
      </dgm:prSet>
      <dgm:spPr/>
      <dgm:t>
        <a:bodyPr/>
        <a:lstStyle/>
        <a:p>
          <a:endParaRPr lang="en-CA"/>
        </a:p>
      </dgm:t>
    </dgm:pt>
  </dgm:ptLst>
  <dgm:cxnLst>
    <dgm:cxn modelId="{72969568-A5D1-4D44-9D53-30DAD8580997}" srcId="{3A24FFC0-60D7-4C7F-BA25-211CDB050541}" destId="{DF4B836D-49D3-449F-9DD4-738007814D8F}" srcOrd="4" destOrd="0" parTransId="{582E2B13-D0FB-499E-8594-7E702D0B50B1}" sibTransId="{B59DF656-EFD9-4D77-974B-2D3A45F69746}"/>
    <dgm:cxn modelId="{0A2E0229-2F01-4225-BD36-4FB245AA93C5}" type="presOf" srcId="{D1E9CAE9-2D52-4B95-B31C-7251893C29CD}" destId="{E7639F5A-0979-439E-A008-4AB4C1AEC90B}" srcOrd="0" destOrd="0" presId="urn:microsoft.com/office/officeart/2005/8/layout/chevron1"/>
    <dgm:cxn modelId="{FCC48FF1-30E0-4AC1-835A-1DF5D3F72E69}" type="presOf" srcId="{DE918051-54DD-446B-BDD3-131ACA589B78}" destId="{0C0C5047-5AB9-4DEB-85A5-A13A3A604589}" srcOrd="0" destOrd="0" presId="urn:microsoft.com/office/officeart/2005/8/layout/chevron1"/>
    <dgm:cxn modelId="{F2618A77-1D1D-4FE2-96EC-D0271967E9CD}" type="presOf" srcId="{7D3F2118-F064-4340-83D3-8C9D65DBB1D2}" destId="{13A8D2C6-700C-4A36-B7A9-D589351372E0}" srcOrd="0" destOrd="0" presId="urn:microsoft.com/office/officeart/2005/8/layout/chevron1"/>
    <dgm:cxn modelId="{C0008EFF-8AE6-4DC6-BC72-119B3F88F9EB}" srcId="{3A24FFC0-60D7-4C7F-BA25-211CDB050541}" destId="{D1E9CAE9-2D52-4B95-B31C-7251893C29CD}" srcOrd="3" destOrd="0" parTransId="{E97BBC10-2AA8-47F0-92D2-470CDA2F2CDB}" sibTransId="{A6108B9B-3FE2-4E65-8017-04A4C0BAA739}"/>
    <dgm:cxn modelId="{3F56CA4B-1E5F-4C50-BE7C-79DB8421A296}" type="presOf" srcId="{3A24FFC0-60D7-4C7F-BA25-211CDB050541}" destId="{65EB1DFD-D2B5-4C5D-B174-0B824F9D3853}" srcOrd="0" destOrd="0" presId="urn:microsoft.com/office/officeart/2005/8/layout/chevron1"/>
    <dgm:cxn modelId="{F1D9CD52-8F71-4D26-9B29-33636422BEFB}" srcId="{3A24FFC0-60D7-4C7F-BA25-211CDB050541}" destId="{55288104-D76D-49A9-BF8E-ABFCD2440A2A}" srcOrd="0" destOrd="0" parTransId="{A9A16E0E-6439-4419-82FF-6B6EA971FEEC}" sibTransId="{BE2A72D6-FA5D-4387-BF05-5B5489F97057}"/>
    <dgm:cxn modelId="{28F46330-94DF-468F-8459-BAAF18904D30}" srcId="{3A24FFC0-60D7-4C7F-BA25-211CDB050541}" destId="{DE918051-54DD-446B-BDD3-131ACA589B78}" srcOrd="1" destOrd="0" parTransId="{1DBEA183-BF25-46CA-8046-CCE45630F3FE}" sibTransId="{E6377A4F-7383-4B60-8B6B-57CECEEEB117}"/>
    <dgm:cxn modelId="{5A033575-B009-4664-9643-13017EC0F832}" type="presOf" srcId="{DF4B836D-49D3-449F-9DD4-738007814D8F}" destId="{96BECE09-C62E-4B9A-BAA3-836F8EB0E5C6}" srcOrd="0" destOrd="0" presId="urn:microsoft.com/office/officeart/2005/8/layout/chevron1"/>
    <dgm:cxn modelId="{70F25282-ABA4-45D1-AF78-E993CD560E58}" srcId="{3A24FFC0-60D7-4C7F-BA25-211CDB050541}" destId="{7D3F2118-F064-4340-83D3-8C9D65DBB1D2}" srcOrd="2" destOrd="0" parTransId="{9D5A3AE6-974E-42BF-8224-05FA243E0941}" sibTransId="{43EBE2F5-C334-43B5-961B-010F4593DC7E}"/>
    <dgm:cxn modelId="{B129A851-FA2C-4D98-AA61-EF0684528D03}" type="presOf" srcId="{55288104-D76D-49A9-BF8E-ABFCD2440A2A}" destId="{9F9963F1-C98E-461F-9362-E7EF7DF46275}" srcOrd="0" destOrd="0" presId="urn:microsoft.com/office/officeart/2005/8/layout/chevron1"/>
    <dgm:cxn modelId="{C5C18A04-EC5E-4C30-BE51-D4AE98B0FB0B}" type="presParOf" srcId="{65EB1DFD-D2B5-4C5D-B174-0B824F9D3853}" destId="{9F9963F1-C98E-461F-9362-E7EF7DF46275}" srcOrd="0" destOrd="0" presId="urn:microsoft.com/office/officeart/2005/8/layout/chevron1"/>
    <dgm:cxn modelId="{014134C9-F05D-4620-8759-B871AD085851}" type="presParOf" srcId="{65EB1DFD-D2B5-4C5D-B174-0B824F9D3853}" destId="{FA6313F9-D822-4F1A-BD9A-D14665EC686E}" srcOrd="1" destOrd="0" presId="urn:microsoft.com/office/officeart/2005/8/layout/chevron1"/>
    <dgm:cxn modelId="{DE123E5F-92DC-4231-9394-411C6A688C0D}" type="presParOf" srcId="{65EB1DFD-D2B5-4C5D-B174-0B824F9D3853}" destId="{0C0C5047-5AB9-4DEB-85A5-A13A3A604589}" srcOrd="2" destOrd="0" presId="urn:microsoft.com/office/officeart/2005/8/layout/chevron1"/>
    <dgm:cxn modelId="{062687BB-3150-43A8-A8FD-276F2A1C480B}" type="presParOf" srcId="{65EB1DFD-D2B5-4C5D-B174-0B824F9D3853}" destId="{F6746B92-5CF3-4DB2-9F2B-74CDF27B77A4}" srcOrd="3" destOrd="0" presId="urn:microsoft.com/office/officeart/2005/8/layout/chevron1"/>
    <dgm:cxn modelId="{89930207-D0AA-4826-A50A-52C178A5B60D}" type="presParOf" srcId="{65EB1DFD-D2B5-4C5D-B174-0B824F9D3853}" destId="{13A8D2C6-700C-4A36-B7A9-D589351372E0}" srcOrd="4" destOrd="0" presId="urn:microsoft.com/office/officeart/2005/8/layout/chevron1"/>
    <dgm:cxn modelId="{A2746B06-17C8-4B92-9FA0-D08E4B5D6446}" type="presParOf" srcId="{65EB1DFD-D2B5-4C5D-B174-0B824F9D3853}" destId="{67D3BF78-6D7A-4C21-8642-5532BF74380C}" srcOrd="5" destOrd="0" presId="urn:microsoft.com/office/officeart/2005/8/layout/chevron1"/>
    <dgm:cxn modelId="{70913304-940F-45BE-8683-47E8956989B8}" type="presParOf" srcId="{65EB1DFD-D2B5-4C5D-B174-0B824F9D3853}" destId="{E7639F5A-0979-439E-A008-4AB4C1AEC90B}" srcOrd="6" destOrd="0" presId="urn:microsoft.com/office/officeart/2005/8/layout/chevron1"/>
    <dgm:cxn modelId="{CF4E0509-D395-49C2-A8FC-07A253A45CFD}" type="presParOf" srcId="{65EB1DFD-D2B5-4C5D-B174-0B824F9D3853}" destId="{5C35A640-16DA-4E55-8291-A2C2F7C2051A}" srcOrd="7" destOrd="0" presId="urn:microsoft.com/office/officeart/2005/8/layout/chevron1"/>
    <dgm:cxn modelId="{3337C500-7CF2-4BC7-95C2-7CE6BCCE3C12}" type="presParOf" srcId="{65EB1DFD-D2B5-4C5D-B174-0B824F9D3853}" destId="{96BECE09-C62E-4B9A-BAA3-836F8EB0E5C6}"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9963F1-C98E-461F-9362-E7EF7DF46275}">
      <dsp:nvSpPr>
        <dsp:cNvPr id="0" name=""/>
        <dsp:cNvSpPr/>
      </dsp:nvSpPr>
      <dsp:spPr>
        <a:xfrm>
          <a:off x="2957" y="578383"/>
          <a:ext cx="2632583" cy="1053033"/>
        </a:xfrm>
        <a:prstGeom prst="chevr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Hazard Identification</a:t>
          </a:r>
          <a:endParaRPr lang="en-CA" sz="1600" kern="1200" dirty="0"/>
        </a:p>
      </dsp:txBody>
      <dsp:txXfrm>
        <a:off x="529474" y="578383"/>
        <a:ext cx="1579550" cy="1053033"/>
      </dsp:txXfrm>
    </dsp:sp>
    <dsp:sp modelId="{0C0C5047-5AB9-4DEB-85A5-A13A3A604589}">
      <dsp:nvSpPr>
        <dsp:cNvPr id="0" name=""/>
        <dsp:cNvSpPr/>
      </dsp:nvSpPr>
      <dsp:spPr>
        <a:xfrm>
          <a:off x="2086358" y="578383"/>
          <a:ext cx="2632583" cy="1053033"/>
        </a:xfrm>
        <a:prstGeom prst="chevron">
          <a:avLst/>
        </a:prstGeom>
        <a:solidFill>
          <a:schemeClr val="accent3">
            <a:hueOff val="2812566"/>
            <a:satOff val="-4220"/>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Risk Analysis</a:t>
          </a:r>
        </a:p>
      </dsp:txBody>
      <dsp:txXfrm>
        <a:off x="2612875" y="578383"/>
        <a:ext cx="1579550" cy="1053033"/>
      </dsp:txXfrm>
    </dsp:sp>
    <dsp:sp modelId="{13A8D2C6-700C-4A36-B7A9-D589351372E0}">
      <dsp:nvSpPr>
        <dsp:cNvPr id="0" name=""/>
        <dsp:cNvSpPr/>
      </dsp:nvSpPr>
      <dsp:spPr>
        <a:xfrm>
          <a:off x="4172706" y="578383"/>
          <a:ext cx="2632583" cy="1053033"/>
        </a:xfrm>
        <a:prstGeom prst="chevron">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Risk Evaluation</a:t>
          </a:r>
          <a:endParaRPr lang="en-CA" sz="1600" kern="1200" dirty="0"/>
        </a:p>
      </dsp:txBody>
      <dsp:txXfrm>
        <a:off x="4699223" y="578383"/>
        <a:ext cx="1579550" cy="1053033"/>
      </dsp:txXfrm>
    </dsp:sp>
    <dsp:sp modelId="{E7639F5A-0979-439E-A008-4AB4C1AEC90B}">
      <dsp:nvSpPr>
        <dsp:cNvPr id="0" name=""/>
        <dsp:cNvSpPr/>
      </dsp:nvSpPr>
      <dsp:spPr>
        <a:xfrm>
          <a:off x="6259055" y="578383"/>
          <a:ext cx="2632583" cy="1053033"/>
        </a:xfrm>
        <a:prstGeom prst="chevron">
          <a:avLst/>
        </a:prstGeom>
        <a:solidFill>
          <a:schemeClr val="accent3">
            <a:hueOff val="8437698"/>
            <a:satOff val="-12660"/>
            <a:lumOff val="-205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Risk Treatment</a:t>
          </a:r>
          <a:endParaRPr lang="en-CA" sz="1600" kern="1200" dirty="0"/>
        </a:p>
      </dsp:txBody>
      <dsp:txXfrm>
        <a:off x="6785572" y="578383"/>
        <a:ext cx="1579550" cy="1053033"/>
      </dsp:txXfrm>
    </dsp:sp>
    <dsp:sp modelId="{96BECE09-C62E-4B9A-BAA3-836F8EB0E5C6}">
      <dsp:nvSpPr>
        <dsp:cNvPr id="0" name=""/>
        <dsp:cNvSpPr/>
      </dsp:nvSpPr>
      <dsp:spPr>
        <a:xfrm>
          <a:off x="8345404" y="578383"/>
          <a:ext cx="2632583" cy="1053033"/>
        </a:xfrm>
        <a:prstGeom prst="chevron">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21336" rIns="21336" bIns="21336" numCol="1" spcCol="1270" anchor="ctr" anchorCtr="0">
          <a:noAutofit/>
        </a:bodyPr>
        <a:lstStyle/>
        <a:p>
          <a:pPr lvl="0" algn="ctr" defTabSz="711200">
            <a:lnSpc>
              <a:spcPct val="90000"/>
            </a:lnSpc>
            <a:spcBef>
              <a:spcPct val="0"/>
            </a:spcBef>
            <a:spcAft>
              <a:spcPct val="35000"/>
            </a:spcAft>
          </a:pPr>
          <a:r>
            <a:rPr lang="en-US" sz="1600" kern="1200" dirty="0" smtClean="0"/>
            <a:t>Risk Communication</a:t>
          </a:r>
          <a:endParaRPr lang="en-CA" sz="1600" kern="1200" dirty="0"/>
        </a:p>
      </dsp:txBody>
      <dsp:txXfrm>
        <a:off x="8871921" y="578383"/>
        <a:ext cx="1579550" cy="1053033"/>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457200"/>
          </a:xfrm>
          <a:prstGeom prst="rect">
            <a:avLst/>
          </a:prstGeom>
        </p:spPr>
        <p:txBody>
          <a:bodyPr vert="horz" lIns="91440" tIns="45720" rIns="91440" bIns="45720" rtlCol="0"/>
          <a:lstStyle>
            <a:lvl1pPr algn="r">
              <a:defRPr sz="1200"/>
            </a:lvl1pPr>
          </a:lstStyle>
          <a:p>
            <a:fld id="{92C4AAFF-9C2A-4463-ABE6-998DCE4F6D7C}" type="datetimeFigureOut">
              <a:rPr lang="en-US" smtClean="0"/>
              <a:t>9/18/2018</a:t>
            </a:fld>
            <a:endParaRPr lang="en-US"/>
          </a:p>
        </p:txBody>
      </p:sp>
      <p:sp>
        <p:nvSpPr>
          <p:cNvPr id="4" name="Slide Image Placeholder 3"/>
          <p:cNvSpPr>
            <a:spLocks noGrp="1" noRot="1" noChangeAspect="1"/>
          </p:cNvSpPr>
          <p:nvPr>
            <p:ph type="sldImg" idx="2"/>
          </p:nvPr>
        </p:nvSpPr>
        <p:spPr>
          <a:xfrm>
            <a:off x="3810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4343400"/>
            <a:ext cx="97536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52832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8685213"/>
            <a:ext cx="5283200" cy="457200"/>
          </a:xfrm>
          <a:prstGeom prst="rect">
            <a:avLst/>
          </a:prstGeom>
        </p:spPr>
        <p:txBody>
          <a:bodyPr vert="horz" lIns="91440" tIns="45720" rIns="91440" bIns="45720" rtlCol="0" anchor="b"/>
          <a:lstStyle>
            <a:lvl1pPr algn="r">
              <a:defRPr sz="1200"/>
            </a:lvl1pPr>
          </a:lstStyle>
          <a:p>
            <a:fld id="{4FD4E146-998D-47C1-B097-7172DCCEF71A}" type="slidenum">
              <a:rPr lang="en-US" smtClean="0"/>
              <a:t>‹#›</a:t>
            </a:fld>
            <a:endParaRPr lang="en-US"/>
          </a:p>
        </p:txBody>
      </p:sp>
    </p:spTree>
    <p:extLst>
      <p:ext uri="{BB962C8B-B14F-4D97-AF65-F5344CB8AC3E}">
        <p14:creationId xmlns:p14="http://schemas.microsoft.com/office/powerpoint/2010/main" val="2778895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D4E146-998D-47C1-B097-7172DCCEF71A}" type="slidenum">
              <a:rPr lang="en-US" smtClean="0"/>
              <a:t>1</a:t>
            </a:fld>
            <a:endParaRPr lang="en-US"/>
          </a:p>
        </p:txBody>
      </p:sp>
    </p:spTree>
    <p:extLst>
      <p:ext uri="{BB962C8B-B14F-4D97-AF65-F5344CB8AC3E}">
        <p14:creationId xmlns:p14="http://schemas.microsoft.com/office/powerpoint/2010/main" val="3963882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Safety Case Regime  is a well-recognized best practice. Today, most of the major Oil &amp; Gas producers require Safety Cases for their facilities regardless of regulatory requirements</a:t>
            </a:r>
            <a:r>
              <a:rPr lang="en-CA" dirty="0" smtClean="0"/>
              <a:t>. In addition to Oil &amp; gas, numerous other industries such as </a:t>
            </a:r>
            <a:r>
              <a:rPr lang="en-US" dirty="0" smtClean="0"/>
              <a:t>Nuclear, Defense, Transportation and Aerospace use this practice as well. </a:t>
            </a:r>
            <a:endParaRPr lang="en-CA" dirty="0" smtClean="0"/>
          </a:p>
          <a:p>
            <a:endParaRPr lang="en-US" dirty="0" smtClean="0"/>
          </a:p>
          <a:p>
            <a:r>
              <a:rPr lang="en-US" b="1" dirty="0" smtClean="0"/>
              <a:t>Purpose</a:t>
            </a:r>
            <a:r>
              <a:rPr lang="en-US" dirty="0" smtClean="0"/>
              <a:t>: A Safety Case for an operating asset provides a demonstration that the facilities design and the management system followed are consistent with the requirements for safe and responsible operation. The main focus of the Safety Case is aimed at major accident hazards, which can be generalized as hazards with the potential for multiple fatalities, but it also documents the application of the assets HSE management system.</a:t>
            </a:r>
            <a:endParaRPr lang="en-CA" dirty="0" smtClean="0"/>
          </a:p>
          <a:p>
            <a:r>
              <a:rPr lang="en-US" dirty="0" smtClean="0"/>
              <a:t>In general, a Safety Case:</a:t>
            </a:r>
            <a:endParaRPr lang="en-CA" dirty="0" smtClean="0"/>
          </a:p>
          <a:p>
            <a:pPr marL="174982" indent="-174982">
              <a:buFont typeface="Arial" panose="020B0604020202020204" pitchFamily="34" charset="0"/>
              <a:buChar char="•"/>
            </a:pPr>
            <a:r>
              <a:rPr lang="en-CA" dirty="0" smtClean="0"/>
              <a:t>Identifies the hazards and risks,</a:t>
            </a:r>
          </a:p>
          <a:p>
            <a:pPr marL="174982" indent="-174982">
              <a:buFont typeface="Arial" panose="020B0604020202020204" pitchFamily="34" charset="0"/>
              <a:buChar char="•"/>
            </a:pPr>
            <a:r>
              <a:rPr lang="en-CA" dirty="0" smtClean="0"/>
              <a:t>Describes how the risks are controlled, and</a:t>
            </a:r>
          </a:p>
          <a:p>
            <a:pPr marL="174982" indent="-174982">
              <a:buFont typeface="Arial" panose="020B0604020202020204" pitchFamily="34" charset="0"/>
              <a:buChar char="•"/>
            </a:pPr>
            <a:r>
              <a:rPr lang="en-CA" dirty="0" smtClean="0"/>
              <a:t>Describes the safety management system in place to ensure the controls are effectively and consistently applied. </a:t>
            </a:r>
            <a:endParaRPr lang="en-CA" dirty="0"/>
          </a:p>
        </p:txBody>
      </p:sp>
      <p:sp>
        <p:nvSpPr>
          <p:cNvPr id="4" name="Slide Number Placeholder 3"/>
          <p:cNvSpPr>
            <a:spLocks noGrp="1"/>
          </p:cNvSpPr>
          <p:nvPr>
            <p:ph type="sldNum" sz="quarter" idx="10"/>
          </p:nvPr>
        </p:nvSpPr>
        <p:spPr/>
        <p:txBody>
          <a:bodyPr/>
          <a:lstStyle/>
          <a:p>
            <a:fld id="{4FD4E146-998D-47C1-B097-7172DCCEF71A}" type="slidenum">
              <a:rPr lang="en-US" smtClean="0"/>
              <a:t>2</a:t>
            </a:fld>
            <a:endParaRPr lang="en-US"/>
          </a:p>
        </p:txBody>
      </p:sp>
    </p:spTree>
    <p:extLst>
      <p:ext uri="{BB962C8B-B14F-4D97-AF65-F5344CB8AC3E}">
        <p14:creationId xmlns:p14="http://schemas.microsoft.com/office/powerpoint/2010/main" val="1586090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29139">
              <a:defRPr/>
            </a:pPr>
            <a:r>
              <a:rPr lang="en-CA" b="1" dirty="0" smtClean="0">
                <a:solidFill>
                  <a:sysClr val="windowText" lastClr="000000">
                    <a:hueOff val="0"/>
                    <a:satOff val="0"/>
                    <a:lumOff val="0"/>
                    <a:alphaOff val="0"/>
                  </a:sysClr>
                </a:solidFill>
              </a:rPr>
              <a:t>Risk Based Approach</a:t>
            </a:r>
          </a:p>
          <a:p>
            <a:pPr defTabSz="829139">
              <a:defRPr/>
            </a:pPr>
            <a:r>
              <a:rPr lang="en-CA" dirty="0" smtClean="0">
                <a:solidFill>
                  <a:sysClr val="windowText" lastClr="000000">
                    <a:hueOff val="0"/>
                    <a:satOff val="0"/>
                    <a:lumOff val="0"/>
                    <a:alphaOff val="0"/>
                  </a:sysClr>
                </a:solidFill>
              </a:rPr>
              <a:t>Within Nexen, we use the ALARP principle to apply </a:t>
            </a:r>
            <a:r>
              <a:rPr lang="en-US" sz="1200" kern="1200" dirty="0" smtClean="0">
                <a:solidFill>
                  <a:schemeClr val="tx1"/>
                </a:solidFill>
                <a:effectLst/>
                <a:latin typeface="+mn-lt"/>
                <a:ea typeface="+mn-ea"/>
                <a:cs typeface="+mn-cs"/>
              </a:rPr>
              <a:t>a risk based decision framework that makes a risk related decision and justifies it to stakeholders. The framework helps to define the context of the decision and assists in the identification of methodologies to allow a decision to be made, and whether it is reasonably practicable to implement a risk reduction option. i.e. </a:t>
            </a:r>
            <a:r>
              <a:rPr lang="en-US" dirty="0" smtClean="0"/>
              <a:t>As</a:t>
            </a:r>
            <a:r>
              <a:rPr lang="en-US" baseline="0" dirty="0" smtClean="0"/>
              <a:t> the risk increases the level of </a:t>
            </a:r>
            <a:r>
              <a:rPr lang="en-US" baseline="0" dirty="0" err="1" smtClean="0"/>
              <a:t>rigour</a:t>
            </a:r>
            <a:r>
              <a:rPr lang="en-US" baseline="0" dirty="0" smtClean="0"/>
              <a:t> increases. For example, MIHs required more additional methodologies e.g. Bowties; QRAs to demonstrate we have sufficient barriers in place to manage the risk</a:t>
            </a:r>
            <a:endParaRPr lang="en-CA" b="1" dirty="0" smtClean="0">
              <a:solidFill>
                <a:sysClr val="windowText" lastClr="000000">
                  <a:hueOff val="0"/>
                  <a:satOff val="0"/>
                  <a:lumOff val="0"/>
                  <a:alphaOff val="0"/>
                </a:sysClr>
              </a:solidFill>
            </a:endParaRPr>
          </a:p>
          <a:p>
            <a:pPr defTabSz="829139">
              <a:defRPr/>
            </a:pPr>
            <a:endParaRPr lang="en-CA" b="1" dirty="0" smtClean="0">
              <a:solidFill>
                <a:sysClr val="windowText" lastClr="000000">
                  <a:hueOff val="0"/>
                  <a:satOff val="0"/>
                  <a:lumOff val="0"/>
                  <a:alphaOff val="0"/>
                </a:sysClr>
              </a:solidFill>
            </a:endParaRPr>
          </a:p>
          <a:p>
            <a:pPr defTabSz="829139">
              <a:defRPr/>
            </a:pPr>
            <a:r>
              <a:rPr lang="en-CA" b="1" dirty="0" smtClean="0">
                <a:solidFill>
                  <a:sysClr val="windowText" lastClr="000000">
                    <a:hueOff val="0"/>
                    <a:satOff val="0"/>
                    <a:lumOff val="0"/>
                    <a:alphaOff val="0"/>
                  </a:sysClr>
                </a:solidFill>
              </a:rPr>
              <a:t>Step 1: Hazard Identification</a:t>
            </a:r>
          </a:p>
          <a:p>
            <a:pPr defTabSz="829139">
              <a:defRPr/>
            </a:pPr>
            <a:r>
              <a:rPr lang="en-CA" dirty="0" smtClean="0">
                <a:solidFill>
                  <a:sysClr val="windowText" lastClr="000000">
                    <a:hueOff val="0"/>
                    <a:satOff val="0"/>
                    <a:lumOff val="0"/>
                    <a:alphaOff val="0"/>
                  </a:sysClr>
                </a:solidFill>
              </a:rPr>
              <a:t>Identification of process safety hazards and potential effect to people, environment, assets and reputation</a:t>
            </a:r>
            <a:r>
              <a:rPr lang="en-CA" sz="1000" dirty="0" smtClean="0">
                <a:solidFill>
                  <a:sysClr val="windowText" lastClr="000000">
                    <a:hueOff val="0"/>
                    <a:satOff val="0"/>
                    <a:lumOff val="0"/>
                    <a:alphaOff val="0"/>
                  </a:sysClr>
                </a:solidFill>
              </a:rPr>
              <a:t>. This also includes identification of all our Major Incident</a:t>
            </a:r>
            <a:r>
              <a:rPr lang="en-CA" sz="1000" baseline="0" dirty="0" smtClean="0">
                <a:solidFill>
                  <a:sysClr val="windowText" lastClr="000000">
                    <a:hueOff val="0"/>
                    <a:satOff val="0"/>
                    <a:lumOff val="0"/>
                    <a:alphaOff val="0"/>
                  </a:sysClr>
                </a:solidFill>
              </a:rPr>
              <a:t> Hazards (more details on the next slide)</a:t>
            </a:r>
            <a:endParaRPr lang="en-CA" sz="1000" dirty="0" smtClean="0">
              <a:solidFill>
                <a:sysClr val="windowText" lastClr="000000">
                  <a:hueOff val="0"/>
                  <a:satOff val="0"/>
                  <a:lumOff val="0"/>
                  <a:alphaOff val="0"/>
                </a:sysClr>
              </a:solidFill>
            </a:endParaRPr>
          </a:p>
          <a:p>
            <a:pPr defTabSz="829139">
              <a:defRPr/>
            </a:pPr>
            <a:endParaRPr lang="en-US" dirty="0" smtClean="0"/>
          </a:p>
          <a:p>
            <a:pPr lvl="0"/>
            <a:r>
              <a:rPr lang="en-CA" b="1" dirty="0" smtClean="0">
                <a:solidFill>
                  <a:sysClr val="windowText" lastClr="000000">
                    <a:hueOff val="0"/>
                    <a:satOff val="0"/>
                    <a:lumOff val="0"/>
                    <a:alphaOff val="0"/>
                  </a:sysClr>
                </a:solidFill>
              </a:rPr>
              <a:t>Step 2: Risk Analysis</a:t>
            </a:r>
          </a:p>
          <a:p>
            <a:pPr lvl="0"/>
            <a:r>
              <a:rPr lang="en-CA" dirty="0" smtClean="0">
                <a:solidFill>
                  <a:sysClr val="windowText" lastClr="000000">
                    <a:hueOff val="0"/>
                    <a:satOff val="0"/>
                    <a:lumOff val="0"/>
                    <a:alphaOff val="0"/>
                  </a:sysClr>
                </a:solidFill>
              </a:rPr>
              <a:t>Analysis of risk using appropriate PHA technique.</a:t>
            </a:r>
            <a:endParaRPr lang="en-US" baseline="0" dirty="0" smtClean="0"/>
          </a:p>
          <a:p>
            <a:pPr lvl="0"/>
            <a:endParaRPr lang="en-US" baseline="0" dirty="0" smtClean="0"/>
          </a:p>
          <a:p>
            <a:r>
              <a:rPr lang="en-US" b="1" baseline="0" dirty="0" smtClean="0"/>
              <a:t>Step 3: Risk Evaluation</a:t>
            </a:r>
          </a:p>
          <a:p>
            <a:r>
              <a:rPr lang="en-US" baseline="0" dirty="0" smtClean="0"/>
              <a:t>Comparing the analyzed risk to </a:t>
            </a:r>
            <a:r>
              <a:rPr lang="en-US" baseline="0" dirty="0" err="1" smtClean="0"/>
              <a:t>Nexen’s</a:t>
            </a:r>
            <a:r>
              <a:rPr lang="en-US" baseline="0" dirty="0" smtClean="0"/>
              <a:t> Risk Acceptance Criteria. </a:t>
            </a:r>
            <a:r>
              <a:rPr lang="en-US" dirty="0" smtClean="0"/>
              <a:t>The goal is to assist in making decisions, based on the outcomes of risk analysis, about which risks need treatment and the priority for treatment implementation.</a:t>
            </a:r>
          </a:p>
          <a:p>
            <a:endParaRPr lang="en-US" b="1" dirty="0" smtClean="0"/>
          </a:p>
          <a:p>
            <a:r>
              <a:rPr lang="en-US" b="1" dirty="0" smtClean="0"/>
              <a:t>Step 4: Risk Treatment</a:t>
            </a:r>
          </a:p>
          <a:p>
            <a:r>
              <a:rPr lang="en-US" dirty="0" smtClean="0"/>
              <a:t>Risk Treatment follow the hierarchy of controls. Risk-reduction measures include those that prevent incidents (i.e. reduce the probability of occurrence), control incidents (i.e. limit the extent and duration of a hazardous event) and to mitigate the effects (i.e. reduce the consequences).  For MIHs, Safety</a:t>
            </a:r>
            <a:r>
              <a:rPr lang="en-US" baseline="0" dirty="0" smtClean="0"/>
              <a:t> Critical Elements are identified through the Bowtie Analysis.  Each SCE is then managed by a Performance Standard which defines the functional performance required by that system i.e. what do we need it to do.</a:t>
            </a:r>
            <a:endParaRPr lang="en-US" dirty="0" smtClean="0"/>
          </a:p>
          <a:p>
            <a:endParaRPr lang="en-US" dirty="0" smtClean="0"/>
          </a:p>
          <a:p>
            <a:r>
              <a:rPr lang="en-US" b="1" dirty="0" smtClean="0"/>
              <a:t>Step 5: Risk Communication</a:t>
            </a:r>
          </a:p>
          <a:p>
            <a:r>
              <a:rPr lang="en-US" dirty="0" smtClean="0"/>
              <a:t>All operating assets shall have a formal demonstration of ALARP that documents the medium and high process safety risks at the site and indicates how they have been controlled to ALARP. This is the HSE Case.</a:t>
            </a:r>
          </a:p>
          <a:p>
            <a:endParaRPr lang="en-US" dirty="0"/>
          </a:p>
        </p:txBody>
      </p:sp>
      <p:sp>
        <p:nvSpPr>
          <p:cNvPr id="4" name="Slide Number Placeholder 3"/>
          <p:cNvSpPr>
            <a:spLocks noGrp="1"/>
          </p:cNvSpPr>
          <p:nvPr>
            <p:ph type="sldNum" sz="quarter" idx="10"/>
          </p:nvPr>
        </p:nvSpPr>
        <p:spPr/>
        <p:txBody>
          <a:bodyPr/>
          <a:lstStyle/>
          <a:p>
            <a:fld id="{4FD4E146-998D-47C1-B097-7172DCCEF71A}" type="slidenum">
              <a:rPr lang="en-US" smtClean="0"/>
              <a:t>3</a:t>
            </a:fld>
            <a:endParaRPr lang="en-US"/>
          </a:p>
        </p:txBody>
      </p:sp>
    </p:spTree>
    <p:extLst>
      <p:ext uri="{BB962C8B-B14F-4D97-AF65-F5344CB8AC3E}">
        <p14:creationId xmlns:p14="http://schemas.microsoft.com/office/powerpoint/2010/main" val="2684676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While the HSE Case demonstrates that the risks have been identified, analyzed and treated, if they do not maintain there effectiveness it will all be for naught. There are a initiatives to operationalize the HSE Case including:</a:t>
            </a:r>
          </a:p>
          <a:p>
            <a:pPr marL="174982" indent="-174982">
              <a:buFont typeface="Arial" panose="020B0604020202020204" pitchFamily="34" charset="0"/>
              <a:buChar char="•"/>
            </a:pPr>
            <a:r>
              <a:rPr lang="en-CA" dirty="0" smtClean="0"/>
              <a:t>Development of an MIH KPI Dashboard to provide a snap shop of the strength of our barriers over time. This will allow for weakness in barriers to be identified quickly and easily</a:t>
            </a:r>
          </a:p>
          <a:p>
            <a:pPr marL="174982" indent="-174982">
              <a:buFont typeface="Arial" panose="020B0604020202020204" pitchFamily="34" charset="0"/>
              <a:buChar char="•"/>
            </a:pPr>
            <a:r>
              <a:rPr lang="en-CA" dirty="0" smtClean="0"/>
              <a:t>SCE Verification Audits to ensure that Safety Critical Equipment is meeting the requirement of the Performance Standards and identify any gaps in the maintenance process</a:t>
            </a:r>
          </a:p>
          <a:p>
            <a:pPr marL="174982" indent="-174982">
              <a:buFont typeface="Arial" panose="020B0604020202020204" pitchFamily="34" charset="0"/>
              <a:buChar char="•"/>
            </a:pPr>
            <a:r>
              <a:rPr lang="en-CA" dirty="0" smtClean="0"/>
              <a:t>Personnel on site will be responsible for understanding the safety critical components of their roles.</a:t>
            </a:r>
          </a:p>
          <a:p>
            <a:pPr marL="174982" indent="-174982">
              <a:buFont typeface="Arial" panose="020B0604020202020204" pitchFamily="34" charset="0"/>
              <a:buChar char="•"/>
            </a:pPr>
            <a:r>
              <a:rPr lang="en-CA" dirty="0" smtClean="0"/>
              <a:t>Incorporate use of the HSE case in Long Lake Procedures. For example, bypasses should consult the bowties to ensure that sufficient measures are in place. Utilize the QRA for trailer/temporary equipment siting.</a:t>
            </a:r>
          </a:p>
          <a:p>
            <a:endParaRPr lang="en-CA" dirty="0" smtClean="0"/>
          </a:p>
          <a:p>
            <a:r>
              <a:rPr lang="en-CA" dirty="0" smtClean="0"/>
              <a:t>Through the completed work and the integration of the HSE case into day to day activities the facility would be considered safe to operate.</a:t>
            </a:r>
          </a:p>
          <a:p>
            <a:endParaRPr lang="en-US" dirty="0" smtClean="0"/>
          </a:p>
          <a:p>
            <a:r>
              <a:rPr lang="en-US" sz="1200" b="0" dirty="0" smtClean="0">
                <a:solidFill>
                  <a:schemeClr val="tx1"/>
                </a:solidFill>
                <a:latin typeface="+mn-lt"/>
              </a:rPr>
              <a:t>For the NSGP for Major capital projects, we are proposing an update to the HSE deliverables, one of which will be a Design HSE Case.</a:t>
            </a:r>
          </a:p>
          <a:p>
            <a:endParaRPr lang="en-US" sz="1200" b="0" dirty="0" smtClean="0">
              <a:solidFill>
                <a:schemeClr val="tx1"/>
              </a:solidFill>
              <a:latin typeface="+mn-lt"/>
            </a:endParaRPr>
          </a:p>
          <a:p>
            <a:r>
              <a:rPr lang="en-US" sz="1200" b="0" dirty="0" smtClean="0">
                <a:solidFill>
                  <a:schemeClr val="tx1"/>
                </a:solidFill>
                <a:latin typeface="+mn-lt"/>
              </a:rPr>
              <a:t>The Design HSE Case would be a</a:t>
            </a:r>
            <a:r>
              <a:rPr lang="en-US" sz="1200" b="0" baseline="0" dirty="0" smtClean="0">
                <a:solidFill>
                  <a:schemeClr val="tx1"/>
                </a:solidFill>
                <a:latin typeface="+mn-lt"/>
              </a:rPr>
              <a:t> summary of all the HSE activities conducted in that phase of the project, and a demonstration that the HSE risks are being managed to ALARP.  It follows the structure of the Facility HSE Case but made fit for purpose for the hazards and risks identified for the project. </a:t>
            </a:r>
            <a:r>
              <a:rPr lang="en-US" sz="1200" b="0" dirty="0" smtClean="0">
                <a:solidFill>
                  <a:schemeClr val="tx1"/>
                </a:solidFill>
                <a:latin typeface="+mn-lt"/>
              </a:rPr>
              <a:t>For small capital projects, the ALARP demonstration will be included within the PEP.,</a:t>
            </a:r>
            <a:r>
              <a:rPr lang="en-US" sz="1200" b="0" baseline="0" dirty="0" smtClean="0">
                <a:solidFill>
                  <a:schemeClr val="tx1"/>
                </a:solidFill>
                <a:latin typeface="+mn-lt"/>
              </a:rPr>
              <a:t> but its important to note that it is risk based not cost based, so a small project where MIHs are identified. </a:t>
            </a:r>
            <a:endParaRPr lang="en-US" dirty="0" smtClean="0"/>
          </a:p>
          <a:p>
            <a:endParaRPr lang="en-US" dirty="0" smtClean="0"/>
          </a:p>
          <a:p>
            <a:r>
              <a:rPr lang="en-CA" sz="1200" kern="1200" dirty="0" smtClean="0">
                <a:solidFill>
                  <a:schemeClr val="tx1"/>
                </a:solidFill>
                <a:effectLst/>
                <a:latin typeface="+mn-lt"/>
                <a:ea typeface="+mn-ea"/>
                <a:cs typeface="+mn-cs"/>
              </a:rPr>
              <a:t>The purpose of the Safety Engineering in Design Standard is to define the minimum requirements projects have to meet </a:t>
            </a:r>
            <a:r>
              <a:rPr lang="en-GB" sz="1200" kern="1200" dirty="0" smtClean="0">
                <a:solidFill>
                  <a:schemeClr val="tx1"/>
                </a:solidFill>
                <a:effectLst/>
                <a:latin typeface="+mn-lt"/>
                <a:ea typeface="+mn-ea"/>
                <a:cs typeface="+mn-cs"/>
              </a:rPr>
              <a:t>in order to demonstrate that risks are managed to ALARP. </a:t>
            </a:r>
          </a:p>
          <a:p>
            <a:endParaRPr lang="en-US"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The primary objectives of this standard are to:</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Define the process for project teams to deliver safety through design,</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Describe the rational for selecting specific safety related deliverables and activities to be completed during the project phases, </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Provide reference to guidelines (standards and procedural aids) for the execution of safety engineering deliverables, and</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Identify the project systems &amp; processes that support the delivery of safety in design.</a:t>
            </a:r>
            <a:endParaRPr lang="en-US" sz="1200" kern="1200" dirty="0" smtClean="0">
              <a:solidFill>
                <a:schemeClr val="tx1"/>
              </a:solidFill>
              <a:effectLst/>
              <a:latin typeface="+mn-lt"/>
              <a:ea typeface="+mn-ea"/>
              <a:cs typeface="+mn-cs"/>
            </a:endParaRPr>
          </a:p>
          <a:p>
            <a:endParaRPr lang="en-US" sz="1200" b="0" dirty="0" smtClean="0">
              <a:solidFill>
                <a:schemeClr val="tx1"/>
              </a:solidFill>
              <a:latin typeface="+mn-lt"/>
            </a:endParaRPr>
          </a:p>
          <a:p>
            <a:endParaRPr lang="en-US" dirty="0"/>
          </a:p>
        </p:txBody>
      </p:sp>
      <p:sp>
        <p:nvSpPr>
          <p:cNvPr id="4" name="Slide Number Placeholder 3"/>
          <p:cNvSpPr>
            <a:spLocks noGrp="1"/>
          </p:cNvSpPr>
          <p:nvPr>
            <p:ph type="sldNum" sz="quarter" idx="10"/>
          </p:nvPr>
        </p:nvSpPr>
        <p:spPr/>
        <p:txBody>
          <a:bodyPr/>
          <a:lstStyle/>
          <a:p>
            <a:fld id="{4FD4E146-998D-47C1-B097-7172DCCEF71A}" type="slidenum">
              <a:rPr lang="en-US" smtClean="0"/>
              <a:t>4</a:t>
            </a:fld>
            <a:endParaRPr lang="en-US"/>
          </a:p>
        </p:txBody>
      </p:sp>
    </p:spTree>
    <p:extLst>
      <p:ext uri="{BB962C8B-B14F-4D97-AF65-F5344CB8AC3E}">
        <p14:creationId xmlns:p14="http://schemas.microsoft.com/office/powerpoint/2010/main" val="3291983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D4E146-998D-47C1-B097-7172DCCEF71A}" type="slidenum">
              <a:rPr lang="en-US" smtClean="0"/>
              <a:t>5</a:t>
            </a:fld>
            <a:endParaRPr lang="en-US"/>
          </a:p>
        </p:txBody>
      </p:sp>
    </p:spTree>
    <p:extLst>
      <p:ext uri="{BB962C8B-B14F-4D97-AF65-F5344CB8AC3E}">
        <p14:creationId xmlns:p14="http://schemas.microsoft.com/office/powerpoint/2010/main" val="134457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Content Placeholder 2"/>
          <p:cNvSpPr>
            <a:spLocks noGrp="1"/>
          </p:cNvSpPr>
          <p:nvPr>
            <p:ph sz="half" idx="10"/>
          </p:nvPr>
        </p:nvSpPr>
        <p:spPr>
          <a:xfrm>
            <a:off x="304800" y="1600200"/>
            <a:ext cx="5715000" cy="7315200"/>
          </a:xfrm>
          <a:prstGeom prst="rect">
            <a:avLst/>
          </a:prstGeom>
        </p:spPr>
        <p:txBody>
          <a:bodyPr>
            <a:normAutofit/>
          </a:bodyPr>
          <a:lstStyle>
            <a:lvl1pPr>
              <a:defRPr sz="2800" baseline="0">
                <a:latin typeface="Arial" panose="020B0604020202020204" pitchFamily="34" charset="0"/>
              </a:defRPr>
            </a:lvl1pPr>
            <a:lvl2pPr>
              <a:defRPr sz="2400" baseline="0">
                <a:latin typeface="Arial" panose="020B0604020202020204" pitchFamily="34" charset="0"/>
              </a:defRPr>
            </a:lvl2pPr>
            <a:lvl3pPr>
              <a:defRPr sz="2000" baseline="0">
                <a:latin typeface="Arial" panose="020B0604020202020204" pitchFamily="34" charset="0"/>
              </a:defRPr>
            </a:lvl3pPr>
            <a:lvl4pPr>
              <a:defRPr sz="1800" baseline="0">
                <a:latin typeface="Arial" panose="020B0604020202020204" pitchFamily="34" charset="0"/>
              </a:defRPr>
            </a:lvl4pPr>
            <a:lvl5pPr>
              <a:defRPr sz="1800" baseline="0">
                <a:latin typeface="Arial" panose="020B060402020202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p:txBody>
      </p:sp>
      <p:sp>
        <p:nvSpPr>
          <p:cNvPr id="9" name="Content Placeholder 2"/>
          <p:cNvSpPr>
            <a:spLocks noGrp="1"/>
          </p:cNvSpPr>
          <p:nvPr>
            <p:ph sz="half" idx="11"/>
          </p:nvPr>
        </p:nvSpPr>
        <p:spPr>
          <a:xfrm>
            <a:off x="6172200" y="1600200"/>
            <a:ext cx="5715000" cy="7315200"/>
          </a:xfrm>
          <a:prstGeom prst="rect">
            <a:avLst/>
          </a:prstGeom>
        </p:spPr>
        <p:txBody>
          <a:bodyPr>
            <a:normAutofit/>
          </a:bodyPr>
          <a:lstStyle>
            <a:lvl1pPr>
              <a:defRPr sz="2800" baseline="0">
                <a:latin typeface="Arial" panose="020B0604020202020204" pitchFamily="34" charset="0"/>
              </a:defRPr>
            </a:lvl1pPr>
            <a:lvl2pPr>
              <a:defRPr sz="2400" baseline="0">
                <a:latin typeface="Arial" panose="020B0604020202020204" pitchFamily="34" charset="0"/>
              </a:defRPr>
            </a:lvl2pPr>
            <a:lvl3pPr>
              <a:defRPr sz="2000" baseline="0">
                <a:latin typeface="Arial" panose="020B0604020202020204" pitchFamily="34" charset="0"/>
              </a:defRPr>
            </a:lvl3pPr>
            <a:lvl4pPr>
              <a:defRPr sz="1800" baseline="0">
                <a:latin typeface="Arial" panose="020B0604020202020204" pitchFamily="34" charset="0"/>
              </a:defRPr>
            </a:lvl4pPr>
            <a:lvl5pPr>
              <a:defRPr sz="1800" baseline="0">
                <a:latin typeface="Arial" panose="020B060402020202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p:txBody>
      </p:sp>
      <p:sp>
        <p:nvSpPr>
          <p:cNvPr id="4" name="Slide Number Placeholder 3"/>
          <p:cNvSpPr>
            <a:spLocks noGrp="1"/>
          </p:cNvSpPr>
          <p:nvPr>
            <p:ph type="sldNum" sz="quarter" idx="12"/>
          </p:nvPr>
        </p:nvSpPr>
        <p:spPr/>
        <p:txBody>
          <a:bodyPr/>
          <a:lstStyle/>
          <a:p>
            <a:fld id="{26662FF6-9AC2-4AC8-9900-A2BA617BCAD3}" type="slidenum">
              <a:rPr lang="en-US" smtClean="0"/>
              <a:t>‹#›</a:t>
            </a:fld>
            <a:endParaRPr lang="en-US"/>
          </a:p>
        </p:txBody>
      </p:sp>
      <p:sp>
        <p:nvSpPr>
          <p:cNvPr id="8" name="Title 7"/>
          <p:cNvSpPr>
            <a:spLocks noGrp="1"/>
          </p:cNvSpPr>
          <p:nvPr>
            <p:ph type="title" hasCustomPrompt="1"/>
          </p:nvPr>
        </p:nvSpPr>
        <p:spPr/>
        <p:txBody>
          <a:bodyPr/>
          <a:lstStyle/>
          <a:p>
            <a:r>
              <a:rPr lang="en-US" dirty="0" smtClean="0"/>
              <a:t>CLICK TO EDIT TITLE</a:t>
            </a:r>
            <a:endParaRPr lang="en-US" dirty="0"/>
          </a:p>
        </p:txBody>
      </p:sp>
    </p:spTree>
    <p:extLst>
      <p:ext uri="{BB962C8B-B14F-4D97-AF65-F5344CB8AC3E}">
        <p14:creationId xmlns:p14="http://schemas.microsoft.com/office/powerpoint/2010/main" val="1343260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Content Placeholder 2"/>
          <p:cNvSpPr>
            <a:spLocks noGrp="1"/>
          </p:cNvSpPr>
          <p:nvPr>
            <p:ph sz="half" idx="11"/>
          </p:nvPr>
        </p:nvSpPr>
        <p:spPr>
          <a:xfrm>
            <a:off x="304800" y="1600200"/>
            <a:ext cx="11582400" cy="7315200"/>
          </a:xfrm>
          <a:prstGeom prst="rect">
            <a:avLst/>
          </a:prstGeom>
        </p:spPr>
        <p:txBody>
          <a:bodyPr>
            <a:normAutofit/>
          </a:bodyPr>
          <a:lstStyle>
            <a:lvl1pPr>
              <a:defRPr sz="2800" baseline="0">
                <a:latin typeface="Arial" panose="020B0604020202020204" pitchFamily="34" charset="0"/>
              </a:defRPr>
            </a:lvl1pPr>
            <a:lvl2pPr>
              <a:defRPr sz="2400" baseline="0">
                <a:latin typeface="Arial" panose="020B0604020202020204" pitchFamily="34" charset="0"/>
              </a:defRPr>
            </a:lvl2pPr>
            <a:lvl3pPr>
              <a:defRPr sz="2000" baseline="0">
                <a:latin typeface="Arial" panose="020B0604020202020204" pitchFamily="34" charset="0"/>
              </a:defRPr>
            </a:lvl3pPr>
            <a:lvl4pPr>
              <a:defRPr sz="1800" baseline="0">
                <a:latin typeface="Arial" panose="020B0604020202020204" pitchFamily="34" charset="0"/>
              </a:defRPr>
            </a:lvl4pPr>
            <a:lvl5pPr>
              <a:defRPr sz="1800" baseline="0">
                <a:latin typeface="Arial" panose="020B060402020202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p:txBody>
      </p:sp>
      <p:sp>
        <p:nvSpPr>
          <p:cNvPr id="3" name="Slide Number Placeholder 2"/>
          <p:cNvSpPr>
            <a:spLocks noGrp="1"/>
          </p:cNvSpPr>
          <p:nvPr>
            <p:ph type="sldNum" sz="quarter" idx="12"/>
          </p:nvPr>
        </p:nvSpPr>
        <p:spPr/>
        <p:txBody>
          <a:bodyPr/>
          <a:lstStyle/>
          <a:p>
            <a:fld id="{26662FF6-9AC2-4AC8-9900-A2BA617BCAD3}" type="slidenum">
              <a:rPr lang="en-US" smtClean="0"/>
              <a:t>‹#›</a:t>
            </a:fld>
            <a:endParaRPr lang="en-US"/>
          </a:p>
        </p:txBody>
      </p:sp>
      <p:sp>
        <p:nvSpPr>
          <p:cNvPr id="11" name="Title 10"/>
          <p:cNvSpPr>
            <a:spLocks noGrp="1"/>
          </p:cNvSpPr>
          <p:nvPr>
            <p:ph type="title" hasCustomPrompt="1"/>
          </p:nvPr>
        </p:nvSpPr>
        <p:spPr/>
        <p:txBody>
          <a:bodyPr/>
          <a:lstStyle/>
          <a:p>
            <a:r>
              <a:rPr lang="en-US" dirty="0" smtClean="0"/>
              <a:t>CLICK TO EDIT TITLE</a:t>
            </a:r>
            <a:endParaRPr lang="en-US" dirty="0"/>
          </a:p>
        </p:txBody>
      </p:sp>
    </p:spTree>
    <p:extLst>
      <p:ext uri="{BB962C8B-B14F-4D97-AF65-F5344CB8AC3E}">
        <p14:creationId xmlns:p14="http://schemas.microsoft.com/office/powerpoint/2010/main" val="2948887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12" name="Content Placeholder 2"/>
          <p:cNvSpPr>
            <a:spLocks noGrp="1"/>
          </p:cNvSpPr>
          <p:nvPr>
            <p:ph sz="half" idx="10"/>
          </p:nvPr>
        </p:nvSpPr>
        <p:spPr>
          <a:xfrm>
            <a:off x="304800" y="1600200"/>
            <a:ext cx="5715000" cy="7315200"/>
          </a:xfrm>
          <a:prstGeom prst="rect">
            <a:avLst/>
          </a:prstGeom>
        </p:spPr>
        <p:txBody>
          <a:bodyPr>
            <a:normAutofit/>
          </a:bodyPr>
          <a:lstStyle>
            <a:lvl1pPr>
              <a:defRPr sz="2800" baseline="0">
                <a:latin typeface="Arial" panose="020B0604020202020204" pitchFamily="34" charset="0"/>
              </a:defRPr>
            </a:lvl1pPr>
            <a:lvl2pPr>
              <a:defRPr sz="2400" baseline="0">
                <a:latin typeface="Arial" panose="020B0604020202020204" pitchFamily="34" charset="0"/>
              </a:defRPr>
            </a:lvl2pPr>
            <a:lvl3pPr>
              <a:defRPr sz="2000" baseline="0">
                <a:latin typeface="Arial" panose="020B0604020202020204" pitchFamily="34" charset="0"/>
              </a:defRPr>
            </a:lvl3pPr>
            <a:lvl4pPr>
              <a:defRPr sz="1800" baseline="0">
                <a:latin typeface="Arial" panose="020B0604020202020204" pitchFamily="34" charset="0"/>
              </a:defRPr>
            </a:lvl4pPr>
            <a:lvl5pPr>
              <a:defRPr sz="1800" baseline="0">
                <a:latin typeface="Arial" panose="020B060402020202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p:txBody>
      </p:sp>
      <p:sp>
        <p:nvSpPr>
          <p:cNvPr id="13" name="Content Placeholder 2"/>
          <p:cNvSpPr>
            <a:spLocks noGrp="1"/>
          </p:cNvSpPr>
          <p:nvPr>
            <p:ph sz="half" idx="16" hasCustomPrompt="1"/>
          </p:nvPr>
        </p:nvSpPr>
        <p:spPr>
          <a:xfrm>
            <a:off x="6172200" y="1600200"/>
            <a:ext cx="5715000" cy="3962400"/>
          </a:xfrm>
          <a:prstGeom prst="rect">
            <a:avLst/>
          </a:prstGeom>
        </p:spPr>
        <p:txBody>
          <a:bodyPr>
            <a:normAutofit/>
          </a:bodyPr>
          <a:lstStyle>
            <a:lvl1pPr marL="0" indent="0">
              <a:buNone/>
              <a:defRPr sz="2800" baseline="0">
                <a:latin typeface="Arial" panose="020B0604020202020204" pitchFamily="34" charset="0"/>
              </a:defRPr>
            </a:lvl1pPr>
            <a:lvl2pPr>
              <a:defRPr sz="2400" baseline="0">
                <a:latin typeface="Arial" panose="020B0604020202020204" pitchFamily="34" charset="0"/>
              </a:defRPr>
            </a:lvl2pPr>
            <a:lvl3pPr>
              <a:defRPr sz="2000" baseline="0">
                <a:latin typeface="Arial" panose="020B0604020202020204" pitchFamily="34" charset="0"/>
              </a:defRPr>
            </a:lvl3pPr>
            <a:lvl4pPr>
              <a:defRPr sz="1800" baseline="0">
                <a:latin typeface="Arial" panose="020B0604020202020204" pitchFamily="34" charset="0"/>
              </a:defRPr>
            </a:lvl4pPr>
            <a:lvl5pPr>
              <a:defRPr sz="1800" baseline="0">
                <a:latin typeface="Arial" panose="020B0604020202020204" pitchFamily="34" charset="0"/>
              </a:defRPr>
            </a:lvl5pPr>
            <a:lvl6pPr>
              <a:defRPr sz="1800"/>
            </a:lvl6pPr>
            <a:lvl7pPr>
              <a:defRPr sz="1800"/>
            </a:lvl7pPr>
            <a:lvl8pPr>
              <a:defRPr sz="1800"/>
            </a:lvl8pPr>
            <a:lvl9pPr>
              <a:defRPr sz="1800"/>
            </a:lvl9pPr>
          </a:lstStyle>
          <a:p>
            <a:pPr lvl="0"/>
            <a:r>
              <a:rPr lang="en-US" dirty="0" smtClean="0"/>
              <a:t> </a:t>
            </a:r>
            <a:endParaRPr lang="en-US" dirty="0"/>
          </a:p>
        </p:txBody>
      </p:sp>
      <p:sp>
        <p:nvSpPr>
          <p:cNvPr id="14" name="Content Placeholder 2"/>
          <p:cNvSpPr>
            <a:spLocks noGrp="1"/>
          </p:cNvSpPr>
          <p:nvPr>
            <p:ph sz="half" idx="17" hasCustomPrompt="1"/>
          </p:nvPr>
        </p:nvSpPr>
        <p:spPr>
          <a:xfrm>
            <a:off x="9144000" y="5715000"/>
            <a:ext cx="2743200" cy="3200400"/>
          </a:xfrm>
          <a:prstGeom prst="rect">
            <a:avLst/>
          </a:prstGeom>
        </p:spPr>
        <p:txBody>
          <a:bodyPr>
            <a:normAutofit/>
          </a:bodyPr>
          <a:lstStyle>
            <a:lvl1pPr marL="0" indent="0">
              <a:buNone/>
              <a:defRPr sz="2800" baseline="0">
                <a:latin typeface="Arial" panose="020B0604020202020204" pitchFamily="34" charset="0"/>
              </a:defRPr>
            </a:lvl1pPr>
            <a:lvl2pPr>
              <a:defRPr sz="2400" baseline="0">
                <a:latin typeface="Arial" panose="020B0604020202020204" pitchFamily="34" charset="0"/>
              </a:defRPr>
            </a:lvl2pPr>
            <a:lvl3pPr>
              <a:defRPr sz="2000" baseline="0">
                <a:latin typeface="Arial" panose="020B0604020202020204" pitchFamily="34" charset="0"/>
              </a:defRPr>
            </a:lvl3pPr>
            <a:lvl4pPr>
              <a:defRPr sz="1800" baseline="0">
                <a:latin typeface="Arial" panose="020B0604020202020204" pitchFamily="34" charset="0"/>
              </a:defRPr>
            </a:lvl4pPr>
            <a:lvl5pPr>
              <a:defRPr sz="1800" baseline="0">
                <a:latin typeface="Arial" panose="020B0604020202020204" pitchFamily="34" charset="0"/>
              </a:defRPr>
            </a:lvl5pPr>
            <a:lvl6pPr>
              <a:defRPr sz="1800"/>
            </a:lvl6pPr>
            <a:lvl7pPr>
              <a:defRPr sz="1800"/>
            </a:lvl7pPr>
            <a:lvl8pPr>
              <a:defRPr sz="1800"/>
            </a:lvl8pPr>
            <a:lvl9pPr>
              <a:defRPr sz="1800"/>
            </a:lvl9pPr>
          </a:lstStyle>
          <a:p>
            <a:pPr lvl="0"/>
            <a:r>
              <a:rPr lang="en-US" dirty="0" smtClean="0"/>
              <a:t> </a:t>
            </a:r>
            <a:endParaRPr lang="en-US" dirty="0"/>
          </a:p>
        </p:txBody>
      </p:sp>
      <p:sp>
        <p:nvSpPr>
          <p:cNvPr id="15" name="Content Placeholder 2"/>
          <p:cNvSpPr>
            <a:spLocks noGrp="1"/>
          </p:cNvSpPr>
          <p:nvPr>
            <p:ph sz="half" idx="18" hasCustomPrompt="1"/>
          </p:nvPr>
        </p:nvSpPr>
        <p:spPr>
          <a:xfrm>
            <a:off x="6172200" y="5715000"/>
            <a:ext cx="2819400" cy="3200400"/>
          </a:xfrm>
          <a:prstGeom prst="rect">
            <a:avLst/>
          </a:prstGeom>
        </p:spPr>
        <p:txBody>
          <a:bodyPr>
            <a:normAutofit/>
          </a:bodyPr>
          <a:lstStyle>
            <a:lvl1pPr marL="0" indent="0">
              <a:buNone/>
              <a:defRPr sz="2800" baseline="0">
                <a:latin typeface="Arial" panose="020B0604020202020204" pitchFamily="34" charset="0"/>
              </a:defRPr>
            </a:lvl1pPr>
            <a:lvl2pPr>
              <a:defRPr sz="2400" baseline="0">
                <a:latin typeface="Arial" panose="020B0604020202020204" pitchFamily="34" charset="0"/>
              </a:defRPr>
            </a:lvl2pPr>
            <a:lvl3pPr>
              <a:defRPr sz="2000" baseline="0">
                <a:latin typeface="Arial" panose="020B0604020202020204" pitchFamily="34" charset="0"/>
              </a:defRPr>
            </a:lvl3pPr>
            <a:lvl4pPr>
              <a:defRPr sz="1800" baseline="0">
                <a:latin typeface="Arial" panose="020B0604020202020204" pitchFamily="34" charset="0"/>
              </a:defRPr>
            </a:lvl4pPr>
            <a:lvl5pPr>
              <a:defRPr sz="1800" baseline="0">
                <a:latin typeface="Arial" panose="020B0604020202020204" pitchFamily="34" charset="0"/>
              </a:defRPr>
            </a:lvl5pPr>
            <a:lvl6pPr>
              <a:defRPr sz="1800"/>
            </a:lvl6pPr>
            <a:lvl7pPr>
              <a:defRPr sz="1800"/>
            </a:lvl7pPr>
            <a:lvl8pPr>
              <a:defRPr sz="1800"/>
            </a:lvl8pPr>
            <a:lvl9pPr>
              <a:defRPr sz="1800"/>
            </a:lvl9pPr>
          </a:lstStyle>
          <a:p>
            <a:pPr lvl="0"/>
            <a:r>
              <a:rPr lang="en-US" dirty="0" smtClean="0"/>
              <a:t> </a:t>
            </a:r>
            <a:endParaRPr lang="en-US" dirty="0"/>
          </a:p>
        </p:txBody>
      </p:sp>
      <p:sp>
        <p:nvSpPr>
          <p:cNvPr id="3" name="Slide Number Placeholder 2"/>
          <p:cNvSpPr>
            <a:spLocks noGrp="1"/>
          </p:cNvSpPr>
          <p:nvPr>
            <p:ph type="sldNum" sz="quarter" idx="19"/>
          </p:nvPr>
        </p:nvSpPr>
        <p:spPr/>
        <p:txBody>
          <a:bodyPr/>
          <a:lstStyle/>
          <a:p>
            <a:fld id="{26662FF6-9AC2-4AC8-9900-A2BA617BCAD3}" type="slidenum">
              <a:rPr lang="en-US" smtClean="0"/>
              <a:t>‹#›</a:t>
            </a:fld>
            <a:endParaRPr lang="en-US"/>
          </a:p>
        </p:txBody>
      </p:sp>
      <p:sp>
        <p:nvSpPr>
          <p:cNvPr id="6" name="Title 5"/>
          <p:cNvSpPr>
            <a:spLocks noGrp="1"/>
          </p:cNvSpPr>
          <p:nvPr>
            <p:ph type="title" hasCustomPrompt="1"/>
          </p:nvPr>
        </p:nvSpPr>
        <p:spPr/>
        <p:txBody>
          <a:bodyPr/>
          <a:lstStyle/>
          <a:p>
            <a:r>
              <a:rPr lang="en-US" dirty="0" smtClean="0"/>
              <a:t>CLICK TO EDIT TITLE</a:t>
            </a:r>
            <a:endParaRPr lang="en-US" dirty="0"/>
          </a:p>
        </p:txBody>
      </p:sp>
    </p:spTree>
    <p:extLst>
      <p:ext uri="{BB962C8B-B14F-4D97-AF65-F5344CB8AC3E}">
        <p14:creationId xmlns:p14="http://schemas.microsoft.com/office/powerpoint/2010/main" val="10087079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Content Placeholder 2"/>
          <p:cNvSpPr>
            <a:spLocks noGrp="1"/>
          </p:cNvSpPr>
          <p:nvPr>
            <p:ph sz="half" idx="10"/>
          </p:nvPr>
        </p:nvSpPr>
        <p:spPr>
          <a:xfrm>
            <a:off x="304800" y="1600200"/>
            <a:ext cx="6705600" cy="7315200"/>
          </a:xfrm>
          <a:prstGeom prst="rect">
            <a:avLst/>
          </a:prstGeom>
        </p:spPr>
        <p:txBody>
          <a:bodyPr>
            <a:normAutofit/>
          </a:bodyPr>
          <a:lstStyle>
            <a:lvl1pPr>
              <a:defRPr sz="2800" baseline="0">
                <a:latin typeface="Arial" panose="020B0604020202020204" pitchFamily="34" charset="0"/>
              </a:defRPr>
            </a:lvl1pPr>
            <a:lvl2pPr>
              <a:defRPr sz="2400" baseline="0">
                <a:latin typeface="Arial" panose="020B0604020202020204" pitchFamily="34" charset="0"/>
              </a:defRPr>
            </a:lvl2pPr>
            <a:lvl3pPr>
              <a:defRPr sz="2000" baseline="0">
                <a:latin typeface="Arial" panose="020B0604020202020204" pitchFamily="34" charset="0"/>
              </a:defRPr>
            </a:lvl3pPr>
            <a:lvl4pPr>
              <a:defRPr sz="1800" baseline="0">
                <a:latin typeface="Arial" panose="020B0604020202020204" pitchFamily="34" charset="0"/>
              </a:defRPr>
            </a:lvl4pPr>
            <a:lvl5pPr>
              <a:defRPr sz="1800" baseline="0">
                <a:latin typeface="Arial" panose="020B060402020202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p:txBody>
      </p:sp>
      <p:sp>
        <p:nvSpPr>
          <p:cNvPr id="6" name="Content Placeholder 2"/>
          <p:cNvSpPr>
            <a:spLocks noGrp="1"/>
          </p:cNvSpPr>
          <p:nvPr>
            <p:ph sz="half" idx="16" hasCustomPrompt="1"/>
          </p:nvPr>
        </p:nvSpPr>
        <p:spPr>
          <a:xfrm>
            <a:off x="7162800" y="1600200"/>
            <a:ext cx="4724400" cy="7315200"/>
          </a:xfrm>
          <a:prstGeom prst="rect">
            <a:avLst/>
          </a:prstGeom>
        </p:spPr>
        <p:txBody>
          <a:bodyPr>
            <a:normAutofit/>
          </a:bodyPr>
          <a:lstStyle>
            <a:lvl1pPr marL="0" indent="0">
              <a:buNone/>
              <a:defRPr sz="2800" baseline="0">
                <a:latin typeface="Arial" panose="020B0604020202020204" pitchFamily="34" charset="0"/>
              </a:defRPr>
            </a:lvl1pPr>
            <a:lvl2pPr>
              <a:defRPr sz="2400" baseline="0">
                <a:latin typeface="Arial" panose="020B0604020202020204" pitchFamily="34" charset="0"/>
              </a:defRPr>
            </a:lvl2pPr>
            <a:lvl3pPr>
              <a:defRPr sz="2000" baseline="0">
                <a:latin typeface="Arial" panose="020B0604020202020204" pitchFamily="34" charset="0"/>
              </a:defRPr>
            </a:lvl3pPr>
            <a:lvl4pPr>
              <a:defRPr sz="1800" baseline="0">
                <a:latin typeface="Arial" panose="020B0604020202020204" pitchFamily="34" charset="0"/>
              </a:defRPr>
            </a:lvl4pPr>
            <a:lvl5pPr>
              <a:defRPr sz="1800" baseline="0">
                <a:latin typeface="Arial" panose="020B0604020202020204" pitchFamily="34" charset="0"/>
              </a:defRPr>
            </a:lvl5pPr>
            <a:lvl6pPr>
              <a:defRPr sz="1800"/>
            </a:lvl6pPr>
            <a:lvl7pPr>
              <a:defRPr sz="1800"/>
            </a:lvl7pPr>
            <a:lvl8pPr>
              <a:defRPr sz="1800"/>
            </a:lvl8pPr>
            <a:lvl9pPr>
              <a:defRPr sz="1800"/>
            </a:lvl9pPr>
          </a:lstStyle>
          <a:p>
            <a:pPr lvl="0"/>
            <a:r>
              <a:rPr lang="en-US" dirty="0" smtClean="0"/>
              <a:t> </a:t>
            </a:r>
            <a:endParaRPr lang="en-US" dirty="0"/>
          </a:p>
        </p:txBody>
      </p:sp>
      <p:sp>
        <p:nvSpPr>
          <p:cNvPr id="3" name="Slide Number Placeholder 2"/>
          <p:cNvSpPr>
            <a:spLocks noGrp="1"/>
          </p:cNvSpPr>
          <p:nvPr>
            <p:ph type="sldNum" sz="quarter" idx="17"/>
          </p:nvPr>
        </p:nvSpPr>
        <p:spPr/>
        <p:txBody>
          <a:bodyPr/>
          <a:lstStyle/>
          <a:p>
            <a:fld id="{26662FF6-9AC2-4AC8-9900-A2BA617BCAD3}" type="slidenum">
              <a:rPr lang="en-US" smtClean="0"/>
              <a:t>‹#›</a:t>
            </a:fld>
            <a:endParaRPr lang="en-US"/>
          </a:p>
        </p:txBody>
      </p:sp>
      <p:sp>
        <p:nvSpPr>
          <p:cNvPr id="5" name="Title 4"/>
          <p:cNvSpPr>
            <a:spLocks noGrp="1"/>
          </p:cNvSpPr>
          <p:nvPr>
            <p:ph type="title" hasCustomPrompt="1"/>
          </p:nvPr>
        </p:nvSpPr>
        <p:spPr/>
        <p:txBody>
          <a:bodyPr/>
          <a:lstStyle/>
          <a:p>
            <a:r>
              <a:rPr lang="en-US" dirty="0" smtClean="0"/>
              <a:t>CLICK TO EDIT TITLE</a:t>
            </a:r>
            <a:endParaRPr lang="en-US" dirty="0"/>
          </a:p>
        </p:txBody>
      </p:sp>
    </p:spTree>
    <p:extLst>
      <p:ext uri="{BB962C8B-B14F-4D97-AF65-F5344CB8AC3E}">
        <p14:creationId xmlns:p14="http://schemas.microsoft.com/office/powerpoint/2010/main" val="17365892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Content Placeholder 2"/>
          <p:cNvSpPr>
            <a:spLocks noGrp="1"/>
          </p:cNvSpPr>
          <p:nvPr>
            <p:ph sz="half" idx="16" hasCustomPrompt="1"/>
          </p:nvPr>
        </p:nvSpPr>
        <p:spPr>
          <a:xfrm>
            <a:off x="381000" y="1524000"/>
            <a:ext cx="11506200" cy="7315200"/>
          </a:xfrm>
          <a:prstGeom prst="rect">
            <a:avLst/>
          </a:prstGeom>
        </p:spPr>
        <p:txBody>
          <a:bodyPr lIns="81616" tIns="40808" rIns="81616" bIns="40808">
            <a:normAutofit/>
          </a:bodyPr>
          <a:lstStyle>
            <a:lvl1pPr marL="0" indent="0">
              <a:buNone/>
              <a:defRPr sz="2500" baseline="0">
                <a:latin typeface="Arial" panose="020B0604020202020204" pitchFamily="34" charset="0"/>
              </a:defRPr>
            </a:lvl1pPr>
            <a:lvl2pPr>
              <a:defRPr sz="2100" baseline="0">
                <a:latin typeface="Arial" panose="020B0604020202020204" pitchFamily="34" charset="0"/>
              </a:defRPr>
            </a:lvl2pPr>
            <a:lvl3pPr>
              <a:defRPr sz="1700" baseline="0">
                <a:latin typeface="Arial" panose="020B0604020202020204" pitchFamily="34" charset="0"/>
              </a:defRPr>
            </a:lvl3pPr>
            <a:lvl4pPr>
              <a:defRPr sz="1600" baseline="0">
                <a:latin typeface="Arial" panose="020B0604020202020204" pitchFamily="34" charset="0"/>
              </a:defRPr>
            </a:lvl4pPr>
            <a:lvl5pPr>
              <a:defRPr sz="1600" baseline="0">
                <a:latin typeface="Arial" panose="020B0604020202020204" pitchFamily="34" charset="0"/>
              </a:defRPr>
            </a:lvl5pPr>
            <a:lvl6pPr>
              <a:defRPr sz="1600"/>
            </a:lvl6pPr>
            <a:lvl7pPr>
              <a:defRPr sz="1600"/>
            </a:lvl7pPr>
            <a:lvl8pPr>
              <a:defRPr sz="1600"/>
            </a:lvl8pPr>
            <a:lvl9pPr>
              <a:defRPr sz="1600"/>
            </a:lvl9pPr>
          </a:lstStyle>
          <a:p>
            <a:pPr lvl="0"/>
            <a:r>
              <a:rPr lang="en-US" dirty="0" smtClean="0"/>
              <a:t> </a:t>
            </a:r>
            <a:endParaRPr lang="en-US" dirty="0"/>
          </a:p>
        </p:txBody>
      </p:sp>
      <p:sp>
        <p:nvSpPr>
          <p:cNvPr id="3" name="Slide Number Placeholder 2"/>
          <p:cNvSpPr>
            <a:spLocks noGrp="1"/>
          </p:cNvSpPr>
          <p:nvPr>
            <p:ph type="sldNum" sz="quarter" idx="17"/>
          </p:nvPr>
        </p:nvSpPr>
        <p:spPr/>
        <p:txBody>
          <a:bodyPr/>
          <a:lstStyle/>
          <a:p>
            <a:fld id="{26662FF6-9AC2-4AC8-9900-A2BA617BCAD3}" type="slidenum">
              <a:rPr lang="en-US" smtClean="0"/>
              <a:t>‹#›</a:t>
            </a:fld>
            <a:endParaRPr lang="en-US"/>
          </a:p>
        </p:txBody>
      </p:sp>
      <p:sp>
        <p:nvSpPr>
          <p:cNvPr id="14" name="Title 13"/>
          <p:cNvSpPr>
            <a:spLocks noGrp="1"/>
          </p:cNvSpPr>
          <p:nvPr>
            <p:ph type="title" hasCustomPrompt="1"/>
          </p:nvPr>
        </p:nvSpPr>
        <p:spPr/>
        <p:txBody>
          <a:bodyPr/>
          <a:lstStyle/>
          <a:p>
            <a:r>
              <a:rPr lang="en-US" dirty="0" smtClean="0"/>
              <a:t>CLICK TO EDIT TITLE</a:t>
            </a:r>
            <a:endParaRPr lang="en-US" dirty="0"/>
          </a:p>
        </p:txBody>
      </p:sp>
    </p:spTree>
    <p:extLst>
      <p:ext uri="{BB962C8B-B14F-4D97-AF65-F5344CB8AC3E}">
        <p14:creationId xmlns:p14="http://schemas.microsoft.com/office/powerpoint/2010/main" val="282523272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6662FF6-9AC2-4AC8-9900-A2BA617BCAD3}" type="slidenum">
              <a:rPr lang="en-US" smtClean="0"/>
              <a:t>‹#›</a:t>
            </a:fld>
            <a:endParaRPr lang="en-US"/>
          </a:p>
        </p:txBody>
      </p:sp>
      <p:sp>
        <p:nvSpPr>
          <p:cNvPr id="9" name="Title 8"/>
          <p:cNvSpPr>
            <a:spLocks noGrp="1"/>
          </p:cNvSpPr>
          <p:nvPr>
            <p:ph type="title" hasCustomPrompt="1"/>
          </p:nvPr>
        </p:nvSpPr>
        <p:spPr/>
        <p:txBody>
          <a:bodyPr/>
          <a:lstStyle/>
          <a:p>
            <a:r>
              <a:rPr lang="en-US" dirty="0" smtClean="0"/>
              <a:t>CLICK TO EDIT TITLE</a:t>
            </a:r>
            <a:endParaRPr lang="en-US" dirty="0"/>
          </a:p>
        </p:txBody>
      </p:sp>
    </p:spTree>
    <p:extLst>
      <p:ext uri="{BB962C8B-B14F-4D97-AF65-F5344CB8AC3E}">
        <p14:creationId xmlns:p14="http://schemas.microsoft.com/office/powerpoint/2010/main" val="33363625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Rectangle 5"/>
          <p:cNvSpPr/>
          <p:nvPr/>
        </p:nvSpPr>
        <p:spPr>
          <a:xfrm>
            <a:off x="304800" y="328866"/>
            <a:ext cx="8305800" cy="1042734"/>
          </a:xfrm>
          <a:custGeom>
            <a:avLst/>
            <a:gdLst>
              <a:gd name="connsiteX0" fmla="*/ 0 w 7924800"/>
              <a:gd name="connsiteY0" fmla="*/ 0 h 1066800"/>
              <a:gd name="connsiteX1" fmla="*/ 7924800 w 7924800"/>
              <a:gd name="connsiteY1" fmla="*/ 0 h 1066800"/>
              <a:gd name="connsiteX2" fmla="*/ 7924800 w 7924800"/>
              <a:gd name="connsiteY2" fmla="*/ 1066800 h 1066800"/>
              <a:gd name="connsiteX3" fmla="*/ 0 w 7924800"/>
              <a:gd name="connsiteY3" fmla="*/ 1066800 h 1066800"/>
              <a:gd name="connsiteX4" fmla="*/ 0 w 7924800"/>
              <a:gd name="connsiteY4" fmla="*/ 0 h 1066800"/>
              <a:gd name="connsiteX0" fmla="*/ 0 w 8323006"/>
              <a:gd name="connsiteY0" fmla="*/ 0 h 1066800"/>
              <a:gd name="connsiteX1" fmla="*/ 8323006 w 8323006"/>
              <a:gd name="connsiteY1" fmla="*/ 0 h 1066800"/>
              <a:gd name="connsiteX2" fmla="*/ 7924800 w 8323006"/>
              <a:gd name="connsiteY2" fmla="*/ 1066800 h 1066800"/>
              <a:gd name="connsiteX3" fmla="*/ 0 w 8323006"/>
              <a:gd name="connsiteY3" fmla="*/ 1066800 h 1066800"/>
              <a:gd name="connsiteX4" fmla="*/ 0 w 8323006"/>
              <a:gd name="connsiteY4" fmla="*/ 0 h 1066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3006" h="1066800">
                <a:moveTo>
                  <a:pt x="0" y="0"/>
                </a:moveTo>
                <a:lnTo>
                  <a:pt x="8323006" y="0"/>
                </a:lnTo>
                <a:lnTo>
                  <a:pt x="7924800" y="1066800"/>
                </a:lnTo>
                <a:lnTo>
                  <a:pt x="0" y="1066800"/>
                </a:lnTo>
                <a:lnTo>
                  <a:pt x="0" y="0"/>
                </a:lnTo>
                <a:close/>
              </a:path>
            </a:pathLst>
          </a:custGeom>
          <a:solidFill>
            <a:srgbClr val="0065A4"/>
          </a:solidFill>
          <a:ln>
            <a:solidFill>
              <a:srgbClr val="0065A4"/>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en-US"/>
          </a:p>
        </p:txBody>
      </p:sp>
      <p:sp>
        <p:nvSpPr>
          <p:cNvPr id="2" name="Title Placeholder 1"/>
          <p:cNvSpPr>
            <a:spLocks noGrp="1"/>
          </p:cNvSpPr>
          <p:nvPr>
            <p:ph type="title"/>
          </p:nvPr>
        </p:nvSpPr>
        <p:spPr>
          <a:xfrm>
            <a:off x="387925" y="304801"/>
            <a:ext cx="7672754" cy="1066800"/>
          </a:xfrm>
          <a:prstGeom prst="rect">
            <a:avLst/>
          </a:prstGeom>
        </p:spPr>
        <p:txBody>
          <a:bodyPr vert="horz" lIns="91440" tIns="45720" rIns="91440" bIns="45720" rtlCol="0" anchor="ctr">
            <a:normAutofit/>
          </a:bodyPr>
          <a:lstStyle/>
          <a:p>
            <a:r>
              <a:rPr lang="en-US" dirty="0" smtClean="0"/>
              <a:t>CLICK TO EDIT TITLE </a:t>
            </a:r>
            <a:endParaRPr lang="en-US" dirty="0"/>
          </a:p>
        </p:txBody>
      </p:sp>
      <p:sp>
        <p:nvSpPr>
          <p:cNvPr id="3" name="Slide Number Placeholder 2"/>
          <p:cNvSpPr>
            <a:spLocks noGrp="1"/>
          </p:cNvSpPr>
          <p:nvPr>
            <p:ph type="sldNum" sz="quarter" idx="4"/>
          </p:nvPr>
        </p:nvSpPr>
        <p:spPr>
          <a:xfrm>
            <a:off x="9067800" y="8658225"/>
            <a:ext cx="3048000" cy="485775"/>
          </a:xfrm>
          <a:prstGeom prst="rect">
            <a:avLst/>
          </a:prstGeom>
        </p:spPr>
        <p:txBody>
          <a:bodyPr vert="horz" lIns="91440" tIns="45720" rIns="91440" bIns="45720" rtlCol="0" anchor="ctr"/>
          <a:lstStyle>
            <a:lvl1pPr algn="r">
              <a:defRPr sz="1200">
                <a:solidFill>
                  <a:schemeClr val="tx1">
                    <a:tint val="75000"/>
                  </a:schemeClr>
                </a:solidFill>
              </a:defRPr>
            </a:lvl1pPr>
          </a:lstStyle>
          <a:p>
            <a:fld id="{26662FF6-9AC2-4AC8-9900-A2BA617BCAD3}" type="slidenum">
              <a:rPr lang="en-US" smtClean="0"/>
              <a:t>‹#›</a:t>
            </a:fld>
            <a:endParaRPr lang="en-US"/>
          </a:p>
        </p:txBody>
      </p:sp>
      <p:sp>
        <p:nvSpPr>
          <p:cNvPr id="18" name="Rectangle 17"/>
          <p:cNvSpPr/>
          <p:nvPr/>
        </p:nvSpPr>
        <p:spPr>
          <a:xfrm>
            <a:off x="8409710" y="328866"/>
            <a:ext cx="3477490" cy="1031650"/>
          </a:xfrm>
          <a:custGeom>
            <a:avLst/>
            <a:gdLst>
              <a:gd name="connsiteX0" fmla="*/ 0 w 3228477"/>
              <a:gd name="connsiteY0" fmla="*/ 0 h 1026698"/>
              <a:gd name="connsiteX1" fmla="*/ 3228477 w 3228477"/>
              <a:gd name="connsiteY1" fmla="*/ 0 h 1026698"/>
              <a:gd name="connsiteX2" fmla="*/ 3228477 w 3228477"/>
              <a:gd name="connsiteY2" fmla="*/ 1026698 h 1026698"/>
              <a:gd name="connsiteX3" fmla="*/ 0 w 3228477"/>
              <a:gd name="connsiteY3" fmla="*/ 1026698 h 1026698"/>
              <a:gd name="connsiteX4" fmla="*/ 0 w 3228477"/>
              <a:gd name="connsiteY4" fmla="*/ 0 h 1026698"/>
              <a:gd name="connsiteX0" fmla="*/ 372979 w 3601456"/>
              <a:gd name="connsiteY0" fmla="*/ 0 h 1026698"/>
              <a:gd name="connsiteX1" fmla="*/ 3601456 w 3601456"/>
              <a:gd name="connsiteY1" fmla="*/ 0 h 1026698"/>
              <a:gd name="connsiteX2" fmla="*/ 3601456 w 3601456"/>
              <a:gd name="connsiteY2" fmla="*/ 1026698 h 1026698"/>
              <a:gd name="connsiteX3" fmla="*/ 0 w 3601456"/>
              <a:gd name="connsiteY3" fmla="*/ 1014666 h 1026698"/>
              <a:gd name="connsiteX4" fmla="*/ 372979 w 3601456"/>
              <a:gd name="connsiteY4" fmla="*/ 0 h 1026698"/>
              <a:gd name="connsiteX0" fmla="*/ 372979 w 3601456"/>
              <a:gd name="connsiteY0" fmla="*/ 0 h 1014666"/>
              <a:gd name="connsiteX1" fmla="*/ 3601456 w 3601456"/>
              <a:gd name="connsiteY1" fmla="*/ 0 h 1014666"/>
              <a:gd name="connsiteX2" fmla="*/ 3601456 w 3601456"/>
              <a:gd name="connsiteY2" fmla="*/ 1010328 h 1014666"/>
              <a:gd name="connsiteX3" fmla="*/ 0 w 3601456"/>
              <a:gd name="connsiteY3" fmla="*/ 1014666 h 1014666"/>
              <a:gd name="connsiteX4" fmla="*/ 372979 w 3601456"/>
              <a:gd name="connsiteY4" fmla="*/ 0 h 1014666"/>
              <a:gd name="connsiteX0" fmla="*/ 372979 w 3601456"/>
              <a:gd name="connsiteY0" fmla="*/ 0 h 1026698"/>
              <a:gd name="connsiteX1" fmla="*/ 3601456 w 3601456"/>
              <a:gd name="connsiteY1" fmla="*/ 0 h 1026698"/>
              <a:gd name="connsiteX2" fmla="*/ 3601456 w 3601456"/>
              <a:gd name="connsiteY2" fmla="*/ 1026698 h 1026698"/>
              <a:gd name="connsiteX3" fmla="*/ 0 w 3601456"/>
              <a:gd name="connsiteY3" fmla="*/ 1014666 h 1026698"/>
              <a:gd name="connsiteX4" fmla="*/ 372979 w 3601456"/>
              <a:gd name="connsiteY4" fmla="*/ 0 h 1026698"/>
              <a:gd name="connsiteX0" fmla="*/ 372979 w 3601456"/>
              <a:gd name="connsiteY0" fmla="*/ 0 h 1015784"/>
              <a:gd name="connsiteX1" fmla="*/ 3601456 w 3601456"/>
              <a:gd name="connsiteY1" fmla="*/ 0 h 1015784"/>
              <a:gd name="connsiteX2" fmla="*/ 3601456 w 3601456"/>
              <a:gd name="connsiteY2" fmla="*/ 1015784 h 1015784"/>
              <a:gd name="connsiteX3" fmla="*/ 0 w 3601456"/>
              <a:gd name="connsiteY3" fmla="*/ 1014666 h 1015784"/>
              <a:gd name="connsiteX4" fmla="*/ 372979 w 3601456"/>
              <a:gd name="connsiteY4" fmla="*/ 0 h 1015784"/>
              <a:gd name="connsiteX0" fmla="*/ 372979 w 3601456"/>
              <a:gd name="connsiteY0" fmla="*/ 0 h 1015784"/>
              <a:gd name="connsiteX1" fmla="*/ 3568205 w 3601456"/>
              <a:gd name="connsiteY1" fmla="*/ 0 h 1015784"/>
              <a:gd name="connsiteX2" fmla="*/ 3601456 w 3601456"/>
              <a:gd name="connsiteY2" fmla="*/ 1015784 h 1015784"/>
              <a:gd name="connsiteX3" fmla="*/ 0 w 3601456"/>
              <a:gd name="connsiteY3" fmla="*/ 1014666 h 1015784"/>
              <a:gd name="connsiteX4" fmla="*/ 372979 w 3601456"/>
              <a:gd name="connsiteY4" fmla="*/ 0 h 1015784"/>
              <a:gd name="connsiteX0" fmla="*/ 372979 w 3568205"/>
              <a:gd name="connsiteY0" fmla="*/ 0 h 1015784"/>
              <a:gd name="connsiteX1" fmla="*/ 3568205 w 3568205"/>
              <a:gd name="connsiteY1" fmla="*/ 0 h 1015784"/>
              <a:gd name="connsiteX2" fmla="*/ 3562663 w 3568205"/>
              <a:gd name="connsiteY2" fmla="*/ 1015784 h 1015784"/>
              <a:gd name="connsiteX3" fmla="*/ 0 w 3568205"/>
              <a:gd name="connsiteY3" fmla="*/ 1014666 h 1015784"/>
              <a:gd name="connsiteX4" fmla="*/ 372979 w 3568205"/>
              <a:gd name="connsiteY4" fmla="*/ 0 h 1015784"/>
              <a:gd name="connsiteX0" fmla="*/ 372979 w 3579448"/>
              <a:gd name="connsiteY0" fmla="*/ 0 h 1015784"/>
              <a:gd name="connsiteX1" fmla="*/ 3568205 w 3579448"/>
              <a:gd name="connsiteY1" fmla="*/ 0 h 1015784"/>
              <a:gd name="connsiteX2" fmla="*/ 3579288 w 3579448"/>
              <a:gd name="connsiteY2" fmla="*/ 1015784 h 1015784"/>
              <a:gd name="connsiteX3" fmla="*/ 0 w 3579448"/>
              <a:gd name="connsiteY3" fmla="*/ 1014666 h 1015784"/>
              <a:gd name="connsiteX4" fmla="*/ 372979 w 3579448"/>
              <a:gd name="connsiteY4" fmla="*/ 0 h 10157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9448" h="1015784">
                <a:moveTo>
                  <a:pt x="372979" y="0"/>
                </a:moveTo>
                <a:lnTo>
                  <a:pt x="3568205" y="0"/>
                </a:lnTo>
                <a:cubicBezTo>
                  <a:pt x="3566358" y="338595"/>
                  <a:pt x="3581135" y="677189"/>
                  <a:pt x="3579288" y="1015784"/>
                </a:cubicBezTo>
                <a:lnTo>
                  <a:pt x="0" y="1014666"/>
                </a:lnTo>
                <a:lnTo>
                  <a:pt x="372979" y="0"/>
                </a:lnTo>
                <a:close/>
              </a:path>
            </a:pathLst>
          </a:custGeom>
          <a:noFill/>
          <a:ln w="57150">
            <a:solidFill>
              <a:srgbClr val="0065A4"/>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sers\vep97955\Desktop\Screen Shot 2016-04-21 at 1.15.54 PM.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139960" y="434065"/>
            <a:ext cx="2209800" cy="898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8164741"/>
      </p:ext>
    </p:extLst>
  </p:cSld>
  <p:clrMap bg1="lt1" tx1="dk1" bg2="lt2" tx2="dk2" accent1="accent1" accent2="accent2" accent3="accent3" accent4="accent4" accent5="accent5" accent6="accent6" hlink="hlink" folHlink="folHlink"/>
  <p:sldLayoutIdLst>
    <p:sldLayoutId id="2147483674" r:id="rId1"/>
    <p:sldLayoutId id="2147483673" r:id="rId2"/>
    <p:sldLayoutId id="2147483675" r:id="rId3"/>
    <p:sldLayoutId id="2147483676" r:id="rId4"/>
    <p:sldLayoutId id="2147483668" r:id="rId5"/>
    <p:sldLayoutId id="2147483677" r:id="rId6"/>
  </p:sldLayoutIdLst>
  <p:timing>
    <p:tnLst>
      <p:par>
        <p:cTn id="1" dur="indefinite" restart="never" nodeType="tmRoot"/>
      </p:par>
    </p:tnLst>
  </p:timing>
  <p:hf hdr="0" ftr="0" dt="0"/>
  <p:txStyles>
    <p:titleStyle>
      <a:lvl1pPr algn="l" defTabSz="1219140" rtl="0" eaLnBrk="1" latinLnBrk="0" hangingPunct="1">
        <a:spcBef>
          <a:spcPct val="0"/>
        </a:spcBef>
        <a:buNone/>
        <a:defRPr sz="4000" kern="1200">
          <a:solidFill>
            <a:schemeClr val="bg1"/>
          </a:solidFill>
          <a:latin typeface="+mj-lt"/>
          <a:ea typeface="+mj-ea"/>
          <a:cs typeface="+mj-cs"/>
        </a:defRPr>
      </a:lvl1pPr>
    </p:titleStyle>
    <p:bodyStyle>
      <a:lvl1pPr marL="457178" indent="-457178" algn="l" defTabSz="1219140" rtl="0" eaLnBrk="1" latinLnBrk="0" hangingPunct="1">
        <a:spcBef>
          <a:spcPct val="20000"/>
        </a:spcBef>
        <a:buFont typeface="Arial" panose="020B0604020202020204" pitchFamily="34" charset="0"/>
        <a:buChar char="•"/>
        <a:defRPr sz="4300" kern="1200">
          <a:solidFill>
            <a:schemeClr val="tx1"/>
          </a:solidFill>
          <a:latin typeface="+mn-lt"/>
          <a:ea typeface="+mn-ea"/>
          <a:cs typeface="+mn-cs"/>
        </a:defRPr>
      </a:lvl1pPr>
      <a:lvl2pPr marL="990550" indent="-380981" algn="l" defTabSz="1219140"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2pPr>
      <a:lvl3pPr marL="1523925" indent="-304784" algn="l" defTabSz="121914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493" indent="-304784" algn="l" defTabSz="121914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4pPr>
      <a:lvl5pPr marL="2743062" indent="-304784" algn="l" defTabSz="121914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5pPr>
      <a:lvl6pPr marL="3352632" indent="-304784" algn="l" defTabSz="121914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2202" indent="-304784" algn="l" defTabSz="121914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1772" indent="-304784" algn="l" defTabSz="121914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1341" indent="-304784" algn="l" defTabSz="121914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1472672" cy="91440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7298435" y="0"/>
            <a:ext cx="4893945" cy="9144000"/>
          </a:xfrm>
          <a:custGeom>
            <a:avLst/>
            <a:gdLst/>
            <a:ahLst/>
            <a:cxnLst/>
            <a:rect l="l" t="t" r="r" b="b"/>
            <a:pathLst>
              <a:path w="4893945" h="9144000">
                <a:moveTo>
                  <a:pt x="4893564" y="0"/>
                </a:moveTo>
                <a:lnTo>
                  <a:pt x="3323844" y="0"/>
                </a:lnTo>
                <a:lnTo>
                  <a:pt x="0" y="9144000"/>
                </a:lnTo>
                <a:lnTo>
                  <a:pt x="4893564" y="9144000"/>
                </a:lnTo>
                <a:lnTo>
                  <a:pt x="4893564" y="0"/>
                </a:lnTo>
                <a:close/>
              </a:path>
            </a:pathLst>
          </a:custGeom>
          <a:solidFill>
            <a:srgbClr val="0065A4"/>
          </a:solidFill>
        </p:spPr>
        <p:txBody>
          <a:bodyPr wrap="square" lIns="0" tIns="0" rIns="0" bIns="0" rtlCol="0"/>
          <a:lstStyle/>
          <a:p>
            <a:endParaRPr/>
          </a:p>
        </p:txBody>
      </p:sp>
      <p:pic>
        <p:nvPicPr>
          <p:cNvPr id="16" name="Picture 2" descr="C:\Users\vep97955\Desktop\Cnooc-Nexen Logo.col.horiz_whit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67515" y="7475310"/>
            <a:ext cx="2333885" cy="1298501"/>
          </a:xfrm>
          <a:prstGeom prst="rect">
            <a:avLst/>
          </a:prstGeom>
          <a:noFill/>
          <a:extLst>
            <a:ext uri="{909E8E84-426E-40DD-AFC4-6F175D3DCCD1}">
              <a14:hiddenFill xmlns:a14="http://schemas.microsoft.com/office/drawing/2010/main">
                <a:solidFill>
                  <a:srgbClr val="FFFFFF"/>
                </a:solidFill>
              </a14:hiddenFill>
            </a:ext>
          </a:extLst>
        </p:spPr>
      </p:pic>
      <p:sp>
        <p:nvSpPr>
          <p:cNvPr id="9" name="object 14"/>
          <p:cNvSpPr/>
          <p:nvPr/>
        </p:nvSpPr>
        <p:spPr>
          <a:xfrm>
            <a:off x="-92947" y="1620499"/>
            <a:ext cx="9838354" cy="2146634"/>
          </a:xfrm>
          <a:custGeom>
            <a:avLst/>
            <a:gdLst>
              <a:gd name="connsiteX0" fmla="*/ 9061154 w 9838354"/>
              <a:gd name="connsiteY0" fmla="*/ 2146633 h 2146633"/>
              <a:gd name="connsiteX1" fmla="*/ 1894087 w 9838354"/>
              <a:gd name="connsiteY1" fmla="*/ 2146633 h 2146633"/>
              <a:gd name="connsiteX2" fmla="*/ 0 w 9838354"/>
              <a:gd name="connsiteY2" fmla="*/ 0 h 2146633"/>
              <a:gd name="connsiteX3" fmla="*/ 9838354 w 9838354"/>
              <a:gd name="connsiteY3" fmla="*/ 14748 h 2146633"/>
              <a:gd name="connsiteX4" fmla="*/ 9061154 w 9838354"/>
              <a:gd name="connsiteY4" fmla="*/ 2146633 h 2146633"/>
              <a:gd name="connsiteX0" fmla="*/ 9061154 w 9838354"/>
              <a:gd name="connsiteY0" fmla="*/ 2146633 h 2146633"/>
              <a:gd name="connsiteX1" fmla="*/ 35791 w 9838354"/>
              <a:gd name="connsiteY1" fmla="*/ 2117136 h 2146633"/>
              <a:gd name="connsiteX2" fmla="*/ 0 w 9838354"/>
              <a:gd name="connsiteY2" fmla="*/ 0 h 2146633"/>
              <a:gd name="connsiteX3" fmla="*/ 9838354 w 9838354"/>
              <a:gd name="connsiteY3" fmla="*/ 14748 h 2146633"/>
              <a:gd name="connsiteX4" fmla="*/ 9061154 w 9838354"/>
              <a:gd name="connsiteY4" fmla="*/ 2146633 h 2146633"/>
              <a:gd name="connsiteX0" fmla="*/ 9061154 w 9838354"/>
              <a:gd name="connsiteY0" fmla="*/ 2146633 h 2146633"/>
              <a:gd name="connsiteX1" fmla="*/ 16335 w 9838354"/>
              <a:gd name="connsiteY1" fmla="*/ 2117135 h 2146633"/>
              <a:gd name="connsiteX2" fmla="*/ 0 w 9838354"/>
              <a:gd name="connsiteY2" fmla="*/ 0 h 2146633"/>
              <a:gd name="connsiteX3" fmla="*/ 9838354 w 9838354"/>
              <a:gd name="connsiteY3" fmla="*/ 14748 h 2146633"/>
              <a:gd name="connsiteX4" fmla="*/ 9061154 w 9838354"/>
              <a:gd name="connsiteY4" fmla="*/ 2146633 h 21466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38354" h="2146633">
                <a:moveTo>
                  <a:pt x="9061154" y="2146633"/>
                </a:moveTo>
                <a:lnTo>
                  <a:pt x="16335" y="2117135"/>
                </a:lnTo>
                <a:lnTo>
                  <a:pt x="0" y="0"/>
                </a:lnTo>
                <a:lnTo>
                  <a:pt x="9838354" y="14748"/>
                </a:lnTo>
                <a:lnTo>
                  <a:pt x="9061154" y="2146633"/>
                </a:lnTo>
                <a:close/>
              </a:path>
            </a:pathLst>
          </a:custGeom>
          <a:solidFill>
            <a:srgbClr val="0096D6"/>
          </a:solidFill>
        </p:spPr>
        <p:txBody>
          <a:bodyPr wrap="square" lIns="0" tIns="0" rIns="0" bIns="0" rtlCol="0"/>
          <a:lstStyle/>
          <a:p>
            <a:endParaRPr/>
          </a:p>
        </p:txBody>
      </p:sp>
      <p:sp>
        <p:nvSpPr>
          <p:cNvPr id="10" name="object 13"/>
          <p:cNvSpPr txBox="1"/>
          <p:nvPr/>
        </p:nvSpPr>
        <p:spPr>
          <a:xfrm>
            <a:off x="762000" y="1653014"/>
            <a:ext cx="8229600" cy="2114119"/>
          </a:xfrm>
          <a:prstGeom prst="rect">
            <a:avLst/>
          </a:prstGeom>
        </p:spPr>
        <p:txBody>
          <a:bodyPr vert="horz" wrap="square" lIns="0" tIns="0" rIns="0" bIns="0" rtlCol="0" anchor="ctr" anchorCtr="0">
            <a:normAutofit/>
          </a:bodyPr>
          <a:lstStyle/>
          <a:p>
            <a:pPr marL="12700"/>
            <a:r>
              <a:rPr lang="en-US" sz="4400" b="1" dirty="0" smtClean="0">
                <a:solidFill>
                  <a:srgbClr val="FFFFFF"/>
                </a:solidFill>
                <a:latin typeface="Arial" panose="020B0604020202020204" pitchFamily="34" charset="0"/>
                <a:cs typeface="Arial" panose="020B0604020202020204" pitchFamily="34" charset="0"/>
              </a:rPr>
              <a:t>HSE Case:</a:t>
            </a:r>
          </a:p>
          <a:p>
            <a:pPr marL="12700"/>
            <a:r>
              <a:rPr lang="en-US" sz="2800" b="1" spc="15" dirty="0" smtClean="0">
                <a:solidFill>
                  <a:srgbClr val="FFFFFF"/>
                </a:solidFill>
                <a:latin typeface="Arial" panose="020B0604020202020204" pitchFamily="34" charset="0"/>
                <a:cs typeface="Arial" panose="020B0604020202020204" pitchFamily="34" charset="0"/>
              </a:rPr>
              <a:t>Risk Based Approach</a:t>
            </a:r>
            <a:endParaRPr lang="en-US" sz="2800" b="1" dirty="0">
              <a:latin typeface="Arial" panose="020B0604020202020204" pitchFamily="34" charset="0"/>
              <a:cs typeface="Arial" panose="020B0604020202020204" pitchFamily="34" charset="0"/>
            </a:endParaRPr>
          </a:p>
        </p:txBody>
      </p:sp>
      <p:sp>
        <p:nvSpPr>
          <p:cNvPr id="15" name="object 15"/>
          <p:cNvSpPr/>
          <p:nvPr/>
        </p:nvSpPr>
        <p:spPr>
          <a:xfrm>
            <a:off x="0" y="0"/>
            <a:ext cx="12166600" cy="9118600"/>
          </a:xfrm>
          <a:custGeom>
            <a:avLst/>
            <a:gdLst/>
            <a:ahLst/>
            <a:cxnLst/>
            <a:rect l="l" t="t" r="r" b="b"/>
            <a:pathLst>
              <a:path w="12141200" h="9093200">
                <a:moveTo>
                  <a:pt x="0" y="9093200"/>
                </a:moveTo>
                <a:lnTo>
                  <a:pt x="12141200" y="9093200"/>
                </a:lnTo>
                <a:lnTo>
                  <a:pt x="12141200" y="0"/>
                </a:lnTo>
                <a:lnTo>
                  <a:pt x="0" y="0"/>
                </a:lnTo>
                <a:lnTo>
                  <a:pt x="0" y="9093200"/>
                </a:lnTo>
                <a:close/>
              </a:path>
            </a:pathLst>
          </a:custGeom>
          <a:ln w="50800">
            <a:solidFill>
              <a:srgbClr val="231F20"/>
            </a:solidFill>
          </a:ln>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1"/>
          </p:nvPr>
        </p:nvSpPr>
        <p:spPr/>
        <p:txBody>
          <a:bodyPr/>
          <a:lstStyle/>
          <a:p>
            <a:r>
              <a:rPr lang="en-US" dirty="0" smtClean="0"/>
              <a:t>Formal demonstration our Oil Sand Facility was Safe to Operate</a:t>
            </a:r>
          </a:p>
          <a:p>
            <a:r>
              <a:rPr lang="en-US" dirty="0" smtClean="0"/>
              <a:t>Awareness of Major Incident Hazards; barriers (Safety Critical Elements) &amp; how to keep them effective over asset lifecycle.</a:t>
            </a:r>
          </a:p>
          <a:p>
            <a:r>
              <a:rPr lang="en-US" dirty="0" smtClean="0"/>
              <a:t>Utilize UK Assets Safety Case Experience</a:t>
            </a:r>
          </a:p>
          <a:p>
            <a:r>
              <a:rPr lang="en-US" dirty="0" smtClean="0"/>
              <a:t>Safety </a:t>
            </a:r>
            <a:r>
              <a:rPr lang="en-US" dirty="0"/>
              <a:t>Case Regime </a:t>
            </a:r>
            <a:r>
              <a:rPr lang="en-US" dirty="0" smtClean="0"/>
              <a:t>is </a:t>
            </a:r>
            <a:r>
              <a:rPr lang="en-US" dirty="0"/>
              <a:t>a well-recognized best </a:t>
            </a:r>
            <a:r>
              <a:rPr lang="en-US" dirty="0" smtClean="0"/>
              <a:t>practice</a:t>
            </a:r>
            <a:endParaRPr lang="en-US" dirty="0">
              <a:solidFill>
                <a:srgbClr val="FF0000"/>
              </a:solidFill>
            </a:endParaRPr>
          </a:p>
        </p:txBody>
      </p:sp>
      <p:sp>
        <p:nvSpPr>
          <p:cNvPr id="3" name="Slide Number Placeholder 2"/>
          <p:cNvSpPr>
            <a:spLocks noGrp="1"/>
          </p:cNvSpPr>
          <p:nvPr>
            <p:ph type="sldNum" sz="quarter" idx="12"/>
          </p:nvPr>
        </p:nvSpPr>
        <p:spPr/>
        <p:txBody>
          <a:bodyPr/>
          <a:lstStyle/>
          <a:p>
            <a:fld id="{26662FF6-9AC2-4AC8-9900-A2BA617BCAD3}" type="slidenum">
              <a:rPr lang="en-US" smtClean="0"/>
              <a:t>2</a:t>
            </a:fld>
            <a:endParaRPr lang="en-US"/>
          </a:p>
        </p:txBody>
      </p:sp>
      <p:sp>
        <p:nvSpPr>
          <p:cNvPr id="4" name="Title 3"/>
          <p:cNvSpPr>
            <a:spLocks noGrp="1"/>
          </p:cNvSpPr>
          <p:nvPr>
            <p:ph type="title"/>
          </p:nvPr>
        </p:nvSpPr>
        <p:spPr/>
        <p:txBody>
          <a:bodyPr/>
          <a:lstStyle/>
          <a:p>
            <a:r>
              <a:rPr lang="en-US" dirty="0" smtClean="0"/>
              <a:t>Why the HSE Case Approach?</a:t>
            </a:r>
            <a:endParaRPr lang="en-US" dirty="0"/>
          </a:p>
        </p:txBody>
      </p:sp>
      <p:sp>
        <p:nvSpPr>
          <p:cNvPr id="5" name="TextBox 4"/>
          <p:cNvSpPr txBox="1"/>
          <p:nvPr/>
        </p:nvSpPr>
        <p:spPr>
          <a:xfrm>
            <a:off x="320040" y="5791200"/>
            <a:ext cx="11582400" cy="2677656"/>
          </a:xfrm>
          <a:prstGeom prst="rect">
            <a:avLst/>
          </a:prstGeom>
          <a:noFill/>
          <a:ln>
            <a:solidFill>
              <a:schemeClr val="accent1"/>
            </a:solidFill>
          </a:ln>
        </p:spPr>
        <p:txBody>
          <a:bodyPr wrap="square" rtlCol="0">
            <a:spAutoFit/>
          </a:bodyPr>
          <a:lstStyle/>
          <a:p>
            <a:r>
              <a:rPr lang="en-CA" sz="2400" b="1" dirty="0" smtClean="0"/>
              <a:t>HSE Case:</a:t>
            </a:r>
          </a:p>
          <a:p>
            <a:r>
              <a:rPr lang="en-CA" sz="2400" dirty="0" smtClean="0"/>
              <a:t>Structured argument, supported by evidence that is intended to justify that the facility is acceptably safe to operate</a:t>
            </a:r>
          </a:p>
          <a:p>
            <a:pPr marL="800100" lvl="1" indent="-342900">
              <a:buFont typeface="Arial" panose="020B0604020202020204" pitchFamily="34" charset="0"/>
              <a:buChar char="•"/>
            </a:pPr>
            <a:r>
              <a:rPr lang="en-CA" sz="2400" dirty="0" smtClean="0"/>
              <a:t>Identifies </a:t>
            </a:r>
            <a:r>
              <a:rPr lang="en-CA" sz="2400" dirty="0"/>
              <a:t>the hazards and risks</a:t>
            </a:r>
          </a:p>
          <a:p>
            <a:pPr marL="800100" lvl="1" indent="-342900">
              <a:buFont typeface="Arial" panose="020B0604020202020204" pitchFamily="34" charset="0"/>
              <a:buChar char="•"/>
            </a:pPr>
            <a:r>
              <a:rPr lang="en-CA" sz="2400" dirty="0"/>
              <a:t>Describes how the risks are controlled</a:t>
            </a:r>
          </a:p>
          <a:p>
            <a:pPr marL="800100" lvl="1" indent="-342900">
              <a:buFont typeface="Arial" panose="020B0604020202020204" pitchFamily="34" charset="0"/>
              <a:buChar char="•"/>
            </a:pPr>
            <a:r>
              <a:rPr lang="en-CA" sz="2400" dirty="0"/>
              <a:t>Describes the safety management system in place to ensure the controls are effectively and consistently applied</a:t>
            </a:r>
          </a:p>
        </p:txBody>
      </p:sp>
    </p:spTree>
    <p:extLst>
      <p:ext uri="{BB962C8B-B14F-4D97-AF65-F5344CB8AC3E}">
        <p14:creationId xmlns:p14="http://schemas.microsoft.com/office/powerpoint/2010/main" val="379578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1"/>
          </p:nvPr>
        </p:nvSpPr>
        <p:spPr/>
        <p:txBody>
          <a:bodyPr/>
          <a:lstStyle/>
          <a:p>
            <a:pPr marL="0" indent="0">
              <a:buNone/>
            </a:pPr>
            <a:r>
              <a:rPr lang="en-US" dirty="0" smtClean="0"/>
              <a:t>Risk Based Approach</a:t>
            </a:r>
          </a:p>
          <a:p>
            <a:pPr marL="0" indent="0">
              <a:buNone/>
            </a:pPr>
            <a:endParaRPr lang="en-US" dirty="0" smtClean="0"/>
          </a:p>
          <a:p>
            <a:r>
              <a:rPr lang="en-US" dirty="0" smtClean="0"/>
              <a:t>Demonstrate risks are being managed to ALARP through applying a risk based decision framework.</a:t>
            </a:r>
          </a:p>
          <a:p>
            <a:endParaRPr lang="en-US" dirty="0" smtClean="0"/>
          </a:p>
          <a:p>
            <a:r>
              <a:rPr lang="en-US" dirty="0" smtClean="0"/>
              <a:t>Hazard Identification &amp; Risk Assessment (HIRA) Process</a:t>
            </a:r>
          </a:p>
          <a:p>
            <a:pPr lvl="1"/>
            <a:r>
              <a:rPr lang="en-US" dirty="0" smtClean="0"/>
              <a:t>Hazard &amp; Risk Register</a:t>
            </a:r>
          </a:p>
          <a:p>
            <a:pPr lvl="1"/>
            <a:r>
              <a:rPr lang="en-US" dirty="0" smtClean="0"/>
              <a:t>(HAZOP Revalidations) &amp; LOPA </a:t>
            </a:r>
          </a:p>
          <a:p>
            <a:pPr lvl="1"/>
            <a:r>
              <a:rPr lang="en-US" dirty="0" smtClean="0"/>
              <a:t>Bowtie Analysis (Identification of Safety Critical Elements)</a:t>
            </a:r>
          </a:p>
          <a:p>
            <a:pPr lvl="1"/>
            <a:r>
              <a:rPr lang="en-US" dirty="0" smtClean="0"/>
              <a:t>Quantitative Risk Analysis</a:t>
            </a:r>
          </a:p>
          <a:p>
            <a:endParaRPr lang="en-US" dirty="0" smtClean="0"/>
          </a:p>
          <a:p>
            <a:endParaRPr lang="en-US" dirty="0"/>
          </a:p>
          <a:p>
            <a:endParaRPr lang="en-US" dirty="0" smtClean="0"/>
          </a:p>
          <a:p>
            <a:endParaRPr lang="en-US" dirty="0"/>
          </a:p>
          <a:p>
            <a:endParaRPr lang="en-US" dirty="0" smtClean="0"/>
          </a:p>
          <a:p>
            <a:endParaRPr lang="en-US" dirty="0" smtClean="0"/>
          </a:p>
        </p:txBody>
      </p:sp>
      <p:sp>
        <p:nvSpPr>
          <p:cNvPr id="3" name="Slide Number Placeholder 2"/>
          <p:cNvSpPr>
            <a:spLocks noGrp="1"/>
          </p:cNvSpPr>
          <p:nvPr>
            <p:ph type="sldNum" sz="quarter" idx="12"/>
          </p:nvPr>
        </p:nvSpPr>
        <p:spPr/>
        <p:txBody>
          <a:bodyPr/>
          <a:lstStyle/>
          <a:p>
            <a:fld id="{26662FF6-9AC2-4AC8-9900-A2BA617BCAD3}" type="slidenum">
              <a:rPr lang="en-US" smtClean="0"/>
              <a:t>3</a:t>
            </a:fld>
            <a:endParaRPr lang="en-US"/>
          </a:p>
        </p:txBody>
      </p:sp>
      <p:sp>
        <p:nvSpPr>
          <p:cNvPr id="4" name="Title 3"/>
          <p:cNvSpPr>
            <a:spLocks noGrp="1"/>
          </p:cNvSpPr>
          <p:nvPr>
            <p:ph type="title"/>
          </p:nvPr>
        </p:nvSpPr>
        <p:spPr/>
        <p:txBody>
          <a:bodyPr/>
          <a:lstStyle/>
          <a:p>
            <a:r>
              <a:rPr lang="en-US" dirty="0" smtClean="0"/>
              <a:t>How we are doing it?</a:t>
            </a:r>
            <a:endParaRPr lang="en-US" dirty="0"/>
          </a:p>
        </p:txBody>
      </p:sp>
      <p:graphicFrame>
        <p:nvGraphicFramePr>
          <p:cNvPr id="5" name="Diagram 4"/>
          <p:cNvGraphicFramePr/>
          <p:nvPr>
            <p:extLst>
              <p:ext uri="{D42A27DB-BD31-4B8C-83A1-F6EECF244321}">
                <p14:modId xmlns:p14="http://schemas.microsoft.com/office/powerpoint/2010/main" val="2039531126"/>
              </p:ext>
            </p:extLst>
          </p:nvPr>
        </p:nvGraphicFramePr>
        <p:xfrm>
          <a:off x="609600" y="6477000"/>
          <a:ext cx="12115800" cy="220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43488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1"/>
          </p:nvPr>
        </p:nvSpPr>
        <p:spPr/>
        <p:txBody>
          <a:bodyPr>
            <a:normAutofit lnSpcReduction="10000"/>
          </a:bodyPr>
          <a:lstStyle/>
          <a:p>
            <a:r>
              <a:rPr lang="en-US" dirty="0" smtClean="0"/>
              <a:t>Major Incident Hazard Awareness Training</a:t>
            </a:r>
          </a:p>
          <a:p>
            <a:pPr lvl="1"/>
            <a:r>
              <a:rPr lang="en-US" dirty="0" smtClean="0"/>
              <a:t>What it is, what are the specific MIHs at the facility, what are the barriers we have in place, how do we maintain their effectiveness and what happens if barriers fail?</a:t>
            </a:r>
          </a:p>
          <a:p>
            <a:r>
              <a:rPr lang="en-US" dirty="0" smtClean="0"/>
              <a:t>Safety Critical Elements (SCE)</a:t>
            </a:r>
          </a:p>
          <a:p>
            <a:pPr lvl="1"/>
            <a:r>
              <a:rPr lang="en-US" dirty="0" smtClean="0"/>
              <a:t>Introduction of Performance Standards &amp; Technical Authorities</a:t>
            </a:r>
          </a:p>
          <a:p>
            <a:pPr lvl="1"/>
            <a:r>
              <a:rPr lang="en-US" dirty="0" smtClean="0"/>
              <a:t>ITPMs to manage SCEs</a:t>
            </a:r>
          </a:p>
          <a:p>
            <a:pPr lvl="1"/>
            <a:r>
              <a:rPr lang="en-US" dirty="0" smtClean="0"/>
              <a:t>Updating HSE KPI Dashboard to include a snapshot of the strength of our barriers</a:t>
            </a:r>
          </a:p>
          <a:p>
            <a:pPr lvl="1"/>
            <a:r>
              <a:rPr lang="en-US" dirty="0"/>
              <a:t>Safety Critical Task </a:t>
            </a:r>
            <a:r>
              <a:rPr lang="en-US" dirty="0" smtClean="0"/>
              <a:t>(SCT) Rollout</a:t>
            </a:r>
          </a:p>
          <a:p>
            <a:pPr lvl="1"/>
            <a:r>
              <a:rPr lang="en-US" dirty="0" smtClean="0"/>
              <a:t>Competency Assurance (update of profiles to reflect SCT)</a:t>
            </a:r>
            <a:endParaRPr lang="en-US" dirty="0"/>
          </a:p>
          <a:p>
            <a:pPr lvl="1"/>
            <a:r>
              <a:rPr lang="en-US" dirty="0" smtClean="0"/>
              <a:t>SCE Verification Audits</a:t>
            </a:r>
          </a:p>
          <a:p>
            <a:r>
              <a:rPr lang="en-US" dirty="0" smtClean="0"/>
              <a:t>Procedures</a:t>
            </a:r>
          </a:p>
          <a:p>
            <a:pPr lvl="1"/>
            <a:r>
              <a:rPr lang="en-US" dirty="0" smtClean="0"/>
              <a:t>Update to include HSE Case inputs e.g. Using Bowties for Safety Critical Bypasses; Facility Siting</a:t>
            </a:r>
          </a:p>
          <a:p>
            <a:r>
              <a:rPr lang="en-US" dirty="0" smtClean="0"/>
              <a:t>Projects</a:t>
            </a:r>
          </a:p>
          <a:p>
            <a:pPr lvl="1"/>
            <a:r>
              <a:rPr lang="en-US" dirty="0" smtClean="0"/>
              <a:t>Safety In Design Standard</a:t>
            </a:r>
            <a:endParaRPr lang="en-US" dirty="0"/>
          </a:p>
          <a:p>
            <a:pPr lvl="1"/>
            <a:r>
              <a:rPr lang="en-US" dirty="0" smtClean="0"/>
              <a:t>Requirement for Design HSE Case in Project Stage Gate Process</a:t>
            </a:r>
          </a:p>
        </p:txBody>
      </p:sp>
      <p:sp>
        <p:nvSpPr>
          <p:cNvPr id="3" name="Slide Number Placeholder 2"/>
          <p:cNvSpPr>
            <a:spLocks noGrp="1"/>
          </p:cNvSpPr>
          <p:nvPr>
            <p:ph type="sldNum" sz="quarter" idx="12"/>
          </p:nvPr>
        </p:nvSpPr>
        <p:spPr/>
        <p:txBody>
          <a:bodyPr/>
          <a:lstStyle/>
          <a:p>
            <a:fld id="{26662FF6-9AC2-4AC8-9900-A2BA617BCAD3}" type="slidenum">
              <a:rPr lang="en-US" smtClean="0"/>
              <a:t>4</a:t>
            </a:fld>
            <a:endParaRPr lang="en-US"/>
          </a:p>
        </p:txBody>
      </p:sp>
      <p:sp>
        <p:nvSpPr>
          <p:cNvPr id="4" name="Title 3"/>
          <p:cNvSpPr>
            <a:spLocks noGrp="1"/>
          </p:cNvSpPr>
          <p:nvPr>
            <p:ph type="title"/>
          </p:nvPr>
        </p:nvSpPr>
        <p:spPr/>
        <p:txBody>
          <a:bodyPr/>
          <a:lstStyle/>
          <a:p>
            <a:r>
              <a:rPr lang="en-US" dirty="0" smtClean="0"/>
              <a:t>Operationalizing the HSE Case</a:t>
            </a:r>
            <a:endParaRPr lang="en-US" dirty="0"/>
          </a:p>
        </p:txBody>
      </p:sp>
    </p:spTree>
    <p:extLst>
      <p:ext uri="{BB962C8B-B14F-4D97-AF65-F5344CB8AC3E}">
        <p14:creationId xmlns:p14="http://schemas.microsoft.com/office/powerpoint/2010/main" val="4076423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6662FF6-9AC2-4AC8-9900-A2BA617BCAD3}" type="slidenum">
              <a:rPr lang="en-US" smtClean="0"/>
              <a:t>5</a:t>
            </a:fld>
            <a:endParaRPr lang="en-US"/>
          </a:p>
        </p:txBody>
      </p:sp>
      <p:sp>
        <p:nvSpPr>
          <p:cNvPr id="4" name="Title 3"/>
          <p:cNvSpPr>
            <a:spLocks noGrp="1"/>
          </p:cNvSpPr>
          <p:nvPr>
            <p:ph type="title"/>
          </p:nvPr>
        </p:nvSpPr>
        <p:spPr/>
        <p:txBody>
          <a:bodyPr/>
          <a:lstStyle/>
          <a:p>
            <a:r>
              <a:rPr lang="en-US" dirty="0" smtClean="0"/>
              <a:t>Risk Based Decision Framework</a:t>
            </a:r>
            <a:endParaRPr lang="en-US" dirty="0"/>
          </a:p>
        </p:txBody>
      </p:sp>
      <p:sp>
        <p:nvSpPr>
          <p:cNvPr id="2" name="Content Placeholder 1"/>
          <p:cNvSpPr>
            <a:spLocks noGrp="1"/>
          </p:cNvSpPr>
          <p:nvPr>
            <p:ph sz="half" idx="11"/>
          </p:nvPr>
        </p:nvSpPr>
        <p:spPr>
          <a:xfrm>
            <a:off x="304800" y="8488915"/>
            <a:ext cx="11582400" cy="426485"/>
          </a:xfrm>
        </p:spPr>
        <p:txBody>
          <a:bodyPr>
            <a:normAutofit/>
          </a:bodyPr>
          <a:lstStyle/>
          <a:p>
            <a:pPr marL="0" indent="0">
              <a:buNone/>
            </a:pPr>
            <a:r>
              <a:rPr lang="en-US" sz="1600" dirty="0" smtClean="0"/>
              <a:t>Ref: </a:t>
            </a:r>
            <a:r>
              <a:rPr lang="en-US" sz="1600" dirty="0"/>
              <a:t>Oil &amp; Gas UK, Guidance on Risk Related Decision Making, Issue 2, July </a:t>
            </a:r>
            <a:r>
              <a:rPr lang="en-US" sz="1600" dirty="0" smtClean="0"/>
              <a:t>2014 </a:t>
            </a:r>
            <a:endParaRPr lang="en-US" sz="16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1" y="1562100"/>
            <a:ext cx="11582400" cy="69268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65438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CNOOC-NEXEN Template - Standard Format">
  <a:themeElements>
    <a:clrScheme name="Custom 5">
      <a:dk1>
        <a:srgbClr val="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wrap="square" lIns="0" tIns="0" rIns="0" bIns="0" rtlCol="0">
        <a:normAutofit/>
      </a:bodyPr>
      <a:lstStyle>
        <a:defPPr marL="12700">
          <a:defRPr sz="2800" b="0" dirty="0" smtClean="0">
            <a:solidFill>
              <a:schemeClr val="tx1"/>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CNOOC-NEXEN Template - Standard Format</Template>
  <TotalTime>201</TotalTime>
  <Words>1244</Words>
  <Application>Microsoft Office PowerPoint</Application>
  <PresentationFormat>Custom</PresentationFormat>
  <Paragraphs>100</Paragraphs>
  <Slides>5</Slides>
  <Notes>5</Notes>
  <HiddenSlides>1</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CNOOC-NEXEN Template - Standard Format</vt:lpstr>
      <vt:lpstr>PowerPoint Presentation</vt:lpstr>
      <vt:lpstr>Why the HSE Case Approach?</vt:lpstr>
      <vt:lpstr>How we are doing it?</vt:lpstr>
      <vt:lpstr>Operationalizing the HSE Case</vt:lpstr>
      <vt:lpstr>Risk Based Decision Framework</vt:lpstr>
    </vt:vector>
  </TitlesOfParts>
  <Company>Nexen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Ross Lakin</dc:creator>
  <cp:lastModifiedBy>Tom Guest</cp:lastModifiedBy>
  <cp:revision>13</cp:revision>
  <dcterms:created xsi:type="dcterms:W3CDTF">2018-08-24T19:24:18Z</dcterms:created>
  <dcterms:modified xsi:type="dcterms:W3CDTF">2018-09-18T20:18:29Z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2016-01-22T00:00:00Z</vt:filetime>
  </property>
  <property fmtid="{D5CDD505-2E9C-101B-9397-08002B2CF9AE}" pid="3" name="Creator">
    <vt:lpwstr>Adobe InDesign CC 2015 (Macintosh)</vt:lpwstr>
  </property>
  <property fmtid="{D5CDD505-2E9C-101B-9397-08002B2CF9AE}" pid="4" name="LastSaved">
    <vt:filetime>2016-01-22T00:00:00Z</vt:filetime>
  </property>
</Properties>
</file>