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82" r:id="rId5"/>
  </p:sldMasterIdLst>
  <p:notesMasterIdLst>
    <p:notesMasterId r:id="rId15"/>
  </p:notesMasterIdLst>
  <p:sldIdLst>
    <p:sldId id="2147477179" r:id="rId6"/>
    <p:sldId id="2141411351" r:id="rId7"/>
    <p:sldId id="493" r:id="rId8"/>
    <p:sldId id="627" r:id="rId9"/>
    <p:sldId id="2147477121" r:id="rId10"/>
    <p:sldId id="2147477172" r:id="rId11"/>
    <p:sldId id="2147477180" r:id="rId12"/>
    <p:sldId id="2522" r:id="rId13"/>
    <p:sldId id="2147477132" r:id="rId14"/>
  </p:sldIdLst>
  <p:sldSz cx="12192000" cy="6858000"/>
  <p:notesSz cx="6858000" cy="9144000"/>
  <p:defaultTextStyle>
    <a:defPPr>
      <a:defRPr lang="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6F6BA4-5C18-4F65-B5C6-F5BAB2D44AA6}">
          <p14:sldIdLst>
            <p14:sldId id="2147477179"/>
            <p14:sldId id="2141411351"/>
            <p14:sldId id="493"/>
            <p14:sldId id="627"/>
            <p14:sldId id="2147477121"/>
            <p14:sldId id="2147477172"/>
            <p14:sldId id="2147477180"/>
            <p14:sldId id="2522"/>
            <p14:sldId id="21474771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5D"/>
    <a:srgbClr val="9900FF"/>
    <a:srgbClr val="B1F2F9"/>
    <a:srgbClr val="CC0000"/>
    <a:srgbClr val="AE6F18"/>
    <a:srgbClr val="006072"/>
    <a:srgbClr val="0C468C"/>
    <a:srgbClr val="EBBA01"/>
    <a:srgbClr val="2DB0D4"/>
    <a:srgbClr val="439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82346" autoAdjust="0"/>
  </p:normalViewPr>
  <p:slideViewPr>
    <p:cSldViewPr snapToGrid="0">
      <p:cViewPr varScale="1">
        <p:scale>
          <a:sx n="57" d="100"/>
          <a:sy n="57" d="100"/>
        </p:scale>
        <p:origin x="108" y="17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663C0-3BE8-444E-B382-80A4B153A270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7F8EF-5D1C-4FBA-AEF1-60B8D40A2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18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A740A-1AB5-4EA7-ACF6-A7319C993BE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61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64DE79-268F-4C1A-8933-263129D2AF90}" type="datetimeFigureOut">
              <a:rPr lang="en-US" dirty="0">
                <a:solidFill>
                  <a:prstClr val="black"/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rukyh.METAL\Downloads\shutterstock_166750001 (1)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oger\Desktop\CCPS\References\Picture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962" y="4069080"/>
            <a:ext cx="4854575" cy="2133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041400" y="6610352"/>
            <a:ext cx="9565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19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45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82223" y="1168400"/>
            <a:ext cx="11684000" cy="2540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81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64DE79-268F-4C1A-8933-263129D2AF90}" type="datetimeFigureOut">
              <a:rPr lang="en-US" dirty="0">
                <a:solidFill>
                  <a:prstClr val="black"/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rukyh.METAL\Downloads\shutterstock_166750001 (1)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041400" y="6610352"/>
            <a:ext cx="9565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C:\Users\Roger\Desktop\CCPS\References\Picture1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6" y="214316"/>
            <a:ext cx="230081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861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5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223" y="1168400"/>
            <a:ext cx="11684000" cy="2540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98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2345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82223" y="1168400"/>
            <a:ext cx="11684000" cy="2540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02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77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82223" y="1168400"/>
            <a:ext cx="11684000" cy="2540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571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2" y="118860"/>
            <a:ext cx="8936567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82223" y="1168400"/>
            <a:ext cx="11684000" cy="2540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300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yan Headline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3333" y="300042"/>
            <a:ext cx="10972800" cy="63552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– RED 36pt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3457" y="6508752"/>
            <a:ext cx="1003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F828677-349C-A845-AFD8-E1880F4B08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23333" y="1054103"/>
            <a:ext cx="10972800" cy="336551"/>
          </a:xfr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rgbClr val="636463"/>
                </a:solidFill>
              </a:defRPr>
            </a:lvl1pPr>
          </a:lstStyle>
          <a:p>
            <a:pPr lvl="0"/>
            <a:r>
              <a:rPr lang="en-US" dirty="0"/>
              <a:t>Click to create Master headline – GREY 24pt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23333" y="1543051"/>
            <a:ext cx="10972800" cy="3771900"/>
          </a:xfrm>
        </p:spPr>
        <p:txBody>
          <a:bodyPr bIns="0">
            <a:norm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body text – BLACK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08752"/>
            <a:ext cx="38608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24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3333" y="300041"/>
            <a:ext cx="10972800" cy="6355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Title – RED 36pt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38608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700">
                <a:solidFill>
                  <a:srgbClr val="A6A6A6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23333" y="1054101"/>
            <a:ext cx="10972800" cy="4170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aseline="0"/>
            </a:lvl1pPr>
          </a:lstStyle>
          <a:p>
            <a:pPr lvl="0"/>
            <a:r>
              <a:rPr lang="en-US"/>
              <a:t>Click to edit Master body text – BLACK 24pt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3456" y="6492876"/>
            <a:ext cx="1003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F828677-349C-A845-AFD8-E1880F4B08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56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bg>
      <p:bgPr>
        <a:solidFill>
          <a:srgbClr val="C11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86985"/>
            <a:ext cx="9281584" cy="1488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5806" y="1696344"/>
            <a:ext cx="8222884" cy="1478656"/>
          </a:xfrm>
          <a:ln>
            <a:noFill/>
          </a:ln>
        </p:spPr>
        <p:txBody>
          <a:bodyPr lIns="0" bIns="0">
            <a:normAutofit/>
          </a:bodyPr>
          <a:lstStyle>
            <a:lvl1pPr algn="l">
              <a:defRPr sz="4800" b="0" i="0" baseline="0">
                <a:solidFill>
                  <a:srgbClr val="C11E43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29316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45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82223" y="1168400"/>
            <a:ext cx="11684000" cy="2540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89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64DE79-268F-4C1A-8933-263129D2AF90}" type="datetimeFigureOut">
              <a:rPr lang="en-US" dirty="0">
                <a:solidFill>
                  <a:prstClr val="black"/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rukyh.METAL\Downloads\shutterstock_166750001 (1)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041400" y="6610352"/>
            <a:ext cx="9565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C:\Users\Roger\Desktop\CCPS\References\Picture1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4" y="214314"/>
            <a:ext cx="230081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83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57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223" y="1168400"/>
            <a:ext cx="11684000" cy="2540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19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2345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82223" y="1168400"/>
            <a:ext cx="11684000" cy="2540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14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47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yan Headline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3333" y="300040"/>
            <a:ext cx="10972800" cy="63552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Title – RED 36pt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3456" y="6508751"/>
            <a:ext cx="1003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bg1">
                    <a:lumMod val="6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828677-349C-A845-AFD8-E1880F4B0899}" type="slidenum">
              <a:rPr kumimoji="0" lang="en-US" sz="933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/>
              <a:ea typeface="+mn-e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23333" y="1054101"/>
            <a:ext cx="10972800" cy="336551"/>
          </a:xfrm>
        </p:spPr>
        <p:txBody>
          <a:bodyPr wrap="square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rgbClr val="636463"/>
                </a:solidFill>
              </a:defRPr>
            </a:lvl1pPr>
          </a:lstStyle>
          <a:p>
            <a:pPr lvl="0"/>
            <a:r>
              <a:rPr lang="en-US" dirty="0"/>
              <a:t>Click to create Master headline – GREY 24pt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23333" y="1543051"/>
            <a:ext cx="10972800" cy="3771900"/>
          </a:xfrm>
        </p:spPr>
        <p:txBody>
          <a:bodyPr bIns="0">
            <a:normAutofit/>
          </a:bodyPr>
          <a:lstStyle>
            <a:lvl1pPr>
              <a:defRPr sz="3200" baseline="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body text – BLACK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508751"/>
            <a:ext cx="3860800" cy="365125"/>
          </a:xfrm>
          <a:prstGeom prst="rect">
            <a:avLst/>
          </a:prstGeom>
        </p:spPr>
        <p:txBody>
          <a:bodyPr lIns="91440" anchor="ctr" anchorCtr="0"/>
          <a:lstStyle>
            <a:lvl1pPr>
              <a:defRPr sz="933">
                <a:solidFill>
                  <a:srgbClr val="A6A6A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18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“The Global Community Committed to Process Safety”</a:t>
            </a:r>
          </a:p>
        </p:txBody>
      </p:sp>
    </p:spTree>
    <p:extLst>
      <p:ext uri="{BB962C8B-B14F-4D97-AF65-F5344CB8AC3E}">
        <p14:creationId xmlns:p14="http://schemas.microsoft.com/office/powerpoint/2010/main" val="166272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64DE79-268F-4C1A-8933-263129D2AF90}" type="datetimeFigureOut">
              <a:rPr lang="en-US" dirty="0">
                <a:solidFill>
                  <a:prstClr val="black"/>
                </a:solidFill>
              </a:rPr>
              <a:pPr>
                <a:defRPr/>
              </a:pPr>
              <a:t>9/5/2025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rukyh.METAL\Downloads\shutterstock_166750001 (1)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oger\Desktop\CCPS\References\Picture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963" y="4069080"/>
            <a:ext cx="4854575" cy="2133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041400" y="6610352"/>
            <a:ext cx="9565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2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57952"/>
            <a:ext cx="9565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03840" y="6457952"/>
            <a:ext cx="949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Roger\Desktop\CCPS\References\Picture1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1" y="177376"/>
            <a:ext cx="1283959" cy="564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50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1" r:id="rId7"/>
    <p:sldLayoutId id="214748371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57952"/>
            <a:ext cx="9565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Copyright © 2017 Center for Chemical Process Safety of the American Institute of Chemical Engineers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03840" y="6457952"/>
            <a:ext cx="949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7F3257-C975-43AB-AD51-285134A27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Roger\Desktop\CCPS\References\Picture1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3" y="177376"/>
            <a:ext cx="1283959" cy="564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25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704" r:id="rId10"/>
    <p:sldLayoutId id="214748371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Correo@abc.or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A21A-F471-4548-964D-A9AD0834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806" y="1696344"/>
            <a:ext cx="8912564" cy="1478656"/>
          </a:xfrm>
        </p:spPr>
        <p:txBody>
          <a:bodyPr>
            <a:normAutofit/>
          </a:bodyPr>
          <a:lstStyle/>
          <a:p>
            <a:r>
              <a:rPr lang="es-CL" b="1" dirty="0"/>
              <a:t>Presentación </a:t>
            </a:r>
          </a:p>
        </p:txBody>
      </p:sp>
      <p:sp>
        <p:nvSpPr>
          <p:cNvPr id="5" name="TextBox 27">
            <a:extLst>
              <a:ext uri="{FF2B5EF4-FFF2-40B4-BE49-F238E27FC236}">
                <a16:creationId xmlns:a16="http://schemas.microsoft.com/office/drawing/2014/main" id="{A95EC8CE-15CC-4FD9-927A-3F58B16D241D}"/>
              </a:ext>
            </a:extLst>
          </p:cNvPr>
          <p:cNvSpPr txBox="1"/>
          <p:nvPr/>
        </p:nvSpPr>
        <p:spPr>
          <a:xfrm>
            <a:off x="8178800" y="3419921"/>
            <a:ext cx="3826933" cy="317377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noAutofit/>
          </a:bodyPr>
          <a:lstStyle>
            <a:defPPr>
              <a:defRPr lang="es"/>
            </a:defPPr>
            <a:lvl1pPr algn="ctr" defTabSz="1219170">
              <a:defRPr b="1"/>
            </a:lvl1pPr>
          </a:lstStyle>
          <a:p>
            <a:r>
              <a:rPr lang="es-AR" dirty="0">
                <a:solidFill>
                  <a:schemeClr val="bg1"/>
                </a:solidFill>
              </a:rPr>
              <a:t>Reunión Latinoamericana del CCPS – ENAP</a:t>
            </a: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r>
              <a:rPr lang="es-AR" b="0" dirty="0">
                <a:solidFill>
                  <a:schemeClr val="bg1"/>
                </a:solidFill>
              </a:rPr>
              <a:t>Chile, octubre 15-17, 2025</a:t>
            </a:r>
          </a:p>
          <a:p>
            <a:endParaRPr lang="es-A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FE152-9094-4C6A-8F5E-16987E4C9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2614" cy="95047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11431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Box 27">
            <a:extLst>
              <a:ext uri="{FF2B5EF4-FFF2-40B4-BE49-F238E27FC236}">
                <a16:creationId xmlns:a16="http://schemas.microsoft.com/office/drawing/2014/main" id="{299EBF8A-5DF5-47FA-BC75-09AC6F7E8D6D}"/>
              </a:ext>
            </a:extLst>
          </p:cNvPr>
          <p:cNvSpPr txBox="1"/>
          <p:nvPr/>
        </p:nvSpPr>
        <p:spPr>
          <a:xfrm>
            <a:off x="8178800" y="3419921"/>
            <a:ext cx="3826933" cy="317377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noAutofit/>
          </a:bodyPr>
          <a:lstStyle>
            <a:defPPr>
              <a:defRPr lang="es"/>
            </a:defPPr>
            <a:lvl1pPr algn="ctr" defTabSz="1219170">
              <a:defRPr b="1"/>
            </a:lvl1pPr>
          </a:lstStyle>
          <a:p>
            <a:r>
              <a:rPr lang="es-AR" dirty="0">
                <a:solidFill>
                  <a:schemeClr val="bg1"/>
                </a:solidFill>
              </a:rPr>
              <a:t>Reunión Latinoamericana del </a:t>
            </a:r>
          </a:p>
          <a:p>
            <a:r>
              <a:rPr lang="es-AR" dirty="0">
                <a:solidFill>
                  <a:schemeClr val="bg1"/>
                </a:solidFill>
              </a:rPr>
              <a:t>CCPS – ENAP</a:t>
            </a: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endParaRPr lang="es-AR" b="0" dirty="0">
              <a:solidFill>
                <a:schemeClr val="bg1"/>
              </a:solidFill>
            </a:endParaRPr>
          </a:p>
          <a:p>
            <a:r>
              <a:rPr lang="es-AR" b="0" dirty="0">
                <a:solidFill>
                  <a:schemeClr val="bg1"/>
                </a:solidFill>
              </a:rPr>
              <a:t>Chile, octubre 15-17, 2025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6282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84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866E358-C5DA-4E27-85A6-E1D28AAA24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1799" y="322689"/>
            <a:ext cx="9590830" cy="901427"/>
          </a:xfrm>
          <a:solidFill>
            <a:srgbClr val="D21042"/>
          </a:solidFill>
        </p:spPr>
        <p:txBody>
          <a:bodyPr anchor="t" anchorCtr="0">
            <a:noAutofit/>
          </a:bodyPr>
          <a:lstStyle/>
          <a:p>
            <a:pPr algn="ctr"/>
            <a:r>
              <a:rPr lang="es-AR" sz="3600" b="1" dirty="0">
                <a:solidFill>
                  <a:schemeClr val="bg1"/>
                </a:solidFill>
                <a:latin typeface="+mj-lt"/>
                <a:ea typeface="+mj-ea"/>
              </a:rPr>
              <a:t>Disertantes</a:t>
            </a:r>
            <a:endParaRPr lang="en-US" sz="36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647CAB-4E77-493A-BC52-1FF9B7C9B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7" b="98239" l="9877" r="89815">
                        <a14:foregroundMark x1="61111" y1="24648" x2="61111" y2="24648"/>
                        <a14:foregroundMark x1="76543" y1="18662" x2="84877" y2="34155"/>
                        <a14:foregroundMark x1="84877" y1="34155" x2="87963" y2="53873"/>
                        <a14:foregroundMark x1="87963" y1="53873" x2="80864" y2="72183"/>
                        <a14:foregroundMark x1="80864" y1="72183" x2="49691" y2="86268"/>
                        <a14:foregroundMark x1="49691" y1="86268" x2="32099" y2="82746"/>
                        <a14:foregroundMark x1="32099" y1="82746" x2="14198" y2="49296"/>
                        <a14:foregroundMark x1="14198" y1="49296" x2="14506" y2="29930"/>
                        <a14:foregroundMark x1="14506" y1="29930" x2="26235" y2="17254"/>
                        <a14:foregroundMark x1="26235" y1="17254" x2="42593" y2="12676"/>
                        <a14:foregroundMark x1="42593" y1="12676" x2="60185" y2="12676"/>
                        <a14:foregroundMark x1="60185" y1="12676" x2="70370" y2="26761"/>
                        <a14:foregroundMark x1="70370" y1="26761" x2="53704" y2="30986"/>
                        <a14:foregroundMark x1="53704" y1="30986" x2="57407" y2="25000"/>
                        <a14:foregroundMark x1="32099" y1="36620" x2="31481" y2="56338"/>
                        <a14:foregroundMark x1="31481" y1="56338" x2="48457" y2="54225"/>
                        <a14:foregroundMark x1="48457" y1="54225" x2="51235" y2="34155"/>
                        <a14:foregroundMark x1="51235" y1="34155" x2="36420" y2="42606"/>
                        <a14:foregroundMark x1="36420" y1="42606" x2="33642" y2="47535"/>
                        <a14:foregroundMark x1="62037" y1="5282" x2="45988" y2="4225"/>
                        <a14:foregroundMark x1="45988" y1="4225" x2="32407" y2="7746"/>
                        <a14:foregroundMark x1="34568" y1="92254" x2="50617" y2="95070"/>
                        <a14:foregroundMark x1="50617" y1="95070" x2="66049" y2="89789"/>
                        <a14:foregroundMark x1="46605" y1="96479" x2="46605" y2="96479"/>
                        <a14:foregroundMark x1="52778" y1="97183" x2="52778" y2="97183"/>
                        <a14:foregroundMark x1="49383" y1="98239" x2="49383" y2="98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8375" y="1829600"/>
            <a:ext cx="4716556" cy="4134265"/>
          </a:xfrm>
          <a:prstGeom prst="rect">
            <a:avLst/>
          </a:prstGeom>
        </p:spPr>
      </p:pic>
      <p:sp>
        <p:nvSpPr>
          <p:cNvPr id="7" name="TextBox 27">
            <a:extLst>
              <a:ext uri="{FF2B5EF4-FFF2-40B4-BE49-F238E27FC236}">
                <a16:creationId xmlns:a16="http://schemas.microsoft.com/office/drawing/2014/main" id="{955D4D27-E790-40D5-AD24-F9577182F54B}"/>
              </a:ext>
            </a:extLst>
          </p:cNvPr>
          <p:cNvSpPr txBox="1"/>
          <p:nvPr/>
        </p:nvSpPr>
        <p:spPr>
          <a:xfrm>
            <a:off x="349174" y="4535052"/>
            <a:ext cx="382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"/>
            </a:defPPr>
            <a:lvl1pPr algn="ctr" defTabSz="1219170">
              <a:defRPr b="1"/>
            </a:lvl1pPr>
          </a:lstStyle>
          <a:p>
            <a:r>
              <a:rPr lang="es-AR" dirty="0"/>
              <a:t>Nombre</a:t>
            </a:r>
          </a:p>
          <a:p>
            <a:r>
              <a:rPr lang="es-AR" b="0" dirty="0" err="1"/>
              <a:t>Organizacion</a:t>
            </a:r>
            <a:endParaRPr lang="es-AR" b="0" dirty="0"/>
          </a:p>
          <a:p>
            <a:r>
              <a:rPr lang="es-AR" b="0" dirty="0">
                <a:hlinkClick r:id="rId4"/>
              </a:rPr>
              <a:t>Correo@abc.org</a:t>
            </a:r>
            <a:endParaRPr lang="es-AR" b="0" dirty="0"/>
          </a:p>
          <a:p>
            <a:endParaRPr lang="es-AR" dirty="0"/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F2DA0C75-B931-4063-BA0A-072960D053D7}"/>
              </a:ext>
            </a:extLst>
          </p:cNvPr>
          <p:cNvSpPr txBox="1"/>
          <p:nvPr/>
        </p:nvSpPr>
        <p:spPr>
          <a:xfrm>
            <a:off x="3773775" y="4535051"/>
            <a:ext cx="382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"/>
            </a:defPPr>
            <a:lvl1pPr algn="ctr" defTabSz="1219170">
              <a:defRPr b="1"/>
            </a:lvl1pPr>
          </a:lstStyle>
          <a:p>
            <a:r>
              <a:rPr lang="es-CO"/>
              <a:t>Nombre</a:t>
            </a:r>
          </a:p>
          <a:p>
            <a:r>
              <a:rPr lang="es-CO" b="0"/>
              <a:t>Organizacion</a:t>
            </a:r>
          </a:p>
          <a:p>
            <a:r>
              <a:rPr lang="es-CO" b="0">
                <a:hlinkClick r:id="rId4"/>
              </a:rPr>
              <a:t>Correo@abc.org</a:t>
            </a:r>
            <a:endParaRPr lang="es-CO" b="0"/>
          </a:p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661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45B31695-56AF-4836-8FDF-D15A09AB698A}"/>
              </a:ext>
            </a:extLst>
          </p:cNvPr>
          <p:cNvSpPr txBox="1">
            <a:spLocks/>
          </p:cNvSpPr>
          <p:nvPr/>
        </p:nvSpPr>
        <p:spPr>
          <a:xfrm>
            <a:off x="300941" y="1547525"/>
            <a:ext cx="7468904" cy="46542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t-BR" sz="4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5C6B1ED-65B4-C2B8-9CD5-E43125F5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186" y="223458"/>
            <a:ext cx="9635613" cy="9637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377"/>
            <a:r>
              <a:rPr lang="es-CU" sz="4500" b="1">
                <a:solidFill>
                  <a:srgbClr val="C00000"/>
                </a:solidFill>
                <a:latin typeface="+mn-lt"/>
              </a:rPr>
              <a:t>Agenda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D71DA03-AADA-645A-AE5F-05D65B95A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41" y="1780238"/>
            <a:ext cx="11052859" cy="4351338"/>
          </a:xfrm>
        </p:spPr>
        <p:txBody>
          <a:bodyPr>
            <a:normAutofit/>
          </a:bodyPr>
          <a:lstStyle/>
          <a:p>
            <a:pPr marL="744538" indent="-744538">
              <a:lnSpc>
                <a:spcPct val="150000"/>
              </a:lnSpc>
              <a:buClr>
                <a:schemeClr val="accent5">
                  <a:lumMod val="5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es-CR" altLang="en-US"/>
          </a:p>
        </p:txBody>
      </p:sp>
    </p:spTree>
    <p:extLst>
      <p:ext uri="{BB962C8B-B14F-4D97-AF65-F5344CB8AC3E}">
        <p14:creationId xmlns:p14="http://schemas.microsoft.com/office/powerpoint/2010/main" val="285020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A21A-F471-4548-964D-A9AD0834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806" y="1696344"/>
            <a:ext cx="8912564" cy="1478656"/>
          </a:xfrm>
        </p:spPr>
        <p:txBody>
          <a:bodyPr>
            <a:normAutofit/>
          </a:bodyPr>
          <a:lstStyle/>
          <a:p>
            <a:r>
              <a:rPr lang="es-GT" b="1" dirty="0"/>
              <a:t>Subtitulo 2</a:t>
            </a:r>
          </a:p>
        </p:txBody>
      </p:sp>
    </p:spTree>
    <p:extLst>
      <p:ext uri="{BB962C8B-B14F-4D97-AF65-F5344CB8AC3E}">
        <p14:creationId xmlns:p14="http://schemas.microsoft.com/office/powerpoint/2010/main" val="4186507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45B31695-56AF-4836-8FDF-D15A09AB698A}"/>
              </a:ext>
            </a:extLst>
          </p:cNvPr>
          <p:cNvSpPr txBox="1">
            <a:spLocks/>
          </p:cNvSpPr>
          <p:nvPr/>
        </p:nvSpPr>
        <p:spPr>
          <a:xfrm>
            <a:off x="300941" y="1547525"/>
            <a:ext cx="7468904" cy="46542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t-BR" sz="4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5C6B1ED-65B4-C2B8-9CD5-E43125F5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186" y="223458"/>
            <a:ext cx="9635613" cy="9637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377"/>
            <a:r>
              <a:rPr lang="es-MX" sz="4500" b="1" dirty="0">
                <a:solidFill>
                  <a:srgbClr val="C00000"/>
                </a:solidFill>
                <a:latin typeface="+mn-lt"/>
              </a:rPr>
              <a:t>Tema </a:t>
            </a:r>
            <a:r>
              <a:rPr lang="es-MX" sz="4500" b="1" dirty="0" err="1">
                <a:solidFill>
                  <a:srgbClr val="C00000"/>
                </a:solidFill>
                <a:latin typeface="+mn-lt"/>
              </a:rPr>
              <a:t>Abc</a:t>
            </a:r>
            <a:endParaRPr lang="es-MX" sz="45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D71DA03-AADA-645A-AE5F-05D65B95A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41" y="1780238"/>
            <a:ext cx="11052859" cy="4351338"/>
          </a:xfrm>
        </p:spPr>
        <p:txBody>
          <a:bodyPr>
            <a:normAutofit/>
          </a:bodyPr>
          <a:lstStyle/>
          <a:p>
            <a:pPr marL="744538" indent="-744538">
              <a:lnSpc>
                <a:spcPct val="150000"/>
              </a:lnSpc>
              <a:buClr>
                <a:schemeClr val="accent5">
                  <a:lumMod val="50000"/>
                </a:schemeClr>
              </a:buClr>
              <a:buSzPct val="80000"/>
              <a:buFont typeface="Wingdings" panose="05000000000000000000" pitchFamily="2" charset="2"/>
              <a:buChar char="v"/>
            </a:pPr>
            <a:endParaRPr lang="es-CO" altLang="en-US"/>
          </a:p>
        </p:txBody>
      </p:sp>
    </p:spTree>
    <p:extLst>
      <p:ext uri="{BB962C8B-B14F-4D97-AF65-F5344CB8AC3E}">
        <p14:creationId xmlns:p14="http://schemas.microsoft.com/office/powerpoint/2010/main" val="203192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2.bp.blogspot.com/-ft8EeWei2oM/ThmzOoHW67I/AAAAAAAABvA/EAQ_rEfdLs0/s1600/Thank+You.jpg#thank%20you%201600x1067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145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198"/>
          <p:cNvGrpSpPr>
            <a:grpSpLocks/>
          </p:cNvGrpSpPr>
          <p:nvPr/>
        </p:nvGrpSpPr>
        <p:grpSpPr bwMode="auto">
          <a:xfrm>
            <a:off x="2121958" y="1060450"/>
            <a:ext cx="8228012" cy="5568950"/>
            <a:chOff x="468250" y="1009485"/>
            <a:chExt cx="8228074" cy="5568726"/>
          </a:xfrm>
        </p:grpSpPr>
        <p:sp>
          <p:nvSpPr>
            <p:cNvPr id="83973" name="Isosceles Triangle 199"/>
            <p:cNvSpPr>
              <a:spLocks noChangeArrowheads="1"/>
            </p:cNvSpPr>
            <p:nvPr/>
          </p:nvSpPr>
          <p:spPr bwMode="auto">
            <a:xfrm>
              <a:off x="471425" y="1009485"/>
              <a:ext cx="8215374" cy="126677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rgbClr val="404040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ts val="600"/>
                </a:spcBef>
                <a:buClr>
                  <a:srgbClr val="7F7F7F"/>
                </a:buClr>
                <a:buSzPct val="70000"/>
                <a:buFont typeface="Wingdings" panose="05000000000000000000" pitchFamily="2" charset="2"/>
                <a:buChar char=""/>
                <a:defRPr sz="2400">
                  <a:solidFill>
                    <a:srgbClr val="404040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ts val="600"/>
                </a:spcBef>
                <a:buClr>
                  <a:srgbClr val="7F7F7F"/>
                </a:buClr>
                <a:buSzPct val="70000"/>
                <a:buFont typeface="Wingdings" panose="05000000000000000000" pitchFamily="2" charset="2"/>
                <a:buChar char="l"/>
                <a:defRPr sz="2400">
                  <a:solidFill>
                    <a:srgbClr val="404040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ts val="600"/>
                </a:spcBef>
                <a:buClr>
                  <a:srgbClr val="262626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rgbClr val="404040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ts val="600"/>
                </a:spcBef>
                <a:buClr>
                  <a:srgbClr val="7F7F7F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rgbClr val="404040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7F7F7F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rgbClr val="404040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7F7F7F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rgbClr val="404040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7F7F7F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rgbClr val="404040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7F7F7F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rgbClr val="404040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MX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SISTEMA DE ADMINISTRACIÓN DE LA SEGURIDAD DE PROCESOS</a:t>
              </a: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68250" y="5765444"/>
              <a:ext cx="2038365" cy="81276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COMPROMISO CON LA SEGURIDAD DE PROCESO</a:t>
              </a: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736323" y="2442255"/>
              <a:ext cx="230430" cy="314921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Involucramiento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la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Fuerza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Laboral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668409" y="5589239"/>
              <a:ext cx="366715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668409" y="2276259"/>
              <a:ext cx="366715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2096985" y="2442255"/>
              <a:ext cx="230430" cy="314921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Stakeholder Outreach</a:t>
              </a: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2028774" y="5589239"/>
              <a:ext cx="366716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2028774" y="2276259"/>
              <a:ext cx="366716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369309" y="2442255"/>
              <a:ext cx="230430" cy="314921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Competencia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en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Seguridad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Procesos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1301693" y="5589239"/>
              <a:ext cx="366716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1301693" y="2276259"/>
              <a:ext cx="366716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1002295" y="2442255"/>
              <a:ext cx="230430" cy="314921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Cumplimiento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las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Normas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933391" y="5589239"/>
              <a:ext cx="366716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933391" y="2276259"/>
              <a:ext cx="366716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635281" y="2442255"/>
              <a:ext cx="230430" cy="314921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Cultura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la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Seguridad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Proceso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66676" y="5589239"/>
              <a:ext cx="366715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566676" y="2276259"/>
              <a:ext cx="366715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grpSp>
          <p:nvGrpSpPr>
            <p:cNvPr id="83990" name="Group 144"/>
            <p:cNvGrpSpPr>
              <a:grpSpLocks/>
            </p:cNvGrpSpPr>
            <p:nvPr/>
          </p:nvGrpSpPr>
          <p:grpSpPr bwMode="auto">
            <a:xfrm>
              <a:off x="3028633" y="2276850"/>
              <a:ext cx="366722" cy="3488828"/>
              <a:chOff x="2962974" y="2276850"/>
              <a:chExt cx="366722" cy="3488828"/>
            </a:xfrm>
          </p:grpSpPr>
          <p:sp>
            <p:nvSpPr>
              <p:cNvPr id="264" name="Rectangle 263"/>
              <p:cNvSpPr/>
              <p:nvPr/>
            </p:nvSpPr>
            <p:spPr>
              <a:xfrm>
                <a:off x="3031120" y="2442255"/>
                <a:ext cx="230430" cy="3149210"/>
              </a:xfrm>
              <a:prstGeom prst="rect">
                <a:avLst/>
              </a:prstGeom>
              <a:solidFill>
                <a:srgbClr val="F79646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vert="vert27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MS PGothic" panose="020B0600070205080204" pitchFamily="34" charset="-128"/>
                    <a:cs typeface="Arial" pitchFamily="34" charset="0"/>
                  </a:rPr>
                  <a:t>Ident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MS PGothic" panose="020B0600070205080204" pitchFamily="34" charset="-128"/>
                    <a:cs typeface="Arial" pitchFamily="34" charset="0"/>
                  </a:rPr>
                  <a:t>. de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MS PGothic" panose="020B0600070205080204" pitchFamily="34" charset="-128"/>
                    <a:cs typeface="Arial" pitchFamily="34" charset="0"/>
                  </a:rPr>
                  <a:t>Peligros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MS PGothic" panose="020B0600070205080204" pitchFamily="34" charset="-128"/>
                    <a:cs typeface="Arial" pitchFamily="34" charset="0"/>
                  </a:rPr>
                  <a:t> y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MS PGothic" panose="020B0600070205080204" pitchFamily="34" charset="-128"/>
                    <a:cs typeface="Arial" pitchFamily="34" charset="0"/>
                  </a:rPr>
                  <a:t>Análisis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MS PGothic" panose="020B0600070205080204" pitchFamily="34" charset="-128"/>
                    <a:cs typeface="Arial" pitchFamily="34" charset="0"/>
                  </a:rPr>
                  <a:t> de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MS PGothic" panose="020B0600070205080204" pitchFamily="34" charset="-128"/>
                    <a:cs typeface="Arial" pitchFamily="34" charset="0"/>
                  </a:rPr>
                  <a:t>Riesgo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2963247" y="5589239"/>
                <a:ext cx="366716" cy="17620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2963247" y="2276259"/>
                <a:ext cx="366716" cy="17620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83991" name="Group 143"/>
            <p:cNvGrpSpPr>
              <a:grpSpLocks/>
            </p:cNvGrpSpPr>
            <p:nvPr/>
          </p:nvGrpSpPr>
          <p:grpSpPr bwMode="auto">
            <a:xfrm>
              <a:off x="2661619" y="2276850"/>
              <a:ext cx="366722" cy="3488828"/>
              <a:chOff x="2595960" y="2276850"/>
              <a:chExt cx="366722" cy="3488828"/>
            </a:xfrm>
          </p:grpSpPr>
          <p:sp>
            <p:nvSpPr>
              <p:cNvPr id="261" name="Rectangle 260"/>
              <p:cNvSpPr/>
              <p:nvPr/>
            </p:nvSpPr>
            <p:spPr>
              <a:xfrm>
                <a:off x="2664106" y="2442255"/>
                <a:ext cx="230430" cy="3149210"/>
              </a:xfrm>
              <a:prstGeom prst="rect">
                <a:avLst/>
              </a:prstGeom>
              <a:solidFill>
                <a:srgbClr val="F79646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vert="vert27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MS PGothic" panose="020B0600070205080204" pitchFamily="34" charset="-128"/>
                    <a:cs typeface="Arial" pitchFamily="34" charset="0"/>
                  </a:rPr>
                  <a:t>Admin. del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MS PGothic" panose="020B0600070205080204" pitchFamily="34" charset="-128"/>
                    <a:cs typeface="Arial" pitchFamily="34" charset="0"/>
                  </a:rPr>
                  <a:t>Proceso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MS PGothic" panose="020B0600070205080204" pitchFamily="34" charset="-128"/>
                    <a:cs typeface="Arial" pitchFamily="34" charset="0"/>
                  </a:rPr>
                  <a:t> de 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MS PGothic" panose="020B0600070205080204" pitchFamily="34" charset="-128"/>
                    <a:cs typeface="Arial" pitchFamily="34" charset="0"/>
                  </a:rPr>
                  <a:t>Conocimiento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2596533" y="5589239"/>
                <a:ext cx="366715" cy="17620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2596533" y="2276259"/>
                <a:ext cx="366715" cy="17620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19" name="Rectangle 218"/>
            <p:cNvSpPr/>
            <p:nvPr/>
          </p:nvSpPr>
          <p:spPr>
            <a:xfrm>
              <a:off x="2506615" y="5765444"/>
              <a:ext cx="1049345" cy="812767"/>
            </a:xfrm>
            <a:prstGeom prst="rect">
              <a:avLst/>
            </a:prstGeom>
            <a:solidFill>
              <a:srgbClr val="F79646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ENTENDER PELIGROS Y RIESGOS</a:t>
              </a: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4079473" y="2442255"/>
              <a:ext cx="230430" cy="3149210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Prácticas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Trabajo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Seguro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011577" y="5589239"/>
              <a:ext cx="366715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011577" y="2276259"/>
              <a:ext cx="366715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440135" y="2442255"/>
              <a:ext cx="230430" cy="3149210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Integridad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y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Confiabilidad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los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activos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371941" y="5589239"/>
              <a:ext cx="366716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371941" y="2276259"/>
              <a:ext cx="366716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3712459" y="2442255"/>
              <a:ext cx="230430" cy="3149210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Procedimientos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Operativos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3644861" y="5589239"/>
              <a:ext cx="366716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3644861" y="2276259"/>
              <a:ext cx="366716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5898095" y="2442255"/>
              <a:ext cx="230430" cy="3149210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Preparación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para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la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operación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5829277" y="5589239"/>
              <a:ext cx="366716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5829277" y="2276259"/>
              <a:ext cx="366716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6248381" y="2438178"/>
              <a:ext cx="230430" cy="3149210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Conducción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las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Operaciones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</a:t>
              </a: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6197580" y="5589239"/>
              <a:ext cx="366716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6197580" y="2276259"/>
              <a:ext cx="366716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531081" y="2442255"/>
              <a:ext cx="230430" cy="3149210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Administración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del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Cambio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(MOC)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462563" y="5589239"/>
              <a:ext cx="366715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5462563" y="2276259"/>
              <a:ext cx="366715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5164067" y="2442255"/>
              <a:ext cx="230430" cy="3149210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Aseguramiento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la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Capacitación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5095847" y="5589239"/>
              <a:ext cx="366716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5095847" y="2276259"/>
              <a:ext cx="366716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4803403" y="2442255"/>
              <a:ext cx="230430" cy="3149210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Administración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los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Contratistas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735482" y="5589239"/>
              <a:ext cx="366715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4735482" y="2276259"/>
              <a:ext cx="366715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6631829" y="2442255"/>
              <a:ext cx="230430" cy="3149210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Administración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la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Emergencia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6564296" y="5589239"/>
              <a:ext cx="366715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6564296" y="2276259"/>
              <a:ext cx="366715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8294686" y="2442255"/>
              <a:ext cx="230430" cy="3149210"/>
            </a:xfrm>
            <a:prstGeom prst="rect">
              <a:avLst/>
            </a:prstGeom>
            <a:solidFill>
              <a:srgbClr val="9BBB5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Revisión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del </a:t>
              </a:r>
              <a:r>
                <a:rPr kumimoji="0" lang="en-US" sz="9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Gerenciamiento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y </a:t>
              </a:r>
              <a:r>
                <a:rPr kumimoji="0" lang="en-US" sz="9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mejora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continua</a:t>
              </a: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8226420" y="5589239"/>
              <a:ext cx="366716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8226420" y="2276259"/>
              <a:ext cx="366716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7934022" y="2442255"/>
              <a:ext cx="230430" cy="3149210"/>
            </a:xfrm>
            <a:prstGeom prst="rect">
              <a:avLst/>
            </a:prstGeom>
            <a:solidFill>
              <a:srgbClr val="9BBB5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Auditorias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7866056" y="5589239"/>
              <a:ext cx="366715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7866056" y="2276259"/>
              <a:ext cx="366715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7567008" y="2442255"/>
              <a:ext cx="230430" cy="3149210"/>
            </a:xfrm>
            <a:prstGeom prst="rect">
              <a:avLst/>
            </a:prstGeom>
            <a:solidFill>
              <a:srgbClr val="9BBB5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Mediciones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y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Métricas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7499340" y="5589239"/>
              <a:ext cx="366716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7499340" y="2276259"/>
              <a:ext cx="366716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7199994" y="2442255"/>
              <a:ext cx="230430" cy="3149210"/>
            </a:xfrm>
            <a:prstGeom prst="rect">
              <a:avLst/>
            </a:prstGeom>
            <a:solidFill>
              <a:srgbClr val="9BBB5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Investigación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 de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Incidentes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7132625" y="5589239"/>
              <a:ext cx="366715" cy="17620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7132625" y="2276259"/>
              <a:ext cx="366715" cy="1762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3543260" y="5765444"/>
              <a:ext cx="3495701" cy="812767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all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ADMINISTRAR EL RIESGO</a:t>
              </a: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7038962" y="5765444"/>
              <a:ext cx="1657362" cy="812767"/>
            </a:xfrm>
            <a:prstGeom prst="rect">
              <a:avLst/>
            </a:prstGeom>
            <a:solidFill>
              <a:srgbClr val="9BBB5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APRENDER DE LA EXPERIENCIA</a:t>
              </a:r>
            </a:p>
          </p:txBody>
        </p:sp>
      </p:grpSp>
      <p:sp>
        <p:nvSpPr>
          <p:cNvPr id="83971" name="Rectangle 269"/>
          <p:cNvSpPr>
            <a:spLocks noChangeArrowheads="1"/>
          </p:cNvSpPr>
          <p:nvPr/>
        </p:nvSpPr>
        <p:spPr bwMode="auto">
          <a:xfrm>
            <a:off x="9067800" y="6629400"/>
            <a:ext cx="1514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70000"/>
              <a:buFont typeface="Wingdings" panose="05000000000000000000" pitchFamily="2" charset="2"/>
              <a:buChar char="l"/>
              <a:defRPr sz="28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600"/>
              </a:spcBef>
              <a:buClr>
                <a:srgbClr val="7F7F7F"/>
              </a:buClr>
              <a:buSzPct val="70000"/>
              <a:buFont typeface="Wingdings" panose="05000000000000000000" pitchFamily="2" charset="2"/>
              <a:buChar char=""/>
              <a:defRPr sz="2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62626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MX" sz="800" b="0" i="0" u="none" strike="noStrike" kern="1200" cap="none" spc="0" normalizeH="0" baseline="0" noProof="0">
                <a:ln>
                  <a:noFill/>
                </a:ln>
                <a:solidFill>
                  <a:srgbClr val="D2D2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David Guss, Nexen Inc.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05470-D5B9-29B1-CF0F-1B183B80D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88" y="241298"/>
            <a:ext cx="9326912" cy="792164"/>
          </a:xfrm>
          <a:solidFill>
            <a:schemeClr val="bg1"/>
          </a:solidFill>
        </p:spPr>
        <p:txBody>
          <a:bodyPr anchor="ctr" anchorCtr="0">
            <a:normAutofit/>
          </a:bodyPr>
          <a:lstStyle/>
          <a:p>
            <a:r>
              <a:rPr lang="es-AR" sz="3600" b="1" dirty="0">
                <a:solidFill>
                  <a:srgbClr val="C00000"/>
                </a:solidFill>
                <a:latin typeface="+mn-lt"/>
              </a:rPr>
              <a:t>Seguridad De Procesos Basada En Riesgos</a:t>
            </a:r>
            <a:endParaRPr lang="en-US" sz="3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5939075"/>
      </p:ext>
    </p:extLst>
  </p:cSld>
  <p:clrMapOvr>
    <a:masterClrMapping/>
  </p:clrMapOvr>
</p:sld>
</file>

<file path=ppt/theme/theme1.xml><?xml version="1.0" encoding="utf-8"?>
<a:theme xmlns:a="http://schemas.openxmlformats.org/drawingml/2006/main" name="1_Foundations of P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oundations of P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dc408c-1fc1-469e-a01e-f30a259a3902" xsi:nil="true"/>
    <lcf76f155ced4ddcb4097134ff3c332f xmlns="6f641434-9e79-465e-a19b-6c249d7ad3a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87FC2285AEFA4780255C740FB195FB" ma:contentTypeVersion="14" ma:contentTypeDescription="Create a new document." ma:contentTypeScope="" ma:versionID="f08d217f13db7b3ad02f2b23a8bb0adc">
  <xsd:schema xmlns:xsd="http://www.w3.org/2001/XMLSchema" xmlns:xs="http://www.w3.org/2001/XMLSchema" xmlns:p="http://schemas.microsoft.com/office/2006/metadata/properties" xmlns:ns2="6f641434-9e79-465e-a19b-6c249d7ad3a8" xmlns:ns3="a2dc408c-1fc1-469e-a01e-f30a259a3902" targetNamespace="http://schemas.microsoft.com/office/2006/metadata/properties" ma:root="true" ma:fieldsID="58cd274eea9118c076d29e83a056ae7a" ns2:_="" ns3:_="">
    <xsd:import namespace="6f641434-9e79-465e-a19b-6c249d7ad3a8"/>
    <xsd:import namespace="a2dc408c-1fc1-469e-a01e-f30a259a39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41434-9e79-465e-a19b-6c249d7ad3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21c1ea9-fa71-45c8-a8d1-635d38d80d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dc408c-1fc1-469e-a01e-f30a259a390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6d58f17-41d5-4a6b-8e1e-090162541f4f}" ma:internalName="TaxCatchAll" ma:showField="CatchAllData" ma:web="a2dc408c-1fc1-469e-a01e-f30a259a3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264CBE-D1AA-46FC-9571-25E2A71886C4}">
  <ds:schemaRefs>
    <ds:schemaRef ds:uri="6f641434-9e79-465e-a19b-6c249d7ad3a8"/>
    <ds:schemaRef ds:uri="http://purl.org/dc/terms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a2dc408c-1fc1-469e-a01e-f30a259a390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4F38E4-3EE6-49FD-BF82-397F87BA56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CE4303-ABE7-4E29-89E4-4B4B3714FD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641434-9e79-465e-a19b-6c249d7ad3a8"/>
    <ds:schemaRef ds:uri="a2dc408c-1fc1-469e-a01e-f30a259a39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34124</TotalTime>
  <Words>170</Words>
  <Application>Microsoft Office PowerPoint</Application>
  <PresentationFormat>Widescreen</PresentationFormat>
  <Paragraphs>60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MS PGothic</vt:lpstr>
      <vt:lpstr>Arial</vt:lpstr>
      <vt:lpstr>Calibri</vt:lpstr>
      <vt:lpstr>Calibri Light</vt:lpstr>
      <vt:lpstr>Century Gothic</vt:lpstr>
      <vt:lpstr>Times New Roman</vt:lpstr>
      <vt:lpstr>Wingdings</vt:lpstr>
      <vt:lpstr>1_Foundations of PS</vt:lpstr>
      <vt:lpstr>2_Foundations of PS</vt:lpstr>
      <vt:lpstr>Presentación </vt:lpstr>
      <vt:lpstr>PowerPoint Presentation</vt:lpstr>
      <vt:lpstr>PowerPoint Presentation</vt:lpstr>
      <vt:lpstr>PowerPoint Presentation</vt:lpstr>
      <vt:lpstr>Agenda</vt:lpstr>
      <vt:lpstr>Subtitulo 2</vt:lpstr>
      <vt:lpstr>Tema Abc</vt:lpstr>
      <vt:lpstr>PowerPoint Presentation</vt:lpstr>
      <vt:lpstr>Seguridad De Procesos Basada En Riesgos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Dima Horani</dc:creator>
  <cp:lastModifiedBy>Carmen Osorio</cp:lastModifiedBy>
  <cp:revision>253</cp:revision>
  <dcterms:created xsi:type="dcterms:W3CDTF">2016-06-06T10:39:21Z</dcterms:created>
  <dcterms:modified xsi:type="dcterms:W3CDTF">2025-09-17T15:22:32Z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0x010100A787FC2285AEFA4780255C740FB195FB</vt:lpwstr>
  </property>
  <property fmtid="{D5CDD505-2E9C-101B-9397-08002B2CF9AE}" pid="3" name="MediaServiceImageTags">
    <vt:lpwstr/>
  </property>
</Properties>
</file>