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  <p:sldMasterId id="2147483815" r:id="rId2"/>
  </p:sldMasterIdLst>
  <p:notesMasterIdLst>
    <p:notesMasterId r:id="rId13"/>
  </p:notesMasterIdLst>
  <p:handoutMasterIdLst>
    <p:handoutMasterId r:id="rId14"/>
  </p:handoutMasterIdLst>
  <p:sldIdLst>
    <p:sldId id="556" r:id="rId3"/>
    <p:sldId id="525" r:id="rId4"/>
    <p:sldId id="526" r:id="rId5"/>
    <p:sldId id="527" r:id="rId6"/>
    <p:sldId id="554" r:id="rId7"/>
    <p:sldId id="528" r:id="rId8"/>
    <p:sldId id="547" r:id="rId9"/>
    <p:sldId id="557" r:id="rId10"/>
    <p:sldId id="558" r:id="rId11"/>
    <p:sldId id="555" r:id="rId12"/>
  </p:sldIdLst>
  <p:sldSz cx="9144000" cy="6858000" type="screen4x3"/>
  <p:notesSz cx="6950075" cy="9236075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2B8D108-44F3-4ADA-B2F8-2079685B4EE5}">
          <p14:sldIdLst>
            <p14:sldId id="556"/>
            <p14:sldId id="525"/>
            <p14:sldId id="526"/>
            <p14:sldId id="527"/>
            <p14:sldId id="554"/>
            <p14:sldId id="528"/>
            <p14:sldId id="547"/>
            <p14:sldId id="557"/>
            <p14:sldId id="558"/>
            <p14:sldId id="55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33" userDrawn="1">
          <p15:clr>
            <a:srgbClr val="A4A3A4"/>
          </p15:clr>
        </p15:guide>
        <p15:guide id="2" pos="2114" userDrawn="1">
          <p15:clr>
            <a:srgbClr val="A4A3A4"/>
          </p15:clr>
        </p15:guide>
        <p15:guide id="3" orient="horz" pos="2909" userDrawn="1">
          <p15:clr>
            <a:srgbClr val="A4A3A4"/>
          </p15:clr>
        </p15:guide>
        <p15:guide id="4" pos="2189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ukyah Hennessey" initials="RH" lastIdx="11" clrIdx="0"/>
  <p:cmAuthor id="1" name="Downes, Tony" initials="DT" lastIdx="9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F565"/>
    <a:srgbClr val="0000FF"/>
    <a:srgbClr val="99FFCC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54" autoAdjust="0"/>
    <p:restoredTop sz="94676" autoAdjust="0"/>
  </p:normalViewPr>
  <p:slideViewPr>
    <p:cSldViewPr>
      <p:cViewPr varScale="1">
        <p:scale>
          <a:sx n="69" d="100"/>
          <a:sy n="69" d="100"/>
        </p:scale>
        <p:origin x="917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6355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16685"/>
    </p:cViewPr>
  </p:sorterViewPr>
  <p:notesViewPr>
    <p:cSldViewPr>
      <p:cViewPr varScale="1">
        <p:scale>
          <a:sx n="49" d="100"/>
          <a:sy n="49" d="100"/>
        </p:scale>
        <p:origin x="-2654" y="-77"/>
      </p:cViewPr>
      <p:guideLst>
        <p:guide orient="horz" pos="2833"/>
        <p:guide pos="2114"/>
        <p:guide orient="horz" pos="2909"/>
        <p:guide pos="218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85" tIns="46241" rIns="92485" bIns="4624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85" tIns="46241" rIns="92485" bIns="46241" rtlCol="0"/>
          <a:lstStyle>
            <a:lvl1pPr algn="r">
              <a:defRPr sz="1200"/>
            </a:lvl1pPr>
          </a:lstStyle>
          <a:p>
            <a:fld id="{961F2A80-EB3E-4814-977C-1BB5CB9B1B90}" type="datetimeFigureOut">
              <a:rPr lang="en-US" smtClean="0"/>
              <a:t>9/19/2018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9"/>
            <a:ext cx="3011699" cy="461804"/>
          </a:xfrm>
          <a:prstGeom prst="rect">
            <a:avLst/>
          </a:prstGeom>
        </p:spPr>
        <p:txBody>
          <a:bodyPr vert="horz" lIns="92485" tIns="46241" rIns="92485" bIns="4624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669"/>
            <a:ext cx="3011699" cy="461804"/>
          </a:xfrm>
          <a:prstGeom prst="rect">
            <a:avLst/>
          </a:prstGeom>
        </p:spPr>
        <p:txBody>
          <a:bodyPr vert="horz" lIns="92485" tIns="46241" rIns="92485" bIns="46241" rtlCol="0" anchor="b"/>
          <a:lstStyle>
            <a:lvl1pPr algn="r">
              <a:defRPr sz="1200"/>
            </a:lvl1pPr>
          </a:lstStyle>
          <a:p>
            <a:fld id="{AD4E94DD-8F8A-414C-875B-6FCEE2698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2865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85" tIns="46241" rIns="92485" bIns="4624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85" tIns="46241" rIns="92485" bIns="46241" rtlCol="0"/>
          <a:lstStyle>
            <a:lvl1pPr algn="r">
              <a:defRPr sz="1200"/>
            </a:lvl1pPr>
          </a:lstStyle>
          <a:p>
            <a:fld id="{E3190A3C-A06C-4BFA-9049-013C0FA5FC3C}" type="datetimeFigureOut">
              <a:rPr lang="en-US" smtClean="0"/>
              <a:t>9/19/2018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3738"/>
            <a:ext cx="4616450" cy="34623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85" tIns="46241" rIns="92485" bIns="4624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85" tIns="46241" rIns="92485" bIns="4624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1804"/>
          </a:xfrm>
          <a:prstGeom prst="rect">
            <a:avLst/>
          </a:prstGeom>
        </p:spPr>
        <p:txBody>
          <a:bodyPr vert="horz" lIns="92485" tIns="46241" rIns="92485" bIns="4624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1804"/>
          </a:xfrm>
          <a:prstGeom prst="rect">
            <a:avLst/>
          </a:prstGeom>
        </p:spPr>
        <p:txBody>
          <a:bodyPr vert="horz" lIns="92485" tIns="46241" rIns="92485" bIns="46241" rtlCol="0" anchor="b"/>
          <a:lstStyle>
            <a:lvl1pPr algn="r">
              <a:defRPr sz="1200"/>
            </a:lvl1pPr>
          </a:lstStyle>
          <a:p>
            <a:fld id="{472DC882-A808-4666-A0E9-060D3578D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797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DC882-A808-4666-A0E9-060D3578DB4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163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DC882-A808-4666-A0E9-060D3578DB4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090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DC882-A808-4666-A0E9-060D3578DB4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971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DC882-A808-4666-A0E9-060D3578DB4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9012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DC882-A808-4666-A0E9-060D3578DB4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286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DC882-A808-4666-A0E9-060D3578DB4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0223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DC882-A808-4666-A0E9-060D3578DB4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5671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DC882-A808-4666-A0E9-060D3578DB4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175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i="1" dirty="0" smtClean="0">
                <a:solidFill>
                  <a:srgbClr val="C00000"/>
                </a:solidFill>
                <a:ea typeface="Times New Roman"/>
                <a:cs typeface="Times New Roman"/>
              </a:rPr>
              <a:t>“The Global Community Committed to Process Safety”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453BB7-0400-46D2-910F-BBCEA53CF0E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Imagem2"/>
          <p:cNvPicPr>
            <a:picLocks noChangeAspect="1" noChangeArrowheads="1"/>
          </p:cNvPicPr>
          <p:nvPr userDrawn="1"/>
        </p:nvPicPr>
        <p:blipFill>
          <a:blip r:embed="rId2" cstate="print"/>
          <a:srcRect l="20042" b="84120"/>
          <a:stretch>
            <a:fillRect/>
          </a:stretch>
        </p:blipFill>
        <p:spPr bwMode="auto">
          <a:xfrm>
            <a:off x="1835150" y="0"/>
            <a:ext cx="7308850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77469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i="1" dirty="0" smtClean="0">
                <a:solidFill>
                  <a:srgbClr val="C00000"/>
                </a:solidFill>
                <a:ea typeface="Times New Roman"/>
                <a:cs typeface="Times New Roman"/>
              </a:rPr>
              <a:t>“The Global Community Committed to Process Safety”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E1AEE-6DA2-4EEB-B0D2-67C74E8B90E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Imagem2"/>
          <p:cNvPicPr>
            <a:picLocks noChangeAspect="1" noChangeArrowheads="1"/>
          </p:cNvPicPr>
          <p:nvPr userDrawn="1"/>
        </p:nvPicPr>
        <p:blipFill>
          <a:blip r:embed="rId2" cstate="print"/>
          <a:srcRect l="20042" b="84120"/>
          <a:stretch>
            <a:fillRect/>
          </a:stretch>
        </p:blipFill>
        <p:spPr bwMode="auto">
          <a:xfrm>
            <a:off x="1835150" y="0"/>
            <a:ext cx="7308850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58321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i="1" dirty="0" smtClean="0">
                <a:solidFill>
                  <a:srgbClr val="C00000"/>
                </a:solidFill>
                <a:ea typeface="Times New Roman"/>
                <a:cs typeface="Times New Roman"/>
              </a:rPr>
              <a:t>“The Global Community Committed to Process Safety”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42168-1DE5-4DDE-B366-6A560DC94B0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Imagem2"/>
          <p:cNvPicPr>
            <a:picLocks noChangeAspect="1" noChangeArrowheads="1"/>
          </p:cNvPicPr>
          <p:nvPr userDrawn="1"/>
        </p:nvPicPr>
        <p:blipFill>
          <a:blip r:embed="rId2" cstate="print"/>
          <a:srcRect l="20042" b="84120"/>
          <a:stretch>
            <a:fillRect/>
          </a:stretch>
        </p:blipFill>
        <p:spPr bwMode="auto">
          <a:xfrm>
            <a:off x="1835150" y="0"/>
            <a:ext cx="7308850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043052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ireframeOverlay-Home.png"/>
          <p:cNvPicPr>
            <a:picLocks noChangeAspect="1"/>
          </p:cNvPicPr>
          <p:nvPr/>
        </p:nvPicPr>
        <p:blipFill>
          <a:blip r:embed="rId2"/>
          <a:srcRect t="-93973"/>
          <a:stretch>
            <a:fillRect/>
          </a:stretch>
        </p:blipFill>
        <p:spPr>
          <a:xfrm>
            <a:off x="179388" y="1182688"/>
            <a:ext cx="8786812" cy="5276850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</a:gradFill>
        </p:spPr>
      </p:pic>
      <p:pic>
        <p:nvPicPr>
          <p:cNvPr id="5" name="Picture 7" descr="CCPS_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23850"/>
            <a:ext cx="16383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 userDrawn="1"/>
        </p:nvSpPr>
        <p:spPr>
          <a:xfrm>
            <a:off x="412750" y="457200"/>
            <a:ext cx="6292850" cy="6413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8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8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8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8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8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8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8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8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8" charset="-128"/>
              </a:defRPr>
            </a:lvl9pPr>
          </a:lstStyle>
          <a:p>
            <a:endParaRPr lang="en-US" altLang="en-US" sz="3600" dirty="0">
              <a:solidFill>
                <a:prstClr val="black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7513" y="1371600"/>
            <a:ext cx="4383087" cy="49530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86400" y="1905000"/>
            <a:ext cx="2895600" cy="3581400"/>
          </a:xfrm>
          <a:ln>
            <a:solidFill>
              <a:schemeClr val="tx1">
                <a:lumMod val="75000"/>
                <a:lumOff val="25000"/>
              </a:schemeClr>
            </a:solidFill>
          </a:ln>
          <a:effectLst>
            <a:reflection blurRad="6350" stA="52000" endA="300" endPos="22000" dir="5400000" sy="-100000" algn="bl" rotWithShape="0"/>
          </a:effectLst>
        </p:spPr>
        <p:txBody>
          <a:bodyPr rtlCol="0">
            <a:normAutofit/>
          </a:bodyPr>
          <a:lstStyle/>
          <a:p>
            <a:pPr lvl="0"/>
            <a:endParaRPr lang="en-US" noProof="0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0350" y="6454775"/>
            <a:ext cx="5759450" cy="2286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en-US" dirty="0" smtClean="0">
                <a:solidFill>
                  <a:prstClr val="black"/>
                </a:solidFill>
              </a:rPr>
              <a:t>“The Global Community Committed to Process Safety”</a:t>
            </a:r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5823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ireframeOverlay-Home.png"/>
          <p:cNvPicPr>
            <a:picLocks noChangeAspect="1"/>
          </p:cNvPicPr>
          <p:nvPr/>
        </p:nvPicPr>
        <p:blipFill>
          <a:blip r:embed="rId2"/>
          <a:srcRect t="-93973"/>
          <a:stretch>
            <a:fillRect/>
          </a:stretch>
        </p:blipFill>
        <p:spPr>
          <a:xfrm>
            <a:off x="179388" y="1182688"/>
            <a:ext cx="8786812" cy="5276851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</a:gradFill>
        </p:spPr>
      </p:pic>
      <p:pic>
        <p:nvPicPr>
          <p:cNvPr id="5" name="Picture 7" descr="CCPS_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23851"/>
            <a:ext cx="16383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 userDrawn="1"/>
        </p:nvSpPr>
        <p:spPr>
          <a:xfrm>
            <a:off x="412750" y="457201"/>
            <a:ext cx="6292850" cy="646331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8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8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8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8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8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8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8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8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8" charset="-128"/>
              </a:defRPr>
            </a:lvl9pPr>
          </a:lstStyle>
          <a:p>
            <a:endParaRPr lang="en-US" altLang="en-US" sz="3600" dirty="0">
              <a:solidFill>
                <a:prstClr val="black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7515" y="1371600"/>
            <a:ext cx="4383087" cy="49530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86400" y="1905000"/>
            <a:ext cx="2895600" cy="3581400"/>
          </a:xfrm>
          <a:ln>
            <a:solidFill>
              <a:schemeClr val="tx1">
                <a:lumMod val="75000"/>
                <a:lumOff val="25000"/>
              </a:schemeClr>
            </a:solidFill>
          </a:ln>
          <a:effectLst>
            <a:reflection blurRad="6350" stA="52000" endA="300" endPos="22000" dir="5400000" sy="-100000" algn="bl" rotWithShape="0"/>
          </a:effectLst>
        </p:spPr>
        <p:txBody>
          <a:bodyPr rtlCol="0">
            <a:normAutofit/>
          </a:bodyPr>
          <a:lstStyle/>
          <a:p>
            <a:pPr lvl="0"/>
            <a:endParaRPr lang="en-US" noProof="0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0350" y="6454775"/>
            <a:ext cx="5759450" cy="2286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en-US" dirty="0">
                <a:solidFill>
                  <a:prstClr val="black"/>
                </a:solidFill>
              </a:rPr>
              <a:t>Copyright © 2009 Center for Chemical Process Safety of the American Institute of Chemical Engineers</a:t>
            </a:r>
          </a:p>
        </p:txBody>
      </p:sp>
    </p:spTree>
    <p:extLst>
      <p:ext uri="{BB962C8B-B14F-4D97-AF65-F5344CB8AC3E}">
        <p14:creationId xmlns:p14="http://schemas.microsoft.com/office/powerpoint/2010/main" val="18510479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1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5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7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5CB38-CEBA-C545-9C4D-5F99980FFB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FFF41-098C-2845-B91E-071BDBA2D8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1620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5CB38-CEBA-C545-9C4D-5F99980FFB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FFF41-098C-2845-B91E-071BDBA2D8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AIChE_logo_CMYK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704" y="336176"/>
            <a:ext cx="2514904" cy="672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1108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7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1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5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9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3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7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5CB38-CEBA-C545-9C4D-5F99980FFB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FFF41-098C-2845-B91E-071BDBA2D8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8972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5CB38-CEBA-C545-9C4D-5F99980FFB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FFF41-098C-2845-B91E-071BDBA2D8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3026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00" indent="0">
              <a:buNone/>
              <a:defRPr sz="2000" b="1"/>
            </a:lvl2pPr>
            <a:lvl3pPr marL="912797" indent="0">
              <a:buNone/>
              <a:defRPr sz="1800" b="1"/>
            </a:lvl3pPr>
            <a:lvl4pPr marL="1369197" indent="0">
              <a:buNone/>
              <a:defRPr sz="1600" b="1"/>
            </a:lvl4pPr>
            <a:lvl5pPr marL="1825594" indent="0">
              <a:buNone/>
              <a:defRPr sz="1600" b="1"/>
            </a:lvl5pPr>
            <a:lvl6pPr marL="2281995" indent="0">
              <a:buNone/>
              <a:defRPr sz="1600" b="1"/>
            </a:lvl6pPr>
            <a:lvl7pPr marL="2738391" indent="0">
              <a:buNone/>
              <a:defRPr sz="1600" b="1"/>
            </a:lvl7pPr>
            <a:lvl8pPr marL="3194792" indent="0">
              <a:buNone/>
              <a:defRPr sz="1600" b="1"/>
            </a:lvl8pPr>
            <a:lvl9pPr marL="365118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00" indent="0">
              <a:buNone/>
              <a:defRPr sz="2000" b="1"/>
            </a:lvl2pPr>
            <a:lvl3pPr marL="912797" indent="0">
              <a:buNone/>
              <a:defRPr sz="1800" b="1"/>
            </a:lvl3pPr>
            <a:lvl4pPr marL="1369197" indent="0">
              <a:buNone/>
              <a:defRPr sz="1600" b="1"/>
            </a:lvl4pPr>
            <a:lvl5pPr marL="1825594" indent="0">
              <a:buNone/>
              <a:defRPr sz="1600" b="1"/>
            </a:lvl5pPr>
            <a:lvl6pPr marL="2281995" indent="0">
              <a:buNone/>
              <a:defRPr sz="1600" b="1"/>
            </a:lvl6pPr>
            <a:lvl7pPr marL="2738391" indent="0">
              <a:buNone/>
              <a:defRPr sz="1600" b="1"/>
            </a:lvl7pPr>
            <a:lvl8pPr marL="3194792" indent="0">
              <a:buNone/>
              <a:defRPr sz="1600" b="1"/>
            </a:lvl8pPr>
            <a:lvl9pPr marL="365118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5CB38-CEBA-C545-9C4D-5F99980FFB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FFF41-098C-2845-B91E-071BDBA2D8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148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5CB38-CEBA-C545-9C4D-5F99980FFB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FFF41-098C-2845-B91E-071BDBA2D8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3467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263299"/>
            <a:ext cx="7010400" cy="814387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7" name="Picture 2" descr="Imagem2"/>
          <p:cNvPicPr>
            <a:picLocks noChangeAspect="1" noChangeArrowheads="1"/>
          </p:cNvPicPr>
          <p:nvPr userDrawn="1"/>
        </p:nvPicPr>
        <p:blipFill>
          <a:blip r:embed="rId2" cstate="print"/>
          <a:srcRect l="20042" b="84120"/>
          <a:stretch>
            <a:fillRect/>
          </a:stretch>
        </p:blipFill>
        <p:spPr bwMode="auto">
          <a:xfrm>
            <a:off x="1835150" y="0"/>
            <a:ext cx="7308850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3886200" cy="365125"/>
          </a:xfrm>
        </p:spPr>
        <p:txBody>
          <a:bodyPr/>
          <a:lstStyle/>
          <a:p>
            <a:pPr>
              <a:defRPr/>
            </a:pPr>
            <a:r>
              <a:rPr lang="en-US" b="1" i="1" dirty="0" smtClean="0">
                <a:solidFill>
                  <a:srgbClr val="C00000"/>
                </a:solidFill>
                <a:ea typeface="Times New Roman"/>
                <a:cs typeface="Times New Roman"/>
              </a:rPr>
              <a:t>“The Global Community Committed to Process Safety”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6F0DAB-C505-4939-86D6-F9C9EC2AF7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0919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5CB38-CEBA-C545-9C4D-5F99980FFB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FFF41-098C-2845-B91E-071BDBA2D8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349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400" indent="0">
              <a:buNone/>
              <a:defRPr sz="1200"/>
            </a:lvl2pPr>
            <a:lvl3pPr marL="912797" indent="0">
              <a:buNone/>
              <a:defRPr sz="1000"/>
            </a:lvl3pPr>
            <a:lvl4pPr marL="1369197" indent="0">
              <a:buNone/>
              <a:defRPr sz="900"/>
            </a:lvl4pPr>
            <a:lvl5pPr marL="1825594" indent="0">
              <a:buNone/>
              <a:defRPr sz="900"/>
            </a:lvl5pPr>
            <a:lvl6pPr marL="2281995" indent="0">
              <a:buNone/>
              <a:defRPr sz="900"/>
            </a:lvl6pPr>
            <a:lvl7pPr marL="2738391" indent="0">
              <a:buNone/>
              <a:defRPr sz="900"/>
            </a:lvl7pPr>
            <a:lvl8pPr marL="3194792" indent="0">
              <a:buNone/>
              <a:defRPr sz="900"/>
            </a:lvl8pPr>
            <a:lvl9pPr marL="365118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5CB38-CEBA-C545-9C4D-5F99980FFB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FFF41-098C-2845-B91E-071BDBA2D8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6426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400" indent="0">
              <a:buNone/>
              <a:defRPr sz="2800"/>
            </a:lvl2pPr>
            <a:lvl3pPr marL="912797" indent="0">
              <a:buNone/>
              <a:defRPr sz="2400"/>
            </a:lvl3pPr>
            <a:lvl4pPr marL="1369197" indent="0">
              <a:buNone/>
              <a:defRPr sz="2000"/>
            </a:lvl4pPr>
            <a:lvl5pPr marL="1825594" indent="0">
              <a:buNone/>
              <a:defRPr sz="2000"/>
            </a:lvl5pPr>
            <a:lvl6pPr marL="2281995" indent="0">
              <a:buNone/>
              <a:defRPr sz="2000"/>
            </a:lvl6pPr>
            <a:lvl7pPr marL="2738391" indent="0">
              <a:buNone/>
              <a:defRPr sz="2000"/>
            </a:lvl7pPr>
            <a:lvl8pPr marL="3194792" indent="0">
              <a:buNone/>
              <a:defRPr sz="2000"/>
            </a:lvl8pPr>
            <a:lvl9pPr marL="3651189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400" indent="0">
              <a:buNone/>
              <a:defRPr sz="1200"/>
            </a:lvl2pPr>
            <a:lvl3pPr marL="912797" indent="0">
              <a:buNone/>
              <a:defRPr sz="1000"/>
            </a:lvl3pPr>
            <a:lvl4pPr marL="1369197" indent="0">
              <a:buNone/>
              <a:defRPr sz="900"/>
            </a:lvl4pPr>
            <a:lvl5pPr marL="1825594" indent="0">
              <a:buNone/>
              <a:defRPr sz="900"/>
            </a:lvl5pPr>
            <a:lvl6pPr marL="2281995" indent="0">
              <a:buNone/>
              <a:defRPr sz="900"/>
            </a:lvl6pPr>
            <a:lvl7pPr marL="2738391" indent="0">
              <a:buNone/>
              <a:defRPr sz="900"/>
            </a:lvl7pPr>
            <a:lvl8pPr marL="3194792" indent="0">
              <a:buNone/>
              <a:defRPr sz="900"/>
            </a:lvl8pPr>
            <a:lvl9pPr marL="365118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5CB38-CEBA-C545-9C4D-5F99980FFB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FFF41-098C-2845-B91E-071BDBA2D8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0122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5CB38-CEBA-C545-9C4D-5F99980FFB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FFF41-098C-2845-B91E-071BDBA2D8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1944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5CB38-CEBA-C545-9C4D-5F99980FFB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FFF41-098C-2845-B91E-071BDBA2D8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0319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5CB38-CEBA-C545-9C4D-5F99980FFB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FFF41-098C-2845-B91E-071BDBA2D8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2439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DE2351-D613-4B56-8FFF-1922FAC29005}" type="datetimeFigureOut">
              <a:rPr lang="en-US" sz="1800" smtClean="0">
                <a:solidFill>
                  <a:prstClr val="black"/>
                </a:solidFill>
              </a:rPr>
              <a:pPr/>
              <a:t>9/19/2018</a:t>
            </a:fld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23C9C39-03D7-4608-8D6D-57F681743C47}" type="slidenum">
              <a:rPr lang="en-US" sz="1800" smtClean="0">
                <a:solidFill>
                  <a:prstClr val="black"/>
                </a:solidFill>
              </a:rPr>
              <a:pPr/>
              <a:t>‹#›</a:t>
            </a:fld>
            <a:endParaRPr lang="en-US" sz="1800" dirty="0">
              <a:solidFill>
                <a:prstClr val="black"/>
              </a:solidFill>
            </a:endParaRPr>
          </a:p>
        </p:txBody>
      </p:sp>
      <p:pic>
        <p:nvPicPr>
          <p:cNvPr id="6" name="Picture 7" descr="628a_inside_nologos-0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X:\1-lisal\1-data\AIChE logo\AIChE_logo approved biz card_PMS.JP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252371"/>
            <a:ext cx="1981200" cy="58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/>
          <p:nvPr userDrawn="1"/>
        </p:nvCxnSpPr>
        <p:spPr>
          <a:xfrm>
            <a:off x="876869" y="1371600"/>
            <a:ext cx="7315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91460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9389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31190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i="1" dirty="0" smtClean="0">
                <a:solidFill>
                  <a:srgbClr val="C00000"/>
                </a:solidFill>
                <a:ea typeface="Times New Roman"/>
                <a:cs typeface="Times New Roman"/>
              </a:rPr>
              <a:t>“The Global Community Committed to Process Safety”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5433B-C84E-4BAB-83FF-26BD4C9B2CD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Imagem2"/>
          <p:cNvPicPr>
            <a:picLocks noChangeAspect="1" noChangeArrowheads="1"/>
          </p:cNvPicPr>
          <p:nvPr userDrawn="1"/>
        </p:nvPicPr>
        <p:blipFill>
          <a:blip r:embed="rId2" cstate="print"/>
          <a:srcRect l="20042" b="84120"/>
          <a:stretch>
            <a:fillRect/>
          </a:stretch>
        </p:blipFill>
        <p:spPr bwMode="auto">
          <a:xfrm>
            <a:off x="1835150" y="0"/>
            <a:ext cx="7308850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89724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5791200" cy="1143000"/>
          </a:xfrm>
        </p:spPr>
        <p:txBody>
          <a:bodyPr>
            <a:normAutofit/>
          </a:bodyPr>
          <a:lstStyle>
            <a:lvl1pPr>
              <a:defRPr sz="360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“The Global Community Committed to Process Safety”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7A7AD9-3648-431C-83FA-0DACE1585E9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 descr="Imagem2"/>
          <p:cNvPicPr>
            <a:picLocks noChangeAspect="1" noChangeArrowheads="1"/>
          </p:cNvPicPr>
          <p:nvPr userDrawn="1"/>
        </p:nvPicPr>
        <p:blipFill>
          <a:blip r:embed="rId2" cstate="print"/>
          <a:srcRect l="20042" b="84120"/>
          <a:stretch>
            <a:fillRect/>
          </a:stretch>
        </p:blipFill>
        <p:spPr bwMode="auto">
          <a:xfrm>
            <a:off x="1835150" y="0"/>
            <a:ext cx="7308850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82565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i="1" dirty="0" smtClean="0">
                <a:solidFill>
                  <a:srgbClr val="C00000"/>
                </a:solidFill>
                <a:ea typeface="Times New Roman"/>
                <a:cs typeface="Times New Roman"/>
              </a:rPr>
              <a:t>“The Global Community Committed to Process Safety”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8752B2-79FD-444F-B043-BEF191C4DB5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2" descr="Imagem2"/>
          <p:cNvPicPr>
            <a:picLocks noChangeAspect="1" noChangeArrowheads="1"/>
          </p:cNvPicPr>
          <p:nvPr userDrawn="1"/>
        </p:nvPicPr>
        <p:blipFill>
          <a:blip r:embed="rId2" cstate="print"/>
          <a:srcRect l="20042" b="84120"/>
          <a:stretch>
            <a:fillRect/>
          </a:stretch>
        </p:blipFill>
        <p:spPr bwMode="auto">
          <a:xfrm>
            <a:off x="1835150" y="0"/>
            <a:ext cx="7308850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87047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i="1" dirty="0" smtClean="0">
                <a:solidFill>
                  <a:srgbClr val="C00000"/>
                </a:solidFill>
                <a:ea typeface="Times New Roman"/>
                <a:cs typeface="Times New Roman"/>
              </a:rPr>
              <a:t>“The Global Community Committed to Process Safety”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B37C1F-CC6D-4680-83C8-E27FB0D61E2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2" descr="Imagem2"/>
          <p:cNvPicPr>
            <a:picLocks noChangeAspect="1" noChangeArrowheads="1"/>
          </p:cNvPicPr>
          <p:nvPr userDrawn="1"/>
        </p:nvPicPr>
        <p:blipFill>
          <a:blip r:embed="rId2" cstate="print"/>
          <a:srcRect l="20042" b="84120"/>
          <a:stretch>
            <a:fillRect/>
          </a:stretch>
        </p:blipFill>
        <p:spPr bwMode="auto">
          <a:xfrm>
            <a:off x="1835150" y="0"/>
            <a:ext cx="7308850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92227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i="1" dirty="0" smtClean="0">
                <a:solidFill>
                  <a:srgbClr val="C00000"/>
                </a:solidFill>
                <a:ea typeface="Times New Roman"/>
                <a:cs typeface="Times New Roman"/>
              </a:rPr>
              <a:t>“The Global Community Committed to Process Safety”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88377-EB83-47D6-A0F6-364AE9B0471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 descr="Imagem2"/>
          <p:cNvPicPr>
            <a:picLocks noChangeAspect="1" noChangeArrowheads="1"/>
          </p:cNvPicPr>
          <p:nvPr userDrawn="1"/>
        </p:nvPicPr>
        <p:blipFill>
          <a:blip r:embed="rId2" cstate="print"/>
          <a:srcRect l="20042" b="84120"/>
          <a:stretch>
            <a:fillRect/>
          </a:stretch>
        </p:blipFill>
        <p:spPr bwMode="auto">
          <a:xfrm>
            <a:off x="1835150" y="0"/>
            <a:ext cx="7308850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90004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i="1" dirty="0" smtClean="0">
                <a:solidFill>
                  <a:srgbClr val="C00000"/>
                </a:solidFill>
                <a:ea typeface="Times New Roman"/>
                <a:cs typeface="Times New Roman"/>
              </a:rPr>
              <a:t>“The Global Community Committed to Process Safety”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155DB-4142-4CD5-A9C2-DFC179AF704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 descr="Imagem2"/>
          <p:cNvPicPr>
            <a:picLocks noChangeAspect="1" noChangeArrowheads="1"/>
          </p:cNvPicPr>
          <p:nvPr userDrawn="1"/>
        </p:nvPicPr>
        <p:blipFill>
          <a:blip r:embed="rId2" cstate="print"/>
          <a:srcRect l="20042" b="84120"/>
          <a:stretch>
            <a:fillRect/>
          </a:stretch>
        </p:blipFill>
        <p:spPr bwMode="auto">
          <a:xfrm>
            <a:off x="1835150" y="0"/>
            <a:ext cx="7308850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78206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i="1" dirty="0" smtClean="0">
                <a:solidFill>
                  <a:srgbClr val="C00000"/>
                </a:solidFill>
                <a:ea typeface="Times New Roman"/>
                <a:cs typeface="Times New Roman"/>
              </a:rPr>
              <a:t>“The Global Community Committed to Process Safety”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DA983-D4A5-4B5B-8C5D-04A1A35ADA1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 descr="Imagem2"/>
          <p:cNvPicPr>
            <a:picLocks noChangeAspect="1" noChangeArrowheads="1"/>
          </p:cNvPicPr>
          <p:nvPr userDrawn="1"/>
        </p:nvPicPr>
        <p:blipFill>
          <a:blip r:embed="rId2" cstate="print"/>
          <a:srcRect l="20042" b="84120"/>
          <a:stretch>
            <a:fillRect/>
          </a:stretch>
        </p:blipFill>
        <p:spPr bwMode="auto">
          <a:xfrm>
            <a:off x="1835150" y="0"/>
            <a:ext cx="7308850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58098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5.jpeg"/><Relationship Id="rId2" Type="http://schemas.openxmlformats.org/officeDocument/2006/relationships/slideLayout" Target="../slideLayouts/slideLayout1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1676400" y="274638"/>
            <a:ext cx="7010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b="1" i="1" dirty="0" smtClean="0">
                <a:solidFill>
                  <a:srgbClr val="C00000"/>
                </a:solidFill>
                <a:ea typeface="Times New Roman"/>
                <a:cs typeface="Times New Roman"/>
              </a:rPr>
              <a:t>“The Global Community Committed to Process Safety”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16F0DAB-C505-4939-86D6-F9C9EC2AF7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127" name="Picture 6" descr="2008 CCPS_Logo.jpg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52400" y="228600"/>
            <a:ext cx="1524000" cy="668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Imagem2"/>
          <p:cNvPicPr>
            <a:picLocks noChangeAspect="1" noChangeArrowheads="1"/>
          </p:cNvPicPr>
          <p:nvPr userDrawn="1"/>
        </p:nvPicPr>
        <p:blipFill>
          <a:blip r:embed="rId16" cstate="print"/>
          <a:srcRect l="20042" b="84120"/>
          <a:stretch>
            <a:fillRect/>
          </a:stretch>
        </p:blipFill>
        <p:spPr bwMode="auto">
          <a:xfrm>
            <a:off x="1835150" y="0"/>
            <a:ext cx="7308850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34120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291" tIns="45646" rIns="91291" bIns="4564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14"/>
            <a:ext cx="8229600" cy="4525963"/>
          </a:xfrm>
          <a:prstGeom prst="rect">
            <a:avLst/>
          </a:prstGeom>
        </p:spPr>
        <p:txBody>
          <a:bodyPr vert="horz" lIns="91291" tIns="45646" rIns="91291" bIns="4564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291" tIns="45646" rIns="91291" bIns="4564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453"/>
            <a:fld id="{5DF5CB38-CEBA-C545-9C4D-5F99980FFB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6453"/>
              <a:t>9/19/2018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291" tIns="45646" rIns="91291" bIns="4564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453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291" tIns="45646" rIns="91291" bIns="4564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453"/>
            <a:fld id="{3F8FFF41-098C-2845-B91E-071BDBA2D8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6453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AIChE_Blank Slide.jpg"/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9273" y="0"/>
            <a:ext cx="92132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593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  <p:sldLayoutId id="2147483828" r:id="rId13"/>
    <p:sldLayoutId id="2147483829" r:id="rId14"/>
    <p:sldLayoutId id="2147483830" r:id="rId15"/>
  </p:sldLayoutIdLst>
  <p:txStyles>
    <p:titleStyle>
      <a:lvl1pPr algn="ctr" defTabSz="45645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339" indent="-342339" algn="l" defTabSz="456453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734" indent="-285282" algn="l" defTabSz="456453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131" indent="-228229" algn="l" defTabSz="456453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583" indent="-228229" algn="l" defTabSz="456453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033" indent="-228229" algn="l" defTabSz="456453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487" indent="-228229" algn="l" defTabSz="45645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940" indent="-228229" algn="l" defTabSz="45645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391" indent="-228229" algn="l" defTabSz="45645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841" indent="-228229" algn="l" defTabSz="45645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4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53" algn="l" defTabSz="4564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03" algn="l" defTabSz="4564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357" algn="l" defTabSz="4564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808" algn="l" defTabSz="4564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262" algn="l" defTabSz="4564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711" algn="l" defTabSz="4564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166" algn="l" defTabSz="4564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616" algn="l" defTabSz="4564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ccps_psid@aiche.org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2438400" y="2941481"/>
            <a:ext cx="6477000" cy="14700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/>
              <a:t>CCPS </a:t>
            </a:r>
            <a:r>
              <a:rPr lang="en-US" dirty="0" smtClean="0"/>
              <a:t>Projects &amp; Publishing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438400" y="6550223"/>
            <a:ext cx="4043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Global Community Committed to Process Safety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82490" y="4648200"/>
            <a:ext cx="23194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Anil Gokhale, P.E.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Director, CCPS Projects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23"/>
          <p:cNvSpPr>
            <a:spLocks noGrp="1"/>
          </p:cNvSpPr>
          <p:nvPr>
            <p:ph type="sldNum" sz="quarter" idx="12"/>
          </p:nvPr>
        </p:nvSpPr>
        <p:spPr>
          <a:xfrm>
            <a:off x="7349672" y="6553200"/>
            <a:ext cx="1591305" cy="200587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3AD5C-2469-45DA-8C79-CB291FDE7C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\\MYBOOKLIVE\Public\Pictures\Documents\Anil Portrait\anil gokha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233" y="2209800"/>
            <a:ext cx="1431932" cy="2192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551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Updates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19200"/>
            <a:ext cx="8229600" cy="4800600"/>
          </a:xfrm>
        </p:spPr>
        <p:txBody>
          <a:bodyPr/>
          <a:lstStyle/>
          <a:p>
            <a:r>
              <a:rPr lang="en-US" sz="2800" dirty="0" smtClean="0"/>
              <a:t>UPSLI</a:t>
            </a:r>
          </a:p>
          <a:p>
            <a:pPr lvl="1"/>
            <a:r>
              <a:rPr lang="en-US" sz="2400" dirty="0" smtClean="0"/>
              <a:t>Faculty Workshops</a:t>
            </a:r>
          </a:p>
          <a:p>
            <a:pPr lvl="1"/>
            <a:r>
              <a:rPr lang="en-US" sz="2400" dirty="0" smtClean="0"/>
              <a:t>Student Boot Camps</a:t>
            </a:r>
          </a:p>
          <a:p>
            <a:pPr lvl="1"/>
            <a:r>
              <a:rPr lang="en-US" sz="2400" dirty="0" err="1" smtClean="0"/>
              <a:t>SAChE</a:t>
            </a:r>
            <a:r>
              <a:rPr lang="en-US" sz="2400" dirty="0" smtClean="0"/>
              <a:t> development – new eLearning modules</a:t>
            </a:r>
          </a:p>
          <a:p>
            <a:r>
              <a:rPr lang="en-US" sz="2800" dirty="0" smtClean="0"/>
              <a:t>Credentialing</a:t>
            </a:r>
          </a:p>
          <a:p>
            <a:pPr lvl="1"/>
            <a:r>
              <a:rPr lang="en-US" sz="2400" dirty="0" smtClean="0"/>
              <a:t>Two very successful Exams completed with new software platform (July, Sept 2018)</a:t>
            </a:r>
          </a:p>
          <a:p>
            <a:pPr lvl="1"/>
            <a:r>
              <a:rPr lang="en-US" sz="2400" dirty="0" smtClean="0"/>
              <a:t>Key focus forward</a:t>
            </a:r>
          </a:p>
          <a:p>
            <a:pPr lvl="2"/>
            <a:r>
              <a:rPr lang="en-US" sz="2000" dirty="0" smtClean="0"/>
              <a:t>Processes &amp; Procedures streamlining</a:t>
            </a:r>
          </a:p>
          <a:p>
            <a:pPr lvl="2"/>
            <a:r>
              <a:rPr lang="en-US" sz="2000" dirty="0" smtClean="0"/>
              <a:t>Marketing – Spread the word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 i="1" smtClean="0">
                <a:solidFill>
                  <a:srgbClr val="C00000"/>
                </a:solidFill>
                <a:ea typeface="Times New Roman"/>
                <a:cs typeface="Times New Roman"/>
              </a:rPr>
              <a:t>“The Global Community Committed to Process Safety”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15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89601" y="5702031"/>
            <a:ext cx="1085850" cy="273844"/>
          </a:xfrm>
        </p:spPr>
        <p:txBody>
          <a:bodyPr/>
          <a:lstStyle/>
          <a:p>
            <a:pPr>
              <a:defRPr/>
            </a:pPr>
            <a:fld id="{8DD1B862-D708-436A-9C85-DE61C596E417}" type="slidenum">
              <a:rPr lang="en-US">
                <a:solidFill>
                  <a:srgbClr val="000000"/>
                </a:solidFill>
                <a:latin typeface="Calibri"/>
              </a:rPr>
              <a:pPr>
                <a:defRPr/>
              </a:pPr>
              <a:t>2</a:t>
            </a:fld>
            <a:endParaRPr lang="en-US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47314" y="6477000"/>
            <a:ext cx="36471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200" b="1" i="1" kern="0" dirty="0">
                <a:solidFill>
                  <a:srgbClr val="C00000"/>
                </a:solidFill>
                <a:latin typeface="Calibri" pitchFamily="34" charset="0"/>
              </a:rPr>
              <a:t>“The Global Community Committed to Process Safety”</a:t>
            </a:r>
          </a:p>
        </p:txBody>
      </p:sp>
      <p:sp>
        <p:nvSpPr>
          <p:cNvPr id="11" name="Subtitle 6"/>
          <p:cNvSpPr>
            <a:spLocks noGrp="1"/>
          </p:cNvSpPr>
          <p:nvPr>
            <p:ph idx="1"/>
          </p:nvPr>
        </p:nvSpPr>
        <p:spPr>
          <a:xfrm>
            <a:off x="3352879" y="1162161"/>
            <a:ext cx="2672488" cy="514350"/>
          </a:xfrm>
        </p:spPr>
        <p:txBody>
          <a:bodyPr/>
          <a:lstStyle/>
          <a:p>
            <a:pPr marL="0" indent="0" algn="ctr">
              <a:buNone/>
            </a:pPr>
            <a:r>
              <a:rPr lang="en-US" sz="2700" b="1" dirty="0">
                <a:solidFill>
                  <a:srgbClr val="00B050"/>
                </a:solidFill>
              </a:rPr>
              <a:t>PUBLISHED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" y="1781624"/>
            <a:ext cx="2642192" cy="398168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033" y="1752857"/>
            <a:ext cx="2492985" cy="4010454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412819" y="189707"/>
            <a:ext cx="6629400" cy="79216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2018 Books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646" y="1782711"/>
            <a:ext cx="2508954" cy="392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08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89601" y="5702031"/>
            <a:ext cx="1085850" cy="273844"/>
          </a:xfrm>
        </p:spPr>
        <p:txBody>
          <a:bodyPr/>
          <a:lstStyle/>
          <a:p>
            <a:pPr>
              <a:defRPr/>
            </a:pPr>
            <a:fld id="{8DD1B862-D708-436A-9C85-DE61C596E417}" type="slidenum">
              <a:rPr lang="en-US">
                <a:solidFill>
                  <a:srgbClr val="000000"/>
                </a:solidFill>
                <a:latin typeface="Calibri"/>
              </a:rPr>
              <a:pPr>
                <a:defRPr/>
              </a:pPr>
              <a:t>3</a:t>
            </a:fld>
            <a:endParaRPr lang="en-US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95600" y="6400800"/>
            <a:ext cx="36471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200" b="1" i="1" kern="0" dirty="0">
                <a:solidFill>
                  <a:srgbClr val="C00000"/>
                </a:solidFill>
                <a:latin typeface="Calibri" pitchFamily="34" charset="0"/>
              </a:rPr>
              <a:t>“The Global Community Committed to Process Safety”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9658" y="2057400"/>
            <a:ext cx="2251784" cy="3544397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2400300" y="221066"/>
            <a:ext cx="65151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 smtClean="0"/>
              <a:t>2018 Books</a:t>
            </a:r>
            <a:endParaRPr lang="en-US" sz="32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4485954"/>
              </p:ext>
            </p:extLst>
          </p:nvPr>
        </p:nvGraphicFramePr>
        <p:xfrm>
          <a:off x="5277267" y="2057400"/>
          <a:ext cx="2727681" cy="35298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" name="Acrobat Document" r:id="rId5" imgW="4663359" imgH="6035040" progId="AcroExch.Document.7">
                  <p:embed/>
                </p:oleObj>
              </mc:Choice>
              <mc:Fallback>
                <p:oleObj name="Acrobat Document" r:id="rId5" imgW="4663359" imgH="603504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277267" y="2057400"/>
                        <a:ext cx="2727681" cy="35298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Subtitle 6"/>
          <p:cNvSpPr>
            <a:spLocks noGrp="1"/>
          </p:cNvSpPr>
          <p:nvPr>
            <p:ph idx="1"/>
          </p:nvPr>
        </p:nvSpPr>
        <p:spPr>
          <a:xfrm>
            <a:off x="3382932" y="1165947"/>
            <a:ext cx="2672488" cy="891453"/>
          </a:xfrm>
        </p:spPr>
        <p:txBody>
          <a:bodyPr/>
          <a:lstStyle/>
          <a:p>
            <a:pPr marL="0" indent="0" algn="ctr">
              <a:buNone/>
            </a:pPr>
            <a:r>
              <a:rPr lang="en-US" sz="2700" b="1" dirty="0" smtClean="0">
                <a:solidFill>
                  <a:srgbClr val="00B050"/>
                </a:solidFill>
              </a:rPr>
              <a:t>PUBLISHED</a:t>
            </a:r>
          </a:p>
          <a:p>
            <a:pPr marL="0" indent="0" algn="ctr">
              <a:buNone/>
            </a:pPr>
            <a:r>
              <a:rPr lang="en-US" sz="2700" b="1" dirty="0" smtClean="0">
                <a:solidFill>
                  <a:srgbClr val="00B050"/>
                </a:solidFill>
              </a:rPr>
              <a:t>Sept 2018</a:t>
            </a:r>
            <a:endParaRPr lang="en-US" sz="27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0973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848600" y="6392285"/>
            <a:ext cx="1085850" cy="273844"/>
          </a:xfrm>
        </p:spPr>
        <p:txBody>
          <a:bodyPr/>
          <a:lstStyle/>
          <a:p>
            <a:pPr>
              <a:defRPr/>
            </a:pPr>
            <a:fld id="{8DD1B862-D708-436A-9C85-DE61C596E417}" type="slidenum">
              <a:rPr lang="en-US">
                <a:solidFill>
                  <a:srgbClr val="000000"/>
                </a:solidFill>
                <a:latin typeface="Calibri"/>
              </a:rPr>
              <a:pPr>
                <a:defRPr/>
              </a:pPr>
              <a:t>4</a:t>
            </a:fld>
            <a:endParaRPr lang="en-US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71800" y="6402249"/>
            <a:ext cx="36471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200" b="1" i="1" kern="0" dirty="0">
                <a:solidFill>
                  <a:srgbClr val="C00000"/>
                </a:solidFill>
                <a:latin typeface="Calibri" pitchFamily="34" charset="0"/>
              </a:rPr>
              <a:t>“The Global Community Committed to Process Safety”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1823855"/>
            <a:ext cx="2585857" cy="394829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1" y="1816871"/>
            <a:ext cx="2523203" cy="3959913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2590800" y="274638"/>
            <a:ext cx="65532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 smtClean="0"/>
              <a:t>2018 Books: </a:t>
            </a:r>
            <a:r>
              <a:rPr lang="en-US" sz="2800" dirty="0"/>
              <a:t>W</a:t>
            </a:r>
            <a:r>
              <a:rPr lang="en-US" sz="2800" dirty="0" smtClean="0"/>
              <a:t>ork in Progress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484854" y="5878290"/>
            <a:ext cx="2696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Early Nov. 2018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953991" y="5878290"/>
            <a:ext cx="2696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1Q 2019</a:t>
            </a:r>
          </a:p>
        </p:txBody>
      </p:sp>
    </p:spTree>
    <p:extLst>
      <p:ext uri="{BB962C8B-B14F-4D97-AF65-F5344CB8AC3E}">
        <p14:creationId xmlns:p14="http://schemas.microsoft.com/office/powerpoint/2010/main" val="1330672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>
        <p15:prstTrans prst="wind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543800" y="6269362"/>
            <a:ext cx="1085850" cy="273844"/>
          </a:xfrm>
        </p:spPr>
        <p:txBody>
          <a:bodyPr/>
          <a:lstStyle/>
          <a:p>
            <a:pPr>
              <a:defRPr/>
            </a:pPr>
            <a:fld id="{8DD1B862-D708-436A-9C85-DE61C596E417}" type="slidenum">
              <a:rPr lang="en-US">
                <a:solidFill>
                  <a:srgbClr val="000000"/>
                </a:solidFill>
                <a:latin typeface="Calibri"/>
              </a:rPr>
              <a:pPr>
                <a:defRPr/>
              </a:pPr>
              <a:t>5</a:t>
            </a:fld>
            <a:endParaRPr lang="en-US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71800" y="6402249"/>
            <a:ext cx="36471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200" b="1" i="1" kern="0" dirty="0">
                <a:solidFill>
                  <a:srgbClr val="C00000"/>
                </a:solidFill>
                <a:latin typeface="Calibri" pitchFamily="34" charset="0"/>
              </a:rPr>
              <a:t>“The Global Community Committed to Process Safety”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2590800" y="274638"/>
            <a:ext cx="65532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 smtClean="0"/>
              <a:t>2018 Non-Book Publications</a:t>
            </a:r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5562600" y="5555482"/>
            <a:ext cx="28169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dirty="0" smtClean="0"/>
              <a:t>Monograph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524000"/>
            <a:ext cx="3112019" cy="405360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69761" y="5542656"/>
            <a:ext cx="26116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dirty="0" smtClean="0">
                <a:solidFill>
                  <a:prstClr val="black"/>
                </a:solidFill>
              </a:rPr>
              <a:t>Guide Document</a:t>
            </a:r>
            <a:endParaRPr lang="en-US" sz="2000" dirty="0">
              <a:solidFill>
                <a:prstClr val="black"/>
              </a:solidFill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1422040"/>
              </p:ext>
            </p:extLst>
          </p:nvPr>
        </p:nvGraphicFramePr>
        <p:xfrm>
          <a:off x="5270560" y="1533642"/>
          <a:ext cx="3129424" cy="4049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5" name="Acrobat Document" r:id="rId5" imgW="4663440" imgH="6035040" progId="AcroExch.Document.7">
                  <p:embed/>
                </p:oleObj>
              </mc:Choice>
              <mc:Fallback>
                <p:oleObj name="Acrobat Document" r:id="rId5" imgW="4663440" imgH="603504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270560" y="1533642"/>
                        <a:ext cx="3129424" cy="40497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48514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>
        <p15:prstTrans prst="wind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751954" y="6256369"/>
            <a:ext cx="1085850" cy="273844"/>
          </a:xfrm>
        </p:spPr>
        <p:txBody>
          <a:bodyPr/>
          <a:lstStyle/>
          <a:p>
            <a:pPr>
              <a:defRPr/>
            </a:pPr>
            <a:fld id="{8DD1B862-D708-436A-9C85-DE61C596E417}" type="slidenum">
              <a:rPr lang="en-US">
                <a:solidFill>
                  <a:srgbClr val="000000"/>
                </a:solidFill>
                <a:latin typeface="Calibri"/>
              </a:rPr>
              <a:pPr>
                <a:defRPr/>
              </a:pPr>
              <a:t>6</a:t>
            </a:fld>
            <a:endParaRPr lang="en-US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0" y="6393291"/>
            <a:ext cx="36471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200" b="1" i="1" kern="0" dirty="0">
                <a:solidFill>
                  <a:srgbClr val="C00000"/>
                </a:solidFill>
                <a:latin typeface="Calibri" pitchFamily="34" charset="0"/>
              </a:rPr>
              <a:t>“The Global Community Committed to Process Safety”</a:t>
            </a:r>
          </a:p>
        </p:txBody>
      </p:sp>
      <p:sp>
        <p:nvSpPr>
          <p:cNvPr id="11" name="Subtitle 6"/>
          <p:cNvSpPr>
            <a:spLocks noGrp="1"/>
          </p:cNvSpPr>
          <p:nvPr>
            <p:ph idx="1"/>
          </p:nvPr>
        </p:nvSpPr>
        <p:spPr>
          <a:xfrm>
            <a:off x="381000" y="1256557"/>
            <a:ext cx="8153400" cy="4651510"/>
          </a:xfrm>
        </p:spPr>
        <p:txBody>
          <a:bodyPr/>
          <a:lstStyle/>
          <a:p>
            <a:pPr lvl="0"/>
            <a:r>
              <a:rPr lang="en-US" sz="2400" dirty="0" smtClean="0">
                <a:solidFill>
                  <a:prstClr val="black"/>
                </a:solidFill>
              </a:rPr>
              <a:t>Process Safety Leadership from Board Room to Front Lines</a:t>
            </a:r>
          </a:p>
          <a:p>
            <a:r>
              <a:rPr lang="en-US" sz="2400" dirty="0" smtClean="0"/>
              <a:t>Guide to making Acute </a:t>
            </a:r>
            <a:r>
              <a:rPr lang="en-US" sz="2400" dirty="0"/>
              <a:t>Risk </a:t>
            </a:r>
            <a:r>
              <a:rPr lang="en-US" sz="2400" dirty="0" smtClean="0"/>
              <a:t>Decisions</a:t>
            </a:r>
          </a:p>
          <a:p>
            <a:r>
              <a:rPr lang="en-US" sz="2400" dirty="0" smtClean="0"/>
              <a:t>Guidelines Process </a:t>
            </a:r>
            <a:r>
              <a:rPr lang="en-US" sz="2400" dirty="0"/>
              <a:t>Safety in Pilot plant and Labs </a:t>
            </a:r>
            <a:endParaRPr lang="en-US" sz="2400" dirty="0" smtClean="0"/>
          </a:p>
          <a:p>
            <a:r>
              <a:rPr lang="en-US" sz="2400" dirty="0" smtClean="0"/>
              <a:t>Guidelines for </a:t>
            </a:r>
            <a:r>
              <a:rPr lang="en-US" sz="2400" dirty="0"/>
              <a:t>Inherently Safer Design 3rd </a:t>
            </a:r>
            <a:r>
              <a:rPr lang="en-US" sz="2400" dirty="0" smtClean="0"/>
              <a:t>Ed</a:t>
            </a:r>
          </a:p>
          <a:p>
            <a:r>
              <a:rPr lang="en-US" sz="2400" dirty="0" smtClean="0"/>
              <a:t>More Incidents </a:t>
            </a:r>
            <a:r>
              <a:rPr lang="en-US" sz="2400" dirty="0"/>
              <a:t>that define Process </a:t>
            </a:r>
            <a:r>
              <a:rPr lang="en-US" sz="2400" dirty="0" smtClean="0"/>
              <a:t>Safety</a:t>
            </a:r>
            <a:endParaRPr lang="en-US" sz="2400" dirty="0"/>
          </a:p>
          <a:p>
            <a:r>
              <a:rPr lang="en-US" sz="2400" dirty="0"/>
              <a:t>Incident Investigation 3rd </a:t>
            </a:r>
            <a:r>
              <a:rPr lang="en-US" sz="2400" dirty="0" smtClean="0"/>
              <a:t>Ed</a:t>
            </a:r>
            <a:endParaRPr lang="en-US" sz="2400" dirty="0"/>
          </a:p>
          <a:p>
            <a:r>
              <a:rPr lang="en-US" sz="2400" dirty="0" smtClean="0"/>
              <a:t>Guidelines for Process Safety in Upstream Industry</a:t>
            </a:r>
          </a:p>
          <a:p>
            <a:pPr lvl="1"/>
            <a:r>
              <a:rPr lang="en-US" sz="2000" dirty="0" smtClean="0"/>
              <a:t>Might slip to 2020</a:t>
            </a:r>
          </a:p>
          <a:p>
            <a:pPr lvl="0"/>
            <a:endParaRPr lang="en-US" sz="2400" dirty="0">
              <a:solidFill>
                <a:prstClr val="black"/>
              </a:solidFill>
            </a:endParaRPr>
          </a:p>
          <a:p>
            <a:pPr marL="457200" lvl="1" indent="0">
              <a:buNone/>
            </a:pPr>
            <a:endParaRPr lang="en-US" sz="2000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3200400" y="274638"/>
            <a:ext cx="59436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 smtClean="0"/>
              <a:t>2019 Publications Projection</a:t>
            </a:r>
            <a:endParaRPr lang="en-US" dirty="0"/>
          </a:p>
        </p:txBody>
      </p:sp>
      <p:pic>
        <p:nvPicPr>
          <p:cNvPr id="4108" name="Picture 12" descr="Image result for book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575" y="3513636"/>
            <a:ext cx="1749425" cy="2637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666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drap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751954" y="6256369"/>
            <a:ext cx="1085850" cy="273844"/>
          </a:xfrm>
        </p:spPr>
        <p:txBody>
          <a:bodyPr/>
          <a:lstStyle/>
          <a:p>
            <a:pPr>
              <a:defRPr/>
            </a:pPr>
            <a:fld id="{8DD1B862-D708-436A-9C85-DE61C596E417}" type="slidenum">
              <a:rPr lang="en-US">
                <a:solidFill>
                  <a:srgbClr val="000000"/>
                </a:solidFill>
                <a:latin typeface="Calibri"/>
              </a:rPr>
              <a:pPr>
                <a:defRPr/>
              </a:pPr>
              <a:t>7</a:t>
            </a:fld>
            <a:endParaRPr lang="en-US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5606" name="Picture 6" descr="https://www.aiche.org/sites/default/files/styles/aiche_content/public/images/redirect_page/AIChE%20Books-Final-Cropped-574.jpg?itok=Q1E5RTH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199" y="1094407"/>
            <a:ext cx="2245111" cy="148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048000" y="6393291"/>
            <a:ext cx="36471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200" b="1" i="1" kern="0" dirty="0">
                <a:solidFill>
                  <a:srgbClr val="C00000"/>
                </a:solidFill>
                <a:latin typeface="Calibri" pitchFamily="34" charset="0"/>
              </a:rPr>
              <a:t>“The Global Community Committed to Process Safety”</a:t>
            </a:r>
          </a:p>
        </p:txBody>
      </p:sp>
      <p:sp>
        <p:nvSpPr>
          <p:cNvPr id="11" name="Subtitle 6"/>
          <p:cNvSpPr>
            <a:spLocks noGrp="1"/>
          </p:cNvSpPr>
          <p:nvPr>
            <p:ph idx="1"/>
          </p:nvPr>
        </p:nvSpPr>
        <p:spPr>
          <a:xfrm>
            <a:off x="381000" y="1371601"/>
            <a:ext cx="7696200" cy="4884768"/>
          </a:xfrm>
        </p:spPr>
        <p:txBody>
          <a:bodyPr/>
          <a:lstStyle/>
          <a:p>
            <a:r>
              <a:rPr lang="en-US" sz="2400" dirty="0" smtClean="0"/>
              <a:t>P281 Human Performance in Process Safety</a:t>
            </a:r>
          </a:p>
          <a:p>
            <a:pPr lvl="1"/>
            <a:r>
              <a:rPr lang="en-US" sz="2000" dirty="0" smtClean="0"/>
              <a:t>Scope document finalization next</a:t>
            </a:r>
          </a:p>
          <a:p>
            <a:r>
              <a:rPr lang="en-US" sz="2400" dirty="0" smtClean="0"/>
              <a:t>P283 </a:t>
            </a:r>
            <a:r>
              <a:rPr lang="en-US" sz="2400" dirty="0"/>
              <a:t>PHA Revalidation 2nd </a:t>
            </a:r>
            <a:r>
              <a:rPr lang="en-US" sz="2400" dirty="0" smtClean="0"/>
              <a:t>Ed</a:t>
            </a:r>
          </a:p>
          <a:p>
            <a:pPr lvl="1"/>
            <a:r>
              <a:rPr lang="en-US" sz="2000" dirty="0" smtClean="0"/>
              <a:t>Strong Survey feedback, completing book scope/layout</a:t>
            </a:r>
            <a:endParaRPr lang="en-US" sz="2000" dirty="0"/>
          </a:p>
          <a:p>
            <a:r>
              <a:rPr lang="en-US" sz="2400" dirty="0" smtClean="0"/>
              <a:t>P289 Golden Rules for Process Safety</a:t>
            </a:r>
          </a:p>
          <a:p>
            <a:pPr lvl="1"/>
            <a:r>
              <a:rPr lang="en-US" sz="2000" dirty="0" smtClean="0"/>
              <a:t>Team leaning towards an ‘app’, not a book</a:t>
            </a:r>
          </a:p>
          <a:p>
            <a:r>
              <a:rPr lang="en-US" sz="2400" dirty="0" smtClean="0"/>
              <a:t>P292 Lessons Learned Years Later</a:t>
            </a:r>
          </a:p>
          <a:p>
            <a:pPr lvl="1"/>
            <a:r>
              <a:rPr lang="en-US" sz="2000" dirty="0" smtClean="0"/>
              <a:t>Sub-Committee: 7 Volunteers.  </a:t>
            </a:r>
            <a:r>
              <a:rPr lang="en-US" sz="2000" i="1" dirty="0" smtClean="0"/>
              <a:t>NEED MORE</a:t>
            </a:r>
          </a:p>
          <a:p>
            <a:r>
              <a:rPr lang="en-US" sz="2400" dirty="0" smtClean="0"/>
              <a:t>P290 </a:t>
            </a:r>
            <a:r>
              <a:rPr lang="en-US" sz="2400" dirty="0" smtClean="0"/>
              <a:t>Process Safety Toolbox</a:t>
            </a:r>
          </a:p>
          <a:p>
            <a:pPr lvl="1"/>
            <a:r>
              <a:rPr lang="en-US" sz="2000" dirty="0" smtClean="0"/>
              <a:t>Need Volunteers</a:t>
            </a:r>
          </a:p>
          <a:p>
            <a:r>
              <a:rPr lang="en-US" sz="2400" dirty="0" smtClean="0"/>
              <a:t>P291 </a:t>
            </a:r>
            <a:r>
              <a:rPr lang="en-US" sz="2400" dirty="0" smtClean="0"/>
              <a:t>GL for Abnormal Situation Management</a:t>
            </a:r>
          </a:p>
          <a:p>
            <a:pPr lvl="1"/>
            <a:r>
              <a:rPr lang="en-US" sz="2000" dirty="0" smtClean="0"/>
              <a:t>Team formation in progress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3200400" y="274638"/>
            <a:ext cx="59436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 smtClean="0"/>
              <a:t>Targeted for 2020</a:t>
            </a:r>
            <a:endParaRPr lang="en-US" dirty="0"/>
          </a:p>
        </p:txBody>
      </p:sp>
      <p:pic>
        <p:nvPicPr>
          <p:cNvPr id="2054" name="Picture 6" descr="https://www.summitir.com/wp-content/uploads/2017/02/toolbox-600x4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657600"/>
            <a:ext cx="1732156" cy="129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1070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drap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Focus on Canada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8229600" cy="4525963"/>
          </a:xfrm>
        </p:spPr>
        <p:txBody>
          <a:bodyPr/>
          <a:lstStyle/>
          <a:p>
            <a:r>
              <a:rPr lang="en-US" sz="2800" dirty="0" smtClean="0"/>
              <a:t>How to move forward New Topics</a:t>
            </a:r>
          </a:p>
          <a:p>
            <a:pPr lvl="1"/>
            <a:r>
              <a:rPr lang="en-US" sz="2400" dirty="0" smtClean="0"/>
              <a:t>Example: Pipelines</a:t>
            </a:r>
          </a:p>
          <a:p>
            <a:r>
              <a:rPr lang="en-US" sz="2800" dirty="0" smtClean="0"/>
              <a:t>Proposal: You have the expertise.  Take the lead</a:t>
            </a:r>
            <a:endParaRPr lang="en-US" sz="2800" dirty="0" smtClean="0"/>
          </a:p>
          <a:p>
            <a:pPr lvl="1"/>
            <a:r>
              <a:rPr lang="en-US" sz="2400" dirty="0" smtClean="0"/>
              <a:t>Provide strong justification of the need</a:t>
            </a:r>
          </a:p>
          <a:p>
            <a:pPr lvl="1"/>
            <a:r>
              <a:rPr lang="en-US" sz="2400" dirty="0" smtClean="0"/>
              <a:t>Document it to the Planning committee</a:t>
            </a:r>
          </a:p>
          <a:p>
            <a:pPr lvl="1"/>
            <a:r>
              <a:rPr lang="en-US" sz="2400" dirty="0" smtClean="0"/>
              <a:t>Approval and get on the TSC </a:t>
            </a:r>
            <a:r>
              <a:rPr lang="en-US" sz="2400" dirty="0" smtClean="0"/>
              <a:t>ballot</a:t>
            </a:r>
          </a:p>
          <a:p>
            <a:pPr lvl="1"/>
            <a:r>
              <a:rPr lang="en-US" sz="2400" dirty="0" smtClean="0"/>
              <a:t>Focal Point of contact: Louisa Nara</a:t>
            </a:r>
            <a:endParaRPr lang="en-US" sz="2400" dirty="0" smtClean="0"/>
          </a:p>
          <a:p>
            <a:r>
              <a:rPr lang="en-US" sz="2800" dirty="0" smtClean="0"/>
              <a:t>Volunteer for the sub-committee</a:t>
            </a:r>
          </a:p>
          <a:p>
            <a:pPr lvl="1"/>
            <a:r>
              <a:rPr lang="en-US" sz="2400" dirty="0" smtClean="0"/>
              <a:t>Your sweat equity is critical to making it successful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 i="1" smtClean="0">
                <a:solidFill>
                  <a:srgbClr val="C00000"/>
                </a:solidFill>
                <a:ea typeface="Times New Roman"/>
                <a:cs typeface="Times New Roman"/>
              </a:rPr>
              <a:t>“The Global Community Committed to Process Safety”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31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250826"/>
            <a:ext cx="7010400" cy="814387"/>
          </a:xfrm>
        </p:spPr>
        <p:txBody>
          <a:bodyPr/>
          <a:lstStyle/>
          <a:p>
            <a:r>
              <a:rPr lang="en-US" sz="3200" dirty="0" smtClean="0"/>
              <a:t>Process Safety Incident Database (PSID)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/>
          <a:lstStyle/>
          <a:p>
            <a:r>
              <a:rPr lang="en-US" sz="2400" dirty="0"/>
              <a:t>Reopened in December </a:t>
            </a:r>
            <a:r>
              <a:rPr lang="en-US" sz="2400" dirty="0" smtClean="0"/>
              <a:t>2017</a:t>
            </a:r>
            <a:endParaRPr lang="en-US" sz="2400" dirty="0"/>
          </a:p>
          <a:p>
            <a:pPr lvl="1"/>
            <a:r>
              <a:rPr lang="en-US" sz="2000" dirty="0"/>
              <a:t>Opened access to all CCPS members</a:t>
            </a:r>
          </a:p>
          <a:p>
            <a:pPr lvl="2"/>
            <a:r>
              <a:rPr lang="en-US" sz="1800" dirty="0"/>
              <a:t>Except </a:t>
            </a:r>
            <a:r>
              <a:rPr lang="en-US" sz="1800" dirty="0" smtClean="0"/>
              <a:t>government </a:t>
            </a:r>
            <a:r>
              <a:rPr lang="en-US" sz="1800" dirty="0"/>
              <a:t>/ regulatory entities</a:t>
            </a:r>
          </a:p>
          <a:p>
            <a:pPr lvl="1"/>
            <a:r>
              <a:rPr lang="en-US" sz="2000" dirty="0" smtClean="0"/>
              <a:t>Over 800 incidents and expanding</a:t>
            </a:r>
          </a:p>
          <a:p>
            <a:pPr lvl="1"/>
            <a:r>
              <a:rPr lang="en-US" sz="2000" dirty="0" smtClean="0"/>
              <a:t>Member </a:t>
            </a:r>
            <a:r>
              <a:rPr lang="en-US" sz="2000" dirty="0"/>
              <a:t>benefit – no fees required</a:t>
            </a:r>
          </a:p>
          <a:p>
            <a:pPr lvl="1"/>
            <a:r>
              <a:rPr lang="en-US" sz="2000" dirty="0"/>
              <a:t>Company admin and user registrations required</a:t>
            </a:r>
          </a:p>
          <a:p>
            <a:pPr lvl="2"/>
            <a:r>
              <a:rPr lang="en-US" sz="1800" dirty="0"/>
              <a:t>User Approval: CCPS Operational admin or Company admin</a:t>
            </a:r>
            <a:endParaRPr lang="en-US" dirty="0" smtClean="0"/>
          </a:p>
          <a:p>
            <a:r>
              <a:rPr lang="en-US" sz="2400" dirty="0" smtClean="0"/>
              <a:t>We encourage every PSID company to submit </a:t>
            </a:r>
            <a:r>
              <a:rPr lang="en-US" sz="2400" i="1" dirty="0" smtClean="0"/>
              <a:t>at least</a:t>
            </a:r>
            <a:r>
              <a:rPr lang="en-US" sz="2400" dirty="0" smtClean="0"/>
              <a:t> one incident every year</a:t>
            </a:r>
          </a:p>
          <a:p>
            <a:r>
              <a:rPr lang="en-US" sz="2400" dirty="0" smtClean="0"/>
              <a:t>For </a:t>
            </a:r>
            <a:r>
              <a:rPr lang="en-US" sz="2400" dirty="0"/>
              <a:t>more </a:t>
            </a:r>
            <a:r>
              <a:rPr lang="en-US" sz="2400" dirty="0" smtClean="0"/>
              <a:t>information, please contact </a:t>
            </a:r>
            <a:r>
              <a:rPr lang="en-US" sz="2400" dirty="0" smtClean="0">
                <a:hlinkClick r:id="rId3"/>
              </a:rPr>
              <a:t>ccps_psid@aiche.org</a:t>
            </a:r>
            <a:endParaRPr lang="en-US" sz="2400" dirty="0" smtClean="0"/>
          </a:p>
          <a:p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i="1" smtClean="0">
                <a:solidFill>
                  <a:srgbClr val="C00000"/>
                </a:solidFill>
                <a:ea typeface="Times New Roman"/>
                <a:cs typeface="Times New Roman"/>
              </a:rPr>
              <a:t>“The Global Community Committed to Process Safety”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741" y="1828800"/>
            <a:ext cx="221932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291383" y="5638800"/>
            <a:ext cx="6705600" cy="38100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dirty="0">
                <a:solidFill>
                  <a:prstClr val="white"/>
                </a:solidFill>
              </a:rPr>
              <a:t>Over 130 new registrations, representing more than 60 companies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252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URRENTXMLFILE" val="C:\Users\rukyh.METAL\Documents\TSC\20150917 TSC - Global Web Conference\20150817 TSC Global Web Conference Slides version 7 RH.xml"/>
  <p:tag name="XMLFILE" val="C:\Users\rukyh.METAL\Documents\TSC\20150917 TSC - Global Web Conference\20150817 TSC Global Web Conference Slides version 7 RH.xml"/>
  <p:tag name="CUMFILE" val="C:\Users\rukyh.METAL\Documents\TSC\20150917 TSC - Global Web Conference\20150817 TSC Global Web Conference Slides version 7 RH.cul"/>
  <p:tag name="PPTXFILE" val="C:\Users\rukyh.METAL\Documents\TSC\20160915 - Global web conference\Slide Deck\20150915 TSC Global Web Conference Slides v6.pptx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3_Office Theme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7205</TotalTime>
  <Words>448</Words>
  <Application>Microsoft Office PowerPoint</Application>
  <PresentationFormat>On-screen Show (4:3)</PresentationFormat>
  <Paragraphs>92</Paragraphs>
  <Slides>10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ＭＳ Ｐゴシック</vt:lpstr>
      <vt:lpstr>Arial</vt:lpstr>
      <vt:lpstr>Calibri</vt:lpstr>
      <vt:lpstr>Times New Roman</vt:lpstr>
      <vt:lpstr>3_Office Theme</vt:lpstr>
      <vt:lpstr>10_Office Theme</vt:lpstr>
      <vt:lpstr>Acrobat Document</vt:lpstr>
      <vt:lpstr>CCPS Projects &amp; Publishing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Focus on Canada</vt:lpstr>
      <vt:lpstr>Process Safety Incident Database (PSID)</vt:lpstr>
      <vt:lpstr>Other Updates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anilg@aiche.org</dc:creator>
  <cp:lastModifiedBy>Anil Gokhale</cp:lastModifiedBy>
  <cp:revision>471</cp:revision>
  <cp:lastPrinted>2018-09-05T15:27:18Z</cp:lastPrinted>
  <dcterms:created xsi:type="dcterms:W3CDTF">2014-09-15T21:40:32Z</dcterms:created>
  <dcterms:modified xsi:type="dcterms:W3CDTF">2018-09-19T18:21:47Z</dcterms:modified>
</cp:coreProperties>
</file>