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178" r:id="rId2"/>
    <p:sldId id="2154" r:id="rId3"/>
    <p:sldId id="2179" r:id="rId4"/>
    <p:sldId id="570" r:id="rId5"/>
    <p:sldId id="2144" r:id="rId6"/>
    <p:sldId id="2180" r:id="rId7"/>
    <p:sldId id="453" r:id="rId8"/>
    <p:sldId id="456" r:id="rId9"/>
    <p:sldId id="2181" r:id="rId10"/>
    <p:sldId id="709" r:id="rId11"/>
    <p:sldId id="704" r:id="rId12"/>
    <p:sldId id="705" r:id="rId13"/>
    <p:sldId id="258" r:id="rId14"/>
    <p:sldId id="554" r:id="rId15"/>
    <p:sldId id="2142" r:id="rId16"/>
    <p:sldId id="2130" r:id="rId17"/>
    <p:sldId id="287" r:id="rId18"/>
    <p:sldId id="678" r:id="rId19"/>
    <p:sldId id="679" r:id="rId20"/>
    <p:sldId id="1732" r:id="rId21"/>
    <p:sldId id="1728" r:id="rId22"/>
    <p:sldId id="1707" r:id="rId23"/>
    <p:sldId id="21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khale, Sanjiv B" initials="GSB" lastIdx="1" clrIdx="0">
    <p:extLst>
      <p:ext uri="{19B8F6BF-5375-455C-9EA6-DF929625EA0E}">
        <p15:presenceInfo xmlns:p15="http://schemas.microsoft.com/office/powerpoint/2012/main" userId="S::s.gokhale@Vanderbilt.Edu::fef1f153-5319-48d8-a65a-1457b57b43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00CC"/>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0578" autoAdjust="0"/>
  </p:normalViewPr>
  <p:slideViewPr>
    <p:cSldViewPr snapToGrid="0">
      <p:cViewPr varScale="1">
        <p:scale>
          <a:sx n="78" d="100"/>
          <a:sy n="78" d="100"/>
        </p:scale>
        <p:origin x="878"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BF6BE-9BAE-4783-ABFD-D68064390D6C}" type="datetimeFigureOut">
              <a:rPr lang="en-US" smtClean="0"/>
              <a:t>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7EA96-D9B1-4C8A-93B5-E2B4BA03FE25}" type="slidenum">
              <a:rPr lang="en-US" smtClean="0"/>
              <a:t>‹#›</a:t>
            </a:fld>
            <a:endParaRPr lang="en-US"/>
          </a:p>
        </p:txBody>
      </p:sp>
    </p:spTree>
    <p:extLst>
      <p:ext uri="{BB962C8B-B14F-4D97-AF65-F5344CB8AC3E}">
        <p14:creationId xmlns:p14="http://schemas.microsoft.com/office/powerpoint/2010/main" val="219644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United Nations High Commissioner for Refugees (UNHCR)</a:t>
            </a:r>
          </a:p>
          <a:p>
            <a:endParaRPr lang="en-US" dirty="0"/>
          </a:p>
        </p:txBody>
      </p:sp>
      <p:sp>
        <p:nvSpPr>
          <p:cNvPr id="4" name="Slide Number Placeholder 3"/>
          <p:cNvSpPr>
            <a:spLocks noGrp="1"/>
          </p:cNvSpPr>
          <p:nvPr>
            <p:ph type="sldNum" sz="quarter" idx="5"/>
          </p:nvPr>
        </p:nvSpPr>
        <p:spPr/>
        <p:txBody>
          <a:bodyPr/>
          <a:lstStyle/>
          <a:p>
            <a:fld id="{6517EA96-D9B1-4C8A-93B5-E2B4BA03FE25}" type="slidenum">
              <a:rPr lang="en-US" smtClean="0"/>
              <a:t>4</a:t>
            </a:fld>
            <a:endParaRPr lang="en-US"/>
          </a:p>
        </p:txBody>
      </p:sp>
    </p:spTree>
    <p:extLst>
      <p:ext uri="{BB962C8B-B14F-4D97-AF65-F5344CB8AC3E}">
        <p14:creationId xmlns:p14="http://schemas.microsoft.com/office/powerpoint/2010/main" val="334780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17EA96-D9B1-4C8A-93B5-E2B4BA03FE25}" type="slidenum">
              <a:rPr lang="en-US" smtClean="0"/>
              <a:t>5</a:t>
            </a:fld>
            <a:endParaRPr lang="en-US"/>
          </a:p>
        </p:txBody>
      </p:sp>
    </p:spTree>
    <p:extLst>
      <p:ext uri="{BB962C8B-B14F-4D97-AF65-F5344CB8AC3E}">
        <p14:creationId xmlns:p14="http://schemas.microsoft.com/office/powerpoint/2010/main" val="2267806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1DD5-CAE2-40F4-8D09-9A70681C3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F7F412-CA50-41C5-AC87-38B61517A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3E877D-A65B-4A3B-B175-31BA8B456078}"/>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5" name="Footer Placeholder 4">
            <a:extLst>
              <a:ext uri="{FF2B5EF4-FFF2-40B4-BE49-F238E27FC236}">
                <a16:creationId xmlns:a16="http://schemas.microsoft.com/office/drawing/2014/main" id="{7C9A6E56-E7FC-427A-BA58-707B0438B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D61B6-F676-4922-AE91-7FED2953C7D0}"/>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2019558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7AA5-D1D9-40EB-8AC6-76255F6D8D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D94DF-B700-4724-ADC5-7315616CA7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7E81F-063D-482F-AFCF-DD55D468BC85}"/>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5" name="Footer Placeholder 4">
            <a:extLst>
              <a:ext uri="{FF2B5EF4-FFF2-40B4-BE49-F238E27FC236}">
                <a16:creationId xmlns:a16="http://schemas.microsoft.com/office/drawing/2014/main" id="{7BA71919-D6CB-4EDF-89C0-EE387E817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00CE2-AC02-4698-9FC9-78B1E2537900}"/>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152974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DAB64A-5C69-456D-8723-D5D43E7E0D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443853-AD05-4C63-AE2A-631AD14436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437E4-C53B-49B3-917A-4E464CBDD05A}"/>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5" name="Footer Placeholder 4">
            <a:extLst>
              <a:ext uri="{FF2B5EF4-FFF2-40B4-BE49-F238E27FC236}">
                <a16:creationId xmlns:a16="http://schemas.microsoft.com/office/drawing/2014/main" id="{E4C4E831-36B9-443A-85DA-B44584DA9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80253-532B-4A89-9CCA-DDF9B3816F0C}"/>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344340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3815-A86A-4BA7-B018-F26D0F94B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8BE30-0483-421C-B545-DD0C67BE7E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D0A95-C10A-4EC3-BDED-C88411587F34}"/>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5" name="Footer Placeholder 4">
            <a:extLst>
              <a:ext uri="{FF2B5EF4-FFF2-40B4-BE49-F238E27FC236}">
                <a16:creationId xmlns:a16="http://schemas.microsoft.com/office/drawing/2014/main" id="{790B1CBC-B765-4994-83E9-6A2E02EDA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085BC-A896-4617-A95D-BCF9D7C2CC15}"/>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282408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9B53-B41E-497F-A21D-1968EAA5B6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73DC68-9D76-49BB-B332-F0DF3BEF16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3A937C-34E9-4925-BCA9-45A89D0DFE01}"/>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5" name="Footer Placeholder 4">
            <a:extLst>
              <a:ext uri="{FF2B5EF4-FFF2-40B4-BE49-F238E27FC236}">
                <a16:creationId xmlns:a16="http://schemas.microsoft.com/office/drawing/2014/main" id="{3A43322B-D31A-45B6-AE51-6C388FE46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61713-A047-4CAE-8A33-526FE40C3A0A}"/>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63769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B7BA-3706-4319-954E-BC2A3A7FF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EEA79-5DA6-471C-94A0-1DB6980E63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3F4C6-C9D1-4F55-A61B-145EC67A66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EBBF57-D9A1-4B21-8466-D815E625DFC4}"/>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6" name="Footer Placeholder 5">
            <a:extLst>
              <a:ext uri="{FF2B5EF4-FFF2-40B4-BE49-F238E27FC236}">
                <a16:creationId xmlns:a16="http://schemas.microsoft.com/office/drawing/2014/main" id="{B8591734-0060-4AF0-A4B6-ADCFEDF04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0B9408-4A1D-45D5-8961-02BF262415DE}"/>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902513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B831-9F97-4845-BD96-B08F6D69A9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F7C4F0-003A-4E0A-BA19-9AE86A714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325AC-6323-4AC5-AF95-F85B5E15AD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4098D-59E3-489D-9225-35E0988D1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147A1-11CF-4E2E-A3F0-2F8711D27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4F53FB-C01F-4C91-8BB9-4731FB8F5A66}"/>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8" name="Footer Placeholder 7">
            <a:extLst>
              <a:ext uri="{FF2B5EF4-FFF2-40B4-BE49-F238E27FC236}">
                <a16:creationId xmlns:a16="http://schemas.microsoft.com/office/drawing/2014/main" id="{022DDBEA-5C25-4847-B4F7-CDDA0738A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00CD87-E990-4EBB-9376-732262889522}"/>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257583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B4B3-6A09-4357-B704-D395882CAA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39F740-DFB6-4570-8F4E-6FCCC6B45AA4}"/>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4" name="Footer Placeholder 3">
            <a:extLst>
              <a:ext uri="{FF2B5EF4-FFF2-40B4-BE49-F238E27FC236}">
                <a16:creationId xmlns:a16="http://schemas.microsoft.com/office/drawing/2014/main" id="{ECE735D2-A686-4EAF-B40C-C703B511F6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392947-537C-4749-BB22-848D278B06A4}"/>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2645962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81AF9-A5D8-48F1-86E8-F161CB1F3280}"/>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3" name="Footer Placeholder 2">
            <a:extLst>
              <a:ext uri="{FF2B5EF4-FFF2-40B4-BE49-F238E27FC236}">
                <a16:creationId xmlns:a16="http://schemas.microsoft.com/office/drawing/2014/main" id="{1A47B7E7-0134-49B4-8EF8-C75A0386BD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1F7C3-2B17-49E6-9750-5827EB2069A9}"/>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113414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BC77-171B-4132-B015-0778E0473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3DE39C-CD59-4B79-AC41-08BEAC39F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0E2A94-7B01-4DF1-B97D-3BC70DF87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61E348-AA71-454B-97A3-F313B5D1B9D7}"/>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6" name="Footer Placeholder 5">
            <a:extLst>
              <a:ext uri="{FF2B5EF4-FFF2-40B4-BE49-F238E27FC236}">
                <a16:creationId xmlns:a16="http://schemas.microsoft.com/office/drawing/2014/main" id="{BE4BD3D1-7676-4739-A283-81C9D13BE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B3C89B-05A2-40E8-9339-9F0DD2B1CBCD}"/>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296080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FE60-5CB5-4D83-991D-D85191497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C2D6E5-3063-424D-B1E9-38E068BC1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AD43AE-ADA9-41F3-AF20-1E04DF5B7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B1DC5-8817-4287-893E-97C8F67514FE}"/>
              </a:ext>
            </a:extLst>
          </p:cNvPr>
          <p:cNvSpPr>
            <a:spLocks noGrp="1"/>
          </p:cNvSpPr>
          <p:nvPr>
            <p:ph type="dt" sz="half" idx="10"/>
          </p:nvPr>
        </p:nvSpPr>
        <p:spPr/>
        <p:txBody>
          <a:bodyPr/>
          <a:lstStyle/>
          <a:p>
            <a:fld id="{78E999AA-0389-4810-9FF2-0CC32437AEB1}" type="datetimeFigureOut">
              <a:rPr lang="en-US" smtClean="0"/>
              <a:t>2/6/2021</a:t>
            </a:fld>
            <a:endParaRPr lang="en-US"/>
          </a:p>
        </p:txBody>
      </p:sp>
      <p:sp>
        <p:nvSpPr>
          <p:cNvPr id="6" name="Footer Placeholder 5">
            <a:extLst>
              <a:ext uri="{FF2B5EF4-FFF2-40B4-BE49-F238E27FC236}">
                <a16:creationId xmlns:a16="http://schemas.microsoft.com/office/drawing/2014/main" id="{45EBB979-6B63-4A31-ABC0-A57C569F7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4FB93-478E-40A4-8E1C-02CD81C508D2}"/>
              </a:ext>
            </a:extLst>
          </p:cNvPr>
          <p:cNvSpPr>
            <a:spLocks noGrp="1"/>
          </p:cNvSpPr>
          <p:nvPr>
            <p:ph type="sldNum" sz="quarter" idx="12"/>
          </p:nvPr>
        </p:nvSpPr>
        <p:spPr/>
        <p:txBody>
          <a:bodyPr/>
          <a:lstStyle/>
          <a:p>
            <a:fld id="{94BE8517-A11D-4E41-8C45-190086461E17}" type="slidenum">
              <a:rPr lang="en-US" smtClean="0"/>
              <a:t>‹#›</a:t>
            </a:fld>
            <a:endParaRPr lang="en-US"/>
          </a:p>
        </p:txBody>
      </p:sp>
    </p:spTree>
    <p:extLst>
      <p:ext uri="{BB962C8B-B14F-4D97-AF65-F5344CB8AC3E}">
        <p14:creationId xmlns:p14="http://schemas.microsoft.com/office/powerpoint/2010/main" val="295162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3CBFB6-CD77-420E-A71B-6DBE1B21E5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917BCC-DA58-46AF-8256-2E8724994A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DC714-41F9-4E3D-A006-7B2C5E3927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999AA-0389-4810-9FF2-0CC32437AEB1}" type="datetimeFigureOut">
              <a:rPr lang="en-US" smtClean="0"/>
              <a:t>2/6/2021</a:t>
            </a:fld>
            <a:endParaRPr lang="en-US"/>
          </a:p>
        </p:txBody>
      </p:sp>
      <p:sp>
        <p:nvSpPr>
          <p:cNvPr id="5" name="Footer Placeholder 4">
            <a:extLst>
              <a:ext uri="{FF2B5EF4-FFF2-40B4-BE49-F238E27FC236}">
                <a16:creationId xmlns:a16="http://schemas.microsoft.com/office/drawing/2014/main" id="{FB81474F-C4A8-4A7D-850F-DD67DB5C00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91923F-7EEE-4413-87D4-DAB5ECEB4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E8517-A11D-4E41-8C45-190086461E17}" type="slidenum">
              <a:rPr lang="en-US" smtClean="0"/>
              <a:t>‹#›</a:t>
            </a:fld>
            <a:endParaRPr lang="en-US"/>
          </a:p>
        </p:txBody>
      </p:sp>
    </p:spTree>
    <p:extLst>
      <p:ext uri="{BB962C8B-B14F-4D97-AF65-F5344CB8AC3E}">
        <p14:creationId xmlns:p14="http://schemas.microsoft.com/office/powerpoint/2010/main" val="2446399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7.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7.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sustainabledevelopment.un.org/sdg7"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CEE2DF-77CF-461B-8396-F2ACB98457EE}"/>
              </a:ext>
            </a:extLst>
          </p:cNvPr>
          <p:cNvPicPr>
            <a:picLocks noChangeAspect="1"/>
          </p:cNvPicPr>
          <p:nvPr/>
        </p:nvPicPr>
        <p:blipFill rotWithShape="1">
          <a:blip r:embed="rId2"/>
          <a:srcRect b="12126"/>
          <a:stretch/>
        </p:blipFill>
        <p:spPr>
          <a:xfrm>
            <a:off x="20" y="1282"/>
            <a:ext cx="12191980" cy="6856718"/>
          </a:xfrm>
          <a:prstGeom prst="rect">
            <a:avLst/>
          </a:prstGeom>
        </p:spPr>
      </p:pic>
      <p:sp>
        <p:nvSpPr>
          <p:cNvPr id="5" name="TextBox 5">
            <a:extLst>
              <a:ext uri="{FF2B5EF4-FFF2-40B4-BE49-F238E27FC236}">
                <a16:creationId xmlns:a16="http://schemas.microsoft.com/office/drawing/2014/main" id="{2E81C975-5A0B-4E95-B239-64A4C5804CB5}"/>
              </a:ext>
            </a:extLst>
          </p:cNvPr>
          <p:cNvSpPr txBox="1">
            <a:spLocks noChangeArrowheads="1"/>
          </p:cNvSpPr>
          <p:nvPr/>
        </p:nvSpPr>
        <p:spPr bwMode="auto">
          <a:xfrm>
            <a:off x="4788329" y="4678721"/>
            <a:ext cx="49947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1800" b="1" dirty="0">
                <a:solidFill>
                  <a:schemeClr val="bg1"/>
                </a:solidFill>
                <a:latin typeface="Arial" panose="020B0604020202020204" pitchFamily="34" charset="0"/>
              </a:rPr>
              <a:t>Sanjiv Gokhale, Ph.D., P.E. , F. ASCE</a:t>
            </a:r>
            <a:br>
              <a:rPr lang="en-US" altLang="en-US" sz="1800" dirty="0">
                <a:solidFill>
                  <a:schemeClr val="bg1"/>
                </a:solidFill>
                <a:latin typeface="Arial" panose="020B0604020202020204" pitchFamily="34" charset="0"/>
              </a:rPr>
            </a:br>
            <a:r>
              <a:rPr lang="en-US" altLang="en-US" sz="1800" dirty="0">
                <a:solidFill>
                  <a:schemeClr val="bg1"/>
                </a:solidFill>
                <a:latin typeface="Arial" panose="020B0604020202020204" pitchFamily="34" charset="0"/>
              </a:rPr>
              <a:t>Professor of Civil Engineering - Vanderbilt University</a:t>
            </a:r>
            <a:br>
              <a:rPr lang="en-US" altLang="en-US" sz="1800" dirty="0">
                <a:solidFill>
                  <a:schemeClr val="bg1"/>
                </a:solidFill>
                <a:latin typeface="Arial" panose="020B0604020202020204" pitchFamily="34" charset="0"/>
              </a:rPr>
            </a:br>
            <a:r>
              <a:rPr lang="en-US" altLang="en-US" sz="1800" dirty="0">
                <a:solidFill>
                  <a:schemeClr val="bg1"/>
                </a:solidFill>
                <a:latin typeface="Arial" panose="020B0604020202020204" pitchFamily="34" charset="0"/>
              </a:rPr>
              <a:t>Director - Construction Management Graduate Program</a:t>
            </a:r>
            <a:br>
              <a:rPr lang="en-US" altLang="en-US" sz="1800" dirty="0">
                <a:solidFill>
                  <a:schemeClr val="bg1"/>
                </a:solidFill>
                <a:latin typeface="Arial" panose="020B0604020202020204" pitchFamily="34" charset="0"/>
              </a:rPr>
            </a:br>
            <a:r>
              <a:rPr lang="en-US" altLang="en-US" sz="1800" dirty="0">
                <a:solidFill>
                  <a:schemeClr val="bg1"/>
                </a:solidFill>
                <a:latin typeface="Arial" panose="020B0604020202020204" pitchFamily="34" charset="0"/>
              </a:rPr>
              <a:t>Global Professor of Civil Engineering - NYU</a:t>
            </a:r>
            <a:br>
              <a:rPr lang="en-US" altLang="en-US" sz="1800" dirty="0">
                <a:solidFill>
                  <a:schemeClr val="bg1"/>
                </a:solidFill>
                <a:latin typeface="Arial" panose="020B0604020202020204" pitchFamily="34" charset="0"/>
              </a:rPr>
            </a:br>
            <a:r>
              <a:rPr lang="en-US" altLang="en-US" sz="1800" dirty="0">
                <a:solidFill>
                  <a:schemeClr val="bg1"/>
                </a:solidFill>
                <a:latin typeface="Arial" panose="020B0604020202020204" pitchFamily="34" charset="0"/>
              </a:rPr>
              <a:t>s.gokhale@vanderbilt.edu</a:t>
            </a:r>
          </a:p>
        </p:txBody>
      </p:sp>
      <p:pic>
        <p:nvPicPr>
          <p:cNvPr id="6" name="Picture 5">
            <a:extLst>
              <a:ext uri="{FF2B5EF4-FFF2-40B4-BE49-F238E27FC236}">
                <a16:creationId xmlns:a16="http://schemas.microsoft.com/office/drawing/2014/main" id="{EA745181-1FE9-4E3D-BDCE-B0D2AA1A0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848234" y="4021239"/>
            <a:ext cx="2162175" cy="2587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0739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2780" y="1182865"/>
            <a:ext cx="6327140" cy="4492269"/>
          </a:xfrm>
          <a:prstGeom prst="rect">
            <a:avLst/>
          </a:prstGeom>
        </p:spPr>
      </p:pic>
      <p:sp>
        <p:nvSpPr>
          <p:cNvPr id="11" name="Rectangle 1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1B1366-E0C0-4B7B-9C9C-B4496F98251B}"/>
              </a:ext>
            </a:extLst>
          </p:cNvPr>
          <p:cNvPicPr>
            <a:picLocks noChangeAspect="1"/>
          </p:cNvPicPr>
          <p:nvPr/>
        </p:nvPicPr>
        <p:blipFill>
          <a:blip r:embed="rId4"/>
          <a:stretch>
            <a:fillRect/>
          </a:stretch>
        </p:blipFill>
        <p:spPr>
          <a:xfrm>
            <a:off x="7488356" y="1312183"/>
            <a:ext cx="3819723" cy="4042137"/>
          </a:xfrm>
          <a:prstGeom prst="rect">
            <a:avLst/>
          </a:prstGeom>
        </p:spPr>
      </p:pic>
    </p:spTree>
    <p:extLst>
      <p:ext uri="{BB962C8B-B14F-4D97-AF65-F5344CB8AC3E}">
        <p14:creationId xmlns:p14="http://schemas.microsoft.com/office/powerpoint/2010/main" val="1509320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351112-0091-40E0-90F6-C994208F12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83067" y="0"/>
            <a:ext cx="10025865" cy="68580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091AA22-2F9A-4940-8F03-61AE40CA0E37}"/>
              </a:ext>
            </a:extLst>
          </p:cNvPr>
          <p:cNvSpPr txBox="1"/>
          <p:nvPr/>
        </p:nvSpPr>
        <p:spPr>
          <a:xfrm>
            <a:off x="9735671" y="4643718"/>
            <a:ext cx="2124635" cy="646331"/>
          </a:xfrm>
          <a:prstGeom prst="rect">
            <a:avLst/>
          </a:prstGeom>
          <a:solidFill>
            <a:schemeClr val="bg1"/>
          </a:solidFill>
        </p:spPr>
        <p:txBody>
          <a:bodyPr wrap="square" rtlCol="0">
            <a:spAutoFit/>
          </a:bodyPr>
          <a:lstStyle/>
          <a:p>
            <a:r>
              <a:rPr lang="en-US" dirty="0">
                <a:solidFill>
                  <a:srgbClr val="0000CC"/>
                </a:solidFill>
              </a:rPr>
              <a:t>https://foodsecurityindex.eiu.com/Index</a:t>
            </a:r>
          </a:p>
        </p:txBody>
      </p:sp>
      <p:sp>
        <p:nvSpPr>
          <p:cNvPr id="4" name="Oval 3">
            <a:extLst>
              <a:ext uri="{FF2B5EF4-FFF2-40B4-BE49-F238E27FC236}">
                <a16:creationId xmlns:a16="http://schemas.microsoft.com/office/drawing/2014/main" id="{45F675B1-659D-4AC6-BAD9-EE486F49A109}"/>
              </a:ext>
            </a:extLst>
          </p:cNvPr>
          <p:cNvSpPr/>
          <p:nvPr/>
        </p:nvSpPr>
        <p:spPr>
          <a:xfrm>
            <a:off x="7924800" y="5091953"/>
            <a:ext cx="1667435" cy="19363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844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FD049-777E-45A8-BD6A-74DF6F8924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5939" y="0"/>
            <a:ext cx="6961909" cy="6858000"/>
          </a:xfrm>
          <a:prstGeom prst="rect">
            <a:avLst/>
          </a:prstGeom>
        </p:spPr>
      </p:pic>
      <p:sp>
        <p:nvSpPr>
          <p:cNvPr id="3" name="Rectangle 2">
            <a:extLst>
              <a:ext uri="{FF2B5EF4-FFF2-40B4-BE49-F238E27FC236}">
                <a16:creationId xmlns:a16="http://schemas.microsoft.com/office/drawing/2014/main" id="{09F9BE8F-0EFA-4EE1-88CE-B760E755D472}"/>
              </a:ext>
            </a:extLst>
          </p:cNvPr>
          <p:cNvSpPr/>
          <p:nvPr/>
        </p:nvSpPr>
        <p:spPr>
          <a:xfrm>
            <a:off x="4061012" y="681318"/>
            <a:ext cx="3487270"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861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6B911-1D4B-4A42-8553-FDD8333C45CE}"/>
              </a:ext>
            </a:extLst>
          </p:cNvPr>
          <p:cNvPicPr>
            <a:picLocks noChangeAspect="1"/>
          </p:cNvPicPr>
          <p:nvPr/>
        </p:nvPicPr>
        <p:blipFill>
          <a:blip r:embed="rId2"/>
          <a:stretch>
            <a:fillRect/>
          </a:stretch>
        </p:blipFill>
        <p:spPr>
          <a:xfrm>
            <a:off x="259416" y="77881"/>
            <a:ext cx="6272317" cy="5309347"/>
          </a:xfrm>
          <a:prstGeom prst="rect">
            <a:avLst/>
          </a:prstGeom>
        </p:spPr>
      </p:pic>
      <p:sp>
        <p:nvSpPr>
          <p:cNvPr id="3" name="TextBox 2">
            <a:extLst>
              <a:ext uri="{FF2B5EF4-FFF2-40B4-BE49-F238E27FC236}">
                <a16:creationId xmlns:a16="http://schemas.microsoft.com/office/drawing/2014/main" id="{0F429C5B-C50B-4B66-A461-AB1EBD7AF212}"/>
              </a:ext>
            </a:extLst>
          </p:cNvPr>
          <p:cNvSpPr txBox="1"/>
          <p:nvPr/>
        </p:nvSpPr>
        <p:spPr>
          <a:xfrm>
            <a:off x="7234518" y="1541928"/>
            <a:ext cx="4429125" cy="1569660"/>
          </a:xfrm>
          <a:prstGeom prst="rect">
            <a:avLst/>
          </a:prstGeom>
          <a:noFill/>
        </p:spPr>
        <p:txBody>
          <a:bodyPr wrap="square" rtlCol="0">
            <a:spAutoFit/>
          </a:bodyPr>
          <a:lstStyle/>
          <a:p>
            <a:r>
              <a:rPr lang="en-US" sz="3200" b="1" dirty="0"/>
              <a:t>Eating habits influencing the water needs of a Country</a:t>
            </a:r>
          </a:p>
        </p:txBody>
      </p:sp>
      <p:pic>
        <p:nvPicPr>
          <p:cNvPr id="4" name="Picture 3">
            <a:extLst>
              <a:ext uri="{FF2B5EF4-FFF2-40B4-BE49-F238E27FC236}">
                <a16:creationId xmlns:a16="http://schemas.microsoft.com/office/drawing/2014/main" id="{A2AF9009-AAC9-47DD-8E79-F385872902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02980" y="5593738"/>
            <a:ext cx="4922692" cy="1093932"/>
          </a:xfrm>
          <a:prstGeom prst="rect">
            <a:avLst/>
          </a:prstGeom>
        </p:spPr>
      </p:pic>
      <p:sp>
        <p:nvSpPr>
          <p:cNvPr id="5" name="Oval 4">
            <a:extLst>
              <a:ext uri="{FF2B5EF4-FFF2-40B4-BE49-F238E27FC236}">
                <a16:creationId xmlns:a16="http://schemas.microsoft.com/office/drawing/2014/main" id="{C237C5D7-9D0F-428B-8BB9-5D08C1240FF4}"/>
              </a:ext>
            </a:extLst>
          </p:cNvPr>
          <p:cNvSpPr/>
          <p:nvPr/>
        </p:nvSpPr>
        <p:spPr>
          <a:xfrm>
            <a:off x="259416" y="77882"/>
            <a:ext cx="923925" cy="370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FB7879-40FF-4135-95A2-C637DB14C3CD}"/>
              </a:ext>
            </a:extLst>
          </p:cNvPr>
          <p:cNvSpPr txBox="1"/>
          <p:nvPr/>
        </p:nvSpPr>
        <p:spPr>
          <a:xfrm>
            <a:off x="120742" y="4742330"/>
            <a:ext cx="1201271" cy="923330"/>
          </a:xfrm>
          <a:prstGeom prst="rect">
            <a:avLst/>
          </a:prstGeom>
          <a:noFill/>
        </p:spPr>
        <p:txBody>
          <a:bodyPr wrap="square" rtlCol="0">
            <a:spAutoFit/>
          </a:bodyPr>
          <a:lstStyle/>
          <a:p>
            <a:r>
              <a:rPr lang="en-US" dirty="0"/>
              <a:t>Calories consumed per day</a:t>
            </a:r>
          </a:p>
        </p:txBody>
      </p:sp>
      <p:sp>
        <p:nvSpPr>
          <p:cNvPr id="7" name="TextBox 6">
            <a:extLst>
              <a:ext uri="{FF2B5EF4-FFF2-40B4-BE49-F238E27FC236}">
                <a16:creationId xmlns:a16="http://schemas.microsoft.com/office/drawing/2014/main" id="{F238A748-405E-4E1C-AFFD-D1CA54E84676}"/>
              </a:ext>
            </a:extLst>
          </p:cNvPr>
          <p:cNvSpPr txBox="1"/>
          <p:nvPr/>
        </p:nvSpPr>
        <p:spPr>
          <a:xfrm>
            <a:off x="7225553" y="3429000"/>
            <a:ext cx="4428565" cy="1384995"/>
          </a:xfrm>
          <a:prstGeom prst="rect">
            <a:avLst/>
          </a:prstGeom>
          <a:noFill/>
        </p:spPr>
        <p:txBody>
          <a:bodyPr wrap="square" rtlCol="0">
            <a:spAutoFit/>
          </a:bodyPr>
          <a:lstStyle/>
          <a:p>
            <a:r>
              <a:rPr lang="en-US" sz="2800" b="1" dirty="0"/>
              <a:t>More meat in one’s diet = more water (liters per capita per day)</a:t>
            </a:r>
          </a:p>
        </p:txBody>
      </p:sp>
    </p:spTree>
    <p:extLst>
      <p:ext uri="{BB962C8B-B14F-4D97-AF65-F5344CB8AC3E}">
        <p14:creationId xmlns:p14="http://schemas.microsoft.com/office/powerpoint/2010/main" val="291750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868" y="1073245"/>
            <a:ext cx="11516265" cy="3323987"/>
          </a:xfrm>
          <a:prstGeom prst="rect">
            <a:avLst/>
          </a:prstGeom>
          <a:noFill/>
        </p:spPr>
        <p:txBody>
          <a:bodyPr wrap="square" rtlCol="0">
            <a:spAutoFit/>
          </a:bodyPr>
          <a:lstStyle/>
          <a:p>
            <a:pPr algn="ctr"/>
            <a:r>
              <a:rPr lang="en-US" sz="4200" b="1" dirty="0">
                <a:latin typeface="Arial" panose="020B0604020202020204" pitchFamily="34" charset="0"/>
                <a:cs typeface="Arial" panose="020B0604020202020204" pitchFamily="34" charset="0"/>
              </a:rPr>
              <a:t>Access to energy </a:t>
            </a:r>
            <a:r>
              <a:rPr lang="en-US" sz="4200" dirty="0">
                <a:latin typeface="Arial" panose="020B0604020202020204" pitchFamily="34" charset="0"/>
                <a:cs typeface="Arial" panose="020B0604020202020204" pitchFamily="34" charset="0"/>
              </a:rPr>
              <a:t>is a key pillar for human wellbeing, economic development and poverty alleviation. Ensuring everyone has sufficient access is an ongoing and pressing challenge for global development.</a:t>
            </a:r>
          </a:p>
        </p:txBody>
      </p:sp>
      <p:sp>
        <p:nvSpPr>
          <p:cNvPr id="3" name="TextBox 2"/>
          <p:cNvSpPr txBox="1"/>
          <p:nvPr/>
        </p:nvSpPr>
        <p:spPr>
          <a:xfrm>
            <a:off x="481737" y="6147376"/>
            <a:ext cx="7910423" cy="369332"/>
          </a:xfrm>
          <a:prstGeom prst="rect">
            <a:avLst/>
          </a:prstGeom>
          <a:noFill/>
        </p:spPr>
        <p:txBody>
          <a:bodyPr wrap="square" rtlCol="0">
            <a:spAutoFit/>
          </a:bodyPr>
          <a:lstStyle/>
          <a:p>
            <a:r>
              <a:rPr lang="en-US" dirty="0">
                <a:solidFill>
                  <a:srgbClr val="0000CC"/>
                </a:solidFill>
                <a:latin typeface="Arial" panose="020B0604020202020204" pitchFamily="34" charset="0"/>
                <a:cs typeface="Arial" panose="020B0604020202020204" pitchFamily="34" charset="0"/>
              </a:rPr>
              <a:t>https://ourworldindata.org/energy-production-and-changing-energy-sources</a:t>
            </a:r>
          </a:p>
        </p:txBody>
      </p:sp>
    </p:spTree>
    <p:extLst>
      <p:ext uri="{BB962C8B-B14F-4D97-AF65-F5344CB8AC3E}">
        <p14:creationId xmlns:p14="http://schemas.microsoft.com/office/powerpoint/2010/main" val="2542246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55D7255-ECF5-4EB6-8902-46ACE90EA0B3}"/>
              </a:ext>
            </a:extLst>
          </p:cNvPr>
          <p:cNvPicPr>
            <a:picLocks noChangeAspect="1"/>
          </p:cNvPicPr>
          <p:nvPr/>
        </p:nvPicPr>
        <p:blipFill>
          <a:blip r:embed="rId2">
            <a:lum contrast="20000"/>
          </a:blip>
          <a:stretch>
            <a:fillRect/>
          </a:stretch>
        </p:blipFill>
        <p:spPr>
          <a:xfrm>
            <a:off x="828676" y="199330"/>
            <a:ext cx="6553200" cy="6459339"/>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F598BDBE-19F4-420A-9839-8EA9E8F26860}"/>
              </a:ext>
            </a:extLst>
          </p:cNvPr>
          <p:cNvSpPr txBox="1"/>
          <p:nvPr/>
        </p:nvSpPr>
        <p:spPr>
          <a:xfrm>
            <a:off x="9472077" y="2403334"/>
            <a:ext cx="2532498" cy="2677656"/>
          </a:xfrm>
          <a:prstGeom prst="rect">
            <a:avLst/>
          </a:prstGeom>
          <a:noFill/>
        </p:spPr>
        <p:txBody>
          <a:bodyPr wrap="square" rtlCol="0">
            <a:spAutoFit/>
          </a:bodyPr>
          <a:lstStyle/>
          <a:p>
            <a:r>
              <a:rPr lang="en-US" sz="2400" dirty="0">
                <a:solidFill>
                  <a:srgbClr val="FFFF00"/>
                </a:solidFill>
              </a:rPr>
              <a:t>Energy system showing the flow of energy from primary energy supply to final</a:t>
            </a:r>
          </a:p>
          <a:p>
            <a:r>
              <a:rPr lang="en-US" sz="2400" dirty="0">
                <a:solidFill>
                  <a:srgbClr val="FFFF00"/>
                </a:solidFill>
              </a:rPr>
              <a:t>energy consumption.</a:t>
            </a:r>
          </a:p>
        </p:txBody>
      </p:sp>
      <p:sp>
        <p:nvSpPr>
          <p:cNvPr id="4" name="TextBox 3">
            <a:extLst>
              <a:ext uri="{FF2B5EF4-FFF2-40B4-BE49-F238E27FC236}">
                <a16:creationId xmlns:a16="http://schemas.microsoft.com/office/drawing/2014/main" id="{C2E0ACE8-8B1C-46B5-839F-DC4257C66D77}"/>
              </a:ext>
            </a:extLst>
          </p:cNvPr>
          <p:cNvSpPr txBox="1"/>
          <p:nvPr/>
        </p:nvSpPr>
        <p:spPr>
          <a:xfrm>
            <a:off x="8616576" y="5370143"/>
            <a:ext cx="3450335" cy="1384995"/>
          </a:xfrm>
          <a:prstGeom prst="rect">
            <a:avLst/>
          </a:prstGeom>
          <a:noFill/>
        </p:spPr>
        <p:txBody>
          <a:bodyPr wrap="square" rtlCol="0">
            <a:spAutoFit/>
          </a:bodyPr>
          <a:lstStyle/>
          <a:p>
            <a:r>
              <a:rPr lang="en-US" sz="1400" b="1" dirty="0">
                <a:solidFill>
                  <a:schemeClr val="bg1"/>
                </a:solidFill>
              </a:rPr>
              <a:t>Modeling and Simulation of Energy Systems: A Review</a:t>
            </a:r>
          </a:p>
          <a:p>
            <a:r>
              <a:rPr lang="en-US" sz="1400" dirty="0" err="1">
                <a:solidFill>
                  <a:schemeClr val="bg1"/>
                </a:solidFill>
              </a:rPr>
              <a:t>Avinash</a:t>
            </a:r>
            <a:r>
              <a:rPr lang="en-US" sz="1400" dirty="0">
                <a:solidFill>
                  <a:schemeClr val="bg1"/>
                </a:solidFill>
              </a:rPr>
              <a:t> Shankar </a:t>
            </a:r>
            <a:r>
              <a:rPr lang="en-US" sz="1400" dirty="0" err="1">
                <a:solidFill>
                  <a:schemeClr val="bg1"/>
                </a:solidFill>
              </a:rPr>
              <a:t>Rammohan</a:t>
            </a:r>
            <a:r>
              <a:rPr lang="en-US" sz="1400" dirty="0">
                <a:solidFill>
                  <a:schemeClr val="bg1"/>
                </a:solidFill>
              </a:rPr>
              <a:t> Subramanian, Department of Energy and Process Engineering, Norwegian University of Science and Technology (NTNU),</a:t>
            </a:r>
          </a:p>
        </p:txBody>
      </p:sp>
      <p:sp>
        <p:nvSpPr>
          <p:cNvPr id="14" name="Rectangle 13">
            <a:extLst>
              <a:ext uri="{FF2B5EF4-FFF2-40B4-BE49-F238E27FC236}">
                <a16:creationId xmlns:a16="http://schemas.microsoft.com/office/drawing/2014/main" id="{9D731D16-554A-4AD0-9D9A-2ADC5EFC2ABD}"/>
              </a:ext>
            </a:extLst>
          </p:cNvPr>
          <p:cNvSpPr/>
          <p:nvPr/>
        </p:nvSpPr>
        <p:spPr>
          <a:xfrm>
            <a:off x="4535863" y="3631605"/>
            <a:ext cx="1093510" cy="1487149"/>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E46FA2-1566-485F-B60A-381D921D0E2D}"/>
              </a:ext>
            </a:extLst>
          </p:cNvPr>
          <p:cNvSpPr/>
          <p:nvPr/>
        </p:nvSpPr>
        <p:spPr>
          <a:xfrm>
            <a:off x="6152949" y="4375180"/>
            <a:ext cx="1093510" cy="1309184"/>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F6C991C-6A0A-47F6-ABFC-71807148EEEF}"/>
              </a:ext>
            </a:extLst>
          </p:cNvPr>
          <p:cNvGrpSpPr/>
          <p:nvPr/>
        </p:nvGrpSpPr>
        <p:grpSpPr>
          <a:xfrm>
            <a:off x="989814" y="4044099"/>
            <a:ext cx="1093510" cy="1640265"/>
            <a:chOff x="989814" y="4044099"/>
            <a:chExt cx="1093510" cy="1640265"/>
          </a:xfrm>
        </p:grpSpPr>
        <p:sp>
          <p:nvSpPr>
            <p:cNvPr id="5" name="Rectangle 4">
              <a:extLst>
                <a:ext uri="{FF2B5EF4-FFF2-40B4-BE49-F238E27FC236}">
                  <a16:creationId xmlns:a16="http://schemas.microsoft.com/office/drawing/2014/main" id="{F5E9B92F-4E46-4A15-8300-59AF7987973D}"/>
                </a:ext>
              </a:extLst>
            </p:cNvPr>
            <p:cNvSpPr/>
            <p:nvPr/>
          </p:nvSpPr>
          <p:spPr>
            <a:xfrm>
              <a:off x="989814" y="4044099"/>
              <a:ext cx="1093510" cy="82498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96BBCC-BEB9-44BA-9ADF-BC53D1781308}"/>
                </a:ext>
              </a:extLst>
            </p:cNvPr>
            <p:cNvSpPr/>
            <p:nvPr/>
          </p:nvSpPr>
          <p:spPr>
            <a:xfrm>
              <a:off x="989814" y="4859378"/>
              <a:ext cx="1093510" cy="82498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D908683-8F52-4B8B-B1F8-89AB000D715A}"/>
              </a:ext>
            </a:extLst>
          </p:cNvPr>
          <p:cNvSpPr txBox="1"/>
          <p:nvPr/>
        </p:nvSpPr>
        <p:spPr>
          <a:xfrm>
            <a:off x="2249416" y="6184639"/>
            <a:ext cx="5666404" cy="492443"/>
          </a:xfrm>
          <a:prstGeom prst="rect">
            <a:avLst/>
          </a:prstGeom>
          <a:solidFill>
            <a:schemeClr val="tx1"/>
          </a:solidFill>
        </p:spPr>
        <p:txBody>
          <a:bodyPr wrap="square" rtlCol="0">
            <a:spAutoFit/>
          </a:bodyPr>
          <a:lstStyle/>
          <a:p>
            <a:r>
              <a:rPr lang="en-US" sz="2600" dirty="0">
                <a:solidFill>
                  <a:schemeClr val="bg1"/>
                </a:solidFill>
              </a:rPr>
              <a:t> Physical        Financial        Environmental</a:t>
            </a:r>
          </a:p>
        </p:txBody>
      </p:sp>
    </p:spTree>
    <p:extLst>
      <p:ext uri="{BB962C8B-B14F-4D97-AF65-F5344CB8AC3E}">
        <p14:creationId xmlns:p14="http://schemas.microsoft.com/office/powerpoint/2010/main" val="3169353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FCD8E-8789-4236-8B60-F5A537AB342B}"/>
              </a:ext>
            </a:extLst>
          </p:cNvPr>
          <p:cNvPicPr>
            <a:picLocks noChangeAspect="1"/>
          </p:cNvPicPr>
          <p:nvPr/>
        </p:nvPicPr>
        <p:blipFill rotWithShape="1">
          <a:blip r:embed="rId2"/>
          <a:srcRect l="3570" r="20704"/>
          <a:stretch/>
        </p:blipFill>
        <p:spPr>
          <a:xfrm>
            <a:off x="321733" y="321733"/>
            <a:ext cx="11548534" cy="6214534"/>
          </a:xfrm>
          <a:prstGeom prst="rect">
            <a:avLst/>
          </a:prstGeom>
        </p:spPr>
      </p:pic>
      <p:sp>
        <p:nvSpPr>
          <p:cNvPr id="3" name="TextBox 2">
            <a:extLst>
              <a:ext uri="{FF2B5EF4-FFF2-40B4-BE49-F238E27FC236}">
                <a16:creationId xmlns:a16="http://schemas.microsoft.com/office/drawing/2014/main" id="{4742B4FF-F516-403C-915A-5B0B990EE33F}"/>
              </a:ext>
            </a:extLst>
          </p:cNvPr>
          <p:cNvSpPr txBox="1"/>
          <p:nvPr/>
        </p:nvSpPr>
        <p:spPr>
          <a:xfrm>
            <a:off x="410224" y="5491522"/>
            <a:ext cx="4230603" cy="830997"/>
          </a:xfrm>
          <a:prstGeom prst="rect">
            <a:avLst/>
          </a:prstGeom>
          <a:noFill/>
        </p:spPr>
        <p:txBody>
          <a:bodyPr wrap="square" rtlCol="0">
            <a:spAutoFit/>
          </a:bodyPr>
          <a:lstStyle/>
          <a:p>
            <a:r>
              <a:rPr lang="en-US" sz="2400" dirty="0">
                <a:solidFill>
                  <a:srgbClr val="0000CC"/>
                </a:solidFill>
              </a:rPr>
              <a:t>http://2050-calculator-tool.decc.gov.uk/#/home</a:t>
            </a:r>
          </a:p>
        </p:txBody>
      </p:sp>
    </p:spTree>
    <p:extLst>
      <p:ext uri="{BB962C8B-B14F-4D97-AF65-F5344CB8AC3E}">
        <p14:creationId xmlns:p14="http://schemas.microsoft.com/office/powerpoint/2010/main" val="216221352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52E68-575F-4EB8-9EC7-8C9221A3A2E3}"/>
              </a:ext>
            </a:extLst>
          </p:cNvPr>
          <p:cNvPicPr>
            <a:picLocks noChangeAspect="1"/>
          </p:cNvPicPr>
          <p:nvPr/>
        </p:nvPicPr>
        <p:blipFill>
          <a:blip r:embed="rId2">
            <a:lum bright="-20000" contrast="40000"/>
          </a:blip>
          <a:stretch>
            <a:fillRect/>
          </a:stretch>
        </p:blipFill>
        <p:spPr>
          <a:xfrm>
            <a:off x="0" y="0"/>
            <a:ext cx="7339258" cy="6858000"/>
          </a:xfrm>
          <a:prstGeom prst="rect">
            <a:avLst/>
          </a:prstGeom>
        </p:spPr>
      </p:pic>
      <p:sp>
        <p:nvSpPr>
          <p:cNvPr id="3" name="TextBox 2">
            <a:extLst>
              <a:ext uri="{FF2B5EF4-FFF2-40B4-BE49-F238E27FC236}">
                <a16:creationId xmlns:a16="http://schemas.microsoft.com/office/drawing/2014/main" id="{256A2795-3515-4FA6-ADCD-03BED7D5A465}"/>
              </a:ext>
            </a:extLst>
          </p:cNvPr>
          <p:cNvSpPr txBox="1"/>
          <p:nvPr/>
        </p:nvSpPr>
        <p:spPr>
          <a:xfrm>
            <a:off x="6965578" y="0"/>
            <a:ext cx="5082988" cy="6740307"/>
          </a:xfrm>
          <a:prstGeom prst="rect">
            <a:avLst/>
          </a:prstGeom>
          <a:noFill/>
        </p:spPr>
        <p:txBody>
          <a:bodyPr wrap="square" rtlCol="0">
            <a:spAutoFit/>
          </a:bodyPr>
          <a:lstStyle/>
          <a:p>
            <a:r>
              <a:rPr lang="en-US" b="1" dirty="0"/>
              <a:t>Brazil’s São Paulo</a:t>
            </a:r>
            <a:r>
              <a:rPr lang="en-US" dirty="0"/>
              <a:t>, a megacity of 20 million, faced its own Day Zero in 2015. The city turned off its water supply for 12 hours a day, forcing many businesses and industries to shut down. In 2008, Barcelona, Spain, had to import tankers full of freshwater from France. Droughts have also become more frequent, more severe, and affecting more people around the world.</a:t>
            </a:r>
          </a:p>
          <a:p>
            <a:r>
              <a:rPr lang="en-US" dirty="0"/>
              <a:t>Fourteen of the world’s 20 megacities are now experiencing water scarcity or drought conditions. As many as four billion people already live in regions that experience severe water stress for at least one month of the year, according to a 2016 study in the journal </a:t>
            </a:r>
            <a:r>
              <a:rPr lang="en-US" i="1" dirty="0"/>
              <a:t>Science Advances</a:t>
            </a:r>
            <a:r>
              <a:rPr lang="en-US" dirty="0"/>
              <a:t>. Nearly half of those people live in India and China..</a:t>
            </a:r>
          </a:p>
          <a:p>
            <a:r>
              <a:rPr lang="en-US" dirty="0"/>
              <a:t>Perhaps ironically, too much water too fast was California’s most recent water problem. Following its worst wildfire season in history, heavy rainfall this winter produced mud slides that killed more than 20 people and destroyed or damaged hundreds of homes. Hurricane Harvey, which hit Texas and Louisiana last August, causing $125 billion in damage, dumped more water out of the sky than any storm in U.S. history. </a:t>
            </a:r>
          </a:p>
        </p:txBody>
      </p:sp>
    </p:spTree>
    <p:extLst>
      <p:ext uri="{BB962C8B-B14F-4D97-AF65-F5344CB8AC3E}">
        <p14:creationId xmlns:p14="http://schemas.microsoft.com/office/powerpoint/2010/main" val="1378841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2250" y="920621"/>
            <a:ext cx="9686611" cy="5016758"/>
          </a:xfrm>
          <a:prstGeom prst="rect">
            <a:avLst/>
          </a:prstGeom>
          <a:noFill/>
        </p:spPr>
        <p:txBody>
          <a:bodyPr wrap="square" rtlCol="0">
            <a:spAutoFit/>
          </a:bodyPr>
          <a:lstStyle/>
          <a:p>
            <a:pPr algn="ctr"/>
            <a:r>
              <a:rPr lang="en-US" sz="4000" dirty="0"/>
              <a:t>With </a:t>
            </a:r>
            <a:r>
              <a:rPr lang="en-US" sz="4000" b="1" dirty="0"/>
              <a:t>limited land </a:t>
            </a:r>
            <a:r>
              <a:rPr lang="en-US" sz="4000" dirty="0"/>
              <a:t>to collect and store rainwater, </a:t>
            </a:r>
            <a:r>
              <a:rPr lang="en-US" sz="4000" b="1" dirty="0"/>
              <a:t>Singapore</a:t>
            </a:r>
            <a:r>
              <a:rPr lang="en-US" sz="4000" dirty="0"/>
              <a:t> faced drought, floods and water pollution in the early years of nation building. </a:t>
            </a:r>
          </a:p>
          <a:p>
            <a:pPr algn="ctr"/>
            <a:r>
              <a:rPr lang="en-US" sz="4000" dirty="0"/>
              <a:t>These challenges inspired Singapore to strategize and seek innovative ideas, develop capabilities and secure a sustainable supply of water. </a:t>
            </a:r>
          </a:p>
        </p:txBody>
      </p:sp>
    </p:spTree>
    <p:extLst>
      <p:ext uri="{BB962C8B-B14F-4D97-AF65-F5344CB8AC3E}">
        <p14:creationId xmlns:p14="http://schemas.microsoft.com/office/powerpoint/2010/main" val="2074830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a:blip>
          <a:stretch>
            <a:fillRect/>
          </a:stretch>
        </p:blipFill>
        <p:spPr>
          <a:xfrm>
            <a:off x="353960" y="380129"/>
            <a:ext cx="3412993" cy="81805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17975" y="380129"/>
            <a:ext cx="6286500" cy="6296025"/>
          </a:xfrm>
          <a:prstGeom prst="rect">
            <a:avLst/>
          </a:prstGeom>
        </p:spPr>
      </p:pic>
      <p:sp>
        <p:nvSpPr>
          <p:cNvPr id="4" name="TextBox 3"/>
          <p:cNvSpPr txBox="1"/>
          <p:nvPr/>
        </p:nvSpPr>
        <p:spPr>
          <a:xfrm>
            <a:off x="353960" y="1419275"/>
            <a:ext cx="4929240" cy="2677656"/>
          </a:xfrm>
          <a:prstGeom prst="rect">
            <a:avLst/>
          </a:prstGeom>
          <a:noFill/>
        </p:spPr>
        <p:txBody>
          <a:bodyPr wrap="square" rtlCol="0">
            <a:spAutoFit/>
          </a:bodyPr>
          <a:lstStyle/>
          <a:p>
            <a:r>
              <a:rPr lang="en-US" sz="2800" dirty="0"/>
              <a:t>Water demand in Singapore is currently about 430 million gallons a day (</a:t>
            </a:r>
            <a:r>
              <a:rPr lang="en-US" sz="2800" dirty="0" err="1"/>
              <a:t>mgd</a:t>
            </a:r>
            <a:r>
              <a:rPr lang="en-US" sz="2800" dirty="0"/>
              <a:t>), with </a:t>
            </a:r>
            <a:r>
              <a:rPr lang="en-US" sz="2800" b="1" dirty="0"/>
              <a:t>homes consuming 45% </a:t>
            </a:r>
            <a:r>
              <a:rPr lang="en-US" sz="2800" dirty="0"/>
              <a:t>and the non-domestic sector taking up the rest.</a:t>
            </a:r>
          </a:p>
        </p:txBody>
      </p:sp>
      <p:sp>
        <p:nvSpPr>
          <p:cNvPr id="5" name="TextBox 4"/>
          <p:cNvSpPr txBox="1"/>
          <p:nvPr/>
        </p:nvSpPr>
        <p:spPr>
          <a:xfrm>
            <a:off x="353960" y="4096931"/>
            <a:ext cx="5130513" cy="3046988"/>
          </a:xfrm>
          <a:prstGeom prst="rect">
            <a:avLst/>
          </a:prstGeom>
          <a:noFill/>
        </p:spPr>
        <p:txBody>
          <a:bodyPr wrap="square" rtlCol="0">
            <a:spAutoFit/>
          </a:bodyPr>
          <a:lstStyle/>
          <a:p>
            <a:r>
              <a:rPr lang="en-US" sz="3200" b="1" dirty="0"/>
              <a:t>Holistic approach to water management:</a:t>
            </a:r>
          </a:p>
          <a:p>
            <a:pPr marL="285750" indent="-285750">
              <a:buFont typeface="Arial" panose="020B0604020202020204" pitchFamily="34" charset="0"/>
              <a:buChar char="•"/>
            </a:pPr>
            <a:r>
              <a:rPr lang="en-US" sz="3200" b="1" dirty="0"/>
              <a:t>Collect</a:t>
            </a:r>
            <a:r>
              <a:rPr lang="en-US" sz="3200" dirty="0"/>
              <a:t> every drop of water</a:t>
            </a:r>
          </a:p>
          <a:p>
            <a:pPr marL="285750" indent="-285750">
              <a:buFont typeface="Arial" panose="020B0604020202020204" pitchFamily="34" charset="0"/>
              <a:buChar char="•"/>
            </a:pPr>
            <a:r>
              <a:rPr lang="en-US" sz="3200" b="1" dirty="0"/>
              <a:t>Reuse</a:t>
            </a:r>
            <a:r>
              <a:rPr lang="en-US" sz="3200" dirty="0"/>
              <a:t> water endlessly</a:t>
            </a:r>
          </a:p>
          <a:p>
            <a:pPr marL="285750" indent="-285750">
              <a:buFont typeface="Arial" panose="020B0604020202020204" pitchFamily="34" charset="0"/>
              <a:buChar char="•"/>
            </a:pPr>
            <a:r>
              <a:rPr lang="en-US" sz="3200" b="1" dirty="0"/>
              <a:t>Desalinate </a:t>
            </a:r>
            <a:r>
              <a:rPr lang="en-US" sz="3200" dirty="0"/>
              <a:t>seawater</a:t>
            </a:r>
          </a:p>
          <a:p>
            <a:endParaRPr lang="en-US" sz="3200" dirty="0"/>
          </a:p>
        </p:txBody>
      </p:sp>
    </p:spTree>
    <p:extLst>
      <p:ext uri="{BB962C8B-B14F-4D97-AF65-F5344CB8AC3E}">
        <p14:creationId xmlns:p14="http://schemas.microsoft.com/office/powerpoint/2010/main" val="392308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CEF811-7213-442E-B64F-C589029C8453}"/>
              </a:ext>
            </a:extLst>
          </p:cNvPr>
          <p:cNvGrpSpPr/>
          <p:nvPr/>
        </p:nvGrpSpPr>
        <p:grpSpPr>
          <a:xfrm>
            <a:off x="1180492" y="880624"/>
            <a:ext cx="10106318" cy="5349393"/>
            <a:chOff x="1042841" y="1077270"/>
            <a:chExt cx="10106318" cy="5349393"/>
          </a:xfrm>
        </p:grpSpPr>
        <p:pic>
          <p:nvPicPr>
            <p:cNvPr id="3" name="Picture 2">
              <a:extLst>
                <a:ext uri="{FF2B5EF4-FFF2-40B4-BE49-F238E27FC236}">
                  <a16:creationId xmlns:a16="http://schemas.microsoft.com/office/drawing/2014/main" id="{99226B18-C2D4-4C8E-99DB-37ADFC9BE883}"/>
                </a:ext>
              </a:extLst>
            </p:cNvPr>
            <p:cNvPicPr>
              <a:picLocks noChangeAspect="1"/>
            </p:cNvPicPr>
            <p:nvPr/>
          </p:nvPicPr>
          <p:blipFill>
            <a:blip r:embed="rId2"/>
            <a:stretch>
              <a:fillRect/>
            </a:stretch>
          </p:blipFill>
          <p:spPr>
            <a:xfrm>
              <a:off x="1042841" y="3112914"/>
              <a:ext cx="4814653" cy="2025537"/>
            </a:xfrm>
            <a:prstGeom prst="rect">
              <a:avLst/>
            </a:prstGeom>
          </p:spPr>
        </p:pic>
        <p:pic>
          <p:nvPicPr>
            <p:cNvPr id="2" name="Picture 1">
              <a:extLst>
                <a:ext uri="{FF2B5EF4-FFF2-40B4-BE49-F238E27FC236}">
                  <a16:creationId xmlns:a16="http://schemas.microsoft.com/office/drawing/2014/main" id="{05E45D58-BF9A-43E4-BC45-08DF704F2DC4}"/>
                </a:ext>
              </a:extLst>
            </p:cNvPr>
            <p:cNvPicPr>
              <a:picLocks noChangeAspect="1"/>
            </p:cNvPicPr>
            <p:nvPr/>
          </p:nvPicPr>
          <p:blipFill>
            <a:blip r:embed="rId3"/>
            <a:stretch>
              <a:fillRect/>
            </a:stretch>
          </p:blipFill>
          <p:spPr>
            <a:xfrm>
              <a:off x="6334504" y="3040378"/>
              <a:ext cx="4814655" cy="1960738"/>
            </a:xfrm>
            <a:prstGeom prst="rect">
              <a:avLst/>
            </a:prstGeom>
          </p:spPr>
        </p:pic>
        <p:sp>
          <p:nvSpPr>
            <p:cNvPr id="4" name="TextBox 3">
              <a:extLst>
                <a:ext uri="{FF2B5EF4-FFF2-40B4-BE49-F238E27FC236}">
                  <a16:creationId xmlns:a16="http://schemas.microsoft.com/office/drawing/2014/main" id="{D42B3D39-B6E2-48D7-BE80-AC4CCE6D38F8}"/>
                </a:ext>
              </a:extLst>
            </p:cNvPr>
            <p:cNvSpPr txBox="1"/>
            <p:nvPr/>
          </p:nvSpPr>
          <p:spPr>
            <a:xfrm>
              <a:off x="1120475" y="5226334"/>
              <a:ext cx="3500686" cy="1200329"/>
            </a:xfrm>
            <a:prstGeom prst="rect">
              <a:avLst/>
            </a:prstGeom>
            <a:noFill/>
          </p:spPr>
          <p:txBody>
            <a:bodyPr wrap="square" rtlCol="0">
              <a:spAutoFit/>
            </a:bodyPr>
            <a:lstStyle/>
            <a:p>
              <a:r>
                <a:rPr lang="en-US" sz="3600" b="1" dirty="0">
                  <a:solidFill>
                    <a:srgbClr val="6600CC"/>
                  </a:solidFill>
                </a:rPr>
                <a:t>2019 &amp; 2020</a:t>
              </a:r>
            </a:p>
            <a:p>
              <a:r>
                <a:rPr lang="en-US" sz="3600" b="1" dirty="0">
                  <a:solidFill>
                    <a:srgbClr val="6600CC"/>
                  </a:solidFill>
                </a:rPr>
                <a:t>J-Term (3 weeks)</a:t>
              </a:r>
            </a:p>
          </p:txBody>
        </p:sp>
        <p:sp>
          <p:nvSpPr>
            <p:cNvPr id="11" name="TextBox 10">
              <a:extLst>
                <a:ext uri="{FF2B5EF4-FFF2-40B4-BE49-F238E27FC236}">
                  <a16:creationId xmlns:a16="http://schemas.microsoft.com/office/drawing/2014/main" id="{C002F68C-3EBD-42A5-B06D-F6BCB195ABEA}"/>
                </a:ext>
              </a:extLst>
            </p:cNvPr>
            <p:cNvSpPr txBox="1"/>
            <p:nvPr/>
          </p:nvSpPr>
          <p:spPr>
            <a:xfrm>
              <a:off x="6334503" y="5226334"/>
              <a:ext cx="4127019" cy="1200329"/>
            </a:xfrm>
            <a:prstGeom prst="rect">
              <a:avLst/>
            </a:prstGeom>
            <a:noFill/>
          </p:spPr>
          <p:txBody>
            <a:bodyPr wrap="square" rtlCol="0">
              <a:spAutoFit/>
            </a:bodyPr>
            <a:lstStyle/>
            <a:p>
              <a:r>
                <a:rPr lang="en-US" sz="3600" b="1" dirty="0">
                  <a:solidFill>
                    <a:srgbClr val="6600CC"/>
                  </a:solidFill>
                </a:rPr>
                <a:t>S2020 Abbreviated (13 weeks)</a:t>
              </a:r>
            </a:p>
          </p:txBody>
        </p:sp>
        <p:pic>
          <p:nvPicPr>
            <p:cNvPr id="5" name="Picture 4">
              <a:extLst>
                <a:ext uri="{FF2B5EF4-FFF2-40B4-BE49-F238E27FC236}">
                  <a16:creationId xmlns:a16="http://schemas.microsoft.com/office/drawing/2014/main" id="{133A9860-9DA2-440D-AACF-ACBA01177A1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34504" y="1077270"/>
              <a:ext cx="2614319" cy="1960739"/>
            </a:xfrm>
            <a:prstGeom prst="rect">
              <a:avLst/>
            </a:prstGeom>
          </p:spPr>
        </p:pic>
        <p:pic>
          <p:nvPicPr>
            <p:cNvPr id="6" name="Picture 5">
              <a:extLst>
                <a:ext uri="{FF2B5EF4-FFF2-40B4-BE49-F238E27FC236}">
                  <a16:creationId xmlns:a16="http://schemas.microsoft.com/office/drawing/2014/main" id="{7B47783D-82C0-4A3F-8D41-42D6B2CCFB49}"/>
                </a:ext>
              </a:extLst>
            </p:cNvPr>
            <p:cNvPicPr>
              <a:picLocks noChangeAspect="1"/>
            </p:cNvPicPr>
            <p:nvPr/>
          </p:nvPicPr>
          <p:blipFill>
            <a:blip r:embed="rId6"/>
            <a:stretch>
              <a:fillRect/>
            </a:stretch>
          </p:blipFill>
          <p:spPr>
            <a:xfrm>
              <a:off x="1120475" y="1110018"/>
              <a:ext cx="2941109" cy="1960739"/>
            </a:xfrm>
            <a:prstGeom prst="rect">
              <a:avLst/>
            </a:prstGeom>
          </p:spPr>
        </p:pic>
      </p:grpSp>
    </p:spTree>
    <p:extLst>
      <p:ext uri="{BB962C8B-B14F-4D97-AF65-F5344CB8AC3E}">
        <p14:creationId xmlns:p14="http://schemas.microsoft.com/office/powerpoint/2010/main" val="409595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65EA8-E432-4CF2-8ABE-2C952B1E1367}"/>
              </a:ext>
            </a:extLst>
          </p:cNvPr>
          <p:cNvSpPr>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929292"/>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a:lstStyle>
          <a:p>
            <a:fld id="{86CB4B4D-7CA3-9044-876B-883B54F8677D}" type="slidenum">
              <a:rPr lang="en-US" smtClean="0"/>
              <a:pPr/>
              <a:t>20</a:t>
            </a:fld>
            <a:endParaRPr lang="en-US"/>
          </a:p>
        </p:txBody>
      </p:sp>
      <p:pic>
        <p:nvPicPr>
          <p:cNvPr id="3" name="Picture 2">
            <a:extLst>
              <a:ext uri="{FF2B5EF4-FFF2-40B4-BE49-F238E27FC236}">
                <a16:creationId xmlns:a16="http://schemas.microsoft.com/office/drawing/2014/main" id="{D282EFA6-95C1-4B7F-94EC-3ECB69F00D1C}"/>
              </a:ext>
            </a:extLst>
          </p:cNvPr>
          <p:cNvPicPr>
            <a:picLocks noChangeAspect="1"/>
          </p:cNvPicPr>
          <p:nvPr/>
        </p:nvPicPr>
        <p:blipFill>
          <a:blip r:embed="rId2">
            <a:lum bright="-20000" contrast="40000"/>
          </a:blip>
          <a:stretch>
            <a:fillRect/>
          </a:stretch>
        </p:blipFill>
        <p:spPr>
          <a:xfrm>
            <a:off x="206828" y="36776"/>
            <a:ext cx="4803980" cy="6784448"/>
          </a:xfrm>
          <a:prstGeom prst="rect">
            <a:avLst/>
          </a:prstGeom>
        </p:spPr>
      </p:pic>
      <p:sp>
        <p:nvSpPr>
          <p:cNvPr id="5" name="TextBox 4">
            <a:extLst>
              <a:ext uri="{FF2B5EF4-FFF2-40B4-BE49-F238E27FC236}">
                <a16:creationId xmlns:a16="http://schemas.microsoft.com/office/drawing/2014/main" id="{BF715335-A928-429B-8994-4A2B3D490ECE}"/>
              </a:ext>
            </a:extLst>
          </p:cNvPr>
          <p:cNvSpPr txBox="1"/>
          <p:nvPr/>
        </p:nvSpPr>
        <p:spPr>
          <a:xfrm>
            <a:off x="5415803" y="476002"/>
            <a:ext cx="6569369" cy="5062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r>
              <a:rPr lang="en-US" sz="2700" dirty="0"/>
              <a:t>This document contains the premises, results and analysis of the impact evaluation of the </a:t>
            </a:r>
            <a:r>
              <a:rPr lang="en-US" sz="2700" b="1" dirty="0" err="1"/>
              <a:t>Ikondo-Matembwe</a:t>
            </a:r>
            <a:r>
              <a:rPr lang="en-US" sz="2700" b="1" dirty="0"/>
              <a:t> project</a:t>
            </a:r>
            <a:r>
              <a:rPr lang="en-US" sz="2700" dirty="0"/>
              <a:t>, including the positive externalities on the socioeconomic system of </a:t>
            </a:r>
            <a:r>
              <a:rPr lang="en-US" sz="2700" b="1" dirty="0"/>
              <a:t>Tanzania</a:t>
            </a:r>
            <a:r>
              <a:rPr lang="en-US" sz="2700" dirty="0"/>
              <a:t>.</a:t>
            </a:r>
          </a:p>
          <a:p>
            <a:endParaRPr lang="en-US" sz="2700" dirty="0">
              <a:sym typeface="Arial"/>
            </a:endParaRPr>
          </a:p>
          <a:p>
            <a:r>
              <a:rPr lang="en-US" sz="2700" dirty="0"/>
              <a:t>The project is a comprehensive and holistic set of activities aiming to bring access to </a:t>
            </a:r>
          </a:p>
          <a:p>
            <a:r>
              <a:rPr lang="en-US" sz="2700" i="1" dirty="0"/>
              <a:t>un-polluting electricity from renewable resources, fresh and potable water and improve nutrition and food security of a target population</a:t>
            </a:r>
            <a:r>
              <a:rPr lang="en-US" sz="2700" dirty="0"/>
              <a:t>. </a:t>
            </a:r>
            <a:endParaRPr lang="en-US" sz="2700" dirty="0">
              <a:sym typeface="Arial"/>
            </a:endParaRPr>
          </a:p>
        </p:txBody>
      </p:sp>
    </p:spTree>
    <p:extLst>
      <p:ext uri="{BB962C8B-B14F-4D97-AF65-F5344CB8AC3E}">
        <p14:creationId xmlns:p14="http://schemas.microsoft.com/office/powerpoint/2010/main" val="2299212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66958E-88A2-40B9-9766-6CBCBBB26387}"/>
              </a:ext>
            </a:extLst>
          </p:cNvPr>
          <p:cNvSpPr>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929292"/>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a:lstStyle>
          <a:p>
            <a:fld id="{86CB4B4D-7CA3-9044-876B-883B54F8677D}" type="slidenum">
              <a:rPr lang="en-US" smtClean="0"/>
              <a:pPr/>
              <a:t>21</a:t>
            </a:fld>
            <a:endParaRPr lang="en-US"/>
          </a:p>
        </p:txBody>
      </p:sp>
      <p:pic>
        <p:nvPicPr>
          <p:cNvPr id="3" name="Picture 2">
            <a:extLst>
              <a:ext uri="{FF2B5EF4-FFF2-40B4-BE49-F238E27FC236}">
                <a16:creationId xmlns:a16="http://schemas.microsoft.com/office/drawing/2014/main" id="{6C55A7D3-D836-41EB-A1AA-7FE39D205CE0}"/>
              </a:ext>
            </a:extLst>
          </p:cNvPr>
          <p:cNvPicPr>
            <a:picLocks noChangeAspect="1"/>
          </p:cNvPicPr>
          <p:nvPr/>
        </p:nvPicPr>
        <p:blipFill>
          <a:blip r:embed="rId2">
            <a:lum bright="-20000" contrast="40000"/>
          </a:blip>
          <a:stretch>
            <a:fillRect/>
          </a:stretch>
        </p:blipFill>
        <p:spPr>
          <a:xfrm>
            <a:off x="2440642" y="196786"/>
            <a:ext cx="7231155" cy="6536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697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DAF902-6E94-4CB6-BBC2-C9A48F0DC4F9}"/>
              </a:ext>
            </a:extLst>
          </p:cNvPr>
          <p:cNvSpPr>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929292"/>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a:lstStyle>
          <a:p>
            <a:fld id="{86CB4B4D-7CA3-9044-876B-883B54F8677D}" type="slidenum">
              <a:rPr lang="en-US" smtClean="0"/>
              <a:pPr/>
              <a:t>22</a:t>
            </a:fld>
            <a:endParaRPr lang="en-US" dirty="0"/>
          </a:p>
        </p:txBody>
      </p:sp>
      <p:sp>
        <p:nvSpPr>
          <p:cNvPr id="3" name="TextBox 2">
            <a:extLst>
              <a:ext uri="{FF2B5EF4-FFF2-40B4-BE49-F238E27FC236}">
                <a16:creationId xmlns:a16="http://schemas.microsoft.com/office/drawing/2014/main" id="{82221940-CE19-4EF1-BF73-BDADEFE8241F}"/>
              </a:ext>
            </a:extLst>
          </p:cNvPr>
          <p:cNvSpPr txBox="1"/>
          <p:nvPr/>
        </p:nvSpPr>
        <p:spPr>
          <a:xfrm>
            <a:off x="5869641" y="1427105"/>
            <a:ext cx="6041091" cy="3862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r>
              <a:rPr lang="en-US" sz="3600" b="1" dirty="0"/>
              <a:t>“When we try to pick out anything by itself, we find it hitched to everything else in the Universe.”</a:t>
            </a:r>
          </a:p>
          <a:p>
            <a:endParaRPr lang="en-US" sz="3600" dirty="0"/>
          </a:p>
          <a:p>
            <a:r>
              <a:rPr lang="en-US" sz="3300" i="1" dirty="0"/>
              <a:t>My First Summer in the Sierra</a:t>
            </a:r>
            <a:r>
              <a:rPr lang="en-US" sz="3300" dirty="0"/>
              <a:t>, (1911), John Muir. </a:t>
            </a:r>
            <a:endParaRPr lang="en-US" sz="3300" dirty="0">
              <a:sym typeface="Arial"/>
            </a:endParaRPr>
          </a:p>
        </p:txBody>
      </p:sp>
      <p:pic>
        <p:nvPicPr>
          <p:cNvPr id="4" name="Picture 3">
            <a:extLst>
              <a:ext uri="{FF2B5EF4-FFF2-40B4-BE49-F238E27FC236}">
                <a16:creationId xmlns:a16="http://schemas.microsoft.com/office/drawing/2014/main" id="{7FDD7D75-1889-4C4E-9208-0AB418AFC6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0586" y="415178"/>
            <a:ext cx="4714875" cy="5886450"/>
          </a:xfrm>
          <a:prstGeom prst="rect">
            <a:avLst/>
          </a:prstGeom>
        </p:spPr>
      </p:pic>
    </p:spTree>
    <p:extLst>
      <p:ext uri="{BB962C8B-B14F-4D97-AF65-F5344CB8AC3E}">
        <p14:creationId xmlns:p14="http://schemas.microsoft.com/office/powerpoint/2010/main" val="2452401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1066800" y="3336056"/>
            <a:ext cx="1047588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defRPr/>
            </a:pPr>
            <a:r>
              <a:rPr lang="en-US" altLang="en-US" sz="6600" b="1">
                <a:latin typeface="+mn-lt"/>
              </a:rPr>
              <a:t>Questions?</a:t>
            </a:r>
            <a:endParaRPr lang="en-US" altLang="en-US" sz="6000" b="1" dirty="0">
              <a:latin typeface="+mn-lt"/>
            </a:endParaRPr>
          </a:p>
        </p:txBody>
      </p:sp>
    </p:spTree>
    <p:extLst>
      <p:ext uri="{BB962C8B-B14F-4D97-AF65-F5344CB8AC3E}">
        <p14:creationId xmlns:p14="http://schemas.microsoft.com/office/powerpoint/2010/main" val="4018181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EC2785-834A-4B72-A0E3-A6943E95186B}"/>
              </a:ext>
            </a:extLst>
          </p:cNvPr>
          <p:cNvSpPr txBox="1"/>
          <p:nvPr/>
        </p:nvSpPr>
        <p:spPr>
          <a:xfrm>
            <a:off x="546351" y="584862"/>
            <a:ext cx="11139854" cy="930447"/>
          </a:xfrm>
          <a:prstGeom prst="rect">
            <a:avLst/>
          </a:prstGeom>
        </p:spPr>
        <p:txBody>
          <a:bodyPr vert="horz" lIns="91440" tIns="45720" rIns="91440" bIns="45720" rtlCol="0" anchor="b">
            <a:noAutofit/>
          </a:bodyPr>
          <a:lstStyle/>
          <a:p>
            <a:pPr algn="ctr">
              <a:lnSpc>
                <a:spcPct val="90000"/>
              </a:lnSpc>
              <a:spcBef>
                <a:spcPct val="0"/>
              </a:spcBef>
              <a:spcAft>
                <a:spcPts val="600"/>
              </a:spcAft>
              <a:defRPr/>
            </a:pPr>
            <a:r>
              <a:rPr lang="en-US" sz="3200" b="1" dirty="0">
                <a:solidFill>
                  <a:srgbClr val="FFFFFF"/>
                </a:solidFill>
                <a:ea typeface="+mj-ea"/>
                <a:cs typeface="+mj-cs"/>
              </a:rPr>
              <a:t>CE 4150/5150 Energy Systems Engineering</a:t>
            </a:r>
          </a:p>
          <a:p>
            <a:pPr algn="ctr">
              <a:lnSpc>
                <a:spcPct val="90000"/>
              </a:lnSpc>
              <a:spcBef>
                <a:spcPct val="0"/>
              </a:spcBef>
              <a:spcAft>
                <a:spcPts val="600"/>
              </a:spcAft>
              <a:defRPr/>
            </a:pPr>
            <a:r>
              <a:rPr lang="en-US" sz="3600" b="1" dirty="0">
                <a:solidFill>
                  <a:srgbClr val="FFFFFF"/>
                </a:solidFill>
                <a:ea typeface="+mj-ea"/>
                <a:cs typeface="+mj-cs"/>
              </a:rPr>
              <a:t>S2021 (16 weeks)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893D615-FEDD-4D9A-B881-6A3CB8B6E1D4}"/>
              </a:ext>
            </a:extLst>
          </p:cNvPr>
          <p:cNvPicPr>
            <a:picLocks noChangeAspect="1"/>
          </p:cNvPicPr>
          <p:nvPr/>
        </p:nvPicPr>
        <p:blipFill>
          <a:blip r:embed="rId2"/>
          <a:stretch>
            <a:fillRect/>
          </a:stretch>
        </p:blipFill>
        <p:spPr>
          <a:xfrm>
            <a:off x="1984940" y="2786599"/>
            <a:ext cx="3226730" cy="3226730"/>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9EE621-31E1-4205-B936-7C5785A92625}"/>
              </a:ext>
            </a:extLst>
          </p:cNvPr>
          <p:cNvPicPr>
            <a:picLocks noChangeAspect="1"/>
          </p:cNvPicPr>
          <p:nvPr/>
        </p:nvPicPr>
        <p:blipFill>
          <a:blip r:embed="rId3"/>
          <a:stretch>
            <a:fillRect/>
          </a:stretch>
        </p:blipFill>
        <p:spPr>
          <a:xfrm>
            <a:off x="6445073" y="2891160"/>
            <a:ext cx="5455917" cy="3068953"/>
          </a:xfrm>
          <a:prstGeom prst="rect">
            <a:avLst/>
          </a:prstGeom>
        </p:spPr>
      </p:pic>
    </p:spTree>
    <p:extLst>
      <p:ext uri="{BB962C8B-B14F-4D97-AF65-F5344CB8AC3E}">
        <p14:creationId xmlns:p14="http://schemas.microsoft.com/office/powerpoint/2010/main" val="1925595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9431" y="357050"/>
            <a:ext cx="3243458" cy="6124551"/>
            <a:chOff x="375557" y="148044"/>
            <a:chExt cx="3243458" cy="6124551"/>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5557" y="148044"/>
              <a:ext cx="3238500" cy="2040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75557" y="2438400"/>
              <a:ext cx="3243458" cy="1824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75557" y="4572382"/>
              <a:ext cx="3238500" cy="1700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8" name="Group 7"/>
          <p:cNvGrpSpPr/>
          <p:nvPr/>
        </p:nvGrpSpPr>
        <p:grpSpPr>
          <a:xfrm>
            <a:off x="4162697" y="269966"/>
            <a:ext cx="3051870" cy="6278880"/>
            <a:chOff x="4162697" y="269966"/>
            <a:chExt cx="3051870" cy="6278880"/>
          </a:xfrm>
        </p:grpSpPr>
        <p:sp>
          <p:nvSpPr>
            <p:cNvPr id="6" name="Right Brace 5"/>
            <p:cNvSpPr/>
            <p:nvPr/>
          </p:nvSpPr>
          <p:spPr>
            <a:xfrm>
              <a:off x="4162697" y="269966"/>
              <a:ext cx="923109" cy="627888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521200" y="2655496"/>
              <a:ext cx="2693367" cy="1446550"/>
            </a:xfrm>
            <a:prstGeom prst="rect">
              <a:avLst/>
            </a:prstGeom>
            <a:noFill/>
          </p:spPr>
          <p:txBody>
            <a:bodyPr wrap="square" rtlCol="0">
              <a:spAutoFit/>
            </a:bodyPr>
            <a:lstStyle/>
            <a:p>
              <a:pPr algn="ctr"/>
              <a:r>
                <a:rPr lang="en-US" sz="4800" b="1" dirty="0">
                  <a:solidFill>
                    <a:srgbClr val="0000CC"/>
                  </a:solidFill>
                </a:rPr>
                <a:t>Basic</a:t>
              </a:r>
              <a:r>
                <a:rPr lang="en-US" sz="4000" b="1" dirty="0"/>
                <a:t> </a:t>
              </a:r>
            </a:p>
            <a:p>
              <a:pPr algn="ctr"/>
              <a:r>
                <a:rPr lang="en-US" sz="4000" b="1" dirty="0"/>
                <a:t>Necessities</a:t>
              </a:r>
            </a:p>
          </p:txBody>
        </p:sp>
      </p:grpSp>
      <p:grpSp>
        <p:nvGrpSpPr>
          <p:cNvPr id="12" name="Group 11"/>
          <p:cNvGrpSpPr/>
          <p:nvPr/>
        </p:nvGrpSpPr>
        <p:grpSpPr>
          <a:xfrm>
            <a:off x="2381795" y="461552"/>
            <a:ext cx="1127759" cy="4875891"/>
            <a:chOff x="2381795" y="461552"/>
            <a:chExt cx="1127759" cy="4875891"/>
          </a:xfrm>
        </p:grpSpPr>
        <p:sp>
          <p:nvSpPr>
            <p:cNvPr id="9" name="TextBox 8"/>
            <p:cNvSpPr txBox="1"/>
            <p:nvPr/>
          </p:nvSpPr>
          <p:spPr>
            <a:xfrm>
              <a:off x="2386149" y="461552"/>
              <a:ext cx="1123405" cy="523220"/>
            </a:xfrm>
            <a:prstGeom prst="rect">
              <a:avLst/>
            </a:prstGeom>
            <a:solidFill>
              <a:srgbClr val="FFFF00"/>
            </a:solidFill>
          </p:spPr>
          <p:txBody>
            <a:bodyPr wrap="square" rtlCol="0">
              <a:spAutoFit/>
            </a:bodyPr>
            <a:lstStyle/>
            <a:p>
              <a:pPr algn="ctr"/>
              <a:r>
                <a:rPr lang="en-US" sz="2800" b="1" dirty="0"/>
                <a:t>3m</a:t>
              </a:r>
            </a:p>
          </p:txBody>
        </p:sp>
        <p:sp>
          <p:nvSpPr>
            <p:cNvPr id="10" name="TextBox 9"/>
            <p:cNvSpPr txBox="1"/>
            <p:nvPr/>
          </p:nvSpPr>
          <p:spPr>
            <a:xfrm>
              <a:off x="2386149" y="2740667"/>
              <a:ext cx="1123405" cy="523220"/>
            </a:xfrm>
            <a:prstGeom prst="rect">
              <a:avLst/>
            </a:prstGeom>
            <a:solidFill>
              <a:srgbClr val="FFFF00"/>
            </a:solidFill>
          </p:spPr>
          <p:txBody>
            <a:bodyPr wrap="square" rtlCol="0">
              <a:spAutoFit/>
            </a:bodyPr>
            <a:lstStyle/>
            <a:p>
              <a:pPr algn="ctr"/>
              <a:r>
                <a:rPr lang="en-US" sz="2800" b="1" dirty="0"/>
                <a:t>3d</a:t>
              </a:r>
            </a:p>
          </p:txBody>
        </p:sp>
        <p:sp>
          <p:nvSpPr>
            <p:cNvPr id="11" name="TextBox 10"/>
            <p:cNvSpPr txBox="1"/>
            <p:nvPr/>
          </p:nvSpPr>
          <p:spPr>
            <a:xfrm>
              <a:off x="2381795" y="4814223"/>
              <a:ext cx="1123405" cy="523220"/>
            </a:xfrm>
            <a:prstGeom prst="rect">
              <a:avLst/>
            </a:prstGeom>
            <a:solidFill>
              <a:srgbClr val="FFFF00"/>
            </a:solidFill>
          </p:spPr>
          <p:txBody>
            <a:bodyPr wrap="square" rtlCol="0">
              <a:spAutoFit/>
            </a:bodyPr>
            <a:lstStyle/>
            <a:p>
              <a:pPr algn="ctr"/>
              <a:r>
                <a:rPr lang="en-US" sz="2800" b="1" dirty="0"/>
                <a:t>3w</a:t>
              </a:r>
            </a:p>
          </p:txBody>
        </p:sp>
      </p:grpSp>
      <p:grpSp>
        <p:nvGrpSpPr>
          <p:cNvPr id="17" name="Group 16"/>
          <p:cNvGrpSpPr/>
          <p:nvPr/>
        </p:nvGrpSpPr>
        <p:grpSpPr>
          <a:xfrm>
            <a:off x="6723529" y="269966"/>
            <a:ext cx="5050458" cy="6433054"/>
            <a:chOff x="6723529" y="269966"/>
            <a:chExt cx="5050458" cy="6433054"/>
          </a:xfrm>
        </p:grpSpPr>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7892141" y="269966"/>
              <a:ext cx="3881846" cy="2640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7892141" y="3791635"/>
              <a:ext cx="3881846" cy="2911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Left Brace 14"/>
            <p:cNvSpPr/>
            <p:nvPr/>
          </p:nvSpPr>
          <p:spPr>
            <a:xfrm>
              <a:off x="6723529" y="269966"/>
              <a:ext cx="842683" cy="6433054"/>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95671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5BF879-0C3F-49E7-9919-A807B966CBD1}"/>
              </a:ext>
            </a:extLst>
          </p:cNvPr>
          <p:cNvSpPr/>
          <p:nvPr/>
        </p:nvSpPr>
        <p:spPr>
          <a:xfrm>
            <a:off x="599440" y="436880"/>
            <a:ext cx="10251440" cy="2339102"/>
          </a:xfrm>
          <a:prstGeom prst="rect">
            <a:avLst/>
          </a:prstGeom>
        </p:spPr>
        <p:txBody>
          <a:bodyPr wrap="square">
            <a:spAutoFit/>
          </a:bodyPr>
          <a:lstStyle/>
          <a:p>
            <a:r>
              <a:rPr lang="en-US" sz="3400" b="1" dirty="0"/>
              <a:t>Energy is at the heart of development</a:t>
            </a:r>
            <a:r>
              <a:rPr lang="en-US" sz="3400" dirty="0"/>
              <a:t>.  </a:t>
            </a:r>
            <a:r>
              <a:rPr lang="en-US" sz="2800" dirty="0"/>
              <a:t>Energy makes possible the investments, innovations and new industries that are the engines of jobs, inclusive growth and shared prosperity for entire economies. </a:t>
            </a:r>
            <a:r>
              <a:rPr lang="en-US" sz="2800" b="1" dirty="0"/>
              <a:t>Universal access </a:t>
            </a:r>
            <a:r>
              <a:rPr lang="en-US" sz="2800" dirty="0"/>
              <a:t>to affordable, reliable and sustainable and modern energy – </a:t>
            </a:r>
            <a:r>
              <a:rPr lang="en-US" sz="2800" dirty="0">
                <a:hlinkClick r:id="rId3"/>
              </a:rPr>
              <a:t>Sustainable Development Goal (SDG) 7</a:t>
            </a:r>
            <a:endParaRPr lang="en-US" sz="2800" dirty="0"/>
          </a:p>
        </p:txBody>
      </p:sp>
      <p:sp>
        <p:nvSpPr>
          <p:cNvPr id="3" name="TextBox 2">
            <a:extLst>
              <a:ext uri="{FF2B5EF4-FFF2-40B4-BE49-F238E27FC236}">
                <a16:creationId xmlns:a16="http://schemas.microsoft.com/office/drawing/2014/main" id="{56B9F24A-5140-4819-BB51-90D504216A30}"/>
              </a:ext>
            </a:extLst>
          </p:cNvPr>
          <p:cNvSpPr txBox="1"/>
          <p:nvPr/>
        </p:nvSpPr>
        <p:spPr>
          <a:xfrm>
            <a:off x="599440" y="3200400"/>
            <a:ext cx="10251440" cy="2677656"/>
          </a:xfrm>
          <a:prstGeom prst="rect">
            <a:avLst/>
          </a:prstGeom>
          <a:noFill/>
        </p:spPr>
        <p:txBody>
          <a:bodyPr wrap="square" rtlCol="0">
            <a:spAutoFit/>
          </a:bodyPr>
          <a:lstStyle/>
          <a:p>
            <a:r>
              <a:rPr lang="en-US" sz="2800" b="1" dirty="0"/>
              <a:t>Today, 789 million people live without electricity </a:t>
            </a:r>
            <a:r>
              <a:rPr lang="en-US" sz="2800" dirty="0"/>
              <a:t>and hundreds of millions more live with insufficient or unreliable access to it.  Nearly 3 billion people cook or heat their homes with polluting fuels like wood or other biomass, resulting in indoor and outdoor air pollution that cause widespread health impacts.</a:t>
            </a:r>
          </a:p>
          <a:p>
            <a:r>
              <a:rPr lang="en-US" sz="2800" dirty="0"/>
              <a:t>								</a:t>
            </a:r>
            <a:r>
              <a:rPr lang="en-US" sz="2800" b="1" dirty="0"/>
              <a:t>- The World Bank</a:t>
            </a:r>
          </a:p>
        </p:txBody>
      </p:sp>
      <p:sp>
        <p:nvSpPr>
          <p:cNvPr id="4" name="TextBox 3">
            <a:extLst>
              <a:ext uri="{FF2B5EF4-FFF2-40B4-BE49-F238E27FC236}">
                <a16:creationId xmlns:a16="http://schemas.microsoft.com/office/drawing/2014/main" id="{B214BE0A-3E79-4767-8686-109ACD4CCE05}"/>
              </a:ext>
            </a:extLst>
          </p:cNvPr>
          <p:cNvSpPr txBox="1"/>
          <p:nvPr/>
        </p:nvSpPr>
        <p:spPr>
          <a:xfrm>
            <a:off x="3464560" y="5902364"/>
            <a:ext cx="7233920" cy="400110"/>
          </a:xfrm>
          <a:prstGeom prst="rect">
            <a:avLst/>
          </a:prstGeom>
          <a:noFill/>
        </p:spPr>
        <p:txBody>
          <a:bodyPr wrap="square" rtlCol="0">
            <a:spAutoFit/>
          </a:bodyPr>
          <a:lstStyle/>
          <a:p>
            <a:pPr algn="r"/>
            <a:r>
              <a:rPr lang="en-US" sz="2000" dirty="0">
                <a:solidFill>
                  <a:srgbClr val="0000CC"/>
                </a:solidFill>
              </a:rPr>
              <a:t>https://www.worldbank.org/en/topic/energy/</a:t>
            </a:r>
          </a:p>
        </p:txBody>
      </p:sp>
    </p:spTree>
    <p:extLst>
      <p:ext uri="{BB962C8B-B14F-4D97-AF65-F5344CB8AC3E}">
        <p14:creationId xmlns:p14="http://schemas.microsoft.com/office/powerpoint/2010/main" val="329970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C02EF-A178-4001-B5B6-EC7F50F7E204}"/>
              </a:ext>
            </a:extLst>
          </p:cNvPr>
          <p:cNvPicPr>
            <a:picLocks noChangeAspect="1"/>
          </p:cNvPicPr>
          <p:nvPr/>
        </p:nvPicPr>
        <p:blipFill>
          <a:blip r:embed="rId2">
            <a:lum contrast="20000"/>
          </a:blip>
          <a:stretch>
            <a:fillRect/>
          </a:stretch>
        </p:blipFill>
        <p:spPr>
          <a:xfrm>
            <a:off x="285135" y="1125292"/>
            <a:ext cx="11416153" cy="4607416"/>
          </a:xfrm>
          <a:prstGeom prst="rect">
            <a:avLst/>
          </a:prstGeom>
        </p:spPr>
      </p:pic>
    </p:spTree>
    <p:extLst>
      <p:ext uri="{BB962C8B-B14F-4D97-AF65-F5344CB8AC3E}">
        <p14:creationId xmlns:p14="http://schemas.microsoft.com/office/powerpoint/2010/main" val="3940768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304" y="115511"/>
            <a:ext cx="10903237" cy="1031972"/>
          </a:xfrm>
        </p:spPr>
        <p:txBody>
          <a:bodyPr>
            <a:normAutofit/>
          </a:bodyPr>
          <a:lstStyle/>
          <a:p>
            <a:r>
              <a:rPr lang="en-US" b="1" dirty="0">
                <a:latin typeface="+mn-lt"/>
              </a:rPr>
              <a:t>Water Energy Food Nexus: </a:t>
            </a:r>
            <a:r>
              <a:rPr lang="en-US" b="1" dirty="0">
                <a:solidFill>
                  <a:srgbClr val="0000CC"/>
                </a:solidFill>
                <a:latin typeface="+mn-lt"/>
              </a:rPr>
              <a:t>5 Big Questions</a:t>
            </a:r>
          </a:p>
        </p:txBody>
      </p:sp>
      <p:sp>
        <p:nvSpPr>
          <p:cNvPr id="3" name="Content Placeholder 2"/>
          <p:cNvSpPr>
            <a:spLocks noGrp="1"/>
          </p:cNvSpPr>
          <p:nvPr>
            <p:ph idx="1"/>
          </p:nvPr>
        </p:nvSpPr>
        <p:spPr>
          <a:xfrm>
            <a:off x="643304" y="1491612"/>
            <a:ext cx="11145285" cy="4791201"/>
          </a:xfrm>
        </p:spPr>
        <p:txBody>
          <a:bodyPr>
            <a:noAutofit/>
          </a:bodyPr>
          <a:lstStyle/>
          <a:p>
            <a:pPr marL="514350" indent="-514350">
              <a:buFont typeface="+mj-lt"/>
              <a:buAutoNum type="arabicPeriod"/>
            </a:pPr>
            <a:r>
              <a:rPr lang="en-US" sz="3200" dirty="0"/>
              <a:t>What are the </a:t>
            </a:r>
            <a:r>
              <a:rPr lang="en-US" sz="3200" b="1" dirty="0">
                <a:solidFill>
                  <a:srgbClr val="0000CC"/>
                </a:solidFill>
              </a:rPr>
              <a:t>interdependencies</a:t>
            </a:r>
            <a:r>
              <a:rPr lang="en-US" sz="3200" dirty="0"/>
              <a:t> that exist between water, food and energy? How do actions in one area impact one or both of the others?</a:t>
            </a:r>
          </a:p>
          <a:p>
            <a:pPr marL="514350" indent="-514350">
              <a:buFont typeface="+mj-lt"/>
              <a:buAutoNum type="arabicPeriod"/>
            </a:pPr>
            <a:r>
              <a:rPr lang="en-US" sz="3200" dirty="0"/>
              <a:t>How are water, energy and food </a:t>
            </a:r>
            <a:r>
              <a:rPr lang="en-US" sz="3200" b="1" dirty="0">
                <a:solidFill>
                  <a:srgbClr val="0000CC"/>
                </a:solidFill>
              </a:rPr>
              <a:t>security</a:t>
            </a:r>
            <a:r>
              <a:rPr lang="en-US" sz="3200" dirty="0"/>
              <a:t> linked?</a:t>
            </a:r>
          </a:p>
          <a:p>
            <a:pPr marL="514350" indent="-514350">
              <a:buFont typeface="+mj-lt"/>
              <a:buAutoNum type="arabicPeriod"/>
            </a:pPr>
            <a:r>
              <a:rPr lang="en-US" sz="3200" dirty="0"/>
              <a:t>How can </a:t>
            </a:r>
            <a:r>
              <a:rPr lang="en-US" sz="3200" b="1" dirty="0">
                <a:solidFill>
                  <a:srgbClr val="0000CC"/>
                </a:solidFill>
              </a:rPr>
              <a:t>industry leaders and policymakers </a:t>
            </a:r>
            <a:r>
              <a:rPr lang="en-US" sz="3200" dirty="0"/>
              <a:t>approach these issues?</a:t>
            </a:r>
          </a:p>
          <a:p>
            <a:pPr marL="514350" indent="-514350">
              <a:buFont typeface="+mj-lt"/>
              <a:buAutoNum type="arabicPeriod"/>
            </a:pPr>
            <a:r>
              <a:rPr lang="en-US" sz="3200" dirty="0"/>
              <a:t>How will </a:t>
            </a:r>
            <a:r>
              <a:rPr lang="en-US" sz="3200" b="1" dirty="0">
                <a:solidFill>
                  <a:srgbClr val="0000CC"/>
                </a:solidFill>
              </a:rPr>
              <a:t>population growth/urbanization</a:t>
            </a:r>
            <a:r>
              <a:rPr lang="en-US" sz="3200" b="1" dirty="0"/>
              <a:t> and </a:t>
            </a:r>
            <a:r>
              <a:rPr lang="en-US" sz="3200" b="1" dirty="0">
                <a:solidFill>
                  <a:srgbClr val="0000CC"/>
                </a:solidFill>
              </a:rPr>
              <a:t>climate change </a:t>
            </a:r>
            <a:r>
              <a:rPr lang="en-US" sz="3200" dirty="0"/>
              <a:t>affect the WEF security in the future?</a:t>
            </a:r>
          </a:p>
          <a:p>
            <a:pPr marL="514350" indent="-514350">
              <a:buFont typeface="+mj-lt"/>
              <a:buAutoNum type="arabicPeriod"/>
            </a:pPr>
            <a:r>
              <a:rPr lang="en-US" sz="3200" dirty="0"/>
              <a:t>What roles can </a:t>
            </a:r>
            <a:r>
              <a:rPr lang="en-US" sz="3200" b="1" dirty="0">
                <a:solidFill>
                  <a:srgbClr val="0000CC"/>
                </a:solidFill>
              </a:rPr>
              <a:t>renewable energy </a:t>
            </a:r>
            <a:r>
              <a:rPr lang="en-US" sz="3200" dirty="0"/>
              <a:t>and </a:t>
            </a:r>
            <a:r>
              <a:rPr lang="en-US" sz="3200" b="1" dirty="0">
                <a:solidFill>
                  <a:srgbClr val="0000CC"/>
                </a:solidFill>
              </a:rPr>
              <a:t>new technologies</a:t>
            </a:r>
            <a:r>
              <a:rPr lang="en-US" sz="3200" dirty="0">
                <a:solidFill>
                  <a:srgbClr val="0000CC"/>
                </a:solidFill>
              </a:rPr>
              <a:t> </a:t>
            </a:r>
            <a:r>
              <a:rPr lang="en-US" sz="3200" dirty="0"/>
              <a:t>play?</a:t>
            </a:r>
          </a:p>
        </p:txBody>
      </p:sp>
    </p:spTree>
    <p:extLst>
      <p:ext uri="{BB962C8B-B14F-4D97-AF65-F5344CB8AC3E}">
        <p14:creationId xmlns:p14="http://schemas.microsoft.com/office/powerpoint/2010/main" val="325202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5669" y="1530826"/>
            <a:ext cx="9023292" cy="3050061"/>
          </a:xfrm>
          <a:prstGeom prst="rect">
            <a:avLst/>
          </a:prstGeom>
        </p:spPr>
      </p:pic>
      <p:sp>
        <p:nvSpPr>
          <p:cNvPr id="3" name="TextBox 2"/>
          <p:cNvSpPr txBox="1"/>
          <p:nvPr/>
        </p:nvSpPr>
        <p:spPr>
          <a:xfrm>
            <a:off x="276045" y="539482"/>
            <a:ext cx="4451230" cy="830997"/>
          </a:xfrm>
          <a:prstGeom prst="rect">
            <a:avLst/>
          </a:prstGeom>
          <a:noFill/>
        </p:spPr>
        <p:txBody>
          <a:bodyPr wrap="square" rtlCol="0">
            <a:spAutoFit/>
          </a:bodyPr>
          <a:lstStyle/>
          <a:p>
            <a:r>
              <a:rPr lang="en-US" sz="4400" dirty="0"/>
              <a:t>What is </a:t>
            </a:r>
            <a:r>
              <a:rPr lang="en-US" sz="4800" b="1" dirty="0">
                <a:solidFill>
                  <a:srgbClr val="0000CC"/>
                </a:solidFill>
              </a:rPr>
              <a:t>Nexus</a:t>
            </a:r>
            <a:r>
              <a:rPr lang="en-US" sz="4400" dirty="0"/>
              <a:t>?</a:t>
            </a:r>
          </a:p>
        </p:txBody>
      </p:sp>
      <p:pic>
        <p:nvPicPr>
          <p:cNvPr id="4" name="Picture 3"/>
          <p:cNvPicPr>
            <a:picLocks noChangeAspect="1"/>
          </p:cNvPicPr>
          <p:nvPr/>
        </p:nvPicPr>
        <p:blipFill>
          <a:blip r:embed="rId3"/>
          <a:stretch>
            <a:fillRect/>
          </a:stretch>
        </p:blipFill>
        <p:spPr>
          <a:xfrm>
            <a:off x="586269" y="4552188"/>
            <a:ext cx="5642666" cy="2141910"/>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3555494" y="87905"/>
            <a:ext cx="3051673" cy="1876030"/>
            <a:chOff x="3555494" y="87905"/>
            <a:chExt cx="3051673" cy="1876030"/>
          </a:xfrm>
        </p:grpSpPr>
        <p:pic>
          <p:nvPicPr>
            <p:cNvPr id="6" name="Picture 5"/>
            <p:cNvPicPr>
              <a:picLocks noChangeAspect="1"/>
            </p:cNvPicPr>
            <p:nvPr/>
          </p:nvPicPr>
          <p:blipFill>
            <a:blip r:embed="rId4"/>
            <a:stretch>
              <a:fillRect/>
            </a:stretch>
          </p:blipFill>
          <p:spPr>
            <a:xfrm>
              <a:off x="4364299" y="87905"/>
              <a:ext cx="2242868" cy="1495245"/>
            </a:xfrm>
            <a:prstGeom prst="rect">
              <a:avLst/>
            </a:prstGeom>
          </p:spPr>
        </p:pic>
        <p:sp>
          <p:nvSpPr>
            <p:cNvPr id="7" name="Curved Up Arrow 6"/>
            <p:cNvSpPr/>
            <p:nvPr/>
          </p:nvSpPr>
          <p:spPr>
            <a:xfrm rot="11142968">
              <a:off x="3555494" y="1097717"/>
              <a:ext cx="2636859" cy="8662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p:cNvGrpSpPr/>
          <p:nvPr/>
        </p:nvGrpSpPr>
        <p:grpSpPr>
          <a:xfrm>
            <a:off x="6518714" y="82457"/>
            <a:ext cx="3464679" cy="1927398"/>
            <a:chOff x="6518714" y="82457"/>
            <a:chExt cx="3464679" cy="1927398"/>
          </a:xfrm>
        </p:grpSpPr>
        <p:pic>
          <p:nvPicPr>
            <p:cNvPr id="9" name="Picture 8"/>
            <p:cNvPicPr>
              <a:picLocks noChangeAspect="1"/>
            </p:cNvPicPr>
            <p:nvPr/>
          </p:nvPicPr>
          <p:blipFill>
            <a:blip r:embed="rId5"/>
            <a:stretch>
              <a:fillRect/>
            </a:stretch>
          </p:blipFill>
          <p:spPr>
            <a:xfrm>
              <a:off x="7168036" y="82457"/>
              <a:ext cx="2815357" cy="1565324"/>
            </a:xfrm>
            <a:prstGeom prst="rect">
              <a:avLst/>
            </a:prstGeom>
          </p:spPr>
        </p:pic>
        <p:sp>
          <p:nvSpPr>
            <p:cNvPr id="10" name="Curved Up Arrow 9"/>
            <p:cNvSpPr/>
            <p:nvPr/>
          </p:nvSpPr>
          <p:spPr>
            <a:xfrm rot="10647876" flipH="1">
              <a:off x="6518714" y="1144576"/>
              <a:ext cx="2621256" cy="86527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a:extLst>
              <a:ext uri="{FF2B5EF4-FFF2-40B4-BE49-F238E27FC236}">
                <a16:creationId xmlns:a16="http://schemas.microsoft.com/office/drawing/2014/main" id="{1EC11F3A-D882-4131-910C-FEF31AC27BE2}"/>
              </a:ext>
            </a:extLst>
          </p:cNvPr>
          <p:cNvSpPr txBox="1"/>
          <p:nvPr/>
        </p:nvSpPr>
        <p:spPr>
          <a:xfrm>
            <a:off x="6607167" y="4584016"/>
            <a:ext cx="5401194" cy="1815882"/>
          </a:xfrm>
          <a:prstGeom prst="rect">
            <a:avLst/>
          </a:prstGeom>
          <a:noFill/>
        </p:spPr>
        <p:txBody>
          <a:bodyPr wrap="square" rtlCol="0">
            <a:spAutoFit/>
          </a:bodyPr>
          <a:lstStyle/>
          <a:p>
            <a:r>
              <a:rPr lang="en-US" sz="2400" b="1" dirty="0"/>
              <a:t>Security</a:t>
            </a:r>
            <a:r>
              <a:rPr lang="en-US" sz="2400" dirty="0"/>
              <a:t> is freedom from, or resilience against, potential harm from external threats.</a:t>
            </a:r>
          </a:p>
          <a:p>
            <a:endParaRPr lang="en-US" sz="2000" dirty="0"/>
          </a:p>
          <a:p>
            <a:r>
              <a:rPr lang="en-US" sz="2000" dirty="0"/>
              <a:t>Wikipedia </a:t>
            </a:r>
          </a:p>
        </p:txBody>
      </p:sp>
    </p:spTree>
    <p:extLst>
      <p:ext uri="{BB962C8B-B14F-4D97-AF65-F5344CB8AC3E}">
        <p14:creationId xmlns:p14="http://schemas.microsoft.com/office/powerpoint/2010/main" val="2504098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C2F7D-C834-4B23-9729-02B404BD9F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5429509" cy="681895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61F90EC-F9E2-4BAC-B3D5-69DF19A3253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5540187" y="0"/>
            <a:ext cx="5365550" cy="3724914"/>
          </a:xfrm>
          <a:prstGeom prst="rect">
            <a:avLst/>
          </a:prstGeom>
        </p:spPr>
      </p:pic>
      <p:sp>
        <p:nvSpPr>
          <p:cNvPr id="4" name="TextBox 3">
            <a:extLst>
              <a:ext uri="{FF2B5EF4-FFF2-40B4-BE49-F238E27FC236}">
                <a16:creationId xmlns:a16="http://schemas.microsoft.com/office/drawing/2014/main" id="{E4E4CC3C-5CC7-43DF-9F6E-02BB8DD2355D}"/>
              </a:ext>
            </a:extLst>
          </p:cNvPr>
          <p:cNvSpPr txBox="1"/>
          <p:nvPr/>
        </p:nvSpPr>
        <p:spPr>
          <a:xfrm>
            <a:off x="5540187" y="3494769"/>
            <a:ext cx="6651813" cy="923330"/>
          </a:xfrm>
          <a:prstGeom prst="rect">
            <a:avLst/>
          </a:prstGeom>
          <a:noFill/>
        </p:spPr>
        <p:txBody>
          <a:bodyPr wrap="square" rtlCol="0">
            <a:spAutoFit/>
          </a:bodyPr>
          <a:lstStyle/>
          <a:p>
            <a:pPr algn="ctr"/>
            <a:r>
              <a:rPr lang="en-US" b="1" i="1" dirty="0">
                <a:solidFill>
                  <a:srgbClr val="0000CC"/>
                </a:solidFill>
              </a:rPr>
              <a:t>The Water-Energy-Food Nexus: Enhancing Adaptive Capacity to Complex Global Challenges</a:t>
            </a:r>
            <a:r>
              <a:rPr lang="en-US" b="1" dirty="0">
                <a:solidFill>
                  <a:srgbClr val="0000CC"/>
                </a:solidFill>
              </a:rPr>
              <a:t>, Christopher A. Scott, Mathew Kurian and James L. </a:t>
            </a:r>
            <a:r>
              <a:rPr lang="en-US" b="1" dirty="0" err="1">
                <a:solidFill>
                  <a:srgbClr val="0000CC"/>
                </a:solidFill>
              </a:rPr>
              <a:t>Wescoat</a:t>
            </a:r>
            <a:r>
              <a:rPr lang="en-US" b="1" dirty="0">
                <a:solidFill>
                  <a:srgbClr val="0000CC"/>
                </a:solidFill>
              </a:rPr>
              <a:t> Jr.</a:t>
            </a:r>
          </a:p>
        </p:txBody>
      </p:sp>
    </p:spTree>
    <p:extLst>
      <p:ext uri="{BB962C8B-B14F-4D97-AF65-F5344CB8AC3E}">
        <p14:creationId xmlns:p14="http://schemas.microsoft.com/office/powerpoint/2010/main" val="2769870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894</Words>
  <Application>Microsoft Office PowerPoint</Application>
  <PresentationFormat>Widescreen</PresentationFormat>
  <Paragraphs>62</Paragraphs>
  <Slides>23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Water Energy Food Nexus: 5 Big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Gokhale, Sanjiv B</dc:creator>
  <cp:lastModifiedBy>Gokhale, Sanjiv B</cp:lastModifiedBy>
  <cp:revision>12</cp:revision>
  <dcterms:created xsi:type="dcterms:W3CDTF">2021-02-06T14:59:49Z</dcterms:created>
  <dcterms:modified xsi:type="dcterms:W3CDTF">2021-02-06T15:28:44Z</dcterms:modified>
</cp:coreProperties>
</file>