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3" r:id="rId8"/>
    <p:sldId id="282" r:id="rId9"/>
    <p:sldId id="284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747" y="-3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6A46-9977-4DED-8067-3514825DED4B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9F09475-0532-48C0-BCE0-FB08A2F6E5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6A46-9977-4DED-8067-3514825DED4B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9475-0532-48C0-BCE0-FB08A2F6E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6A46-9977-4DED-8067-3514825DED4B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9475-0532-48C0-BCE0-FB08A2F6E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6A46-9977-4DED-8067-3514825DED4B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9475-0532-48C0-BCE0-FB08A2F6E5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6A46-9977-4DED-8067-3514825DED4B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9F09475-0532-48C0-BCE0-FB08A2F6E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6A46-9977-4DED-8067-3514825DED4B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9475-0532-48C0-BCE0-FB08A2F6E5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6A46-9977-4DED-8067-3514825DED4B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9475-0532-48C0-BCE0-FB08A2F6E5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6A46-9977-4DED-8067-3514825DED4B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9475-0532-48C0-BCE0-FB08A2F6E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6A46-9977-4DED-8067-3514825DED4B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9475-0532-48C0-BCE0-FB08A2F6E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6A46-9977-4DED-8067-3514825DED4B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9475-0532-48C0-BCE0-FB08A2F6E5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6A46-9977-4DED-8067-3514825DED4B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9F09475-0532-48C0-BCE0-FB08A2F6E5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2F6A46-9977-4DED-8067-3514825DED4B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9F09475-0532-48C0-BCE0-FB08A2F6E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Process Safety Spotlights</a:t>
            </a:r>
            <a:endParaRPr lang="en-US" dirty="0"/>
          </a:p>
        </p:txBody>
      </p:sp>
      <p:pic>
        <p:nvPicPr>
          <p:cNvPr id="1026" name="Picture 2" descr="http://www.aiche.org/sites/default/files/styles/aiche_content_scaled/public/images/conference/logo/12thgcps_logo_web_216px.gif?itok=suxMWLd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112" y="3450125"/>
            <a:ext cx="2667000" cy="298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Spotlight Track </a:t>
            </a:r>
            <a:r>
              <a:rPr lang="en-US" dirty="0"/>
              <a:t>Chair and Vice-Chair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3733800" cy="762000"/>
          </a:xfrm>
        </p:spPr>
        <p:txBody>
          <a:bodyPr/>
          <a:lstStyle/>
          <a:p>
            <a:r>
              <a:rPr lang="en-US" dirty="0" smtClean="0"/>
              <a:t>Chair: Eric Peterson, PhD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191000" cy="762000"/>
          </a:xfrm>
        </p:spPr>
        <p:txBody>
          <a:bodyPr/>
          <a:lstStyle/>
          <a:p>
            <a:r>
              <a:rPr lang="en-US" dirty="0" smtClean="0"/>
              <a:t>Vice-Chair: Sanjeev Saraf, PhD</a:t>
            </a:r>
          </a:p>
          <a:p>
            <a:endParaRPr lang="en-US" dirty="0"/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-9525" y="1143000"/>
            <a:ext cx="9153525" cy="138112"/>
            <a:chOff x="1" y="5486400"/>
            <a:chExt cx="9154053" cy="137411"/>
          </a:xfrm>
        </p:grpSpPr>
        <p:sp>
          <p:nvSpPr>
            <p:cNvPr id="17" name="Rectangle 20"/>
            <p:cNvSpPr/>
            <p:nvPr/>
          </p:nvSpPr>
          <p:spPr>
            <a:xfrm>
              <a:off x="1" y="5486400"/>
              <a:ext cx="2522684" cy="137411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21"/>
            <p:cNvSpPr/>
            <p:nvPr/>
          </p:nvSpPr>
          <p:spPr>
            <a:xfrm>
              <a:off x="2522685" y="5486400"/>
              <a:ext cx="1219270" cy="137411"/>
            </a:xfrm>
            <a:prstGeom prst="rect">
              <a:avLst/>
            </a:prstGeom>
            <a:solidFill>
              <a:srgbClr val="6007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3741955" y="5486400"/>
              <a:ext cx="5412099" cy="137411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71700"/>
            <a:ext cx="2514600" cy="3771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4384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7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101815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T1F100 Human Factors in Chemical Process Safety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733800" cy="762000"/>
          </a:xfrm>
        </p:spPr>
        <p:txBody>
          <a:bodyPr/>
          <a:lstStyle/>
          <a:p>
            <a:r>
              <a:rPr lang="en-US" dirty="0" smtClean="0"/>
              <a:t>Chair: David Weimer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>
          <a:xfrm>
            <a:off x="4953000" y="1600200"/>
            <a:ext cx="3733800" cy="762000"/>
          </a:xfrm>
        </p:spPr>
        <p:txBody>
          <a:bodyPr/>
          <a:lstStyle/>
          <a:p>
            <a:r>
              <a:rPr lang="en-US" dirty="0" smtClean="0"/>
              <a:t>Co-Chair: Dave </a:t>
            </a:r>
            <a:r>
              <a:rPr lang="en-US" dirty="0" err="1" smtClean="0"/>
              <a:t>Halloway</a:t>
            </a:r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-9525" y="1143000"/>
            <a:ext cx="9153525" cy="138112"/>
            <a:chOff x="1" y="5486400"/>
            <a:chExt cx="9154053" cy="137411"/>
          </a:xfrm>
        </p:grpSpPr>
        <p:sp>
          <p:nvSpPr>
            <p:cNvPr id="17" name="Rectangle 20"/>
            <p:cNvSpPr/>
            <p:nvPr/>
          </p:nvSpPr>
          <p:spPr>
            <a:xfrm>
              <a:off x="1" y="5486400"/>
              <a:ext cx="2522684" cy="137411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21"/>
            <p:cNvSpPr/>
            <p:nvPr/>
          </p:nvSpPr>
          <p:spPr>
            <a:xfrm>
              <a:off x="2522685" y="5486400"/>
              <a:ext cx="1219270" cy="137411"/>
            </a:xfrm>
            <a:prstGeom prst="rect">
              <a:avLst/>
            </a:prstGeom>
            <a:solidFill>
              <a:srgbClr val="6007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3741955" y="5486400"/>
              <a:ext cx="5412099" cy="137411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76" y="2590800"/>
            <a:ext cx="3978742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38400"/>
            <a:ext cx="305118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5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6905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T1F100 Human Factors in Chemical Process Safety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733800" cy="762000"/>
          </a:xfrm>
        </p:spPr>
        <p:txBody>
          <a:bodyPr/>
          <a:lstStyle/>
          <a:p>
            <a:r>
              <a:rPr lang="en-US" dirty="0" smtClean="0"/>
              <a:t>Chair: Irfan Shaikh		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>
          <a:xfrm>
            <a:off x="4953000" y="1676400"/>
            <a:ext cx="3733800" cy="762000"/>
          </a:xfrm>
        </p:spPr>
        <p:txBody>
          <a:bodyPr/>
          <a:lstStyle/>
          <a:p>
            <a:r>
              <a:rPr lang="en-US" dirty="0" smtClean="0"/>
              <a:t>Co-Chair: John Jacob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-9525" y="1143000"/>
            <a:ext cx="9153525" cy="138112"/>
            <a:chOff x="1" y="5486400"/>
            <a:chExt cx="9154053" cy="137411"/>
          </a:xfrm>
        </p:grpSpPr>
        <p:sp>
          <p:nvSpPr>
            <p:cNvPr id="17" name="Rectangle 20"/>
            <p:cNvSpPr/>
            <p:nvPr/>
          </p:nvSpPr>
          <p:spPr>
            <a:xfrm>
              <a:off x="1" y="5486400"/>
              <a:ext cx="2522684" cy="137411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21"/>
            <p:cNvSpPr/>
            <p:nvPr/>
          </p:nvSpPr>
          <p:spPr>
            <a:xfrm>
              <a:off x="2522685" y="5486400"/>
              <a:ext cx="1219270" cy="137411"/>
            </a:xfrm>
            <a:prstGeom prst="rect">
              <a:avLst/>
            </a:prstGeom>
            <a:solidFill>
              <a:srgbClr val="6007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3741955" y="5486400"/>
              <a:ext cx="5412099" cy="137411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40" y="2286000"/>
            <a:ext cx="2415260" cy="3621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334986"/>
            <a:ext cx="2362200" cy="3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53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101815"/>
            <a:ext cx="7772400" cy="88878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T1F100 LNG, LPG, and NGL Safety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733800" cy="762000"/>
          </a:xfrm>
        </p:spPr>
        <p:txBody>
          <a:bodyPr/>
          <a:lstStyle/>
          <a:p>
            <a:r>
              <a:rPr lang="en-US" dirty="0" smtClean="0"/>
              <a:t>Chair: Chad V. </a:t>
            </a:r>
            <a:r>
              <a:rPr lang="en-US" dirty="0" err="1" smtClean="0"/>
              <a:t>Mashuga</a:t>
            </a:r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>
          <a:xfrm>
            <a:off x="4953000" y="1600200"/>
            <a:ext cx="3733800" cy="762000"/>
          </a:xfrm>
        </p:spPr>
        <p:txBody>
          <a:bodyPr/>
          <a:lstStyle/>
          <a:p>
            <a:r>
              <a:rPr lang="en-US" dirty="0" smtClean="0"/>
              <a:t>Co-Chair: </a:t>
            </a:r>
            <a:r>
              <a:rPr lang="en-US" dirty="0" err="1" smtClean="0"/>
              <a:t>Harri</a:t>
            </a:r>
            <a:r>
              <a:rPr lang="en-US" dirty="0" smtClean="0"/>
              <a:t> </a:t>
            </a:r>
            <a:r>
              <a:rPr lang="en-US" dirty="0" err="1" smtClean="0"/>
              <a:t>Kytomaa</a:t>
            </a:r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-9525" y="1143000"/>
            <a:ext cx="9153525" cy="138112"/>
            <a:chOff x="1" y="5486400"/>
            <a:chExt cx="9154053" cy="137411"/>
          </a:xfrm>
        </p:grpSpPr>
        <p:sp>
          <p:nvSpPr>
            <p:cNvPr id="17" name="Rectangle 20"/>
            <p:cNvSpPr/>
            <p:nvPr/>
          </p:nvSpPr>
          <p:spPr>
            <a:xfrm>
              <a:off x="1" y="5486400"/>
              <a:ext cx="2522684" cy="137411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21"/>
            <p:cNvSpPr/>
            <p:nvPr/>
          </p:nvSpPr>
          <p:spPr>
            <a:xfrm>
              <a:off x="2522685" y="5486400"/>
              <a:ext cx="1219270" cy="137411"/>
            </a:xfrm>
            <a:prstGeom prst="rect">
              <a:avLst/>
            </a:prstGeom>
            <a:solidFill>
              <a:srgbClr val="6007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3741955" y="5486400"/>
              <a:ext cx="5412099" cy="137411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77" y="2209800"/>
            <a:ext cx="319839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6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929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T1F100 Refinery Safety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733800" cy="762000"/>
          </a:xfrm>
        </p:spPr>
        <p:txBody>
          <a:bodyPr/>
          <a:lstStyle/>
          <a:p>
            <a:r>
              <a:rPr lang="en-US" dirty="0" smtClean="0"/>
              <a:t>Chair: Mike </a:t>
            </a:r>
            <a:r>
              <a:rPr lang="en-US" dirty="0" err="1" smtClean="0"/>
              <a:t>Moosemiller</a:t>
            </a:r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>
          <a:xfrm>
            <a:off x="4953000" y="1676400"/>
            <a:ext cx="3733800" cy="762000"/>
          </a:xfrm>
        </p:spPr>
        <p:txBody>
          <a:bodyPr/>
          <a:lstStyle/>
          <a:p>
            <a:r>
              <a:rPr lang="en-US" dirty="0" smtClean="0"/>
              <a:t>Co-Chair: Chris Buehler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-9525" y="1143000"/>
            <a:ext cx="9153525" cy="138112"/>
            <a:chOff x="1" y="5486400"/>
            <a:chExt cx="9154053" cy="137411"/>
          </a:xfrm>
        </p:grpSpPr>
        <p:sp>
          <p:nvSpPr>
            <p:cNvPr id="17" name="Rectangle 20"/>
            <p:cNvSpPr/>
            <p:nvPr/>
          </p:nvSpPr>
          <p:spPr>
            <a:xfrm>
              <a:off x="1" y="5486400"/>
              <a:ext cx="2522684" cy="137411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21"/>
            <p:cNvSpPr/>
            <p:nvPr/>
          </p:nvSpPr>
          <p:spPr>
            <a:xfrm>
              <a:off x="2522685" y="5486400"/>
              <a:ext cx="1219270" cy="137411"/>
            </a:xfrm>
            <a:prstGeom prst="rect">
              <a:avLst/>
            </a:prstGeom>
            <a:solidFill>
              <a:srgbClr val="6007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3741955" y="5486400"/>
              <a:ext cx="5412099" cy="137411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44" y="2661647"/>
            <a:ext cx="2253456" cy="2991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38401"/>
            <a:ext cx="3352800" cy="346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2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101815"/>
            <a:ext cx="7772400" cy="81258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T1F100 </a:t>
            </a:r>
            <a:r>
              <a:rPr lang="en-US" dirty="0" err="1" smtClean="0"/>
              <a:t>Diers</a:t>
            </a:r>
            <a:r>
              <a:rPr lang="en-US" dirty="0" smtClean="0"/>
              <a:t> Pressure Relief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733800" cy="762000"/>
          </a:xfrm>
        </p:spPr>
        <p:txBody>
          <a:bodyPr/>
          <a:lstStyle/>
          <a:p>
            <a:r>
              <a:rPr lang="en-US" dirty="0" smtClean="0"/>
              <a:t>Chair: Warren Greenfield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>
          <a:xfrm>
            <a:off x="4953000" y="1600200"/>
            <a:ext cx="3886200" cy="762000"/>
          </a:xfrm>
        </p:spPr>
        <p:txBody>
          <a:bodyPr/>
          <a:lstStyle/>
          <a:p>
            <a:r>
              <a:rPr lang="en-US" dirty="0" smtClean="0"/>
              <a:t>Co-Chair: Wayne Chastain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-9525" y="1143000"/>
            <a:ext cx="9153525" cy="138112"/>
            <a:chOff x="1" y="5486400"/>
            <a:chExt cx="9154053" cy="137411"/>
          </a:xfrm>
        </p:grpSpPr>
        <p:sp>
          <p:nvSpPr>
            <p:cNvPr id="17" name="Rectangle 20"/>
            <p:cNvSpPr/>
            <p:nvPr/>
          </p:nvSpPr>
          <p:spPr>
            <a:xfrm>
              <a:off x="1" y="5486400"/>
              <a:ext cx="2522684" cy="137411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21"/>
            <p:cNvSpPr/>
            <p:nvPr/>
          </p:nvSpPr>
          <p:spPr>
            <a:xfrm>
              <a:off x="2522685" y="5486400"/>
              <a:ext cx="1219270" cy="137411"/>
            </a:xfrm>
            <a:prstGeom prst="rect">
              <a:avLst/>
            </a:prstGeom>
            <a:solidFill>
              <a:srgbClr val="6007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3741955" y="5486400"/>
              <a:ext cx="5412099" cy="137411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64400"/>
            <a:ext cx="2438400" cy="36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39" y="2405413"/>
            <a:ext cx="3056991" cy="354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4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OSHA Executive Order 13650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733800" cy="762000"/>
          </a:xfrm>
        </p:spPr>
        <p:txBody>
          <a:bodyPr/>
          <a:lstStyle/>
          <a:p>
            <a:r>
              <a:rPr lang="en-US" dirty="0" smtClean="0"/>
              <a:t>Chair: Lisa Long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>
          <a:xfrm>
            <a:off x="4953000" y="1524000"/>
            <a:ext cx="3733800" cy="762000"/>
          </a:xfrm>
        </p:spPr>
        <p:txBody>
          <a:bodyPr/>
          <a:lstStyle/>
          <a:p>
            <a:r>
              <a:rPr lang="en-US" dirty="0" smtClean="0"/>
              <a:t>Co-Chair: </a:t>
            </a:r>
            <a:r>
              <a:rPr lang="en-US" dirty="0"/>
              <a:t>Peter N. Lodal</a:t>
            </a:r>
            <a:r>
              <a:rPr lang="en-US" dirty="0" smtClean="0"/>
              <a:t>	</a:t>
            </a:r>
            <a:endParaRPr lang="en-US" dirty="0"/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-9525" y="1143000"/>
            <a:ext cx="9153525" cy="138112"/>
            <a:chOff x="1" y="5486400"/>
            <a:chExt cx="9154053" cy="137411"/>
          </a:xfrm>
        </p:grpSpPr>
        <p:sp>
          <p:nvSpPr>
            <p:cNvPr id="17" name="Rectangle 20"/>
            <p:cNvSpPr/>
            <p:nvPr/>
          </p:nvSpPr>
          <p:spPr>
            <a:xfrm>
              <a:off x="1" y="5486400"/>
              <a:ext cx="2522684" cy="137411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21"/>
            <p:cNvSpPr/>
            <p:nvPr/>
          </p:nvSpPr>
          <p:spPr>
            <a:xfrm>
              <a:off x="2522685" y="5486400"/>
              <a:ext cx="1219270" cy="137411"/>
            </a:xfrm>
            <a:prstGeom prst="rect">
              <a:avLst/>
            </a:prstGeom>
            <a:solidFill>
              <a:srgbClr val="6007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3741955" y="5486400"/>
              <a:ext cx="5412099" cy="137411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62200"/>
            <a:ext cx="2316349" cy="3948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88590"/>
            <a:ext cx="2741613" cy="419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08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OSHA Regulation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733800" cy="762000"/>
          </a:xfrm>
        </p:spPr>
        <p:txBody>
          <a:bodyPr/>
          <a:lstStyle/>
          <a:p>
            <a:r>
              <a:rPr lang="en-US" dirty="0" smtClean="0"/>
              <a:t>Chair: Brian </a:t>
            </a:r>
            <a:r>
              <a:rPr lang="en-US" dirty="0" err="1" smtClean="0"/>
              <a:t>Kolodji</a:t>
            </a:r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>
          <a:xfrm>
            <a:off x="4953000" y="1524000"/>
            <a:ext cx="3733800" cy="381000"/>
          </a:xfrm>
        </p:spPr>
        <p:txBody>
          <a:bodyPr/>
          <a:lstStyle/>
          <a:p>
            <a:r>
              <a:rPr lang="en-US" dirty="0" smtClean="0"/>
              <a:t>Co-Chair: Jessie Lu	</a:t>
            </a:r>
            <a:endParaRPr lang="en-US" dirty="0"/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-9525" y="1143000"/>
            <a:ext cx="9153525" cy="138112"/>
            <a:chOff x="1" y="5486400"/>
            <a:chExt cx="9154053" cy="137411"/>
          </a:xfrm>
        </p:grpSpPr>
        <p:sp>
          <p:nvSpPr>
            <p:cNvPr id="17" name="Rectangle 20"/>
            <p:cNvSpPr/>
            <p:nvPr/>
          </p:nvSpPr>
          <p:spPr>
            <a:xfrm>
              <a:off x="1" y="5486400"/>
              <a:ext cx="2522684" cy="137411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21"/>
            <p:cNvSpPr/>
            <p:nvPr/>
          </p:nvSpPr>
          <p:spPr>
            <a:xfrm>
              <a:off x="2522685" y="5486400"/>
              <a:ext cx="1219270" cy="137411"/>
            </a:xfrm>
            <a:prstGeom prst="rect">
              <a:avLst/>
            </a:prstGeom>
            <a:solidFill>
              <a:srgbClr val="6007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3741955" y="5486400"/>
              <a:ext cx="5412099" cy="137411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1026" name="Picture 2" descr="C:\Users\kelsk\AppData\Local\Microsoft\Windows\Temporary Internet Files\Content.Outlook\4WGV190Q\IMG_1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717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RRENTXMLFILE" val="C:\Documents and Settings\jingc\My Documents\PowerCom\Presentation1.xml"/>
  <p:tag name="XMLFILE" val="C:\Documents and Settings\jingc\My Documents\PowerCom\Presentation1.xml"/>
  <p:tag name="PPTXFILE" val="C:\Documents and Settings\jingc\My Documents\PowerCom\Presentation1"/>
  <p:tag name="CUMFILE" val="C:\Documents and Settings\jingc\My Documents\PowerCom\Presentation1.cul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</TotalTime>
  <Words>115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Equity</vt:lpstr>
      <vt:lpstr>Process Safety Spotlights</vt:lpstr>
      <vt:lpstr>Spotlight Track Chair and Vice-Chair</vt:lpstr>
      <vt:lpstr>T1F100 Human Factors in Chemical Process Safety</vt:lpstr>
      <vt:lpstr>T1F100 Human Factors in Chemical Process Safety</vt:lpstr>
      <vt:lpstr>T1F100 LNG, LPG, and NGL Safety</vt:lpstr>
      <vt:lpstr>T1F100 Refinery Safety</vt:lpstr>
      <vt:lpstr>T1F100 Diers Pressure Relief</vt:lpstr>
      <vt:lpstr>OSHA Executive Order 13650</vt:lpstr>
      <vt:lpstr>OSHA Regulation</vt:lpstr>
    </vt:vector>
  </TitlesOfParts>
  <Company>AIChE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28th Center for Chemical Process Safety Conference</dc:title>
  <dc:creator>Jing Chen</dc:creator>
  <cp:lastModifiedBy>Kelsey Kettelhut</cp:lastModifiedBy>
  <cp:revision>28</cp:revision>
  <dcterms:created xsi:type="dcterms:W3CDTF">2013-02-25T19:22:38Z</dcterms:created>
  <dcterms:modified xsi:type="dcterms:W3CDTF">2016-04-08T01:59:33Z</dcterms:modified>
</cp:coreProperties>
</file>