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63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24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6A46-9977-4DED-8067-3514825DED4B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9F09475-0532-48C0-BCE0-FB08A2F6E5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6A46-9977-4DED-8067-3514825DED4B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9475-0532-48C0-BCE0-FB08A2F6E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6A46-9977-4DED-8067-3514825DED4B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9475-0532-48C0-BCE0-FB08A2F6E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6A46-9977-4DED-8067-3514825DED4B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9475-0532-48C0-BCE0-FB08A2F6E5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6A46-9977-4DED-8067-3514825DED4B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9F09475-0532-48C0-BCE0-FB08A2F6E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6A46-9977-4DED-8067-3514825DED4B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9475-0532-48C0-BCE0-FB08A2F6E5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6A46-9977-4DED-8067-3514825DED4B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9475-0532-48C0-BCE0-FB08A2F6E5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6A46-9977-4DED-8067-3514825DED4B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9475-0532-48C0-BCE0-FB08A2F6E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6A46-9977-4DED-8067-3514825DED4B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9475-0532-48C0-BCE0-FB08A2F6E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6A46-9977-4DED-8067-3514825DED4B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09475-0532-48C0-BCE0-FB08A2F6E5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6A46-9977-4DED-8067-3514825DED4B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9F09475-0532-48C0-BCE0-FB08A2F6E5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42F6A46-9977-4DED-8067-3514825DED4B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9F09475-0532-48C0-BCE0-FB08A2F6E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 smtClean="0"/>
              <a:t>31</a:t>
            </a:r>
            <a:r>
              <a:rPr lang="en-US" baseline="30000" dirty="0" smtClean="0"/>
              <a:t>st</a:t>
            </a:r>
            <a:r>
              <a:rPr lang="en-US" dirty="0" smtClean="0"/>
              <a:t> Center for Chemical Process Safety Conference</a:t>
            </a:r>
            <a:endParaRPr lang="en-US" dirty="0"/>
          </a:p>
        </p:txBody>
      </p:sp>
      <p:pic>
        <p:nvPicPr>
          <p:cNvPr id="4" name="Picture 10" descr="2008 CCPS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42674"/>
            <a:ext cx="2625698" cy="115272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aiche.org/sites/default/files/styles/aiche_content_scaled/public/images/conference/logo/12thgcps_logo_web_216px.gif?itok=suxMWLd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733799"/>
            <a:ext cx="2438400" cy="273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Journey Towards Vision 2020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3733800" cy="762000"/>
          </a:xfrm>
        </p:spPr>
        <p:txBody>
          <a:bodyPr/>
          <a:lstStyle/>
          <a:p>
            <a:r>
              <a:rPr lang="en-US" dirty="0" smtClean="0"/>
              <a:t>Chair:</a:t>
            </a:r>
          </a:p>
          <a:p>
            <a:r>
              <a:rPr lang="en-US" dirty="0"/>
              <a:t>Samantha </a:t>
            </a:r>
            <a:r>
              <a:rPr lang="en-US" dirty="0" smtClean="0"/>
              <a:t>Scruggs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3"/>
          </p:nvPr>
        </p:nvSpPr>
        <p:spPr>
          <a:xfrm>
            <a:off x="4953000" y="1676400"/>
            <a:ext cx="3733800" cy="762000"/>
          </a:xfrm>
        </p:spPr>
        <p:txBody>
          <a:bodyPr/>
          <a:lstStyle/>
          <a:p>
            <a:r>
              <a:rPr lang="en-US" dirty="0" smtClean="0"/>
              <a:t>Co-Chair:</a:t>
            </a:r>
          </a:p>
          <a:p>
            <a:r>
              <a:rPr lang="en-US" dirty="0"/>
              <a:t>Marisa Pierce	</a:t>
            </a:r>
          </a:p>
        </p:txBody>
      </p: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-9525" y="1143000"/>
            <a:ext cx="9153525" cy="138112"/>
            <a:chOff x="1" y="5486400"/>
            <a:chExt cx="9154053" cy="137411"/>
          </a:xfrm>
        </p:grpSpPr>
        <p:sp>
          <p:nvSpPr>
            <p:cNvPr id="17" name="Rectangle 20"/>
            <p:cNvSpPr/>
            <p:nvPr/>
          </p:nvSpPr>
          <p:spPr>
            <a:xfrm>
              <a:off x="1" y="5486400"/>
              <a:ext cx="2522684" cy="137411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" name="Rectangle 21"/>
            <p:cNvSpPr/>
            <p:nvPr/>
          </p:nvSpPr>
          <p:spPr>
            <a:xfrm>
              <a:off x="2522685" y="5486400"/>
              <a:ext cx="1219270" cy="137411"/>
            </a:xfrm>
            <a:prstGeom prst="rect">
              <a:avLst/>
            </a:prstGeom>
            <a:solidFill>
              <a:srgbClr val="6007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" name="Rectangle 22"/>
            <p:cNvSpPr/>
            <p:nvPr/>
          </p:nvSpPr>
          <p:spPr>
            <a:xfrm>
              <a:off x="3741955" y="5486400"/>
              <a:ext cx="5412099" cy="137411"/>
            </a:xfrm>
            <a:prstGeom prst="rect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681288"/>
            <a:ext cx="1676549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681288"/>
            <a:ext cx="171294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3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Featured CCPS Projects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3733800" cy="762000"/>
          </a:xfrm>
        </p:spPr>
        <p:txBody>
          <a:bodyPr/>
          <a:lstStyle/>
          <a:p>
            <a:r>
              <a:rPr lang="en-US" dirty="0" smtClean="0"/>
              <a:t>Chair:</a:t>
            </a:r>
          </a:p>
          <a:p>
            <a:r>
              <a:rPr lang="en-US" dirty="0"/>
              <a:t>John </a:t>
            </a:r>
            <a:r>
              <a:rPr lang="en-US" dirty="0" smtClean="0"/>
              <a:t>Herber	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3"/>
          </p:nvPr>
        </p:nvSpPr>
        <p:spPr>
          <a:xfrm>
            <a:off x="4953000" y="1676400"/>
            <a:ext cx="3733800" cy="762000"/>
          </a:xfrm>
        </p:spPr>
        <p:txBody>
          <a:bodyPr/>
          <a:lstStyle/>
          <a:p>
            <a:r>
              <a:rPr lang="en-US" dirty="0" smtClean="0"/>
              <a:t>Co-Chair:</a:t>
            </a:r>
          </a:p>
          <a:p>
            <a:r>
              <a:rPr lang="en-US" dirty="0"/>
              <a:t>Jonas Duarte</a:t>
            </a:r>
          </a:p>
        </p:txBody>
      </p: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-9525" y="1143000"/>
            <a:ext cx="9153525" cy="138112"/>
            <a:chOff x="1" y="5486400"/>
            <a:chExt cx="9154053" cy="137411"/>
          </a:xfrm>
        </p:grpSpPr>
        <p:sp>
          <p:nvSpPr>
            <p:cNvPr id="17" name="Rectangle 20"/>
            <p:cNvSpPr/>
            <p:nvPr/>
          </p:nvSpPr>
          <p:spPr>
            <a:xfrm>
              <a:off x="1" y="5486400"/>
              <a:ext cx="2522684" cy="137411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" name="Rectangle 21"/>
            <p:cNvSpPr/>
            <p:nvPr/>
          </p:nvSpPr>
          <p:spPr>
            <a:xfrm>
              <a:off x="2522685" y="5486400"/>
              <a:ext cx="1219270" cy="137411"/>
            </a:xfrm>
            <a:prstGeom prst="rect">
              <a:avLst/>
            </a:prstGeom>
            <a:solidFill>
              <a:srgbClr val="6007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" name="Rectangle 22"/>
            <p:cNvSpPr/>
            <p:nvPr/>
          </p:nvSpPr>
          <p:spPr>
            <a:xfrm>
              <a:off x="3741955" y="5486400"/>
              <a:ext cx="5412099" cy="137411"/>
            </a:xfrm>
            <a:prstGeom prst="rect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680244"/>
            <a:ext cx="2857500" cy="2286000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80244"/>
            <a:ext cx="248170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752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/>
            <a:r>
              <a:rPr lang="en-US" dirty="0"/>
              <a:t>Symposia Chair and Vice-Chair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3733800" cy="762000"/>
          </a:xfrm>
        </p:spPr>
        <p:txBody>
          <a:bodyPr/>
          <a:lstStyle/>
          <a:p>
            <a:r>
              <a:rPr lang="en-US" dirty="0" smtClean="0"/>
              <a:t>Chair:</a:t>
            </a:r>
          </a:p>
          <a:p>
            <a:r>
              <a:rPr lang="en-US" dirty="0" smtClean="0"/>
              <a:t>Fred Henselwood	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3"/>
          </p:nvPr>
        </p:nvSpPr>
        <p:spPr>
          <a:xfrm>
            <a:off x="4953000" y="1676400"/>
            <a:ext cx="3733800" cy="762000"/>
          </a:xfrm>
        </p:spPr>
        <p:txBody>
          <a:bodyPr/>
          <a:lstStyle/>
          <a:p>
            <a:r>
              <a:rPr lang="en-US" dirty="0" smtClean="0"/>
              <a:t>Vice-Chair:</a:t>
            </a:r>
          </a:p>
          <a:p>
            <a:r>
              <a:rPr lang="en-US" dirty="0" smtClean="0"/>
              <a:t>Russ Ogle</a:t>
            </a:r>
            <a:endParaRPr lang="en-US" dirty="0"/>
          </a:p>
        </p:txBody>
      </p: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-9525" y="1143000"/>
            <a:ext cx="9153525" cy="138112"/>
            <a:chOff x="1" y="5486400"/>
            <a:chExt cx="9154053" cy="137411"/>
          </a:xfrm>
        </p:grpSpPr>
        <p:sp>
          <p:nvSpPr>
            <p:cNvPr id="17" name="Rectangle 20"/>
            <p:cNvSpPr/>
            <p:nvPr/>
          </p:nvSpPr>
          <p:spPr>
            <a:xfrm>
              <a:off x="1" y="5486400"/>
              <a:ext cx="2522684" cy="137411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" name="Rectangle 21"/>
            <p:cNvSpPr/>
            <p:nvPr/>
          </p:nvSpPr>
          <p:spPr>
            <a:xfrm>
              <a:off x="2522685" y="5486400"/>
              <a:ext cx="1219270" cy="137411"/>
            </a:xfrm>
            <a:prstGeom prst="rect">
              <a:avLst/>
            </a:prstGeom>
            <a:solidFill>
              <a:srgbClr val="6007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" name="Rectangle 22"/>
            <p:cNvSpPr/>
            <p:nvPr/>
          </p:nvSpPr>
          <p:spPr>
            <a:xfrm>
              <a:off x="3741955" y="5486400"/>
              <a:ext cx="5412099" cy="137411"/>
            </a:xfrm>
            <a:prstGeom prst="rect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45" y="2681288"/>
            <a:ext cx="2050726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681288"/>
            <a:ext cx="237640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73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Committed Culture - Creating Felt Leadership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3733800" cy="762000"/>
          </a:xfrm>
        </p:spPr>
        <p:txBody>
          <a:bodyPr/>
          <a:lstStyle/>
          <a:p>
            <a:r>
              <a:rPr lang="en-US" dirty="0" smtClean="0"/>
              <a:t>Chair:</a:t>
            </a:r>
          </a:p>
          <a:p>
            <a:r>
              <a:rPr lang="en-US" dirty="0" smtClean="0"/>
              <a:t>Jim Klein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3"/>
          </p:nvPr>
        </p:nvSpPr>
        <p:spPr>
          <a:xfrm>
            <a:off x="4953000" y="1676400"/>
            <a:ext cx="3733800" cy="762000"/>
          </a:xfrm>
        </p:spPr>
        <p:txBody>
          <a:bodyPr/>
          <a:lstStyle/>
          <a:p>
            <a:r>
              <a:rPr lang="en-US" dirty="0" smtClean="0"/>
              <a:t>Co-Chair:</a:t>
            </a:r>
          </a:p>
          <a:p>
            <a:r>
              <a:rPr lang="en-US" dirty="0" smtClean="0"/>
              <a:t>Sunil </a:t>
            </a:r>
            <a:r>
              <a:rPr lang="en-US" dirty="0"/>
              <a:t>D. </a:t>
            </a:r>
            <a:r>
              <a:rPr lang="en-US" dirty="0" smtClean="0"/>
              <a:t>Lakhiani</a:t>
            </a:r>
            <a:endParaRPr lang="en-US" dirty="0"/>
          </a:p>
        </p:txBody>
      </p: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-9525" y="1143000"/>
            <a:ext cx="9153525" cy="138112"/>
            <a:chOff x="1" y="5486400"/>
            <a:chExt cx="9154053" cy="137411"/>
          </a:xfrm>
        </p:grpSpPr>
        <p:sp>
          <p:nvSpPr>
            <p:cNvPr id="17" name="Rectangle 20"/>
            <p:cNvSpPr/>
            <p:nvPr/>
          </p:nvSpPr>
          <p:spPr>
            <a:xfrm>
              <a:off x="1" y="5486400"/>
              <a:ext cx="2522684" cy="137411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" name="Rectangle 21"/>
            <p:cNvSpPr/>
            <p:nvPr/>
          </p:nvSpPr>
          <p:spPr>
            <a:xfrm>
              <a:off x="2522685" y="5486400"/>
              <a:ext cx="1219270" cy="137411"/>
            </a:xfrm>
            <a:prstGeom prst="rect">
              <a:avLst/>
            </a:prstGeom>
            <a:solidFill>
              <a:srgbClr val="6007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" name="Rectangle 22"/>
            <p:cNvSpPr/>
            <p:nvPr/>
          </p:nvSpPr>
          <p:spPr>
            <a:xfrm>
              <a:off x="3741955" y="5486400"/>
              <a:ext cx="5412099" cy="137411"/>
            </a:xfrm>
            <a:prstGeom prst="rect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681288"/>
            <a:ext cx="1494518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Committed Culture - Obtaining Operational Discipline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3733800" cy="762000"/>
          </a:xfrm>
        </p:spPr>
        <p:txBody>
          <a:bodyPr/>
          <a:lstStyle/>
          <a:p>
            <a:r>
              <a:rPr lang="en-US" dirty="0" smtClean="0"/>
              <a:t>Chair:</a:t>
            </a:r>
          </a:p>
          <a:p>
            <a:r>
              <a:rPr lang="en-US" dirty="0" smtClean="0"/>
              <a:t>Andrew Goddard	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3"/>
          </p:nvPr>
        </p:nvSpPr>
        <p:spPr>
          <a:xfrm>
            <a:off x="4953000" y="1676400"/>
            <a:ext cx="3733800" cy="762000"/>
          </a:xfrm>
        </p:spPr>
        <p:txBody>
          <a:bodyPr/>
          <a:lstStyle/>
          <a:p>
            <a:r>
              <a:rPr lang="en-US" dirty="0" smtClean="0"/>
              <a:t>Co-Chair:</a:t>
            </a:r>
          </a:p>
          <a:p>
            <a:r>
              <a:rPr lang="en-US" dirty="0"/>
              <a:t>Tim Murphy </a:t>
            </a:r>
          </a:p>
        </p:txBody>
      </p: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-9525" y="1143000"/>
            <a:ext cx="9153525" cy="138112"/>
            <a:chOff x="1" y="5486400"/>
            <a:chExt cx="9154053" cy="137411"/>
          </a:xfrm>
        </p:grpSpPr>
        <p:sp>
          <p:nvSpPr>
            <p:cNvPr id="17" name="Rectangle 20"/>
            <p:cNvSpPr/>
            <p:nvPr/>
          </p:nvSpPr>
          <p:spPr>
            <a:xfrm>
              <a:off x="1" y="5486400"/>
              <a:ext cx="2522684" cy="137411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" name="Rectangle 21"/>
            <p:cNvSpPr/>
            <p:nvPr/>
          </p:nvSpPr>
          <p:spPr>
            <a:xfrm>
              <a:off x="2522685" y="5486400"/>
              <a:ext cx="1219270" cy="137411"/>
            </a:xfrm>
            <a:prstGeom prst="rect">
              <a:avLst/>
            </a:prstGeom>
            <a:solidFill>
              <a:srgbClr val="6007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" name="Rectangle 22"/>
            <p:cNvSpPr/>
            <p:nvPr/>
          </p:nvSpPr>
          <p:spPr>
            <a:xfrm>
              <a:off x="3741955" y="5486400"/>
              <a:ext cx="5412099" cy="137411"/>
            </a:xfrm>
            <a:prstGeom prst="rect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660505"/>
            <a:ext cx="2302446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660505"/>
            <a:ext cx="17145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57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Committed Culture - Maintaining a Sense of Vulnerability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3733800" cy="762000"/>
          </a:xfrm>
        </p:spPr>
        <p:txBody>
          <a:bodyPr/>
          <a:lstStyle/>
          <a:p>
            <a:r>
              <a:rPr lang="en-US" dirty="0" smtClean="0"/>
              <a:t>Chair:</a:t>
            </a:r>
          </a:p>
          <a:p>
            <a:r>
              <a:rPr lang="en-US" dirty="0" smtClean="0"/>
              <a:t>Don Connolley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3"/>
          </p:nvPr>
        </p:nvSpPr>
        <p:spPr>
          <a:xfrm>
            <a:off x="4953000" y="1676400"/>
            <a:ext cx="3733800" cy="762000"/>
          </a:xfrm>
        </p:spPr>
        <p:txBody>
          <a:bodyPr/>
          <a:lstStyle/>
          <a:p>
            <a:r>
              <a:rPr lang="en-US" dirty="0" smtClean="0"/>
              <a:t>Co-Chair:</a:t>
            </a:r>
          </a:p>
          <a:p>
            <a:r>
              <a:rPr lang="en-US" dirty="0"/>
              <a:t>Eric </a:t>
            </a:r>
            <a:r>
              <a:rPr lang="en-US" dirty="0" err="1"/>
              <a:t>Freiburger</a:t>
            </a:r>
            <a:endParaRPr lang="en-US" dirty="0"/>
          </a:p>
        </p:txBody>
      </p: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-9525" y="1143000"/>
            <a:ext cx="9153525" cy="138112"/>
            <a:chOff x="1" y="5486400"/>
            <a:chExt cx="9154053" cy="137411"/>
          </a:xfrm>
        </p:grpSpPr>
        <p:sp>
          <p:nvSpPr>
            <p:cNvPr id="17" name="Rectangle 20"/>
            <p:cNvSpPr/>
            <p:nvPr/>
          </p:nvSpPr>
          <p:spPr>
            <a:xfrm>
              <a:off x="1" y="5486400"/>
              <a:ext cx="2522684" cy="137411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" name="Rectangle 21"/>
            <p:cNvSpPr/>
            <p:nvPr/>
          </p:nvSpPr>
          <p:spPr>
            <a:xfrm>
              <a:off x="2522685" y="5486400"/>
              <a:ext cx="1219270" cy="137411"/>
            </a:xfrm>
            <a:prstGeom prst="rect">
              <a:avLst/>
            </a:prstGeom>
            <a:solidFill>
              <a:srgbClr val="6007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" name="Rectangle 22"/>
            <p:cNvSpPr/>
            <p:nvPr/>
          </p:nvSpPr>
          <p:spPr>
            <a:xfrm>
              <a:off x="3741955" y="5486400"/>
              <a:ext cx="5412099" cy="137411"/>
            </a:xfrm>
            <a:prstGeom prst="rect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681288"/>
            <a:ext cx="2265112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681288"/>
            <a:ext cx="213500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73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Vibrant Management Systems and Intentional Competency Development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3733800" cy="762000"/>
          </a:xfrm>
        </p:spPr>
        <p:txBody>
          <a:bodyPr/>
          <a:lstStyle/>
          <a:p>
            <a:r>
              <a:rPr lang="en-US" dirty="0" smtClean="0"/>
              <a:t>Chair:</a:t>
            </a:r>
          </a:p>
          <a:p>
            <a:r>
              <a:rPr lang="en-US" dirty="0"/>
              <a:t>Jerry J. </a:t>
            </a:r>
            <a:r>
              <a:rPr lang="en-US" dirty="0" smtClean="0"/>
              <a:t>Forest	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3"/>
          </p:nvPr>
        </p:nvSpPr>
        <p:spPr>
          <a:xfrm>
            <a:off x="4953000" y="1676400"/>
            <a:ext cx="3733800" cy="762000"/>
          </a:xfrm>
        </p:spPr>
        <p:txBody>
          <a:bodyPr/>
          <a:lstStyle/>
          <a:p>
            <a:r>
              <a:rPr lang="en-US" dirty="0" smtClean="0"/>
              <a:t>Co-Chair:</a:t>
            </a:r>
          </a:p>
          <a:p>
            <a:r>
              <a:rPr lang="en-US" dirty="0"/>
              <a:t>Ryan J. Hart</a:t>
            </a:r>
          </a:p>
        </p:txBody>
      </p: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-9525" y="1143000"/>
            <a:ext cx="9153525" cy="138112"/>
            <a:chOff x="1" y="5486400"/>
            <a:chExt cx="9154053" cy="137411"/>
          </a:xfrm>
        </p:grpSpPr>
        <p:sp>
          <p:nvSpPr>
            <p:cNvPr id="17" name="Rectangle 20"/>
            <p:cNvSpPr/>
            <p:nvPr/>
          </p:nvSpPr>
          <p:spPr>
            <a:xfrm>
              <a:off x="1" y="5486400"/>
              <a:ext cx="2522684" cy="137411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" name="Rectangle 21"/>
            <p:cNvSpPr/>
            <p:nvPr/>
          </p:nvSpPr>
          <p:spPr>
            <a:xfrm>
              <a:off x="2522685" y="5486400"/>
              <a:ext cx="1219270" cy="137411"/>
            </a:xfrm>
            <a:prstGeom prst="rect">
              <a:avLst/>
            </a:prstGeom>
            <a:solidFill>
              <a:srgbClr val="6007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" name="Rectangle 22"/>
            <p:cNvSpPr/>
            <p:nvPr/>
          </p:nvSpPr>
          <p:spPr>
            <a:xfrm>
              <a:off x="3741955" y="5486400"/>
              <a:ext cx="5412099" cy="137411"/>
            </a:xfrm>
            <a:prstGeom prst="rect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63" y="2681288"/>
            <a:ext cx="152474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86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Disciplined Adherence to Standards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3733800" cy="762000"/>
          </a:xfrm>
        </p:spPr>
        <p:txBody>
          <a:bodyPr/>
          <a:lstStyle/>
          <a:p>
            <a:r>
              <a:rPr lang="en-US" dirty="0" smtClean="0"/>
              <a:t>Chair:</a:t>
            </a:r>
          </a:p>
          <a:p>
            <a:r>
              <a:rPr lang="en-US" dirty="0"/>
              <a:t>John </a:t>
            </a:r>
            <a:r>
              <a:rPr lang="en-US" dirty="0" smtClean="0"/>
              <a:t>Wincek	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3"/>
          </p:nvPr>
        </p:nvSpPr>
        <p:spPr>
          <a:xfrm>
            <a:off x="4953000" y="1676400"/>
            <a:ext cx="3733800" cy="762000"/>
          </a:xfrm>
        </p:spPr>
        <p:txBody>
          <a:bodyPr/>
          <a:lstStyle/>
          <a:p>
            <a:r>
              <a:rPr lang="en-US" dirty="0" smtClean="0"/>
              <a:t>Co-Chair:</a:t>
            </a:r>
          </a:p>
          <a:p>
            <a:r>
              <a:rPr lang="en-US" dirty="0"/>
              <a:t>Lizbeth Cisneros</a:t>
            </a:r>
          </a:p>
        </p:txBody>
      </p: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-9525" y="1143000"/>
            <a:ext cx="9153525" cy="138112"/>
            <a:chOff x="1" y="5486400"/>
            <a:chExt cx="9154053" cy="137411"/>
          </a:xfrm>
        </p:grpSpPr>
        <p:sp>
          <p:nvSpPr>
            <p:cNvPr id="17" name="Rectangle 20"/>
            <p:cNvSpPr/>
            <p:nvPr/>
          </p:nvSpPr>
          <p:spPr>
            <a:xfrm>
              <a:off x="1" y="5486400"/>
              <a:ext cx="2522684" cy="137411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" name="Rectangle 21"/>
            <p:cNvSpPr/>
            <p:nvPr/>
          </p:nvSpPr>
          <p:spPr>
            <a:xfrm>
              <a:off x="2522685" y="5486400"/>
              <a:ext cx="1219270" cy="137411"/>
            </a:xfrm>
            <a:prstGeom prst="rect">
              <a:avLst/>
            </a:prstGeom>
            <a:solidFill>
              <a:srgbClr val="6007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" name="Rectangle 22"/>
            <p:cNvSpPr/>
            <p:nvPr/>
          </p:nvSpPr>
          <p:spPr>
            <a:xfrm>
              <a:off x="3741955" y="5486400"/>
              <a:ext cx="5412099" cy="137411"/>
            </a:xfrm>
            <a:prstGeom prst="rect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681288"/>
            <a:ext cx="187531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76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Enhanced Application of Lessons Learned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3733800" cy="762000"/>
          </a:xfrm>
        </p:spPr>
        <p:txBody>
          <a:bodyPr/>
          <a:lstStyle/>
          <a:p>
            <a:r>
              <a:rPr lang="en-US" dirty="0" smtClean="0"/>
              <a:t>Chair:</a:t>
            </a:r>
          </a:p>
          <a:p>
            <a:r>
              <a:rPr lang="en-US" dirty="0"/>
              <a:t>Ryan J. </a:t>
            </a:r>
            <a:r>
              <a:rPr lang="en-US" dirty="0" smtClean="0"/>
              <a:t>Hart	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3"/>
          </p:nvPr>
        </p:nvSpPr>
        <p:spPr>
          <a:xfrm>
            <a:off x="4953000" y="1676400"/>
            <a:ext cx="3733800" cy="762000"/>
          </a:xfrm>
        </p:spPr>
        <p:txBody>
          <a:bodyPr/>
          <a:lstStyle/>
          <a:p>
            <a:r>
              <a:rPr lang="en-US" dirty="0" smtClean="0"/>
              <a:t>Co-Chair:</a:t>
            </a:r>
          </a:p>
          <a:p>
            <a:r>
              <a:rPr lang="en-US" dirty="0"/>
              <a:t>Jerry J. Forest	</a:t>
            </a:r>
          </a:p>
        </p:txBody>
      </p: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-9525" y="1143000"/>
            <a:ext cx="9153525" cy="138112"/>
            <a:chOff x="1" y="5486400"/>
            <a:chExt cx="9154053" cy="137411"/>
          </a:xfrm>
        </p:grpSpPr>
        <p:sp>
          <p:nvSpPr>
            <p:cNvPr id="17" name="Rectangle 20"/>
            <p:cNvSpPr/>
            <p:nvPr/>
          </p:nvSpPr>
          <p:spPr>
            <a:xfrm>
              <a:off x="1" y="5486400"/>
              <a:ext cx="2522684" cy="137411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" name="Rectangle 21"/>
            <p:cNvSpPr/>
            <p:nvPr/>
          </p:nvSpPr>
          <p:spPr>
            <a:xfrm>
              <a:off x="2522685" y="5486400"/>
              <a:ext cx="1219270" cy="137411"/>
            </a:xfrm>
            <a:prstGeom prst="rect">
              <a:avLst/>
            </a:prstGeom>
            <a:solidFill>
              <a:srgbClr val="6007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" name="Rectangle 22"/>
            <p:cNvSpPr/>
            <p:nvPr/>
          </p:nvSpPr>
          <p:spPr>
            <a:xfrm>
              <a:off x="3741955" y="5486400"/>
              <a:ext cx="5412099" cy="137411"/>
            </a:xfrm>
            <a:prstGeom prst="rect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590800"/>
            <a:ext cx="152474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9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Societal Themes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3733800" cy="762000"/>
          </a:xfrm>
        </p:spPr>
        <p:txBody>
          <a:bodyPr/>
          <a:lstStyle/>
          <a:p>
            <a:r>
              <a:rPr lang="en-US" dirty="0" smtClean="0"/>
              <a:t>Chair:</a:t>
            </a:r>
          </a:p>
          <a:p>
            <a:r>
              <a:rPr lang="en-US" dirty="0"/>
              <a:t>Bernard </a:t>
            </a:r>
            <a:r>
              <a:rPr lang="en-US" dirty="0" smtClean="0"/>
              <a:t>Groce	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3"/>
          </p:nvPr>
        </p:nvSpPr>
        <p:spPr>
          <a:xfrm>
            <a:off x="4953000" y="1662112"/>
            <a:ext cx="3733800" cy="762000"/>
          </a:xfrm>
        </p:spPr>
        <p:txBody>
          <a:bodyPr/>
          <a:lstStyle/>
          <a:p>
            <a:r>
              <a:rPr lang="en-US" dirty="0" smtClean="0"/>
              <a:t>Co-Chair:</a:t>
            </a:r>
          </a:p>
          <a:p>
            <a:r>
              <a:rPr lang="en-US" dirty="0"/>
              <a:t>Martin </a:t>
            </a:r>
            <a:r>
              <a:rPr lang="en-US" dirty="0" err="1"/>
              <a:t>Timm</a:t>
            </a:r>
            <a:endParaRPr lang="en-US" dirty="0"/>
          </a:p>
        </p:txBody>
      </p: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-9525" y="1143000"/>
            <a:ext cx="9153525" cy="138112"/>
            <a:chOff x="1" y="5486400"/>
            <a:chExt cx="9154053" cy="137411"/>
          </a:xfrm>
        </p:grpSpPr>
        <p:sp>
          <p:nvSpPr>
            <p:cNvPr id="17" name="Rectangle 20"/>
            <p:cNvSpPr/>
            <p:nvPr/>
          </p:nvSpPr>
          <p:spPr>
            <a:xfrm>
              <a:off x="1" y="5486400"/>
              <a:ext cx="2522684" cy="137411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" name="Rectangle 21"/>
            <p:cNvSpPr/>
            <p:nvPr/>
          </p:nvSpPr>
          <p:spPr>
            <a:xfrm>
              <a:off x="2522685" y="5486400"/>
              <a:ext cx="1219270" cy="137411"/>
            </a:xfrm>
            <a:prstGeom prst="rect">
              <a:avLst/>
            </a:prstGeom>
            <a:solidFill>
              <a:srgbClr val="6007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" name="Rectangle 22"/>
            <p:cNvSpPr/>
            <p:nvPr/>
          </p:nvSpPr>
          <p:spPr>
            <a:xfrm>
              <a:off x="3741955" y="5486400"/>
              <a:ext cx="5412099" cy="137411"/>
            </a:xfrm>
            <a:prstGeom prst="rect">
              <a:avLst/>
            </a:prstGeom>
            <a:solidFill>
              <a:srgbClr val="C0504D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681288"/>
            <a:ext cx="1867437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819" y="2681288"/>
            <a:ext cx="183295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246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URRENTXMLFILE" val="C:\Documents and Settings\jingc\My Documents\PowerCom\Presentation1.xml"/>
  <p:tag name="XMLFILE" val="C:\Documents and Settings\jingc\My Documents\PowerCom\Presentation1.xml"/>
  <p:tag name="PPTXFILE" val="C:\Documents and Settings\jingc\My Documents\PowerCom\Presentation1"/>
  <p:tag name="CUMFILE" val="C:\Documents and Settings\jingc\My Documents\PowerCom\Presentation1.cul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147</Words>
  <Application>Microsoft Office PowerPoint</Application>
  <PresentationFormat>On-screen Show (4:3)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Franklin Gothic Book</vt:lpstr>
      <vt:lpstr>Perpetua</vt:lpstr>
      <vt:lpstr>Wingdings 2</vt:lpstr>
      <vt:lpstr>Equity</vt:lpstr>
      <vt:lpstr>31st Center for Chemical Process Safety Conference</vt:lpstr>
      <vt:lpstr>Symposia Chair and Vice-Chair</vt:lpstr>
      <vt:lpstr>Committed Culture - Creating Felt Leadership</vt:lpstr>
      <vt:lpstr>Committed Culture - Obtaining Operational Discipline</vt:lpstr>
      <vt:lpstr>Committed Culture - Maintaining a Sense of Vulnerability </vt:lpstr>
      <vt:lpstr>Vibrant Management Systems and Intentional Competency Development </vt:lpstr>
      <vt:lpstr>Disciplined Adherence to Standards</vt:lpstr>
      <vt:lpstr>Enhanced Application of Lessons Learned</vt:lpstr>
      <vt:lpstr>Societal Themes</vt:lpstr>
      <vt:lpstr>Journey Towards Vision 2020</vt:lpstr>
      <vt:lpstr>Featured CCPS Projects</vt:lpstr>
    </vt:vector>
  </TitlesOfParts>
  <Company>AIChE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28th Center for Chemical Process Safety Conference</dc:title>
  <dc:creator>Jing Chen</dc:creator>
  <cp:lastModifiedBy>Fred Henselwood</cp:lastModifiedBy>
  <cp:revision>16</cp:revision>
  <dcterms:created xsi:type="dcterms:W3CDTF">2013-02-25T19:22:38Z</dcterms:created>
  <dcterms:modified xsi:type="dcterms:W3CDTF">2016-04-08T13:37:55Z</dcterms:modified>
</cp:coreProperties>
</file>