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74" r:id="rId2"/>
    <p:sldId id="303" r:id="rId3"/>
    <p:sldId id="284" r:id="rId4"/>
    <p:sldId id="285" r:id="rId5"/>
    <p:sldId id="312" r:id="rId6"/>
    <p:sldId id="311" r:id="rId7"/>
    <p:sldId id="304" r:id="rId8"/>
    <p:sldId id="287" r:id="rId9"/>
    <p:sldId id="305" r:id="rId10"/>
    <p:sldId id="306" r:id="rId11"/>
    <p:sldId id="298" r:id="rId12"/>
    <p:sldId id="290" r:id="rId13"/>
    <p:sldId id="307" r:id="rId14"/>
    <p:sldId id="288" r:id="rId15"/>
    <p:sldId id="310" r:id="rId16"/>
    <p:sldId id="283" r:id="rId17"/>
    <p:sldId id="291" r:id="rId18"/>
    <p:sldId id="309" r:id="rId19"/>
    <p:sldId id="289" r:id="rId20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5" autoAdjust="0"/>
    <p:restoredTop sz="94667" autoAdjust="0"/>
  </p:normalViewPr>
  <p:slideViewPr>
    <p:cSldViewPr>
      <p:cViewPr varScale="1">
        <p:scale>
          <a:sx n="81" d="100"/>
          <a:sy n="81" d="100"/>
        </p:scale>
        <p:origin x="-21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fld id="{CBD264A7-6F7E-4243-A0C1-0825E2296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fld id="{B55BFE2C-9EBB-494B-B690-9058215D9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3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24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212F3F-DB24-4961-9709-D67417D39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609600"/>
            <a:ext cx="20558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609600"/>
            <a:ext cx="6019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F403D0-8A8F-4D76-9CCC-2BBA67444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5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defRPr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E5634D-5A64-4716-9596-014AE6C6A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828800"/>
            <a:ext cx="4037012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828800"/>
            <a:ext cx="4037013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C50135-8E49-4812-BD7D-0C4E037FD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2950A4-0DB4-4724-9DFC-2996FE10F8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97AB43-0664-4A62-B538-4C9EA7A8B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F769C9-3E1A-43D2-8C4F-961E39C90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D74EB5-66AB-4BF8-B595-C9DF54106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008C1C-E4A0-41B2-A817-393A2C7A42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922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828800"/>
            <a:ext cx="8226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5" name="Picture 2" descr="http://www.aiche.org/sites/default/files/styles/aiche_content_scaled/public/images/conference/logo/asc15.png?itok=8gytSQb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485"/>
            <a:ext cx="1371600" cy="27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baseline="0">
          <a:solidFill>
            <a:srgbClr val="002060"/>
          </a:solidFill>
          <a:effectLst/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 b="1" baseline="0">
          <a:solidFill>
            <a:srgbClr val="002060"/>
          </a:solidFill>
          <a:effectLst/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 baseline="0">
          <a:solidFill>
            <a:srgbClr val="002060"/>
          </a:solidFill>
          <a:effectLst/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 b="1" baseline="0">
          <a:solidFill>
            <a:srgbClr val="002060"/>
          </a:solidFill>
          <a:effectLst/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aseline="0">
          <a:solidFill>
            <a:srgbClr val="002060"/>
          </a:solidFill>
          <a:effectLst/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 baseline="0">
          <a:solidFill>
            <a:srgbClr val="002060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066800"/>
            <a:ext cx="87630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i="1" dirty="0" smtClean="0"/>
              <a:t>“Interviewing </a:t>
            </a:r>
            <a:r>
              <a:rPr lang="en-US" sz="4000" i="1" dirty="0"/>
              <a:t>in the Energy </a:t>
            </a:r>
            <a:r>
              <a:rPr lang="en-US" sz="4000" i="1" dirty="0" smtClean="0"/>
              <a:t>Sector”</a:t>
            </a:r>
            <a:br>
              <a:rPr lang="en-US" sz="4000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2800" dirty="0" smtClean="0"/>
              <a:t>hosted by </a:t>
            </a:r>
            <a:br>
              <a:rPr lang="en-US" sz="2800" dirty="0" smtClean="0"/>
            </a:br>
            <a:r>
              <a:rPr lang="en-US" sz="2800" dirty="0" smtClean="0"/>
              <a:t>AIChE Fuels and Petrochemicals Division </a:t>
            </a:r>
            <a:endParaRPr lang="en-US" sz="40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4444"/>
          <a:stretch>
            <a:fillRect/>
          </a:stretch>
        </p:blipFill>
        <p:spPr bwMode="auto">
          <a:xfrm>
            <a:off x="1679945" y="2819400"/>
            <a:ext cx="563525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AIChE Annual Student Conference Career Workshops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dirty="0" smtClean="0"/>
              <a:t>At the Interview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6425" cy="4572000"/>
          </a:xfrm>
        </p:spPr>
        <p:txBody>
          <a:bodyPr/>
          <a:lstStyle/>
          <a:p>
            <a:pPr>
              <a:buClr>
                <a:schemeClr val="tx2">
                  <a:lumMod val="25000"/>
                </a:schemeClr>
              </a:buClr>
            </a:pPr>
            <a:r>
              <a:rPr lang="en-US" sz="2000" b="0" dirty="0" smtClean="0"/>
              <a:t>Dress </a:t>
            </a:r>
            <a:r>
              <a:rPr lang="en-US" sz="2000" b="0" dirty="0"/>
              <a:t>for </a:t>
            </a:r>
            <a:r>
              <a:rPr lang="en-US" sz="2000" b="0" dirty="0" smtClean="0"/>
              <a:t>Success.  If </a:t>
            </a:r>
            <a:r>
              <a:rPr lang="en-US" sz="2000" b="0" dirty="0"/>
              <a:t>you don’t know, ask or overdress.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000" b="0" dirty="0" smtClean="0"/>
              <a:t>Silence </a:t>
            </a:r>
            <a:r>
              <a:rPr lang="en-US" sz="2000" b="0" dirty="0"/>
              <a:t>your phone in advance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000" b="0" dirty="0"/>
              <a:t>Use positive body language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000" b="0" dirty="0"/>
              <a:t>Be enthusiastic, engaging, and authentic. Make eye contact. Show interest. And mean it.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000" b="0" dirty="0" smtClean="0"/>
              <a:t>Create </a:t>
            </a:r>
            <a:r>
              <a:rPr lang="en-US" sz="2000" b="0" dirty="0"/>
              <a:t>a two way conversation You are interested in this interviewer and company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000" b="0" dirty="0"/>
              <a:t>Ask questions. Take the lead when it’s offered. </a:t>
            </a:r>
          </a:p>
          <a:p>
            <a:pPr lvl="2">
              <a:buClr>
                <a:schemeClr val="tx2">
                  <a:lumMod val="25000"/>
                </a:schemeClr>
              </a:buClr>
            </a:pPr>
            <a:r>
              <a:rPr lang="en-US" sz="1800" i="1" dirty="0"/>
              <a:t>Be able to tell an interesting story that relates to the position/company. </a:t>
            </a:r>
            <a:endParaRPr lang="en-US" sz="1800" i="1" dirty="0" smtClean="0"/>
          </a:p>
          <a:p>
            <a:pPr lvl="2">
              <a:buClr>
                <a:schemeClr val="tx2">
                  <a:lumMod val="25000"/>
                </a:schemeClr>
              </a:buClr>
            </a:pPr>
            <a:r>
              <a:rPr lang="en-US" sz="1800" b="0" dirty="0" smtClean="0"/>
              <a:t>Leadership </a:t>
            </a:r>
            <a:endParaRPr lang="en-US" sz="1800" b="0" dirty="0"/>
          </a:p>
          <a:p>
            <a:pPr lvl="2">
              <a:buClr>
                <a:schemeClr val="tx2">
                  <a:lumMod val="25000"/>
                </a:schemeClr>
              </a:buClr>
            </a:pPr>
            <a:r>
              <a:rPr lang="en-US" sz="1800" b="0" dirty="0"/>
              <a:t>Working with / connecting with people </a:t>
            </a:r>
          </a:p>
          <a:p>
            <a:pPr lvl="2">
              <a:buClr>
                <a:schemeClr val="tx2">
                  <a:lumMod val="25000"/>
                </a:schemeClr>
              </a:buClr>
            </a:pPr>
            <a:r>
              <a:rPr lang="en-US" sz="1800" b="0" dirty="0"/>
              <a:t>Technical depth </a:t>
            </a:r>
          </a:p>
          <a:p>
            <a:pPr lvl="2">
              <a:buClr>
                <a:schemeClr val="tx2">
                  <a:lumMod val="25000"/>
                </a:schemeClr>
              </a:buClr>
            </a:pPr>
            <a:r>
              <a:rPr lang="en-US" sz="1800" b="0" dirty="0"/>
              <a:t>Ability to stick with tough challenges </a:t>
            </a:r>
          </a:p>
          <a:p>
            <a:pPr lvl="2"/>
            <a:endParaRPr lang="en-US" b="0" dirty="0"/>
          </a:p>
          <a:p>
            <a:pPr lvl="2"/>
            <a:endParaRPr lang="en-US" b="0" dirty="0"/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Differentiate Yourself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4438"/>
            <a:ext cx="3352800" cy="639762"/>
          </a:xfrm>
        </p:spPr>
        <p:txBody>
          <a:bodyPr/>
          <a:lstStyle/>
          <a:p>
            <a:r>
              <a:rPr lang="en-US" dirty="0" smtClean="0"/>
              <a:t>I know MS Office, same as everyone else…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84438"/>
            <a:ext cx="4041775" cy="639762"/>
          </a:xfrm>
        </p:spPr>
        <p:txBody>
          <a:bodyPr/>
          <a:lstStyle/>
          <a:p>
            <a:r>
              <a:rPr lang="en-US" dirty="0" smtClean="0"/>
              <a:t>I utilized MS Excel to uncover mass balance error – fix resulted in 3% increase in production.</a:t>
            </a:r>
            <a:endParaRPr lang="en-US" dirty="0"/>
          </a:p>
        </p:txBody>
      </p:sp>
      <p:pic>
        <p:nvPicPr>
          <p:cNvPr id="67586" name="Picture 2" descr="http://computechgadgets.com/wp-content/uploads/2011/01/microsoft-office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70910"/>
            <a:ext cx="2679270" cy="2472690"/>
          </a:xfrm>
          <a:prstGeom prst="rect">
            <a:avLst/>
          </a:prstGeom>
          <a:noFill/>
        </p:spPr>
      </p:pic>
      <p:pic>
        <p:nvPicPr>
          <p:cNvPr id="67590" name="Picture 6" descr="http://images-mediawiki-sites.thefullwiki.org/09/1/9/3/46438133051264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2819400" cy="251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dirty="0" smtClean="0"/>
              <a:t>Example of </a:t>
            </a:r>
            <a:r>
              <a:rPr lang="en-US" dirty="0"/>
              <a:t>Good Questions!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6425" cy="4572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Where do you make most of your revenue?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What are your most profitable products or services?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How many of your executive leaders are </a:t>
            </a:r>
            <a:r>
              <a:rPr lang="en-US" sz="2400" dirty="0" err="1"/>
              <a:t>ChE’s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What is a typical career path for a </a:t>
            </a:r>
            <a:r>
              <a:rPr lang="en-US" sz="2400" dirty="0" err="1"/>
              <a:t>ChE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What opportunities are there for training, travel, continuing education?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How do you help employees with work-life balance?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What is your strategy for globalization?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What is your strategy for growth</a:t>
            </a:r>
            <a:r>
              <a:rPr lang="en-US" sz="2400" dirty="0" smtClean="0"/>
              <a:t>?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/>
              <a:t>Do you see my experience and skills as a good fit for this position?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/>
              <a:t>Is there any reason why you don’t think I am right for this opportunity?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dirty="0" smtClean="0"/>
              <a:t>After the Interview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6425" cy="4572000"/>
          </a:xfrm>
        </p:spPr>
        <p:txBody>
          <a:bodyPr/>
          <a:lstStyle/>
          <a:p>
            <a:pPr>
              <a:buClr>
                <a:schemeClr val="tx2">
                  <a:lumMod val="25000"/>
                </a:schemeClr>
              </a:buClr>
            </a:pPr>
            <a:r>
              <a:rPr lang="en-US" sz="2400" b="0" dirty="0" smtClean="0"/>
              <a:t>Before </a:t>
            </a:r>
            <a:r>
              <a:rPr lang="en-US" sz="2400" b="0" dirty="0"/>
              <a:t>you leave, ask, </a:t>
            </a:r>
            <a:endParaRPr lang="en-US" sz="2400" b="0" dirty="0" smtClean="0"/>
          </a:p>
          <a:p>
            <a:pPr lvl="1">
              <a:buClr>
                <a:schemeClr val="tx2">
                  <a:lumMod val="25000"/>
                </a:schemeClr>
              </a:buClr>
            </a:pPr>
            <a:r>
              <a:rPr lang="en-US" sz="2000" b="0" dirty="0" smtClean="0"/>
              <a:t>“</a:t>
            </a:r>
            <a:r>
              <a:rPr lang="en-US" sz="2000" b="0" dirty="0"/>
              <a:t>What’s the next step?” </a:t>
            </a:r>
            <a:endParaRPr lang="en-US" sz="2000" b="0" dirty="0" smtClean="0"/>
          </a:p>
          <a:p>
            <a:pPr lvl="1">
              <a:buClr>
                <a:schemeClr val="tx2">
                  <a:lumMod val="25000"/>
                </a:schemeClr>
              </a:buClr>
            </a:pPr>
            <a:r>
              <a:rPr lang="en-US" sz="2000" b="0" dirty="0" smtClean="0"/>
              <a:t>When </a:t>
            </a:r>
            <a:r>
              <a:rPr lang="en-US" sz="2000" b="0" dirty="0"/>
              <a:t>can you expect to hear from them? </a:t>
            </a:r>
          </a:p>
          <a:p>
            <a:pPr>
              <a:buClr>
                <a:schemeClr val="tx2">
                  <a:lumMod val="25000"/>
                </a:schemeClr>
              </a:buClr>
            </a:pPr>
            <a:endParaRPr lang="en-US" sz="2400" b="0" dirty="0"/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400" b="0" dirty="0"/>
              <a:t>Thank everyone that you talk to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400" b="0" dirty="0"/>
              <a:t>Send a follow-up note or email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400" b="0" dirty="0"/>
              <a:t>Analyze your performance </a:t>
            </a:r>
            <a:endParaRPr lang="en-US" sz="2400" b="0" dirty="0" smtClean="0"/>
          </a:p>
          <a:p>
            <a:pPr lvl="1">
              <a:buClr>
                <a:schemeClr val="tx2">
                  <a:lumMod val="25000"/>
                </a:schemeClr>
              </a:buClr>
            </a:pPr>
            <a:r>
              <a:rPr lang="en-US" sz="2000" b="0" dirty="0" smtClean="0"/>
              <a:t>What </a:t>
            </a:r>
            <a:r>
              <a:rPr lang="en-US" sz="2000" b="0" dirty="0"/>
              <a:t>should I do differently next time? </a:t>
            </a:r>
          </a:p>
          <a:p>
            <a:pPr>
              <a:buClr>
                <a:schemeClr val="tx2">
                  <a:lumMod val="25000"/>
                </a:schemeClr>
              </a:buClr>
            </a:pPr>
            <a:endParaRPr lang="en-US" sz="2400" b="0" dirty="0"/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400" b="0" dirty="0"/>
              <a:t>Follow up 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9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sz="4000" dirty="0" smtClean="0"/>
              <a:t>After the Job - Build </a:t>
            </a:r>
            <a:r>
              <a:rPr lang="en-US" sz="4000" dirty="0"/>
              <a:t>A Network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267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Your first job most likely will not be your </a:t>
            </a:r>
            <a:r>
              <a:rPr lang="en-US" sz="2400" dirty="0" smtClean="0"/>
              <a:t>last</a:t>
            </a:r>
          </a:p>
          <a:p>
            <a:pPr marL="742950" lvl="2" indent="-342900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 smtClean="0">
                <a:ea typeface="+mn-ea"/>
                <a:cs typeface="+mn-cs"/>
              </a:rPr>
              <a:t>Remain on good terms with employers and past-employers</a:t>
            </a:r>
            <a:endParaRPr lang="en-US" sz="20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Interview widely to get to know many companies, see different business cultures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Keep contact with classmates</a:t>
            </a:r>
          </a:p>
          <a:p>
            <a:pPr marL="342900" lvl="1" indent="-342900">
              <a:lnSpc>
                <a:spcPct val="90000"/>
              </a:lnSpc>
              <a:buClr>
                <a:srgbClr val="002060"/>
              </a:buClr>
              <a:buSzPct val="115000"/>
              <a:buFont typeface="Arial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Be Professional – LinkedIn</a:t>
            </a:r>
          </a:p>
          <a:p>
            <a:pPr marL="342900" lvl="1" indent="-342900">
              <a:lnSpc>
                <a:spcPct val="90000"/>
              </a:lnSpc>
              <a:buClr>
                <a:srgbClr val="002060"/>
              </a:buClr>
              <a:buSzPct val="115000"/>
              <a:buFont typeface="Arial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Be careful about content – Facebook</a:t>
            </a:r>
            <a:r>
              <a:rPr lang="en-US" sz="2400" dirty="0" smtClean="0">
                <a:ea typeface="+mn-ea"/>
                <a:cs typeface="+mn-cs"/>
              </a:rPr>
              <a:t>, Twitter – use social media wisely!</a:t>
            </a:r>
            <a:endParaRPr lang="en-US" sz="24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/>
              <a:t>Stay involved with AIChE</a:t>
            </a:r>
          </a:p>
          <a:p>
            <a:pPr marL="342900" lvl="1" indent="-342900">
              <a:lnSpc>
                <a:spcPct val="90000"/>
              </a:lnSpc>
              <a:buClr>
                <a:srgbClr val="002060"/>
              </a:buClr>
              <a:buSzPct val="115000"/>
              <a:buFont typeface="Arial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Local Sections</a:t>
            </a:r>
          </a:p>
          <a:p>
            <a:pPr marL="342900" lvl="1" indent="-342900">
              <a:lnSpc>
                <a:spcPct val="90000"/>
              </a:lnSpc>
              <a:buClr>
                <a:srgbClr val="002060"/>
              </a:buClr>
              <a:buSzPct val="115000"/>
              <a:buFont typeface="Arial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Technical </a:t>
            </a:r>
            <a:r>
              <a:rPr lang="en-US" sz="2400" dirty="0" smtClean="0">
                <a:ea typeface="+mn-ea"/>
                <a:cs typeface="+mn-cs"/>
              </a:rPr>
              <a:t>Divisions, such as Fuels &amp; Petrochemicals</a:t>
            </a:r>
          </a:p>
          <a:p>
            <a:pPr marL="342900" lvl="1" indent="-342900">
              <a:lnSpc>
                <a:spcPct val="90000"/>
              </a:lnSpc>
              <a:buClr>
                <a:srgbClr val="002060"/>
              </a:buClr>
              <a:buSzPct val="115000"/>
              <a:buFont typeface="Arial" pitchFamily="34" charset="0"/>
              <a:buChar char="•"/>
            </a:pPr>
            <a:r>
              <a:rPr lang="en-US" sz="2400" dirty="0" smtClean="0">
                <a:ea typeface="+mn-ea"/>
                <a:cs typeface="+mn-cs"/>
              </a:rPr>
              <a:t>Be willing to offer assistance-best way to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 Fuels &amp; Petrochemicals Division</a:t>
            </a:r>
            <a:br>
              <a:rPr lang="en-US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Free for students!!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4040188" cy="639762"/>
          </a:xfrm>
        </p:spPr>
        <p:txBody>
          <a:bodyPr/>
          <a:lstStyle/>
          <a:p>
            <a:r>
              <a:rPr lang="en-US" u="sng" dirty="0" smtClean="0"/>
              <a:t>BENENFITS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632075"/>
            <a:ext cx="4040188" cy="3951288"/>
          </a:xfrm>
        </p:spPr>
        <p:txBody>
          <a:bodyPr/>
          <a:lstStyle/>
          <a:p>
            <a:pPr>
              <a:buClr>
                <a:schemeClr val="tx2">
                  <a:lumMod val="25000"/>
                </a:schemeClr>
              </a:buClr>
            </a:pPr>
            <a:r>
              <a:rPr lang="en-US" dirty="0" smtClean="0"/>
              <a:t>Learn Today, Apply Tomorrow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dirty="0" smtClean="0"/>
              <a:t>Networking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dirty="0" smtClean="0"/>
              <a:t>Access to Past Presentations and Papers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2"/>
          </a:xfrm>
        </p:spPr>
        <p:txBody>
          <a:bodyPr/>
          <a:lstStyle/>
          <a:p>
            <a:r>
              <a:rPr lang="en-US" u="sng" dirty="0" smtClean="0"/>
              <a:t>OPPORTUNITIES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2544762"/>
            <a:ext cx="4041775" cy="3951288"/>
          </a:xfrm>
        </p:spPr>
        <p:txBody>
          <a:bodyPr/>
          <a:lstStyle/>
          <a:p>
            <a:pPr>
              <a:buClr>
                <a:schemeClr val="tx2">
                  <a:lumMod val="25000"/>
                </a:schemeClr>
              </a:buClr>
            </a:pPr>
            <a:r>
              <a:rPr lang="en-US" dirty="0" smtClean="0"/>
              <a:t>Active Involvement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dirty="0" smtClean="0"/>
              <a:t>Mentorship with Young Professionals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dirty="0" smtClean="0"/>
              <a:t>Share News and Information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dirty="0" smtClean="0"/>
              <a:t>Outreach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6425" cy="1143000"/>
          </a:xfrm>
        </p:spPr>
        <p:txBody>
          <a:bodyPr/>
          <a:lstStyle/>
          <a:p>
            <a:r>
              <a:rPr lang="en-US" sz="4000" dirty="0"/>
              <a:t>What does the Fuels and Petrochemicals Division do?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6425" cy="4648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F&amp;P Division provides a forum for the exchange of information and ideas among chemical engineers engaged in all phases of fuels and petrochemicals activities</a:t>
            </a:r>
            <a:r>
              <a:rPr lang="en-US" sz="2200" dirty="0" smtClean="0"/>
              <a:t>.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 smtClean="0"/>
              <a:t>The Division provides opportunities to network with peers in the F&amp;P Industry </a:t>
            </a:r>
            <a:endParaRPr lang="en-US" sz="2200" dirty="0"/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/>
              <a:t>The division coordinates activities through its own subcommittees, as well as with other societies in the field.</a:t>
            </a:r>
          </a:p>
          <a:p>
            <a:pPr marL="742950" lvl="2" indent="-342900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>
                <a:ea typeface="+mn-ea"/>
                <a:cs typeface="+mn-cs"/>
              </a:rPr>
              <a:t>Petroleum Refining</a:t>
            </a:r>
          </a:p>
          <a:p>
            <a:pPr marL="742950" lvl="2" indent="-342900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>
                <a:ea typeface="+mn-ea"/>
                <a:cs typeface="+mn-cs"/>
              </a:rPr>
              <a:t>Petrochemicals</a:t>
            </a:r>
          </a:p>
          <a:p>
            <a:pPr marL="742950" lvl="2" indent="-342900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>
                <a:ea typeface="+mn-ea"/>
                <a:cs typeface="+mn-cs"/>
              </a:rPr>
              <a:t>Ethylene Producers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/>
              <a:t>Each year, the F&amp;P division sponsors some 350 papers in nearly 70 technical sessions at AIChE national meetings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733800" y="4516160"/>
            <a:ext cx="487037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742950" lvl="2" indent="-3429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115000"/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Biofuels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and Alternative Energy </a:t>
            </a:r>
          </a:p>
          <a:p>
            <a:pPr marL="742950" lvl="2" indent="-3429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115000"/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+mn-lt"/>
              </a:rPr>
              <a:t>Natural Gas</a:t>
            </a:r>
          </a:p>
          <a:p>
            <a:pPr marL="742950" lvl="2" indent="-3429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11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Environmental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sz="3200" dirty="0"/>
              <a:t>Fuels &amp; Petrochemicals Division Website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90600"/>
            <a:ext cx="8226425" cy="2590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u="sng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www.aiche.org/fpd</a:t>
            </a:r>
            <a:endParaRPr lang="en-US" sz="3600" u="sng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>
              <a:buFont typeface="Wingdings" pitchFamily="2" charset="2"/>
              <a:buNone/>
            </a:pPr>
            <a:endParaRPr lang="en-US" sz="7200" i="1" dirty="0">
              <a:effectLst/>
            </a:endParaRPr>
          </a:p>
          <a:p>
            <a:pPr algn="ctr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499860" cy="511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6425" cy="1143000"/>
          </a:xfrm>
        </p:spPr>
        <p:txBody>
          <a:bodyPr/>
          <a:lstStyle/>
          <a:p>
            <a:r>
              <a:rPr lang="en-US" sz="4000" dirty="0" smtClean="0"/>
              <a:t>Acknowledgements</a:t>
            </a:r>
            <a:endParaRPr lang="en-US" sz="40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6425" cy="4648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 smtClean="0"/>
              <a:t>F&amp;PD Executive Committee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 smtClean="0"/>
              <a:t>Dennis O’Brien – Chair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 smtClean="0"/>
              <a:t>Richard Isherwood – Past Chair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 smtClean="0"/>
              <a:t>Rick </a:t>
            </a:r>
            <a:r>
              <a:rPr lang="en-US" sz="1800" dirty="0" err="1" smtClean="0"/>
              <a:t>Kolodiziej</a:t>
            </a:r>
            <a:r>
              <a:rPr lang="en-US" sz="1800" dirty="0" smtClean="0"/>
              <a:t> –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Vice Chair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 smtClean="0"/>
              <a:t>Ian M. Glasgow –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Vice Chair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 smtClean="0"/>
              <a:t>James Turner, Fluor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 smtClean="0"/>
              <a:t>Greg Yeo, ExxonMobil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1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52400" y="1325562"/>
            <a:ext cx="883920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002060"/>
                </a:solidFill>
              </a:rPr>
              <a:t>Questions</a:t>
            </a:r>
            <a:r>
              <a:rPr lang="en-US" sz="7200" b="1" i="1" dirty="0" smtClean="0">
                <a:solidFill>
                  <a:srgbClr val="002060"/>
                </a:solidFill>
              </a:rPr>
              <a:t>?</a:t>
            </a:r>
          </a:p>
          <a:p>
            <a:endParaRPr lang="en-US" sz="7200" b="1" i="1" dirty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There will also be a 30 minute Q&amp;A Session at 1:00 and 3:30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6425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267200"/>
          </a:xfrm>
        </p:spPr>
        <p:txBody>
          <a:bodyPr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Background to Energy Opportunities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Before the Interview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During the Interview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After the Interview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After your are hired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Closing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6425" cy="1143000"/>
          </a:xfrm>
        </p:spPr>
        <p:txBody>
          <a:bodyPr/>
          <a:lstStyle/>
          <a:p>
            <a:r>
              <a:rPr lang="en-US" dirty="0"/>
              <a:t>Why Work in Energy?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410200" cy="4267200"/>
          </a:xfrm>
        </p:spPr>
        <p:txBody>
          <a:bodyPr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Technical Challenges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Societal Impact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S</a:t>
            </a:r>
            <a:r>
              <a:rPr lang="en-US" dirty="0" smtClean="0"/>
              <a:t>alaries </a:t>
            </a:r>
            <a:r>
              <a:rPr lang="en-US" dirty="0"/>
              <a:t>&amp; </a:t>
            </a:r>
            <a:r>
              <a:rPr lang="en-US" dirty="0" smtClean="0"/>
              <a:t>Benefits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International Travel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Diversified Opportunities</a:t>
            </a:r>
            <a:endParaRPr lang="en-US" dirty="0"/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err="1" smtClean="0"/>
              <a:t>ChE’s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Valued </a:t>
            </a:r>
            <a:r>
              <a:rPr lang="en-US" dirty="0"/>
              <a:t>as </a:t>
            </a:r>
            <a:r>
              <a:rPr lang="en-US" dirty="0" smtClean="0"/>
              <a:t>Leaders</a:t>
            </a:r>
            <a:endParaRPr lang="en-US" dirty="0"/>
          </a:p>
        </p:txBody>
      </p:sp>
      <p:pic>
        <p:nvPicPr>
          <p:cNvPr id="69636" name="Picture 4" descr="http://www.1ststoptravelstore.com/Columbus_World_Globes/Columbus_Desktop_Globes/483455_world_globe_desk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17913"/>
            <a:ext cx="3137672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sz="4000" dirty="0" smtClean="0"/>
              <a:t>Typical Industry Opportunities</a:t>
            </a:r>
            <a:endParaRPr lang="en-US" sz="4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199" cy="4648200"/>
          </a:xfrm>
        </p:spPr>
        <p:txBody>
          <a:bodyPr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/>
              <a:t>Operating Companies</a:t>
            </a:r>
          </a:p>
          <a:p>
            <a:pPr marL="742950" lvl="2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>
                <a:ea typeface="+mn-ea"/>
                <a:cs typeface="+mn-cs"/>
              </a:rPr>
              <a:t>Upstream</a:t>
            </a:r>
          </a:p>
          <a:p>
            <a:pPr marL="742950" lvl="2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>
                <a:ea typeface="+mn-ea"/>
                <a:cs typeface="+mn-cs"/>
              </a:rPr>
              <a:t>Midstream</a:t>
            </a:r>
            <a:endParaRPr lang="en-US" dirty="0">
              <a:ea typeface="+mn-ea"/>
              <a:cs typeface="+mn-cs"/>
            </a:endParaRPr>
          </a:p>
          <a:p>
            <a:pPr marL="742950" lvl="2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Downstream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/>
              <a:t>EPC </a:t>
            </a:r>
            <a:r>
              <a:rPr lang="en-US" dirty="0"/>
              <a:t>Companies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/>
              <a:t>Technology Vendors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/>
              <a:t>Service </a:t>
            </a:r>
            <a:r>
              <a:rPr lang="en-US" dirty="0" smtClean="0"/>
              <a:t>Companies</a:t>
            </a:r>
            <a:br>
              <a:rPr lang="en-US" dirty="0" smtClean="0"/>
            </a:br>
            <a:endParaRPr lang="en-US" sz="1200" dirty="0" smtClean="0"/>
          </a:p>
          <a:p>
            <a:pPr marL="0" indent="0" algn="ctr">
              <a:buNone/>
            </a:pPr>
            <a:r>
              <a:rPr lang="en-US" i="1" dirty="0" smtClean="0"/>
              <a:t>Companies can range from very large to less than 10 employees </a:t>
            </a:r>
            <a:endParaRPr lang="en-US" i="1" dirty="0"/>
          </a:p>
        </p:txBody>
      </p:sp>
      <p:pic>
        <p:nvPicPr>
          <p:cNvPr id="68610" name="Picture 2" descr="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75285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sz="4000" dirty="0" smtClean="0"/>
              <a:t>Current Market – Natural Gas</a:t>
            </a:r>
            <a:endParaRPr lang="en-US" sz="4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199" cy="464820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5" y="1219200"/>
            <a:ext cx="8077200" cy="54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9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sz="4000" dirty="0" smtClean="0"/>
              <a:t>Current Market – Crude Oil</a:t>
            </a:r>
            <a:endParaRPr lang="en-US" sz="4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199" cy="464820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9723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9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1143000"/>
          </a:xfrm>
        </p:spPr>
        <p:txBody>
          <a:bodyPr/>
          <a:lstStyle/>
          <a:p>
            <a:r>
              <a:rPr lang="en-US" b="0" dirty="0"/>
              <a:t>Interviewer Interaction 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54369"/>
            <a:ext cx="4495800" cy="38862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b="0" dirty="0" smtClean="0"/>
              <a:t>The </a:t>
            </a:r>
            <a:r>
              <a:rPr lang="en-US" sz="2400" b="0" dirty="0"/>
              <a:t>interviewer </a:t>
            </a:r>
            <a:r>
              <a:rPr lang="en-US" sz="2400" b="0" dirty="0" smtClean="0"/>
              <a:t>is looking for </a:t>
            </a:r>
            <a:r>
              <a:rPr lang="en-US" sz="2400" b="0" i="1" dirty="0" smtClean="0"/>
              <a:t>the </a:t>
            </a:r>
            <a:r>
              <a:rPr lang="en-US" sz="2400" b="0" i="1" dirty="0"/>
              <a:t>“right” balance of: </a:t>
            </a:r>
            <a:endParaRPr lang="en-US" sz="2400" b="0" i="1" dirty="0" smtClean="0"/>
          </a:p>
          <a:p>
            <a:pPr lvl="1"/>
            <a:r>
              <a:rPr lang="en-US" sz="2000" dirty="0" smtClean="0"/>
              <a:t>Technical </a:t>
            </a:r>
            <a:r>
              <a:rPr lang="en-US" sz="2000" dirty="0"/>
              <a:t>Aptitude/Capability </a:t>
            </a:r>
            <a:endParaRPr lang="en-US" sz="2000" b="0" dirty="0"/>
          </a:p>
          <a:p>
            <a:pPr lvl="1"/>
            <a:r>
              <a:rPr lang="en-US" sz="2000" dirty="0"/>
              <a:t>Demonstrated Leadership </a:t>
            </a:r>
            <a:endParaRPr lang="en-US" sz="2000" b="0" dirty="0"/>
          </a:p>
          <a:p>
            <a:pPr lvl="1"/>
            <a:r>
              <a:rPr lang="en-US" sz="2000" dirty="0"/>
              <a:t>A person they can work with </a:t>
            </a:r>
            <a:endParaRPr lang="en-US" sz="2000" dirty="0" smtClean="0"/>
          </a:p>
          <a:p>
            <a:pPr lvl="2">
              <a:buClr>
                <a:schemeClr val="tx2">
                  <a:lumMod val="25000"/>
                </a:schemeClr>
              </a:buClr>
            </a:pPr>
            <a:r>
              <a:rPr lang="en-US" sz="2000" b="0" i="1" dirty="0" smtClean="0"/>
              <a:t>People </a:t>
            </a:r>
            <a:r>
              <a:rPr lang="en-US" sz="2000" b="0" i="1" dirty="0"/>
              <a:t>Aptitude </a:t>
            </a:r>
            <a:endParaRPr lang="en-US" sz="2000" b="0" dirty="0"/>
          </a:p>
          <a:p>
            <a:pPr lvl="2">
              <a:buClr>
                <a:schemeClr val="tx2">
                  <a:lumMod val="25000"/>
                </a:schemeClr>
              </a:buClr>
            </a:pPr>
            <a:r>
              <a:rPr lang="en-US" sz="2000" b="0" i="1" dirty="0"/>
              <a:t>Enthusiasm, Interest </a:t>
            </a:r>
            <a:endParaRPr lang="en-US" sz="2000" b="0" dirty="0"/>
          </a:p>
          <a:p>
            <a:pPr lvl="2">
              <a:buClr>
                <a:schemeClr val="tx2">
                  <a:lumMod val="25000"/>
                </a:schemeClr>
              </a:buClr>
            </a:pPr>
            <a:r>
              <a:rPr lang="en-US" sz="2000" b="0" i="1" dirty="0"/>
              <a:t>Flexibility </a:t>
            </a:r>
            <a:endParaRPr lang="en-US" sz="2000" b="0" dirty="0"/>
          </a:p>
          <a:p>
            <a:pPr lvl="2">
              <a:buClr>
                <a:schemeClr val="tx2">
                  <a:lumMod val="25000"/>
                </a:schemeClr>
              </a:buClr>
            </a:pPr>
            <a:r>
              <a:rPr lang="en-US" sz="2000" b="0" i="1" dirty="0"/>
              <a:t>Communication Skills </a:t>
            </a:r>
            <a:endParaRPr lang="en-US" sz="2000" b="0" dirty="0"/>
          </a:p>
          <a:p>
            <a:pPr lvl="1"/>
            <a:r>
              <a:rPr lang="en-US" b="0" i="1" dirty="0"/>
              <a:t>“</a:t>
            </a:r>
            <a:r>
              <a:rPr lang="en-US" sz="2400" b="0" i="1" dirty="0"/>
              <a:t>Grit” </a:t>
            </a:r>
            <a:endParaRPr lang="en-US" sz="2400" b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5800" y="129540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 b="1" baseline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 baseline="0">
                <a:solidFill>
                  <a:srgbClr val="002060"/>
                </a:solidFill>
                <a:effectLst/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 b="1" baseline="0">
                <a:solidFill>
                  <a:srgbClr val="002060"/>
                </a:solidFill>
                <a:effectLst/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aseline="0">
                <a:solidFill>
                  <a:srgbClr val="002060"/>
                </a:solidFill>
                <a:effectLst/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 baseline="0">
                <a:solidFill>
                  <a:srgbClr val="002060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lvl="1" indent="0" eaLnBrk="1" hangingPunct="1">
              <a:buNone/>
            </a:pPr>
            <a:r>
              <a:rPr lang="en-US" sz="2400" kern="0" dirty="0" smtClean="0"/>
              <a:t>What does the interviewer have to go on? </a:t>
            </a:r>
          </a:p>
          <a:p>
            <a:pPr lvl="2" eaLnBrk="1" hangingPunct="1">
              <a:buClrTx/>
            </a:pPr>
            <a:r>
              <a:rPr lang="en-US" sz="2000" b="1" kern="0" dirty="0" smtClean="0"/>
              <a:t>Academic record </a:t>
            </a:r>
            <a:endParaRPr lang="en-US" sz="2000" kern="0" dirty="0" smtClean="0"/>
          </a:p>
          <a:p>
            <a:pPr lvl="2" eaLnBrk="1" hangingPunct="1">
              <a:buClrTx/>
            </a:pPr>
            <a:r>
              <a:rPr lang="en-US" sz="2000" b="1" kern="0" dirty="0" smtClean="0"/>
              <a:t>Resume </a:t>
            </a:r>
            <a:endParaRPr lang="en-US" sz="2000" kern="0" dirty="0" smtClean="0"/>
          </a:p>
          <a:p>
            <a:pPr lvl="2" eaLnBrk="1" hangingPunct="1">
              <a:buClrTx/>
            </a:pPr>
            <a:r>
              <a:rPr lang="en-US" sz="2000" b="1" kern="0" dirty="0" smtClean="0"/>
              <a:t>Face to face interview </a:t>
            </a:r>
            <a:endParaRPr lang="en-US" sz="2000" kern="0" dirty="0" smtClean="0"/>
          </a:p>
          <a:p>
            <a:pPr lvl="2" eaLnBrk="1" hangingPunct="1">
              <a:buClrTx/>
            </a:pPr>
            <a:r>
              <a:rPr lang="en-US" sz="2000" i="1" kern="0" dirty="0" smtClean="0"/>
              <a:t>Internship (maybe?) </a:t>
            </a:r>
            <a:endParaRPr lang="en-US" sz="2000" kern="0" dirty="0" smtClean="0"/>
          </a:p>
          <a:p>
            <a:pPr lvl="2" eaLnBrk="1" hangingPunct="1">
              <a:buClrTx/>
            </a:pPr>
            <a:r>
              <a:rPr lang="en-US" sz="2000" i="1" kern="0" dirty="0" smtClean="0"/>
              <a:t>Campus interview (maybe?) </a:t>
            </a:r>
            <a:endParaRPr lang="en-US" sz="2000" kern="0" dirty="0" smtClean="0"/>
          </a:p>
          <a:p>
            <a:pPr lvl="2" eaLnBrk="1" hangingPunct="1">
              <a:buClrTx/>
            </a:pPr>
            <a:r>
              <a:rPr lang="en-US" sz="2000" i="1" kern="0" dirty="0" smtClean="0"/>
              <a:t>Phone interview (maybe?) </a:t>
            </a:r>
            <a:endParaRPr lang="en-US" sz="2000" kern="0" dirty="0" smtClean="0"/>
          </a:p>
          <a:p>
            <a:pPr lvl="4" eaLnBrk="1" hangingPunct="1"/>
            <a:endParaRPr lang="en-US" kern="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8246" y="5287108"/>
            <a:ext cx="88157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 b="1" baseline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 baseline="0">
                <a:solidFill>
                  <a:srgbClr val="002060"/>
                </a:solidFill>
                <a:effectLst/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 b="1" baseline="0">
                <a:solidFill>
                  <a:srgbClr val="002060"/>
                </a:solidFill>
                <a:effectLst/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aseline="0">
                <a:solidFill>
                  <a:srgbClr val="002060"/>
                </a:solidFill>
                <a:effectLst/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 baseline="0">
                <a:solidFill>
                  <a:srgbClr val="002060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800" i="1" kern="0" dirty="0" smtClean="0"/>
              <a:t>Does </a:t>
            </a:r>
            <a:r>
              <a:rPr lang="en-US" sz="2800" i="1" kern="0" dirty="0"/>
              <a:t>this person make my team better? Is this an engineer that I want on my next project?”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8745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dirty="0"/>
              <a:t>Get Organized!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053" y="1219200"/>
            <a:ext cx="6101861" cy="5181600"/>
          </a:xfrm>
        </p:spPr>
        <p:txBody>
          <a:bodyPr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/>
              <a:t>Research the company before the </a:t>
            </a:r>
            <a:r>
              <a:rPr lang="en-US" sz="2000" dirty="0" smtClean="0"/>
              <a:t>interview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 smtClean="0">
                <a:ea typeface="+mn-ea"/>
                <a:cs typeface="+mn-cs"/>
              </a:rPr>
              <a:t>Know the company before interviewing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 smtClean="0">
                <a:ea typeface="+mn-ea"/>
                <a:cs typeface="+mn-cs"/>
              </a:rPr>
              <a:t>Understand what they are looking for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/>
              <a:t>Your resume is a guide to the </a:t>
            </a:r>
            <a:r>
              <a:rPr lang="en-US" sz="2000" dirty="0" smtClean="0"/>
              <a:t>conversation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 smtClean="0">
                <a:ea typeface="+mn-ea"/>
                <a:cs typeface="+mn-cs"/>
              </a:rPr>
              <a:t>Emphasize previous experience and skills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 smtClean="0">
                <a:ea typeface="+mn-ea"/>
                <a:cs typeface="+mn-cs"/>
              </a:rPr>
              <a:t>Customize resume specific for each company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 smtClean="0">
                <a:ea typeface="+mn-ea"/>
                <a:cs typeface="+mn-cs"/>
              </a:rPr>
              <a:t>Where </a:t>
            </a:r>
            <a:r>
              <a:rPr lang="en-US" sz="2000" dirty="0">
                <a:ea typeface="+mn-ea"/>
                <a:cs typeface="+mn-cs"/>
              </a:rPr>
              <a:t>applicable, highlight benefits and value added work experience compared to skills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/>
              <a:t>Prepare good questions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/>
              <a:t>Look for a mutual good </a:t>
            </a:r>
            <a:r>
              <a:rPr lang="en-US" sz="2000" dirty="0" smtClean="0"/>
              <a:t>fit – you are interviewing the company as well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000" dirty="0" smtClean="0"/>
              <a:t>Look for opportunities to make you stand apart</a:t>
            </a:r>
            <a:endParaRPr lang="en-US" sz="2000" dirty="0"/>
          </a:p>
        </p:txBody>
      </p:sp>
      <p:pic>
        <p:nvPicPr>
          <p:cNvPr id="66562" name="Picture 2" descr="http://o.aolcdn.com/os/daol/images/organizing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8915" y="1506415"/>
            <a:ext cx="285750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dirty="0" smtClean="0"/>
              <a:t>Lunch/Dinner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6425" cy="4572000"/>
          </a:xfrm>
        </p:spPr>
        <p:txBody>
          <a:bodyPr/>
          <a:lstStyle/>
          <a:p>
            <a:pPr>
              <a:buClr>
                <a:schemeClr val="tx2">
                  <a:lumMod val="25000"/>
                </a:schemeClr>
              </a:buClr>
            </a:pPr>
            <a:r>
              <a:rPr lang="en-US" sz="2800" b="0" dirty="0" smtClean="0"/>
              <a:t>This is probably part </a:t>
            </a:r>
            <a:r>
              <a:rPr lang="en-US" sz="2800" b="0" dirty="0"/>
              <a:t>of the interview </a:t>
            </a:r>
            <a:r>
              <a:rPr lang="en-US" sz="2800" b="0" dirty="0" smtClean="0"/>
              <a:t>process.  Be </a:t>
            </a:r>
            <a:r>
              <a:rPr lang="en-US" sz="2800" b="0" dirty="0"/>
              <a:t>yourself! This person is trying to get to know you. </a:t>
            </a:r>
          </a:p>
          <a:p>
            <a:pPr lvl="1"/>
            <a:r>
              <a:rPr lang="en-US" sz="2000" b="0" dirty="0"/>
              <a:t>Are you the kind of person they would want to work with? </a:t>
            </a:r>
          </a:p>
          <a:p>
            <a:pPr lvl="1"/>
            <a:r>
              <a:rPr lang="en-US" sz="2000" b="0" dirty="0" smtClean="0"/>
              <a:t>Ask </a:t>
            </a:r>
            <a:r>
              <a:rPr lang="en-US" sz="2000" b="0" dirty="0"/>
              <a:t>lots of questions Show genuine interest. Let this meeting be part of your prep </a:t>
            </a:r>
          </a:p>
          <a:p>
            <a:pPr lvl="1"/>
            <a:r>
              <a:rPr lang="en-US" sz="2000" b="0" dirty="0"/>
              <a:t>This person got a job – learn from them </a:t>
            </a:r>
          </a:p>
          <a:p>
            <a:endParaRPr lang="en-US" sz="2400" b="0" dirty="0"/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400" b="0" dirty="0" smtClean="0"/>
              <a:t>Be </a:t>
            </a:r>
            <a:r>
              <a:rPr lang="en-US" sz="2400" b="0" dirty="0"/>
              <a:t>energetic, interested, professional </a:t>
            </a:r>
            <a:endParaRPr lang="en-US" sz="2400" b="0" dirty="0" smtClean="0"/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400" i="1" dirty="0" smtClean="0"/>
              <a:t>Most hiring managers will </a:t>
            </a:r>
            <a:r>
              <a:rPr lang="en-US" sz="2400" i="1" dirty="0"/>
              <a:t>always talk to the person who took </a:t>
            </a:r>
            <a:r>
              <a:rPr lang="en-US" sz="2400" i="1" dirty="0" smtClean="0"/>
              <a:t>you </a:t>
            </a:r>
            <a:r>
              <a:rPr lang="en-US" sz="2400" i="1" dirty="0"/>
              <a:t>to </a:t>
            </a:r>
            <a:r>
              <a:rPr lang="en-US" sz="2400" i="1" dirty="0" smtClean="0"/>
              <a:t>dinner</a:t>
            </a:r>
            <a:r>
              <a:rPr lang="en-US" sz="2400" i="1" dirty="0"/>
              <a:t> </a:t>
            </a:r>
            <a:r>
              <a:rPr lang="en-US" sz="2400" i="1" dirty="0" smtClean="0"/>
              <a:t>before their interview.</a:t>
            </a:r>
            <a:endParaRPr lang="en-US" sz="2400" b="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4054</TotalTime>
  <Words>874</Words>
  <Application>Microsoft Office PowerPoint</Application>
  <PresentationFormat>On-screen Show (4:3)</PresentationFormat>
  <Paragraphs>148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Fading Grid</vt:lpstr>
      <vt:lpstr>“Interviewing in the Energy Sector”  hosted by  AIChE Fuels and Petrochemicals Division </vt:lpstr>
      <vt:lpstr>Agenda</vt:lpstr>
      <vt:lpstr>Why Work in Energy?</vt:lpstr>
      <vt:lpstr>Typical Industry Opportunities</vt:lpstr>
      <vt:lpstr>Current Market – Natural Gas</vt:lpstr>
      <vt:lpstr>Current Market – Crude Oil</vt:lpstr>
      <vt:lpstr>Interviewer Interaction </vt:lpstr>
      <vt:lpstr>Get Organized!</vt:lpstr>
      <vt:lpstr>Lunch/Dinner</vt:lpstr>
      <vt:lpstr>At the Interview</vt:lpstr>
      <vt:lpstr>Differentiate Yourself</vt:lpstr>
      <vt:lpstr>Example of Good Questions!</vt:lpstr>
      <vt:lpstr>After the Interview</vt:lpstr>
      <vt:lpstr>After the Job - Build A Network</vt:lpstr>
      <vt:lpstr>Join Fuels &amp; Petrochemicals Division Free for students!!</vt:lpstr>
      <vt:lpstr>What does the Fuels and Petrochemicals Division do?</vt:lpstr>
      <vt:lpstr>Fuels &amp; Petrochemicals Division Website</vt:lpstr>
      <vt:lpstr>Acknowledgements</vt:lpstr>
      <vt:lpstr>PowerPoint Presentation</vt:lpstr>
    </vt:vector>
  </TitlesOfParts>
  <Manager>AIChE</Manager>
  <Company>Emerson Process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AIChE Fuels &amp; Petrochemicals Division</dc:title>
  <dc:subject>Annual Student Conference</dc:subject>
  <dc:creator>Tim Olsen</dc:creator>
  <cp:lastModifiedBy>Glasgow, Ian Michael (proc eng)</cp:lastModifiedBy>
  <cp:revision>167</cp:revision>
  <dcterms:created xsi:type="dcterms:W3CDTF">2005-03-30T15:08:08Z</dcterms:created>
  <dcterms:modified xsi:type="dcterms:W3CDTF">2015-11-07T07:02:18Z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0008007205000000000001023720</vt:lpwstr>
  </property>
</Properties>
</file>