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89" r:id="rId4"/>
    <p:sldId id="262" r:id="rId5"/>
    <p:sldId id="265" r:id="rId6"/>
    <p:sldId id="264" r:id="rId7"/>
    <p:sldId id="275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2F8B5-358A-4837-A930-C9C36C2D3D53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65E15-B12A-4884-A0A2-5BFBD2F9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8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C61C9-0DA8-407A-B3BD-58B19D3319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47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FA96-AB6E-4311-A5D5-E10B6C083A2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5E55-C0EE-4AEB-8B7B-829358CC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4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FA96-AB6E-4311-A5D5-E10B6C083A2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5E55-C0EE-4AEB-8B7B-829358CC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50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FA96-AB6E-4311-A5D5-E10B6C083A2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5E55-C0EE-4AEB-8B7B-829358CC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7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FA96-AB6E-4311-A5D5-E10B6C083A2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5E55-C0EE-4AEB-8B7B-829358CC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FA96-AB6E-4311-A5D5-E10B6C083A2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5E55-C0EE-4AEB-8B7B-829358CC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056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FA96-AB6E-4311-A5D5-E10B6C083A2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5E55-C0EE-4AEB-8B7B-829358CC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0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FA96-AB6E-4311-A5D5-E10B6C083A2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5E55-C0EE-4AEB-8B7B-829358CC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71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FA96-AB6E-4311-A5D5-E10B6C083A2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5E55-C0EE-4AEB-8B7B-829358CC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0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FA96-AB6E-4311-A5D5-E10B6C083A2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5E55-C0EE-4AEB-8B7B-829358CC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FA96-AB6E-4311-A5D5-E10B6C083A2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5E55-C0EE-4AEB-8B7B-829358CC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95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FA96-AB6E-4311-A5D5-E10B6C083A2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5E55-C0EE-4AEB-8B7B-829358CC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3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8FA96-AB6E-4311-A5D5-E10B6C083A2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25E55-C0EE-4AEB-8B7B-829358CC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04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iche.org/community/operating-councils/chemical-engineering-technology-operating-council-ctoc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iche.org/community/divisions-forums/fbp" TargetMode="External"/><Relationship Id="rId13" Type="http://schemas.openxmlformats.org/officeDocument/2006/relationships/hyperlink" Target="http://www.aiche.org/community/divisions-forums/process-development" TargetMode="External"/><Relationship Id="rId18" Type="http://schemas.openxmlformats.org/officeDocument/2006/relationships/hyperlink" Target="http://www.aiche.org/community/divisions-forums/comsef" TargetMode="External"/><Relationship Id="rId3" Type="http://schemas.openxmlformats.org/officeDocument/2006/relationships/hyperlink" Target="http://www.aiche.org/community/divisions-forums/cre" TargetMode="External"/><Relationship Id="rId21" Type="http://schemas.openxmlformats.org/officeDocument/2006/relationships/hyperlink" Target="http://www.aiche.org/community/divisions-forums/ptf" TargetMode="External"/><Relationship Id="rId7" Type="http://schemas.openxmlformats.org/officeDocument/2006/relationships/hyperlink" Target="http://www.aiche.org/community/divisions-forums/fpbe" TargetMode="External"/><Relationship Id="rId12" Type="http://schemas.openxmlformats.org/officeDocument/2006/relationships/hyperlink" Target="http://www.aiche.org/community/divisions-forums/nuclear-engineering" TargetMode="External"/><Relationship Id="rId17" Type="http://schemas.openxmlformats.org/officeDocument/2006/relationships/hyperlink" Target="http://www.aiche.org/community/divisions-forums/chemical-engineering-law-forum" TargetMode="External"/><Relationship Id="rId25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aiche.org/community/divisions/transport-and-energy-processes-division-tep" TargetMode="External"/><Relationship Id="rId20" Type="http://schemas.openxmlformats.org/officeDocument/2006/relationships/hyperlink" Target="http://www.aiche.org/community/divisions-forums/namf" TargetMode="External"/><Relationship Id="rId1" Type="http://schemas.openxmlformats.org/officeDocument/2006/relationships/tags" Target="../tags/tag8.xml"/><Relationship Id="rId6" Type="http://schemas.openxmlformats.org/officeDocument/2006/relationships/hyperlink" Target="http://www.aiche.org/community/divisions-forums/environmental" TargetMode="External"/><Relationship Id="rId11" Type="http://schemas.openxmlformats.org/officeDocument/2006/relationships/hyperlink" Target="http://www.aiche.org/community/divisions-forums/mesd" TargetMode="External"/><Relationship Id="rId24" Type="http://schemas.openxmlformats.org/officeDocument/2006/relationships/hyperlink" Target="http://www.aiche.org/community/divisions-forums/uefa" TargetMode="External"/><Relationship Id="rId5" Type="http://schemas.openxmlformats.org/officeDocument/2006/relationships/hyperlink" Target="http://www.aiche.org/community/divisions-forums/education" TargetMode="External"/><Relationship Id="rId15" Type="http://schemas.openxmlformats.org/officeDocument/2006/relationships/hyperlink" Target="http://www.aiche.org/community/divisions-forums/separations" TargetMode="External"/><Relationship Id="rId23" Type="http://schemas.openxmlformats.org/officeDocument/2006/relationships/hyperlink" Target="http://www.aiche.org/community/divisions-forums/sef" TargetMode="External"/><Relationship Id="rId10" Type="http://schemas.openxmlformats.org/officeDocument/2006/relationships/hyperlink" Target="http://www.aiche.org/community/divisions-forums/management" TargetMode="External"/><Relationship Id="rId19" Type="http://schemas.openxmlformats.org/officeDocument/2006/relationships/hyperlink" Target="http://www.aiche.org/community/divisions-forums/nsef" TargetMode="External"/><Relationship Id="rId4" Type="http://schemas.openxmlformats.org/officeDocument/2006/relationships/hyperlink" Target="http://www.aiche.org/community/divisions-forums/cast" TargetMode="External"/><Relationship Id="rId9" Type="http://schemas.openxmlformats.org/officeDocument/2006/relationships/hyperlink" Target="http://www.aiche.org/community/divisions-forums/fp" TargetMode="External"/><Relationship Id="rId14" Type="http://schemas.openxmlformats.org/officeDocument/2006/relationships/hyperlink" Target="http://www.aiche.org/community/divisions-forums/sh" TargetMode="External"/><Relationship Id="rId22" Type="http://schemas.openxmlformats.org/officeDocument/2006/relationships/hyperlink" Target="http://www.aiche.org/community/divisions-forums/pd2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2590800"/>
          </a:xfrm>
        </p:spPr>
        <p:txBody>
          <a:bodyPr>
            <a:noAutofit/>
          </a:bodyPr>
          <a:lstStyle/>
          <a:p>
            <a:r>
              <a:rPr lang="en-US" altLang="en-US" sz="3600" dirty="0" smtClean="0">
                <a:latin typeface="Arial Narrow" pitchFamily="34" charset="0"/>
              </a:rPr>
              <a:t>Community of Division &amp; Forum Officers Orientation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28600"/>
            <a:ext cx="5486400" cy="1828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065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76200"/>
            <a:ext cx="1600200" cy="533400"/>
          </a:xfrm>
        </p:spPr>
      </p:pic>
      <p:sp>
        <p:nvSpPr>
          <p:cNvPr id="5" name="Rectangle 4"/>
          <p:cNvSpPr/>
          <p:nvPr/>
        </p:nvSpPr>
        <p:spPr>
          <a:xfrm>
            <a:off x="609600" y="1295400"/>
            <a:ext cx="8305800" cy="2169825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dirty="0" smtClean="0"/>
              <a:t>AIChE Structure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dirty="0" smtClean="0"/>
              <a:t>OC Responsibilities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dirty="0" smtClean="0"/>
              <a:t>About</a:t>
            </a:r>
            <a:r>
              <a:rPr lang="en-US" altLang="en-US" dirty="0" smtClean="0"/>
              <a:t> CTOC: </a:t>
            </a:r>
            <a:r>
              <a:rPr lang="en-US" altLang="en-US" dirty="0" smtClean="0"/>
              <a:t>Mission and Reporting Entities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dirty="0" smtClean="0"/>
              <a:t>OC Members Responsibilities and Commitments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dirty="0" smtClean="0"/>
              <a:t>List </a:t>
            </a:r>
            <a:r>
              <a:rPr lang="en-US" altLang="en-US" dirty="0" smtClean="0"/>
              <a:t>of Divisions and Forums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457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228600" y="152400"/>
            <a:ext cx="8763000" cy="6553200"/>
            <a:chOff x="228600" y="152400"/>
            <a:chExt cx="8763000" cy="6553200"/>
          </a:xfrm>
        </p:grpSpPr>
        <p:sp>
          <p:nvSpPr>
            <p:cNvPr id="7" name="Rectangle 6"/>
            <p:cNvSpPr/>
            <p:nvPr/>
          </p:nvSpPr>
          <p:spPr>
            <a:xfrm>
              <a:off x="2971800" y="152400"/>
              <a:ext cx="2895600" cy="3048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  <a:latin typeface="Arial Black" pitchFamily="34" charset="0"/>
                </a:rPr>
                <a:t>Board of Directors</a:t>
              </a:r>
              <a:endParaRPr lang="en-US" sz="1400" b="1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8600" y="2971800"/>
              <a:ext cx="1752600" cy="381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b="1" dirty="0" smtClean="0">
                  <a:solidFill>
                    <a:schemeClr val="tx1"/>
                  </a:solidFill>
                  <a:latin typeface="Arial Black" pitchFamily="34" charset="0"/>
                  <a:cs typeface="Arial" pitchFamily="34" charset="0"/>
                </a:rPr>
                <a:t>Career &amp; Education Operating Council</a:t>
              </a:r>
              <a:endParaRPr lang="en-US" sz="1100" b="1" dirty="0">
                <a:solidFill>
                  <a:schemeClr val="tx1"/>
                </a:solidFill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057400" y="2971800"/>
              <a:ext cx="2514600" cy="381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b="1" dirty="0" smtClean="0">
                  <a:solidFill>
                    <a:schemeClr val="tx1"/>
                  </a:solidFill>
                  <a:latin typeface="Arial Black" pitchFamily="34" charset="0"/>
                  <a:cs typeface="Arial" pitchFamily="34" charset="0"/>
                </a:rPr>
                <a:t>Chemical Engineering </a:t>
              </a:r>
              <a:r>
                <a:rPr lang="en-US" sz="1100" dirty="0" smtClean="0">
                  <a:solidFill>
                    <a:schemeClr val="tx1"/>
                  </a:solidFill>
                  <a:latin typeface="Arial Black" pitchFamily="34" charset="0"/>
                  <a:cs typeface="Arial" pitchFamily="34" charset="0"/>
                </a:rPr>
                <a:t>Technology</a:t>
              </a:r>
              <a:r>
                <a:rPr lang="en-US" sz="1100" b="1" dirty="0" smtClean="0">
                  <a:solidFill>
                    <a:schemeClr val="tx1"/>
                  </a:solidFill>
                  <a:latin typeface="Arial Black" pitchFamily="34" charset="0"/>
                  <a:cs typeface="Arial" pitchFamily="34" charset="0"/>
                </a:rPr>
                <a:t> Operating Council</a:t>
              </a:r>
              <a:endParaRPr lang="en-US" sz="1100" b="1" dirty="0">
                <a:solidFill>
                  <a:schemeClr val="tx1"/>
                </a:solidFill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48200" y="2971800"/>
              <a:ext cx="1676400" cy="381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b="1" dirty="0">
                  <a:solidFill>
                    <a:schemeClr val="tx1"/>
                  </a:solidFill>
                  <a:latin typeface="Arial Black" pitchFamily="34" charset="0"/>
                  <a:cs typeface="Arial" pitchFamily="34" charset="0"/>
                </a:rPr>
                <a:t>Societal Impact  Operating Council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477000" y="1219200"/>
              <a:ext cx="2514600" cy="3048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  <a:latin typeface="Arial Black" pitchFamily="34" charset="0"/>
                </a:rPr>
                <a:t>Executive Director</a:t>
              </a:r>
              <a:endParaRPr lang="en-US" sz="1400" b="1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228600" y="152400"/>
              <a:ext cx="8763000" cy="6553200"/>
              <a:chOff x="228600" y="152400"/>
              <a:chExt cx="8763000" cy="65532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2971800" y="457200"/>
                <a:ext cx="2895600" cy="22860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>
                  <a:lnSpc>
                    <a:spcPts val="1200"/>
                  </a:lnSpc>
                </a:pPr>
                <a:r>
                  <a:rPr lang="en-US" sz="1300" b="1" i="1" dirty="0" smtClean="0">
                    <a:solidFill>
                      <a:schemeClr val="tx1"/>
                    </a:solidFill>
                  </a:rPr>
                  <a:t>Board Committees and Task Forces</a:t>
                </a:r>
              </a:p>
              <a:p>
                <a:pPr>
                  <a:lnSpc>
                    <a:spcPts val="1100"/>
                  </a:lnSpc>
                </a:pPr>
                <a:r>
                  <a:rPr lang="en-US" sz="1000" b="1" dirty="0" smtClean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Admissions</a:t>
                </a:r>
                <a:br>
                  <a:rPr lang="en-US" sz="1000" b="1" dirty="0" smtClean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</a:br>
                <a:r>
                  <a:rPr lang="en-US" sz="1000" b="1" dirty="0" smtClean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Audit</a:t>
                </a:r>
              </a:p>
              <a:p>
                <a:pPr>
                  <a:lnSpc>
                    <a:spcPts val="1100"/>
                  </a:lnSpc>
                </a:pPr>
                <a:r>
                  <a:rPr lang="en-US" sz="1000" b="1" dirty="0" smtClean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Awards</a:t>
                </a:r>
              </a:p>
              <a:p>
                <a:pPr>
                  <a:lnSpc>
                    <a:spcPts val="1100"/>
                  </a:lnSpc>
                </a:pPr>
                <a:r>
                  <a:rPr lang="en-US" sz="1000" b="1" dirty="0" smtClean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Compensation</a:t>
                </a:r>
              </a:p>
              <a:p>
                <a:pPr>
                  <a:lnSpc>
                    <a:spcPts val="1100"/>
                  </a:lnSpc>
                </a:pPr>
                <a:r>
                  <a:rPr lang="en-US" sz="1000" b="1" dirty="0" smtClean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Constitution &amp; Bylaws</a:t>
                </a:r>
              </a:p>
              <a:p>
                <a:pPr>
                  <a:lnSpc>
                    <a:spcPts val="1100"/>
                  </a:lnSpc>
                </a:pPr>
                <a:r>
                  <a:rPr lang="en-US" sz="1000" b="1" dirty="0" smtClean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Ethics</a:t>
                </a:r>
              </a:p>
              <a:p>
                <a:pPr>
                  <a:lnSpc>
                    <a:spcPts val="1100"/>
                  </a:lnSpc>
                </a:pPr>
                <a:r>
                  <a:rPr lang="en-US" sz="1000" b="1" dirty="0" smtClean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Executive</a:t>
                </a:r>
              </a:p>
              <a:p>
                <a:pPr>
                  <a:lnSpc>
                    <a:spcPts val="1100"/>
                  </a:lnSpc>
                </a:pPr>
                <a:r>
                  <a:rPr lang="en-US" sz="1000" b="1" dirty="0" smtClean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Finance</a:t>
                </a:r>
              </a:p>
              <a:p>
                <a:pPr>
                  <a:lnSpc>
                    <a:spcPts val="1100"/>
                  </a:lnSpc>
                </a:pPr>
                <a:r>
                  <a:rPr lang="en-US" sz="1000" b="1" dirty="0" smtClean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Foundation</a:t>
                </a:r>
              </a:p>
              <a:p>
                <a:pPr>
                  <a:lnSpc>
                    <a:spcPts val="1100"/>
                  </a:lnSpc>
                </a:pPr>
                <a:r>
                  <a:rPr lang="en-US" sz="1000" b="1" dirty="0" smtClean="0">
                    <a:solidFill>
                      <a:schemeClr val="tx1"/>
                    </a:solidFill>
                    <a:cs typeface="Arial" pitchFamily="34" charset="0"/>
                  </a:rPr>
                  <a:t>International</a:t>
                </a:r>
              </a:p>
              <a:p>
                <a:pPr>
                  <a:lnSpc>
                    <a:spcPts val="1100"/>
                  </a:lnSpc>
                </a:pPr>
                <a:r>
                  <a:rPr lang="en-US" sz="1000" b="1" dirty="0" smtClean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Nominating</a:t>
                </a:r>
              </a:p>
              <a:p>
                <a:pPr>
                  <a:lnSpc>
                    <a:spcPts val="1100"/>
                  </a:lnSpc>
                </a:pPr>
                <a:r>
                  <a:rPr lang="en-US" sz="1000" b="1" dirty="0" smtClean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Public Affairs and Information Committee</a:t>
                </a:r>
              </a:p>
              <a:p>
                <a:pPr>
                  <a:lnSpc>
                    <a:spcPts val="1100"/>
                  </a:lnSpc>
                </a:pPr>
                <a:r>
                  <a:rPr lang="en-US" sz="1000" b="1" dirty="0" smtClean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Industry Technology Groups &amp; Technical Entities</a:t>
                </a: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304800" y="152400"/>
                <a:ext cx="1600200" cy="3810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tx1"/>
                    </a:solidFill>
                    <a:latin typeface="Arial Black" pitchFamily="34" charset="0"/>
                  </a:rPr>
                  <a:t>Membership</a:t>
                </a:r>
                <a:endParaRPr lang="en-US" sz="1400" b="1" dirty="0">
                  <a:solidFill>
                    <a:schemeClr val="tx1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28600" y="3352800"/>
                <a:ext cx="1752600" cy="28194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sz="1300" b="1" i="1" dirty="0">
                    <a:solidFill>
                      <a:schemeClr val="tx1"/>
                    </a:solidFill>
                  </a:rPr>
                  <a:t>Committees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Education and Accreditation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Continuing Education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Fellows</a:t>
                </a:r>
                <a:endParaRPr lang="en-US" sz="1000" b="1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International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Local Sections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Membership</a:t>
                </a:r>
                <a:endParaRPr lang="en-US" sz="1000" dirty="0" smtClean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Licensure &amp; Professional Development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Student Chapters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Technician’s Affairs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Young Professionals</a:t>
                </a:r>
              </a:p>
              <a:p>
                <a:endParaRPr lang="en-US" sz="600" dirty="0">
                  <a:solidFill>
                    <a:schemeClr val="tx1"/>
                  </a:solidFill>
                </a:endParaRPr>
              </a:p>
              <a:p>
                <a:r>
                  <a:rPr lang="en-US" sz="1300" b="1" i="1" dirty="0">
                    <a:solidFill>
                      <a:schemeClr val="tx1"/>
                    </a:solidFill>
                  </a:rPr>
                  <a:t>Other Responsibilities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Career Services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Safety and Chemical</a:t>
                </a:r>
                <a:br>
                  <a:rPr lang="en-US" sz="1000" b="1" dirty="0" smtClean="0">
                    <a:solidFill>
                      <a:schemeClr val="tx1"/>
                    </a:solidFill>
                  </a:rPr>
                </a:br>
                <a:r>
                  <a:rPr lang="en-US" sz="1000" b="1" dirty="0" smtClean="0">
                    <a:solidFill>
                      <a:schemeClr val="tx1"/>
                    </a:solidFill>
                  </a:rPr>
                  <a:t>      Engineering Education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057400" y="3352800"/>
                <a:ext cx="2514600" cy="28194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sz="1300" b="1" i="1" dirty="0" smtClean="0">
                    <a:solidFill>
                      <a:schemeClr val="tx1"/>
                    </a:solidFill>
                  </a:rPr>
                  <a:t>Committees</a:t>
                </a:r>
                <a:endParaRPr lang="en-US" sz="1300" b="1" i="1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Equipment Testing Procedures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Programming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Publications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Research and New Technology</a:t>
                </a:r>
              </a:p>
              <a:p>
                <a:endParaRPr lang="en-US" sz="1000" b="1" dirty="0">
                  <a:solidFill>
                    <a:schemeClr val="tx1"/>
                  </a:solidFill>
                </a:endParaRPr>
              </a:p>
              <a:p>
                <a:r>
                  <a:rPr lang="en-US" sz="1300" b="1" i="1" dirty="0">
                    <a:solidFill>
                      <a:schemeClr val="tx1"/>
                    </a:solidFill>
                  </a:rPr>
                  <a:t>Other Responsibilities</a:t>
                </a:r>
              </a:p>
              <a:p>
                <a:r>
                  <a:rPr lang="en-US" sz="1000" b="1" dirty="0" smtClean="0">
                    <a:solidFill>
                      <a:schemeClr val="tx1"/>
                    </a:solidFill>
                  </a:rPr>
                  <a:t>Divisions and Forums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648200" y="3352800"/>
                <a:ext cx="1676400" cy="28194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sz="1300" b="1" i="1" dirty="0">
                    <a:solidFill>
                      <a:schemeClr val="tx1"/>
                    </a:solidFill>
                  </a:rPr>
                  <a:t>Committees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Minority Affairs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Public Awareness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Public Affairs and Information  Committee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Women’s Initiatives</a:t>
                </a:r>
              </a:p>
              <a:p>
                <a:endParaRPr lang="en-US" sz="1000" b="1" dirty="0">
                  <a:solidFill>
                    <a:schemeClr val="tx1"/>
                  </a:solidFill>
                </a:endParaRPr>
              </a:p>
              <a:p>
                <a:pPr>
                  <a:lnSpc>
                    <a:spcPts val="1400"/>
                  </a:lnSpc>
                </a:pPr>
                <a:r>
                  <a:rPr lang="en-US" sz="1300" b="1" i="1" dirty="0">
                    <a:solidFill>
                      <a:schemeClr val="tx1"/>
                    </a:solidFill>
                  </a:rPr>
                  <a:t>Other Responsibilities 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External Awards</a:t>
                </a:r>
                <a:endParaRPr lang="en-US" sz="1000" b="1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K-12 Outreach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6477000" y="1524000"/>
                <a:ext cx="2514600" cy="51816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sz="1300" b="1" i="1" dirty="0">
                    <a:solidFill>
                      <a:schemeClr val="tx1"/>
                    </a:solidFill>
                  </a:rPr>
                  <a:t>Operations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>
                    <a:solidFill>
                      <a:schemeClr val="tx1"/>
                    </a:solidFill>
                  </a:rPr>
                  <a:t>Communications </a:t>
                </a:r>
                <a:endParaRPr lang="en-US" sz="1000" b="1" dirty="0" smtClean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Conferences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Customer Service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Education &amp; Workforce Development</a:t>
                </a:r>
                <a:endParaRPr lang="en-US" sz="1000" b="1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Finance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Foundation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Human Resources &amp; Facilities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Information Technology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Membership &amp; Career Services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Publications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>
                    <a:solidFill>
                      <a:schemeClr val="tx1"/>
                    </a:solidFill>
                  </a:rPr>
                  <a:t>Sales &amp; Marketing</a:t>
                </a:r>
              </a:p>
              <a:p>
                <a:endParaRPr lang="en-US" sz="1000" b="1" dirty="0" smtClean="0">
                  <a:solidFill>
                    <a:schemeClr val="tx1"/>
                  </a:solidFill>
                </a:endParaRPr>
              </a:p>
              <a:p>
                <a:endParaRPr lang="en-US" sz="800" b="1" dirty="0">
                  <a:solidFill>
                    <a:schemeClr val="tx1"/>
                  </a:solidFill>
                </a:endParaRPr>
              </a:p>
              <a:p>
                <a:r>
                  <a:rPr lang="en-US" sz="1300" b="1" i="1" dirty="0">
                    <a:solidFill>
                      <a:schemeClr val="tx1"/>
                    </a:solidFill>
                  </a:rPr>
                  <a:t>Industry Technology </a:t>
                </a:r>
                <a:r>
                  <a:rPr lang="en-US" sz="1300" b="1" i="1" dirty="0" smtClean="0">
                    <a:solidFill>
                      <a:schemeClr val="tx1"/>
                    </a:solidFill>
                  </a:rPr>
                  <a:t>Groups &amp; Technical Entities</a:t>
                </a:r>
                <a:endParaRPr lang="en-US" sz="1300" b="1" i="1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Center for Chemical Process Safety (CCPS)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Center for Innovation and Entrepreneurial Excellence (CIEE)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Center for Energy Initiatives (CEI)</a:t>
                </a:r>
                <a:endParaRPr lang="en-US" sz="1000" b="1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Design Institute for Physical Properties (DIPPR)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Design Institute for Emergency Relief</a:t>
                </a:r>
                <a:br>
                  <a:rPr lang="en-US" sz="1000" b="1" dirty="0" smtClean="0">
                    <a:solidFill>
                      <a:schemeClr val="tx1"/>
                    </a:solidFill>
                  </a:rPr>
                </a:br>
                <a:r>
                  <a:rPr lang="en-US" sz="1000" b="1" dirty="0" smtClean="0">
                    <a:solidFill>
                      <a:schemeClr val="tx1"/>
                    </a:solidFill>
                  </a:rPr>
                  <a:t>   Systems (DIERS)</a:t>
                </a:r>
                <a:br>
                  <a:rPr lang="en-US" sz="1000" b="1" dirty="0" smtClean="0">
                    <a:solidFill>
                      <a:schemeClr val="tx1"/>
                    </a:solidFill>
                  </a:rPr>
                </a:br>
                <a:r>
                  <a:rPr lang="en-US" sz="1000" b="1" dirty="0" smtClean="0">
                    <a:solidFill>
                      <a:schemeClr val="tx1"/>
                    </a:solidFill>
                  </a:rPr>
                  <a:t>Institute for Sustainability (</a:t>
                </a:r>
                <a:r>
                  <a:rPr lang="en-US" sz="1000" b="1" dirty="0" err="1" smtClean="0">
                    <a:solidFill>
                      <a:schemeClr val="tx1"/>
                    </a:solidFill>
                  </a:rPr>
                  <a:t>IfS</a:t>
                </a:r>
                <a:r>
                  <a:rPr lang="en-US" sz="1000" b="1" dirty="0" smtClean="0">
                    <a:solidFill>
                      <a:schemeClr val="tx1"/>
                    </a:solidFill>
                  </a:rPr>
                  <a:t>)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International Society for Water Solutions (ISWS)</a:t>
                </a:r>
                <a:endParaRPr lang="en-US" sz="1000" b="1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RAPID (Process Intensification)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Regenerative Engineering Society (RES)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000" b="1" dirty="0" smtClean="0">
                    <a:solidFill>
                      <a:schemeClr val="tx1"/>
                    </a:solidFill>
                  </a:rPr>
                  <a:t>Society for Biological Engineering (SBE)</a:t>
                </a:r>
              </a:p>
              <a:p>
                <a:endParaRPr lang="en-US" sz="800" b="1" dirty="0" smtClean="0">
                  <a:solidFill>
                    <a:schemeClr val="tx1"/>
                  </a:solidFill>
                </a:endParaRPr>
              </a:p>
              <a:p>
                <a:endParaRPr lang="en-US" sz="800" b="1" dirty="0">
                  <a:solidFill>
                    <a:schemeClr val="tx1"/>
                  </a:solidFill>
                </a:endParaRPr>
              </a:p>
              <a:p>
                <a:endParaRPr lang="en-US" sz="1000" dirty="0" smtClean="0"/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 flipH="1">
                <a:off x="1143000" y="2743200"/>
                <a:ext cx="3124200" cy="2286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3505200" y="2743200"/>
                <a:ext cx="609600" cy="2286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>
                <a:endCxn id="10" idx="0"/>
              </p:cNvCxnSpPr>
              <p:nvPr/>
            </p:nvCxnSpPr>
            <p:spPr>
              <a:xfrm>
                <a:off x="4191000" y="2743200"/>
                <a:ext cx="1295400" cy="2286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5867400" y="1447800"/>
                <a:ext cx="609600" cy="1524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5" name="Straight Connector 44"/>
          <p:cNvCxnSpPr>
            <a:endCxn id="7" idx="1"/>
          </p:cNvCxnSpPr>
          <p:nvPr/>
        </p:nvCxnSpPr>
        <p:spPr>
          <a:xfrm>
            <a:off x="1905000" y="304800"/>
            <a:ext cx="106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Content Placeholder 3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387" y="152400"/>
            <a:ext cx="1485900" cy="4953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586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39086"/>
            <a:ext cx="6248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Operating Council (OC) Responsibilities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>
              <a:buNone/>
            </a:pPr>
            <a:r>
              <a:rPr lang="en-US" altLang="en-US" b="0" dirty="0" smtClean="0"/>
              <a:t>Created in 1999 to:</a:t>
            </a:r>
          </a:p>
          <a:p>
            <a:r>
              <a:rPr lang="en-US" altLang="en-US" b="1" dirty="0" smtClean="0"/>
              <a:t>Implement Strategic Plan </a:t>
            </a:r>
            <a:r>
              <a:rPr lang="en-US" altLang="en-US" b="0" dirty="0" smtClean="0"/>
              <a:t>elements in alignment with Institute strategies</a:t>
            </a:r>
          </a:p>
          <a:p>
            <a:r>
              <a:rPr lang="en-US" altLang="en-US" b="1" dirty="0" smtClean="0"/>
              <a:t>Oversee entities </a:t>
            </a:r>
            <a:r>
              <a:rPr lang="en-US" altLang="en-US" b="0" dirty="0" smtClean="0"/>
              <a:t>assigned to it by the Board</a:t>
            </a:r>
          </a:p>
          <a:p>
            <a:r>
              <a:rPr lang="en-US" altLang="en-US" b="1" dirty="0" smtClean="0"/>
              <a:t>Create or sunset entities </a:t>
            </a:r>
            <a:r>
              <a:rPr lang="en-US" altLang="en-US" b="0" dirty="0" smtClean="0"/>
              <a:t>within its scope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05686"/>
            <a:ext cx="1600200" cy="533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5158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93940"/>
            <a:ext cx="6324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Chemical Engineering Technology Operating Council (CTOC)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en-US" sz="2000" b="1" u="sng" dirty="0" smtClean="0"/>
              <a:t>Mission</a:t>
            </a:r>
          </a:p>
          <a:p>
            <a:pPr>
              <a:lnSpc>
                <a:spcPct val="90000"/>
              </a:lnSpc>
            </a:pPr>
            <a:r>
              <a:rPr lang="en-US" altLang="en-US" sz="2000" b="0" dirty="0" smtClean="0"/>
              <a:t>To guide, facilitate, and coordinate AIChE activities in developing and disseminating chemical engineering technology and knowledge</a:t>
            </a:r>
          </a:p>
          <a:p>
            <a:pPr>
              <a:lnSpc>
                <a:spcPct val="90000"/>
              </a:lnSpc>
            </a:pPr>
            <a:r>
              <a:rPr lang="en-US" altLang="en-US" sz="2000" b="0" dirty="0" smtClean="0"/>
              <a:t>To assure the relevance, accessibility and value to our stakeholders of chemical engineering technology that AIChE develops and disseminates</a:t>
            </a:r>
          </a:p>
          <a:p>
            <a:pPr>
              <a:lnSpc>
                <a:spcPct val="90000"/>
              </a:lnSpc>
            </a:pPr>
            <a:r>
              <a:rPr lang="en-US" altLang="en-US" sz="2000" b="0" dirty="0" smtClean="0"/>
              <a:t>To motivate and recognize the technology contributions of AIChE members and chemical engineers</a:t>
            </a:r>
          </a:p>
          <a:p>
            <a:pPr>
              <a:lnSpc>
                <a:spcPct val="90000"/>
              </a:lnSpc>
              <a:buNone/>
            </a:pPr>
            <a:endParaRPr lang="en-US" altLang="en-US" sz="2000" b="0" dirty="0" smtClean="0"/>
          </a:p>
          <a:p>
            <a:pPr>
              <a:lnSpc>
                <a:spcPct val="90000"/>
              </a:lnSpc>
              <a:buNone/>
            </a:pPr>
            <a:r>
              <a:rPr lang="en-US" altLang="en-US" sz="2000" b="1" u="sng" dirty="0" smtClean="0"/>
              <a:t>CTOC Entities</a:t>
            </a:r>
          </a:p>
          <a:p>
            <a:pPr>
              <a:lnSpc>
                <a:spcPct val="90000"/>
              </a:lnSpc>
            </a:pPr>
            <a:r>
              <a:rPr lang="en-US" altLang="en-US" sz="2000" b="0" dirty="0" smtClean="0"/>
              <a:t>Council for Divisions and Forums Officers (CDFO)</a:t>
            </a:r>
          </a:p>
          <a:p>
            <a:pPr>
              <a:lnSpc>
                <a:spcPct val="90000"/>
              </a:lnSpc>
            </a:pPr>
            <a:r>
              <a:rPr lang="en-US" altLang="en-US" sz="2000" b="0" dirty="0" smtClean="0"/>
              <a:t>Divisions and Forums</a:t>
            </a:r>
          </a:p>
          <a:p>
            <a:pPr>
              <a:lnSpc>
                <a:spcPct val="90000"/>
              </a:lnSpc>
            </a:pPr>
            <a:r>
              <a:rPr lang="en-US" altLang="en-US" sz="2000" b="0" dirty="0" smtClean="0"/>
              <a:t>Committees: Equipment Testing Procedures, Programming, Publications, and Research and New Technology </a:t>
            </a:r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 marL="0" indent="0" algn="ctr">
              <a:lnSpc>
                <a:spcPct val="90000"/>
              </a:lnSpc>
              <a:buNone/>
            </a:pPr>
            <a:r>
              <a:rPr lang="en-US" sz="2000" dirty="0">
                <a:hlinkClick r:id="rId3"/>
              </a:rPr>
              <a:t>https://www.aiche.org/community/operating-councils/chemical-engineering-technology-operating-council-ctoc</a:t>
            </a: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2000" b="0" dirty="0" smtClean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14300"/>
            <a:ext cx="1600200" cy="533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3882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994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OC Members Commitments &amp;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en-US" altLang="en-US" b="0" dirty="0" smtClean="0"/>
              <a:t>Teleconferences – frequency varies depending on OC, but usually monthly</a:t>
            </a:r>
          </a:p>
          <a:p>
            <a:pPr>
              <a:lnSpc>
                <a:spcPct val="110000"/>
              </a:lnSpc>
            </a:pPr>
            <a:endParaRPr lang="en-US" altLang="en-US" b="0" dirty="0" smtClean="0"/>
          </a:p>
          <a:p>
            <a:pPr>
              <a:lnSpc>
                <a:spcPct val="110000"/>
              </a:lnSpc>
            </a:pPr>
            <a:r>
              <a:rPr lang="en-US" altLang="en-US" b="0" dirty="0" smtClean="0"/>
              <a:t>Attendance at Annual and Spring OC meetings. </a:t>
            </a:r>
            <a:r>
              <a:rPr lang="en-US" dirty="0"/>
              <a:t>In-person CTOC meetings take place on the Saturday, prior to these conferences. These meetings are typically scheduled from 11:30am-5pm</a:t>
            </a:r>
            <a:r>
              <a:rPr lang="en-US" dirty="0" smtClean="0"/>
              <a:t>.</a:t>
            </a:r>
          </a:p>
          <a:p>
            <a:pPr>
              <a:lnSpc>
                <a:spcPct val="110000"/>
              </a:lnSpc>
            </a:pP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Serve on task forces</a:t>
            </a:r>
            <a:endParaRPr lang="en-US" dirty="0"/>
          </a:p>
          <a:p>
            <a:pPr>
              <a:lnSpc>
                <a:spcPct val="110000"/>
              </a:lnSpc>
            </a:pPr>
            <a:endParaRPr lang="en-US" altLang="en-US" dirty="0" smtClean="0"/>
          </a:p>
          <a:p>
            <a:pPr>
              <a:lnSpc>
                <a:spcPct val="110000"/>
              </a:lnSpc>
            </a:pPr>
            <a:r>
              <a:rPr lang="en-US" altLang="en-US" dirty="0" smtClean="0"/>
              <a:t>Serve </a:t>
            </a:r>
            <a:r>
              <a:rPr lang="en-US" altLang="en-US" dirty="0"/>
              <a:t>as a Division/Forum liaison</a:t>
            </a:r>
          </a:p>
          <a:p>
            <a:pPr>
              <a:lnSpc>
                <a:spcPct val="110000"/>
              </a:lnSpc>
            </a:pPr>
            <a:endParaRPr lang="en-US" altLang="en-US" b="0" dirty="0" smtClean="0"/>
          </a:p>
          <a:p>
            <a:pPr>
              <a:lnSpc>
                <a:spcPct val="110000"/>
              </a:lnSpc>
            </a:pPr>
            <a:r>
              <a:rPr lang="en-US" altLang="en-US" b="0" dirty="0" smtClean="0"/>
              <a:t>Participation in joint BOD &amp; OC meetings at Annual &amp; Spring Meeting (only applies to officers)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52400"/>
            <a:ext cx="1600200" cy="533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5355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162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List of Divisions and Forums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7766962"/>
              </p:ext>
            </p:extLst>
          </p:nvPr>
        </p:nvGraphicFramePr>
        <p:xfrm>
          <a:off x="457197" y="1540084"/>
          <a:ext cx="8229602" cy="4874796"/>
        </p:xfrm>
        <a:graphic>
          <a:graphicData uri="http://schemas.openxmlformats.org/drawingml/2006/table">
            <a:tbl>
              <a:tblPr/>
              <a:tblGrid>
                <a:gridCol w="4114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25963">
                <a:tc>
                  <a:txBody>
                    <a:bodyPr/>
                    <a:lstStyle/>
                    <a:p>
                      <a:pPr algn="ctr" fontAlgn="t"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effectLst/>
                        </a:rPr>
                        <a:t>Divisions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3"/>
                        </a:rPr>
                        <a:t>Catalysis and Reaction Engineering Division (CRE)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4"/>
                        </a:rPr>
                        <a:t>Computing &amp; Systems Technology Division (CAST)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5"/>
                        </a:rPr>
                        <a:t>Education Division (EDU)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6"/>
                        </a:rPr>
                        <a:t>Environmental Division (ENV)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7"/>
                        </a:rPr>
                        <a:t>Food, Pharmaceutical &amp; Bioengineering Division (FP &amp; BE)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8"/>
                        </a:rPr>
                        <a:t>Forest </a:t>
                      </a:r>
                      <a:r>
                        <a:rPr lang="en-US" sz="1500" dirty="0" err="1">
                          <a:effectLst/>
                          <a:hlinkClick r:id="rId8"/>
                        </a:rPr>
                        <a:t>Bioproducts</a:t>
                      </a:r>
                      <a:r>
                        <a:rPr lang="en-US" sz="1500" dirty="0">
                          <a:effectLst/>
                          <a:hlinkClick r:id="rId8"/>
                        </a:rPr>
                        <a:t> Division (FBP)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9"/>
                        </a:rPr>
                        <a:t>Fuels &amp; Petrochemicals Division (F&amp;P)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10"/>
                        </a:rPr>
                        <a:t>Management Division (MGT)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11"/>
                        </a:rPr>
                        <a:t>Materials Engineering &amp; Sciences Division (MESD)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12"/>
                        </a:rPr>
                        <a:t>Nuclear Engineering Division (NE)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13"/>
                        </a:rPr>
                        <a:t>Process Development Division (PD)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14"/>
                        </a:rPr>
                        <a:t>Safety &amp; Health Division (S&amp;H)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15"/>
                        </a:rPr>
                        <a:t>Separations Division (SEP)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16"/>
                        </a:rPr>
                        <a:t>Transport and Energy Processes Division (TEP)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</a:txBody>
                  <a:tcPr marL="74196" marR="74196" marT="37098" marB="370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effectLst/>
                        </a:rPr>
                        <a:t>Forums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17"/>
                        </a:rPr>
                        <a:t>Chemical Engineering &amp; the Law Forum (</a:t>
                      </a:r>
                      <a:r>
                        <a:rPr lang="en-US" sz="1500" dirty="0" err="1">
                          <a:effectLst/>
                          <a:hlinkClick r:id="rId17"/>
                        </a:rPr>
                        <a:t>ChE&amp;L</a:t>
                      </a:r>
                      <a:r>
                        <a:rPr lang="en-US" sz="1500" dirty="0">
                          <a:effectLst/>
                          <a:hlinkClick r:id="rId17"/>
                        </a:rPr>
                        <a:t>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18"/>
                        </a:rPr>
                        <a:t>Computational Molecular Science &amp; Engineering Forum (</a:t>
                      </a:r>
                      <a:r>
                        <a:rPr lang="en-US" sz="1500" dirty="0" err="1">
                          <a:effectLst/>
                          <a:hlinkClick r:id="rId18"/>
                        </a:rPr>
                        <a:t>CoMSEF</a:t>
                      </a:r>
                      <a:r>
                        <a:rPr lang="en-US" sz="1500" dirty="0">
                          <a:effectLst/>
                          <a:hlinkClick r:id="rId18"/>
                        </a:rPr>
                        <a:t>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 err="1">
                          <a:effectLst/>
                          <a:hlinkClick r:id="rId19"/>
                        </a:rPr>
                        <a:t>Nanoscale</a:t>
                      </a:r>
                      <a:r>
                        <a:rPr lang="en-US" sz="1500" dirty="0">
                          <a:effectLst/>
                          <a:hlinkClick r:id="rId19"/>
                        </a:rPr>
                        <a:t> Science &amp; Engineering Forum (NSEF)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20"/>
                        </a:rPr>
                        <a:t>North American Mixing Forum (NAMF)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21"/>
                        </a:rPr>
                        <a:t>Particle Technology Forum (PTF)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22"/>
                        </a:rPr>
                        <a:t>Pharmaceutical Discovery, Development and Manufacturing Forum (PD2M)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23"/>
                        </a:rPr>
                        <a:t>Sustainable Engineering Forum (SEF)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  <a:p>
                      <a:pPr fontAlgn="t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US" sz="1500" dirty="0">
                          <a:effectLst/>
                          <a:hlinkClick r:id="rId24"/>
                        </a:rPr>
                        <a:t>Upstream Engineering &amp; Flow Assurance Forum (UE &amp; FA)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</a:txBody>
                  <a:tcPr marL="74196" marR="74196" marT="37098" marB="370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Content Placeholder 3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65930"/>
            <a:ext cx="1600200" cy="533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33786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3823</TotalTime>
  <Words>553</Words>
  <Application>Microsoft Office PowerPoint</Application>
  <PresentationFormat>On-screen Show (4:3)</PresentationFormat>
  <Paragraphs>136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Arial Narrow</vt:lpstr>
      <vt:lpstr>Calibri</vt:lpstr>
      <vt:lpstr>Office Theme</vt:lpstr>
      <vt:lpstr>Community of Division &amp; Forum Officers Orientation</vt:lpstr>
      <vt:lpstr>Content</vt:lpstr>
      <vt:lpstr>PowerPoint Presentation</vt:lpstr>
      <vt:lpstr>Operating Council (OC) Responsibilities</vt:lpstr>
      <vt:lpstr>Chemical Engineering Technology Operating Council (CTOC)</vt:lpstr>
      <vt:lpstr>OC Members Commitments &amp; Responsibilities</vt:lpstr>
      <vt:lpstr>List of Divisions and Forums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Engineering Technology Operating Council Member Orientation</dc:title>
  <dc:creator>Kristine Chin</dc:creator>
  <cp:lastModifiedBy>Cody Hirashima</cp:lastModifiedBy>
  <cp:revision>48</cp:revision>
  <dcterms:created xsi:type="dcterms:W3CDTF">2014-03-04T14:36:37Z</dcterms:created>
  <dcterms:modified xsi:type="dcterms:W3CDTF">2019-04-25T17:32:19Z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2641D0B3-DF69-4209-AABD-9FE79EFEF916</vt:lpwstr>
  </property>
  <property fmtid="{D5CDD505-2E9C-101B-9397-08002B2CF9AE}" pid="3" name="ArticulatePath">
    <vt:lpwstr>CDFO Q1</vt:lpwstr>
  </property>
</Properties>
</file>