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sldIdLst>
    <p:sldId id="265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C"/>
    <a:srgbClr val="00B0FF"/>
    <a:srgbClr val="336FFA"/>
    <a:srgbClr val="2856BF"/>
    <a:srgbClr val="90AB5E"/>
    <a:srgbClr val="00F3F0"/>
    <a:srgbClr val="00D1CF"/>
    <a:srgbClr val="008C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284" y="-6"/>
      </p:cViewPr>
      <p:guideLst>
        <p:guide orient="horz" pos="21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10BF4A85-B5D8-4C5F-B5AD-28ABBF307C33}" type="datetime1">
              <a:rPr lang="en-US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3904079C-FE85-4EA2-8E9A-0B0426AAA5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92A842A-D3D8-4CE7-AA68-5AB8968BDE14}" type="datetime1">
              <a:rPr lang="en-US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EB38952C-40D6-4971-B620-107CDE7F87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02ED31BA-F18E-474C-ADD9-A4F6D1C99AA4}" type="datetime1">
              <a:rPr lang="en-US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860DDBA-925D-486A-B5F7-7946269F2E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65FC1F6-21F9-46C6-82DF-BD1ABA182524}" type="datetime1">
              <a:rPr lang="en-US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64166EE-DC0C-4390-8A05-88BA7593FC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4F90825-EC70-4740-9C36-CBF24AB153EE}" type="datetime1">
              <a:rPr lang="en-US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62AEA8F-ADE3-41AA-A46A-B67CBAFE6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D17E147-A361-4A09-975A-2D2524FF488C}" type="datetime1">
              <a:rPr lang="en-US"/>
              <a:pPr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AD478E5-E718-4ECC-918D-0D55125F1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E8700EC2-30D7-4812-9E17-08755DDDFF33}" type="datetime1">
              <a:rPr lang="en-US"/>
              <a:pPr/>
              <a:t>5/25/2017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DC256400-08F3-479F-A69B-432633871B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3F70058-933A-4CF4-8311-E2E41AE8F390}" type="datetime1">
              <a:rPr lang="en-US"/>
              <a:pPr/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03E930C-81E3-4992-A393-7501B80CE0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F3500AC-90C2-4D0B-981C-470338E8177A}" type="datetime1">
              <a:rPr lang="en-US"/>
              <a:pPr/>
              <a:t>5/25/2017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B15BBF2-F61F-4913-A90E-489FDBEBEF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882F4E9-2881-488A-AAA6-1B09780524E4}" type="datetime1">
              <a:rPr lang="en-US"/>
              <a:pPr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CF9200D-E54A-4971-9E20-FADEBF0119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50D47B6-A135-40D5-9A8F-C5FF40116782}" type="datetime1">
              <a:rPr lang="en-US"/>
              <a:pPr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9DCC66D-96A4-481D-B21A-4990870507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955626" y="713796"/>
            <a:ext cx="831850" cy="831850"/>
          </a:xfrm>
          <a:prstGeom prst="ellipse">
            <a:avLst/>
          </a:prstGeom>
          <a:gradFill rotWithShape="1">
            <a:gsLst>
              <a:gs pos="0">
                <a:srgbClr val="336FFA"/>
              </a:gs>
              <a:gs pos="2000">
                <a:srgbClr val="336FFA"/>
              </a:gs>
              <a:gs pos="39999">
                <a:srgbClr val="00B0FF"/>
              </a:gs>
              <a:gs pos="100000">
                <a:srgbClr val="2856BF"/>
              </a:gs>
            </a:gsLst>
            <a:lin ang="3660000"/>
          </a:gradFill>
          <a:ln w="9525">
            <a:solidFill>
              <a:srgbClr val="2856BF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Rektangel 101"/>
          <p:cNvSpPr>
            <a:spLocks noChangeArrowheads="1"/>
          </p:cNvSpPr>
          <p:nvPr/>
        </p:nvSpPr>
        <p:spPr bwMode="auto">
          <a:xfrm>
            <a:off x="718893" y="2214344"/>
            <a:ext cx="1619864" cy="669250"/>
          </a:xfrm>
          <a:prstGeom prst="rect">
            <a:avLst/>
          </a:prstGeom>
          <a:gradFill flip="none" rotWithShape="1">
            <a:gsLst>
              <a:gs pos="22000">
                <a:srgbClr val="008000"/>
              </a:gs>
              <a:gs pos="77000">
                <a:srgbClr val="4FF600"/>
              </a:gs>
              <a:gs pos="100000">
                <a:srgbClr val="00B300"/>
              </a:gs>
            </a:gsLst>
            <a:lin ang="13500000" scaled="1"/>
            <a:tileRect/>
          </a:gradFill>
          <a:ln w="1270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grpSp>
        <p:nvGrpSpPr>
          <p:cNvPr id="20487" name="Group 11"/>
          <p:cNvGrpSpPr>
            <a:grpSpLocks/>
          </p:cNvGrpSpPr>
          <p:nvPr/>
        </p:nvGrpSpPr>
        <p:grpSpPr bwMode="auto">
          <a:xfrm>
            <a:off x="2840408" y="3966629"/>
            <a:ext cx="2009775" cy="1135063"/>
            <a:chOff x="1870934" y="2641706"/>
            <a:chExt cx="1901252" cy="1074913"/>
          </a:xfrm>
        </p:grpSpPr>
        <p:sp>
          <p:nvSpPr>
            <p:cNvPr id="8" name="Diamond 7"/>
            <p:cNvSpPr>
              <a:spLocks noChangeArrowheads="1"/>
            </p:cNvSpPr>
            <p:nvPr/>
          </p:nvSpPr>
          <p:spPr bwMode="auto">
            <a:xfrm>
              <a:off x="1870934" y="2641706"/>
              <a:ext cx="1901252" cy="1074913"/>
            </a:xfrm>
            <a:prstGeom prst="diamond">
              <a:avLst/>
            </a:prstGeom>
            <a:gradFill rotWithShape="1">
              <a:gsLst>
                <a:gs pos="0">
                  <a:srgbClr val="00D1CF"/>
                </a:gs>
                <a:gs pos="49001">
                  <a:srgbClr val="00F3F0"/>
                </a:gs>
                <a:gs pos="100000">
                  <a:srgbClr val="008C8B"/>
                </a:gs>
              </a:gsLst>
              <a:lin ang="0"/>
            </a:gradFill>
            <a:ln w="9525">
              <a:solidFill>
                <a:srgbClr val="008C8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12721" y="3011536"/>
              <a:ext cx="1435701" cy="5537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600" dirty="0" smtClean="0">
                  <a:latin typeface="+mn-lt"/>
                  <a:ea typeface="ＭＳ Ｐゴシック" charset="-128"/>
                  <a:cs typeface="ＭＳ Ｐゴシック" charset="-128"/>
                </a:rPr>
                <a:t>Does AR accept award?</a:t>
              </a:r>
              <a:endParaRPr lang="en-US" sz="1600" dirty="0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917527" y="981505"/>
            <a:ext cx="9271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Complete</a:t>
            </a:r>
            <a:endParaRPr lang="en-US" sz="14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5825" y="1562661"/>
            <a:ext cx="25530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Origin of Award Funds</a:t>
            </a:r>
          </a:p>
          <a:p>
            <a:pPr algn="ctr"/>
            <a:r>
              <a:rPr lang="en-US" sz="1200" dirty="0" smtClean="0"/>
              <a:t>AR = award recipient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 bwMode="auto">
          <a:xfrm>
            <a:off x="770000" y="2256581"/>
            <a:ext cx="151765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Donation payable directly to AR</a:t>
            </a:r>
            <a:endParaRPr lang="en-US" sz="14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ktangel 101"/>
          <p:cNvSpPr>
            <a:spLocks noChangeArrowheads="1"/>
          </p:cNvSpPr>
          <p:nvPr/>
        </p:nvSpPr>
        <p:spPr bwMode="auto">
          <a:xfrm>
            <a:off x="718893" y="4151065"/>
            <a:ext cx="1619864" cy="669250"/>
          </a:xfrm>
          <a:prstGeom prst="rect">
            <a:avLst/>
          </a:prstGeom>
          <a:gradFill flip="none" rotWithShape="1">
            <a:gsLst>
              <a:gs pos="22000">
                <a:srgbClr val="008000"/>
              </a:gs>
              <a:gs pos="77000">
                <a:srgbClr val="4FF600"/>
              </a:gs>
              <a:gs pos="100000">
                <a:srgbClr val="00B300"/>
              </a:gs>
            </a:gsLst>
            <a:lin ang="13500000" scaled="1"/>
            <a:tileRect/>
          </a:gradFill>
          <a:ln w="1270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718893" y="4241774"/>
            <a:ext cx="151765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AIChE Entity Funds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ight Arrow 17"/>
          <p:cNvSpPr>
            <a:spLocks noChangeArrowheads="1"/>
          </p:cNvSpPr>
          <p:nvPr/>
        </p:nvSpPr>
        <p:spPr bwMode="auto">
          <a:xfrm rot="16200000">
            <a:off x="4152070" y="1675434"/>
            <a:ext cx="435790" cy="176213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272583" y="2051744"/>
            <a:ext cx="831850" cy="831850"/>
          </a:xfrm>
          <a:prstGeom prst="ellipse">
            <a:avLst/>
          </a:prstGeom>
          <a:gradFill rotWithShape="1">
            <a:gsLst>
              <a:gs pos="0">
                <a:srgbClr val="336FFA"/>
              </a:gs>
              <a:gs pos="2000">
                <a:srgbClr val="336FFA"/>
              </a:gs>
              <a:gs pos="39999">
                <a:srgbClr val="00B0FF"/>
              </a:gs>
              <a:gs pos="100000">
                <a:srgbClr val="2856BF"/>
              </a:gs>
            </a:gsLst>
            <a:lin ang="3660000"/>
          </a:gradFill>
          <a:ln w="9525">
            <a:solidFill>
              <a:srgbClr val="2856BF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20" name="Group 11"/>
          <p:cNvGrpSpPr>
            <a:grpSpLocks/>
          </p:cNvGrpSpPr>
          <p:nvPr/>
        </p:nvGrpSpPr>
        <p:grpSpPr bwMode="auto">
          <a:xfrm>
            <a:off x="3366664" y="1981437"/>
            <a:ext cx="2009775" cy="1135063"/>
            <a:chOff x="1870934" y="2641706"/>
            <a:chExt cx="1901252" cy="1074913"/>
          </a:xfrm>
        </p:grpSpPr>
        <p:sp>
          <p:nvSpPr>
            <p:cNvPr id="21" name="Diamond 20"/>
            <p:cNvSpPr>
              <a:spLocks noChangeArrowheads="1"/>
            </p:cNvSpPr>
            <p:nvPr/>
          </p:nvSpPr>
          <p:spPr bwMode="auto">
            <a:xfrm>
              <a:off x="1870934" y="2641706"/>
              <a:ext cx="1901252" cy="1074913"/>
            </a:xfrm>
            <a:prstGeom prst="diamond">
              <a:avLst/>
            </a:prstGeom>
            <a:gradFill rotWithShape="1">
              <a:gsLst>
                <a:gs pos="0">
                  <a:srgbClr val="00D1CF"/>
                </a:gs>
                <a:gs pos="49001">
                  <a:srgbClr val="00F3F0"/>
                </a:gs>
                <a:gs pos="100000">
                  <a:srgbClr val="008C8B"/>
                </a:gs>
              </a:gsLst>
              <a:lin ang="0"/>
            </a:gradFill>
            <a:ln w="9525">
              <a:solidFill>
                <a:srgbClr val="008C8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12721" y="3011536"/>
              <a:ext cx="1435701" cy="5537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600" dirty="0" smtClean="0">
                  <a:latin typeface="+mn-lt"/>
                  <a:ea typeface="ＭＳ Ｐゴシック" charset="-128"/>
                  <a:cs typeface="ＭＳ Ｐゴシック" charset="-128"/>
                </a:rPr>
                <a:t>Does AR accept award?</a:t>
              </a:r>
              <a:endParaRPr lang="en-US" sz="1600" dirty="0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438896" y="5457246"/>
            <a:ext cx="831850" cy="831850"/>
          </a:xfrm>
          <a:prstGeom prst="ellipse">
            <a:avLst/>
          </a:prstGeom>
          <a:gradFill rotWithShape="1">
            <a:gsLst>
              <a:gs pos="0">
                <a:srgbClr val="336FFA"/>
              </a:gs>
              <a:gs pos="2000">
                <a:srgbClr val="336FFA"/>
              </a:gs>
              <a:gs pos="39999">
                <a:srgbClr val="00B0FF"/>
              </a:gs>
              <a:gs pos="100000">
                <a:srgbClr val="2856BF"/>
              </a:gs>
            </a:gsLst>
            <a:lin ang="3660000"/>
          </a:gradFill>
          <a:ln w="9525">
            <a:solidFill>
              <a:srgbClr val="2856BF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7934695" y="4151065"/>
            <a:ext cx="831850" cy="831850"/>
          </a:xfrm>
          <a:prstGeom prst="ellipse">
            <a:avLst/>
          </a:prstGeom>
          <a:gradFill rotWithShape="1">
            <a:gsLst>
              <a:gs pos="0">
                <a:srgbClr val="336FFA"/>
              </a:gs>
              <a:gs pos="2000">
                <a:srgbClr val="336FFA"/>
              </a:gs>
              <a:gs pos="39999">
                <a:srgbClr val="00B0FF"/>
              </a:gs>
              <a:gs pos="100000">
                <a:srgbClr val="2856BF"/>
              </a:gs>
            </a:gsLst>
            <a:lin ang="3660000"/>
          </a:gradFill>
          <a:ln w="9525">
            <a:solidFill>
              <a:srgbClr val="2856BF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25" name="Group 11"/>
          <p:cNvGrpSpPr>
            <a:grpSpLocks/>
          </p:cNvGrpSpPr>
          <p:nvPr/>
        </p:nvGrpSpPr>
        <p:grpSpPr bwMode="auto">
          <a:xfrm>
            <a:off x="5331195" y="3966628"/>
            <a:ext cx="2009775" cy="1135063"/>
            <a:chOff x="1870934" y="2641706"/>
            <a:chExt cx="1901252" cy="1074913"/>
          </a:xfrm>
        </p:grpSpPr>
        <p:sp>
          <p:nvSpPr>
            <p:cNvPr id="26" name="Diamond 25"/>
            <p:cNvSpPr>
              <a:spLocks noChangeArrowheads="1"/>
            </p:cNvSpPr>
            <p:nvPr/>
          </p:nvSpPr>
          <p:spPr bwMode="auto">
            <a:xfrm>
              <a:off x="1870934" y="2641706"/>
              <a:ext cx="1901252" cy="1074913"/>
            </a:xfrm>
            <a:prstGeom prst="diamond">
              <a:avLst/>
            </a:prstGeom>
            <a:gradFill rotWithShape="1">
              <a:gsLst>
                <a:gs pos="0">
                  <a:srgbClr val="00D1CF"/>
                </a:gs>
                <a:gs pos="49001">
                  <a:srgbClr val="00F3F0"/>
                </a:gs>
                <a:gs pos="100000">
                  <a:srgbClr val="008C8B"/>
                </a:gs>
              </a:gsLst>
              <a:lin ang="0"/>
            </a:gradFill>
            <a:ln w="9525">
              <a:solidFill>
                <a:srgbClr val="008C8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12721" y="2860493"/>
              <a:ext cx="1435701" cy="6995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dirty="0" smtClean="0">
                  <a:latin typeface="+mn-lt"/>
                  <a:ea typeface="ＭＳ Ｐゴシック" charset="-128"/>
                  <a:cs typeface="ＭＳ Ｐゴシック" charset="-128"/>
                </a:rPr>
                <a:t>Does AR wish to direct funds to AIChE entity?</a:t>
              </a:r>
              <a:endParaRPr lang="en-US" sz="1400" dirty="0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5929683" y="5490583"/>
            <a:ext cx="831850" cy="831850"/>
          </a:xfrm>
          <a:prstGeom prst="ellipse">
            <a:avLst/>
          </a:prstGeom>
          <a:gradFill rotWithShape="1">
            <a:gsLst>
              <a:gs pos="0">
                <a:srgbClr val="336FFA"/>
              </a:gs>
              <a:gs pos="2000">
                <a:srgbClr val="336FFA"/>
              </a:gs>
              <a:gs pos="39999">
                <a:srgbClr val="00B0FF"/>
              </a:gs>
              <a:gs pos="100000">
                <a:srgbClr val="2856BF"/>
              </a:gs>
            </a:gsLst>
            <a:lin ang="3660000"/>
          </a:gradFill>
          <a:ln w="9525">
            <a:solidFill>
              <a:srgbClr val="2856BF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162516" y="2454175"/>
            <a:ext cx="446618" cy="218939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391271" y="5719282"/>
            <a:ext cx="9271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Complete</a:t>
            </a:r>
            <a:endParaRPr lang="en-US" sz="14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82058" y="5581210"/>
            <a:ext cx="9271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 smtClean="0">
                <a:latin typeface="+mn-lt"/>
                <a:ea typeface="ＭＳ Ｐゴシック" charset="-128"/>
                <a:cs typeface="ＭＳ Ｐゴシック" charset="-128"/>
              </a:rPr>
              <a:t>Contact AIChE Staff Liaison for internal fund transfer</a:t>
            </a:r>
            <a:endParaRPr lang="en-US" sz="10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87070" y="4294236"/>
            <a:ext cx="927100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 smtClean="0">
                <a:latin typeface="+mn-lt"/>
                <a:ea typeface="ＭＳ Ｐゴシック" charset="-128"/>
                <a:cs typeface="ＭＳ Ｐゴシック" charset="-128"/>
              </a:rPr>
              <a:t>AIChE entity determines use of funds</a:t>
            </a:r>
            <a:endParaRPr lang="en-US" sz="10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69977" y="1629205"/>
            <a:ext cx="9271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Yes</a:t>
            </a:r>
            <a:endParaRPr lang="en-US" sz="14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37371" y="5148890"/>
            <a:ext cx="9271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Yes</a:t>
            </a:r>
            <a:endParaRPr lang="en-US" sz="14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13870" y="5148311"/>
            <a:ext cx="9271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Yes</a:t>
            </a:r>
            <a:endParaRPr lang="en-US" sz="14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66133" y="2210708"/>
            <a:ext cx="9271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No</a:t>
            </a:r>
            <a:endParaRPr lang="en-US" sz="14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61297" y="4226281"/>
            <a:ext cx="9271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No</a:t>
            </a:r>
            <a:endParaRPr lang="en-US" sz="14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01285" y="4226384"/>
            <a:ext cx="9271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No</a:t>
            </a:r>
            <a:endParaRPr lang="en-US" sz="14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24958" y="2065951"/>
            <a:ext cx="9271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 smtClean="0">
                <a:latin typeface="+mn-lt"/>
                <a:ea typeface="ＭＳ Ｐゴシック" charset="-128"/>
                <a:cs typeface="ＭＳ Ｐゴシック" charset="-128"/>
              </a:rPr>
              <a:t>Consult donating sponsor on desired use of funds</a:t>
            </a:r>
            <a:endParaRPr lang="en-US" sz="10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" name="Right Arrow 39"/>
          <p:cNvSpPr>
            <a:spLocks noChangeArrowheads="1"/>
          </p:cNvSpPr>
          <p:nvPr/>
        </p:nvSpPr>
        <p:spPr bwMode="auto">
          <a:xfrm>
            <a:off x="2338758" y="2460861"/>
            <a:ext cx="1052514" cy="176213"/>
          </a:xfrm>
          <a:prstGeom prst="rightArrow">
            <a:avLst>
              <a:gd name="adj1" fmla="val 25046"/>
              <a:gd name="adj2" fmla="val 4582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1" name="Right Arrow 40"/>
          <p:cNvSpPr>
            <a:spLocks noChangeArrowheads="1"/>
          </p:cNvSpPr>
          <p:nvPr/>
        </p:nvSpPr>
        <p:spPr bwMode="auto">
          <a:xfrm>
            <a:off x="5376439" y="2454175"/>
            <a:ext cx="896144" cy="176213"/>
          </a:xfrm>
          <a:prstGeom prst="rightArrow">
            <a:avLst>
              <a:gd name="adj1" fmla="val 25046"/>
              <a:gd name="adj2" fmla="val 4582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2" name="Right Arrow 41"/>
          <p:cNvSpPr>
            <a:spLocks noChangeArrowheads="1"/>
          </p:cNvSpPr>
          <p:nvPr/>
        </p:nvSpPr>
        <p:spPr bwMode="auto">
          <a:xfrm>
            <a:off x="2346700" y="4443621"/>
            <a:ext cx="518316" cy="205920"/>
          </a:xfrm>
          <a:prstGeom prst="rightArrow">
            <a:avLst>
              <a:gd name="adj1" fmla="val 25046"/>
              <a:gd name="adj2" fmla="val 4582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3" name="Right Arrow 42"/>
          <p:cNvSpPr>
            <a:spLocks noChangeArrowheads="1"/>
          </p:cNvSpPr>
          <p:nvPr/>
        </p:nvSpPr>
        <p:spPr bwMode="auto">
          <a:xfrm>
            <a:off x="4818436" y="4458702"/>
            <a:ext cx="512759" cy="176213"/>
          </a:xfrm>
          <a:prstGeom prst="rightArrow">
            <a:avLst>
              <a:gd name="adj1" fmla="val 25046"/>
              <a:gd name="adj2" fmla="val 4582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4" name="Right Arrow 43"/>
          <p:cNvSpPr>
            <a:spLocks noChangeArrowheads="1"/>
          </p:cNvSpPr>
          <p:nvPr/>
        </p:nvSpPr>
        <p:spPr bwMode="auto">
          <a:xfrm>
            <a:off x="7301286" y="4443621"/>
            <a:ext cx="633410" cy="176213"/>
          </a:xfrm>
          <a:prstGeom prst="rightArrow">
            <a:avLst>
              <a:gd name="adj1" fmla="val 25046"/>
              <a:gd name="adj2" fmla="val 4582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5" name="Right Arrow 44"/>
          <p:cNvSpPr>
            <a:spLocks noChangeArrowheads="1"/>
          </p:cNvSpPr>
          <p:nvPr/>
        </p:nvSpPr>
        <p:spPr bwMode="auto">
          <a:xfrm rot="5400000">
            <a:off x="3637936" y="5201468"/>
            <a:ext cx="402020" cy="176213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6" name="Right Arrow 45"/>
          <p:cNvSpPr>
            <a:spLocks noChangeArrowheads="1"/>
          </p:cNvSpPr>
          <p:nvPr/>
        </p:nvSpPr>
        <p:spPr bwMode="auto">
          <a:xfrm rot="5400000">
            <a:off x="6133347" y="5210064"/>
            <a:ext cx="404676" cy="156369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50941" y="196725"/>
            <a:ext cx="4920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AIChE Award Funds Decision Tree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2732314" y="6283725"/>
            <a:ext cx="23425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000" dirty="0" smtClean="0">
                <a:solidFill>
                  <a:srgbClr val="FF0000"/>
                </a:solidFill>
                <a:latin typeface="+mn-lt"/>
                <a:ea typeface="ＭＳ Ｐゴシック" charset="-128"/>
                <a:cs typeface="ＭＳ Ｐゴシック" charset="-128"/>
              </a:rPr>
              <a:t>Note: This is the only option if AR wishes to donate the funds outside of AIChE</a:t>
            </a:r>
            <a:endParaRPr lang="en-US" sz="1000" dirty="0">
              <a:solidFill>
                <a:srgbClr val="FF0000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deshop_flow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AEDEFC-91D4-4A73-89B4-58D0C1C657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Slideshop_flowchart</Template>
  <TotalTime>76</TotalTime>
  <Words>88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Slideshop_flowchart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Young Reed</dc:creator>
  <cp:lastModifiedBy>Cody Hirashima</cp:lastModifiedBy>
  <cp:revision>6</cp:revision>
  <dcterms:created xsi:type="dcterms:W3CDTF">2013-07-19T15:29:25Z</dcterms:created>
  <dcterms:modified xsi:type="dcterms:W3CDTF">2017-05-25T16:10:21Z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TC018754909991</vt:lpwstr>
  </property>
</Properties>
</file>