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62" r:id="rId4"/>
    <p:sldId id="263" r:id="rId5"/>
  </p:sldIdLst>
  <p:sldSz cx="12192000" cy="6858000"/>
  <p:notesSz cx="6858000" cy="9144000"/>
  <p:custDataLst>
    <p:tags r:id="rId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5" autoAdjust="0"/>
    <p:restoredTop sz="94660"/>
  </p:normalViewPr>
  <p:slideViewPr>
    <p:cSldViewPr snapToGrid="0">
      <p:cViewPr varScale="1">
        <p:scale>
          <a:sx n="88" d="100"/>
          <a:sy n="88" d="100"/>
        </p:scale>
        <p:origin x="403"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gs" Target="tags/tag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EEFB1C-DC31-4287-923E-45B5107FE3CE}" type="datetimeFigureOut">
              <a:rPr lang="en-US" smtClean="0"/>
              <a:t>6/19/2019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DCABE8-08DB-47FB-992B-47B83FCF140B}" type="slidenum">
              <a:rPr lang="en-US" smtClean="0"/>
              <a:t>‹#›</a:t>
            </a:fld>
            <a:endParaRPr lang="en-US"/>
          </a:p>
        </p:txBody>
      </p:sp>
    </p:spTree>
    <p:extLst>
      <p:ext uri="{BB962C8B-B14F-4D97-AF65-F5344CB8AC3E}">
        <p14:creationId xmlns:p14="http://schemas.microsoft.com/office/powerpoint/2010/main" val="1218618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EEFB1C-DC31-4287-923E-45B5107FE3CE}" type="datetimeFigureOut">
              <a:rPr lang="en-US" smtClean="0"/>
              <a:t>6/19/2019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DCABE8-08DB-47FB-992B-47B83FCF140B}" type="slidenum">
              <a:rPr lang="en-US" smtClean="0"/>
              <a:t>‹#›</a:t>
            </a:fld>
            <a:endParaRPr lang="en-US"/>
          </a:p>
        </p:txBody>
      </p:sp>
    </p:spTree>
    <p:extLst>
      <p:ext uri="{BB962C8B-B14F-4D97-AF65-F5344CB8AC3E}">
        <p14:creationId xmlns:p14="http://schemas.microsoft.com/office/powerpoint/2010/main" val="339426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EEFB1C-DC31-4287-923E-45B5107FE3CE}" type="datetimeFigureOut">
              <a:rPr lang="en-US" smtClean="0"/>
              <a:t>6/19/2019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DCABE8-08DB-47FB-992B-47B83FCF140B}" type="slidenum">
              <a:rPr lang="en-US" smtClean="0"/>
              <a:t>‹#›</a:t>
            </a:fld>
            <a:endParaRPr lang="en-US"/>
          </a:p>
        </p:txBody>
      </p:sp>
    </p:spTree>
    <p:extLst>
      <p:ext uri="{BB962C8B-B14F-4D97-AF65-F5344CB8AC3E}">
        <p14:creationId xmlns:p14="http://schemas.microsoft.com/office/powerpoint/2010/main" val="1293102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EEFB1C-DC31-4287-923E-45B5107FE3CE}" type="datetimeFigureOut">
              <a:rPr lang="en-US" smtClean="0"/>
              <a:t>6/19/2019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DCABE8-08DB-47FB-992B-47B83FCF140B}" type="slidenum">
              <a:rPr lang="en-US" smtClean="0"/>
              <a:t>‹#›</a:t>
            </a:fld>
            <a:endParaRPr lang="en-US"/>
          </a:p>
        </p:txBody>
      </p:sp>
    </p:spTree>
    <p:extLst>
      <p:ext uri="{BB962C8B-B14F-4D97-AF65-F5344CB8AC3E}">
        <p14:creationId xmlns:p14="http://schemas.microsoft.com/office/powerpoint/2010/main" val="4112239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6EEFB1C-DC31-4287-923E-45B5107FE3CE}" type="datetimeFigureOut">
              <a:rPr lang="en-US" smtClean="0"/>
              <a:t>6/19/2019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DCABE8-08DB-47FB-992B-47B83FCF140B}" type="slidenum">
              <a:rPr lang="en-US" smtClean="0"/>
              <a:t>‹#›</a:t>
            </a:fld>
            <a:endParaRPr lang="en-US"/>
          </a:p>
        </p:txBody>
      </p:sp>
    </p:spTree>
    <p:extLst>
      <p:ext uri="{BB962C8B-B14F-4D97-AF65-F5344CB8AC3E}">
        <p14:creationId xmlns:p14="http://schemas.microsoft.com/office/powerpoint/2010/main" val="3777761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6EEFB1C-DC31-4287-923E-45B5107FE3CE}" type="datetimeFigureOut">
              <a:rPr lang="en-US" smtClean="0"/>
              <a:t>6/19/2019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DCABE8-08DB-47FB-992B-47B83FCF140B}" type="slidenum">
              <a:rPr lang="en-US" smtClean="0"/>
              <a:t>‹#›</a:t>
            </a:fld>
            <a:endParaRPr lang="en-US"/>
          </a:p>
        </p:txBody>
      </p:sp>
    </p:spTree>
    <p:extLst>
      <p:ext uri="{BB962C8B-B14F-4D97-AF65-F5344CB8AC3E}">
        <p14:creationId xmlns:p14="http://schemas.microsoft.com/office/powerpoint/2010/main" val="3229846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6EEFB1C-DC31-4287-923E-45B5107FE3CE}" type="datetimeFigureOut">
              <a:rPr lang="en-US" smtClean="0"/>
              <a:t>6/19/2019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DCABE8-08DB-47FB-992B-47B83FCF140B}" type="slidenum">
              <a:rPr lang="en-US" smtClean="0"/>
              <a:t>‹#›</a:t>
            </a:fld>
            <a:endParaRPr lang="en-US"/>
          </a:p>
        </p:txBody>
      </p:sp>
    </p:spTree>
    <p:extLst>
      <p:ext uri="{BB962C8B-B14F-4D97-AF65-F5344CB8AC3E}">
        <p14:creationId xmlns:p14="http://schemas.microsoft.com/office/powerpoint/2010/main" val="1076844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6EEFB1C-DC31-4287-923E-45B5107FE3CE}" type="datetimeFigureOut">
              <a:rPr lang="en-US" smtClean="0"/>
              <a:t>6/19/2019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DCABE8-08DB-47FB-992B-47B83FCF140B}" type="slidenum">
              <a:rPr lang="en-US" smtClean="0"/>
              <a:t>‹#›</a:t>
            </a:fld>
            <a:endParaRPr lang="en-US"/>
          </a:p>
        </p:txBody>
      </p:sp>
    </p:spTree>
    <p:extLst>
      <p:ext uri="{BB962C8B-B14F-4D97-AF65-F5344CB8AC3E}">
        <p14:creationId xmlns:p14="http://schemas.microsoft.com/office/powerpoint/2010/main" val="2837223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EEFB1C-DC31-4287-923E-45B5107FE3CE}" type="datetimeFigureOut">
              <a:rPr lang="en-US" smtClean="0"/>
              <a:t>6/19/2019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DCABE8-08DB-47FB-992B-47B83FCF140B}" type="slidenum">
              <a:rPr lang="en-US" smtClean="0"/>
              <a:t>‹#›</a:t>
            </a:fld>
            <a:endParaRPr lang="en-US"/>
          </a:p>
        </p:txBody>
      </p:sp>
    </p:spTree>
    <p:extLst>
      <p:ext uri="{BB962C8B-B14F-4D97-AF65-F5344CB8AC3E}">
        <p14:creationId xmlns:p14="http://schemas.microsoft.com/office/powerpoint/2010/main" val="3565735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6EEFB1C-DC31-4287-923E-45B5107FE3CE}" type="datetimeFigureOut">
              <a:rPr lang="en-US" smtClean="0"/>
              <a:t>6/19/2019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DCABE8-08DB-47FB-992B-47B83FCF140B}" type="slidenum">
              <a:rPr lang="en-US" smtClean="0"/>
              <a:t>‹#›</a:t>
            </a:fld>
            <a:endParaRPr lang="en-US"/>
          </a:p>
        </p:txBody>
      </p:sp>
    </p:spTree>
    <p:extLst>
      <p:ext uri="{BB962C8B-B14F-4D97-AF65-F5344CB8AC3E}">
        <p14:creationId xmlns:p14="http://schemas.microsoft.com/office/powerpoint/2010/main" val="872345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6EEFB1C-DC31-4287-923E-45B5107FE3CE}" type="datetimeFigureOut">
              <a:rPr lang="en-US" smtClean="0"/>
              <a:t>6/19/2019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DCABE8-08DB-47FB-992B-47B83FCF140B}" type="slidenum">
              <a:rPr lang="en-US" smtClean="0"/>
              <a:t>‹#›</a:t>
            </a:fld>
            <a:endParaRPr lang="en-US"/>
          </a:p>
        </p:txBody>
      </p:sp>
    </p:spTree>
    <p:extLst>
      <p:ext uri="{BB962C8B-B14F-4D97-AF65-F5344CB8AC3E}">
        <p14:creationId xmlns:p14="http://schemas.microsoft.com/office/powerpoint/2010/main" val="2283498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EEFB1C-DC31-4287-923E-45B5107FE3CE}" type="datetimeFigureOut">
              <a:rPr lang="en-US" smtClean="0"/>
              <a:t>6/19/2019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DCABE8-08DB-47FB-992B-47B83FCF140B}" type="slidenum">
              <a:rPr lang="en-US" smtClean="0"/>
              <a:t>‹#›</a:t>
            </a:fld>
            <a:endParaRPr lang="en-US"/>
          </a:p>
        </p:txBody>
      </p:sp>
    </p:spTree>
    <p:extLst>
      <p:ext uri="{BB962C8B-B14F-4D97-AF65-F5344CB8AC3E}">
        <p14:creationId xmlns:p14="http://schemas.microsoft.com/office/powerpoint/2010/main" val="177255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tags" Target="../tags/tag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15295" y="1013498"/>
            <a:ext cx="3819759" cy="416209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 name="Oval 2"/>
          <p:cNvSpPr/>
          <p:nvPr/>
        </p:nvSpPr>
        <p:spPr>
          <a:xfrm>
            <a:off x="6089995" y="998461"/>
            <a:ext cx="4360291" cy="416209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 name="Straight Connector 4"/>
          <p:cNvCxnSpPr>
            <a:stCxn id="2" idx="0"/>
            <a:endCxn id="2" idx="2"/>
          </p:cNvCxnSpPr>
          <p:nvPr/>
        </p:nvCxnSpPr>
        <p:spPr>
          <a:xfrm>
            <a:off x="3225175" y="1013498"/>
            <a:ext cx="0" cy="4162096"/>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Connector 6"/>
          <p:cNvCxnSpPr>
            <a:stCxn id="2" idx="1"/>
          </p:cNvCxnSpPr>
          <p:nvPr/>
        </p:nvCxnSpPr>
        <p:spPr>
          <a:xfrm>
            <a:off x="1315295" y="3094546"/>
            <a:ext cx="1936906" cy="9009"/>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p:cNvCxnSpPr>
            <a:stCxn id="3" idx="0"/>
          </p:cNvCxnSpPr>
          <p:nvPr/>
        </p:nvCxnSpPr>
        <p:spPr>
          <a:xfrm>
            <a:off x="8270141" y="998461"/>
            <a:ext cx="27026" cy="2117083"/>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Connector 10"/>
          <p:cNvCxnSpPr>
            <a:endCxn id="3" idx="3"/>
          </p:cNvCxnSpPr>
          <p:nvPr/>
        </p:nvCxnSpPr>
        <p:spPr>
          <a:xfrm flipH="1">
            <a:off x="6728545" y="3142571"/>
            <a:ext cx="1568622" cy="1408461"/>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a:off x="8315184" y="3184634"/>
            <a:ext cx="1981951" cy="765754"/>
          </a:xfrm>
          <a:prstGeom prst="line">
            <a:avLst/>
          </a:prstGeom>
        </p:spPr>
        <p:style>
          <a:lnRef idx="1">
            <a:schemeClr val="dk1"/>
          </a:lnRef>
          <a:fillRef idx="0">
            <a:schemeClr val="dk1"/>
          </a:fillRef>
          <a:effectRef idx="0">
            <a:schemeClr val="dk1"/>
          </a:effectRef>
          <a:fontRef idx="minor">
            <a:schemeClr val="tx1"/>
          </a:fontRef>
        </p:style>
      </p:cxnSp>
      <p:sp>
        <p:nvSpPr>
          <p:cNvPr id="14" name="TextBox 13"/>
          <p:cNvSpPr txBox="1"/>
          <p:nvPr/>
        </p:nvSpPr>
        <p:spPr>
          <a:xfrm>
            <a:off x="1860691" y="1684690"/>
            <a:ext cx="950453" cy="369332"/>
          </a:xfrm>
          <a:prstGeom prst="rect">
            <a:avLst/>
          </a:prstGeom>
          <a:noFill/>
        </p:spPr>
        <p:txBody>
          <a:bodyPr wrap="none" rtlCol="0">
            <a:spAutoFit/>
          </a:bodyPr>
          <a:lstStyle/>
          <a:p>
            <a:r>
              <a:rPr lang="en-US" dirty="0" smtClean="0"/>
              <a:t>Benefits</a:t>
            </a:r>
            <a:endParaRPr lang="en-US" dirty="0"/>
          </a:p>
        </p:txBody>
      </p:sp>
      <p:sp>
        <p:nvSpPr>
          <p:cNvPr id="15" name="TextBox 14"/>
          <p:cNvSpPr txBox="1"/>
          <p:nvPr/>
        </p:nvSpPr>
        <p:spPr>
          <a:xfrm>
            <a:off x="3639207" y="2436915"/>
            <a:ext cx="1378732" cy="369332"/>
          </a:xfrm>
          <a:prstGeom prst="rect">
            <a:avLst/>
          </a:prstGeom>
          <a:noFill/>
        </p:spPr>
        <p:txBody>
          <a:bodyPr wrap="square" rtlCol="0">
            <a:spAutoFit/>
          </a:bodyPr>
          <a:lstStyle/>
          <a:p>
            <a:r>
              <a:rPr lang="en-US" dirty="0" smtClean="0"/>
              <a:t>Experience</a:t>
            </a:r>
            <a:endParaRPr lang="en-US" dirty="0"/>
          </a:p>
        </p:txBody>
      </p:sp>
      <p:sp>
        <p:nvSpPr>
          <p:cNvPr id="17" name="TextBox 16"/>
          <p:cNvSpPr txBox="1"/>
          <p:nvPr/>
        </p:nvSpPr>
        <p:spPr>
          <a:xfrm>
            <a:off x="1818157" y="3481974"/>
            <a:ext cx="992066" cy="369332"/>
          </a:xfrm>
          <a:prstGeom prst="rect">
            <a:avLst/>
          </a:prstGeom>
          <a:noFill/>
        </p:spPr>
        <p:txBody>
          <a:bodyPr wrap="none" rtlCol="0">
            <a:spAutoFit/>
          </a:bodyPr>
          <a:lstStyle/>
          <a:p>
            <a:r>
              <a:rPr lang="en-US" dirty="0" smtClean="0"/>
              <a:t>Features</a:t>
            </a:r>
            <a:endParaRPr lang="en-US" dirty="0"/>
          </a:p>
        </p:txBody>
      </p:sp>
      <p:sp>
        <p:nvSpPr>
          <p:cNvPr id="18" name="TextBox 17"/>
          <p:cNvSpPr txBox="1"/>
          <p:nvPr/>
        </p:nvSpPr>
        <p:spPr>
          <a:xfrm>
            <a:off x="7080969" y="1733742"/>
            <a:ext cx="778868" cy="369332"/>
          </a:xfrm>
          <a:prstGeom prst="rect">
            <a:avLst/>
          </a:prstGeom>
          <a:noFill/>
        </p:spPr>
        <p:txBody>
          <a:bodyPr wrap="none" rtlCol="0">
            <a:spAutoFit/>
          </a:bodyPr>
          <a:lstStyle/>
          <a:p>
            <a:r>
              <a:rPr lang="en-US" dirty="0" smtClean="0"/>
              <a:t>Wants</a:t>
            </a:r>
            <a:endParaRPr lang="en-US" dirty="0"/>
          </a:p>
        </p:txBody>
      </p:sp>
      <p:sp>
        <p:nvSpPr>
          <p:cNvPr id="19" name="TextBox 18"/>
          <p:cNvSpPr txBox="1"/>
          <p:nvPr/>
        </p:nvSpPr>
        <p:spPr>
          <a:xfrm>
            <a:off x="8080277" y="3656084"/>
            <a:ext cx="776175" cy="369332"/>
          </a:xfrm>
          <a:prstGeom prst="rect">
            <a:avLst/>
          </a:prstGeom>
          <a:noFill/>
        </p:spPr>
        <p:txBody>
          <a:bodyPr wrap="none" rtlCol="0">
            <a:spAutoFit/>
          </a:bodyPr>
          <a:lstStyle/>
          <a:p>
            <a:r>
              <a:rPr lang="en-US" dirty="0" smtClean="0"/>
              <a:t>Needs</a:t>
            </a:r>
            <a:endParaRPr lang="en-US" dirty="0"/>
          </a:p>
        </p:txBody>
      </p:sp>
      <p:sp>
        <p:nvSpPr>
          <p:cNvPr id="20" name="TextBox 19"/>
          <p:cNvSpPr txBox="1"/>
          <p:nvPr/>
        </p:nvSpPr>
        <p:spPr>
          <a:xfrm>
            <a:off x="8707471" y="1662165"/>
            <a:ext cx="679032" cy="369332"/>
          </a:xfrm>
          <a:prstGeom prst="rect">
            <a:avLst/>
          </a:prstGeom>
          <a:noFill/>
        </p:spPr>
        <p:txBody>
          <a:bodyPr wrap="none" rtlCol="0">
            <a:spAutoFit/>
          </a:bodyPr>
          <a:lstStyle/>
          <a:p>
            <a:r>
              <a:rPr lang="en-US" dirty="0" smtClean="0"/>
              <a:t>Fears</a:t>
            </a:r>
            <a:endParaRPr lang="en-US" dirty="0"/>
          </a:p>
        </p:txBody>
      </p:sp>
      <p:sp>
        <p:nvSpPr>
          <p:cNvPr id="21" name="Snip Same Side Corner Rectangle 20"/>
          <p:cNvSpPr/>
          <p:nvPr/>
        </p:nvSpPr>
        <p:spPr>
          <a:xfrm>
            <a:off x="3679933" y="3283733"/>
            <a:ext cx="1108091" cy="945931"/>
          </a:xfrm>
          <a:prstGeom prst="snip2Same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200" dirty="0" smtClean="0">
                <a:solidFill>
                  <a:schemeClr val="tx1"/>
                </a:solidFill>
              </a:rPr>
              <a:t>What does it feel like to be a member?</a:t>
            </a:r>
            <a:endParaRPr lang="en-US" sz="1200" dirty="0">
              <a:solidFill>
                <a:schemeClr val="tx1"/>
              </a:solidFill>
            </a:endParaRPr>
          </a:p>
        </p:txBody>
      </p:sp>
      <p:sp>
        <p:nvSpPr>
          <p:cNvPr id="22" name="Snip Same Side Corner Rectangle 21"/>
          <p:cNvSpPr/>
          <p:nvPr/>
        </p:nvSpPr>
        <p:spPr>
          <a:xfrm>
            <a:off x="1760144" y="2054022"/>
            <a:ext cx="1221414" cy="842329"/>
          </a:xfrm>
          <a:prstGeom prst="snip2Same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200" dirty="0" smtClean="0">
                <a:solidFill>
                  <a:schemeClr val="tx1"/>
                </a:solidFill>
              </a:rPr>
              <a:t>What does membership provide?</a:t>
            </a:r>
            <a:endParaRPr lang="en-US" sz="1200" dirty="0">
              <a:solidFill>
                <a:schemeClr val="tx1"/>
              </a:solidFill>
            </a:endParaRPr>
          </a:p>
        </p:txBody>
      </p:sp>
      <p:sp>
        <p:nvSpPr>
          <p:cNvPr id="23" name="Snip Same Side Corner Rectangle 22"/>
          <p:cNvSpPr/>
          <p:nvPr/>
        </p:nvSpPr>
        <p:spPr>
          <a:xfrm>
            <a:off x="1760143" y="4138147"/>
            <a:ext cx="1108091" cy="945931"/>
          </a:xfrm>
          <a:prstGeom prst="snip2Same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200" dirty="0" smtClean="0">
                <a:solidFill>
                  <a:schemeClr val="tx1"/>
                </a:solidFill>
              </a:rPr>
              <a:t>How does being a member work?</a:t>
            </a:r>
            <a:endParaRPr lang="en-US" sz="1200" dirty="0">
              <a:solidFill>
                <a:schemeClr val="tx1"/>
              </a:solidFill>
            </a:endParaRPr>
          </a:p>
        </p:txBody>
      </p:sp>
      <p:sp>
        <p:nvSpPr>
          <p:cNvPr id="24" name="Snip Same Side Corner Rectangle 23"/>
          <p:cNvSpPr/>
          <p:nvPr/>
        </p:nvSpPr>
        <p:spPr>
          <a:xfrm>
            <a:off x="7499882" y="4078542"/>
            <a:ext cx="1752226" cy="725828"/>
          </a:xfrm>
          <a:prstGeom prst="snip2Same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solidFill>
                  <a:schemeClr val="tx1"/>
                </a:solidFill>
              </a:rPr>
              <a:t>What are the rationale drivers of joining?</a:t>
            </a:r>
            <a:endParaRPr lang="en-US" sz="1200" dirty="0">
              <a:solidFill>
                <a:schemeClr val="tx1"/>
              </a:solidFill>
            </a:endParaRPr>
          </a:p>
        </p:txBody>
      </p:sp>
      <p:sp>
        <p:nvSpPr>
          <p:cNvPr id="25" name="Snip Same Side Corner Rectangle 24"/>
          <p:cNvSpPr/>
          <p:nvPr/>
        </p:nvSpPr>
        <p:spPr>
          <a:xfrm>
            <a:off x="6328051" y="2327930"/>
            <a:ext cx="1752226" cy="725828"/>
          </a:xfrm>
          <a:prstGeom prst="snip2Same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solidFill>
                  <a:schemeClr val="tx1"/>
                </a:solidFill>
              </a:rPr>
              <a:t>What are the emotional drivers of joining?</a:t>
            </a:r>
            <a:endParaRPr lang="en-US" sz="1200" dirty="0">
              <a:solidFill>
                <a:schemeClr val="tx1"/>
              </a:solidFill>
            </a:endParaRPr>
          </a:p>
        </p:txBody>
      </p:sp>
      <p:sp>
        <p:nvSpPr>
          <p:cNvPr id="26" name="Snip Same Side Corner Rectangle 25"/>
          <p:cNvSpPr/>
          <p:nvPr/>
        </p:nvSpPr>
        <p:spPr>
          <a:xfrm>
            <a:off x="8455252" y="2407507"/>
            <a:ext cx="1752226" cy="725828"/>
          </a:xfrm>
          <a:prstGeom prst="snip2Same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solidFill>
                  <a:schemeClr val="tx1"/>
                </a:solidFill>
              </a:rPr>
              <a:t>What are the risks of joining?</a:t>
            </a:r>
            <a:endParaRPr lang="en-US" sz="1200" dirty="0">
              <a:solidFill>
                <a:schemeClr val="tx1"/>
              </a:solidFill>
            </a:endParaRPr>
          </a:p>
        </p:txBody>
      </p:sp>
      <p:sp>
        <p:nvSpPr>
          <p:cNvPr id="27" name="Rectangle 26"/>
          <p:cNvSpPr/>
          <p:nvPr/>
        </p:nvSpPr>
        <p:spPr>
          <a:xfrm>
            <a:off x="6089995" y="5246574"/>
            <a:ext cx="4621549" cy="128826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6089995" y="5462662"/>
            <a:ext cx="1343829" cy="369332"/>
          </a:xfrm>
          <a:prstGeom prst="rect">
            <a:avLst/>
          </a:prstGeom>
          <a:noFill/>
        </p:spPr>
        <p:txBody>
          <a:bodyPr wrap="none" rtlCol="0">
            <a:spAutoFit/>
          </a:bodyPr>
          <a:lstStyle/>
          <a:p>
            <a:r>
              <a:rPr lang="en-US" dirty="0" smtClean="0"/>
              <a:t>Substitutes: </a:t>
            </a:r>
            <a:endParaRPr lang="en-US" dirty="0"/>
          </a:p>
        </p:txBody>
      </p:sp>
      <p:sp>
        <p:nvSpPr>
          <p:cNvPr id="29" name="Snip Same Side Corner Rectangle 28"/>
          <p:cNvSpPr/>
          <p:nvPr/>
        </p:nvSpPr>
        <p:spPr>
          <a:xfrm>
            <a:off x="8589015" y="5499912"/>
            <a:ext cx="1108091" cy="945931"/>
          </a:xfrm>
          <a:prstGeom prst="snip2Same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200" dirty="0" smtClean="0">
                <a:solidFill>
                  <a:schemeClr val="tx1"/>
                </a:solidFill>
              </a:rPr>
              <a:t>What do people do currently?</a:t>
            </a:r>
            <a:endParaRPr lang="en-US" sz="1200" dirty="0">
              <a:solidFill>
                <a:schemeClr val="tx1"/>
              </a:solidFill>
            </a:endParaRPr>
          </a:p>
        </p:txBody>
      </p:sp>
      <p:sp>
        <p:nvSpPr>
          <p:cNvPr id="30" name="Rectangle 29"/>
          <p:cNvSpPr/>
          <p:nvPr/>
        </p:nvSpPr>
        <p:spPr>
          <a:xfrm>
            <a:off x="1315295" y="5370919"/>
            <a:ext cx="3864053" cy="12015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Division/Forum:</a:t>
            </a:r>
          </a:p>
          <a:p>
            <a:r>
              <a:rPr lang="en-US" dirty="0" smtClean="0">
                <a:solidFill>
                  <a:schemeClr val="tx1"/>
                </a:solidFill>
              </a:rPr>
              <a:t>Ideal Customer:</a:t>
            </a:r>
            <a:endParaRPr lang="en-US" dirty="0">
              <a:solidFill>
                <a:schemeClr val="tx1"/>
              </a:solidFill>
            </a:endParaRPr>
          </a:p>
        </p:txBody>
      </p:sp>
      <p:pic>
        <p:nvPicPr>
          <p:cNvPr id="31" name="Picture 2" descr="value-proposition-canvas-questions"/>
          <p:cNvPicPr>
            <a:picLocks noChangeAspect="1" noChangeArrowheads="1"/>
          </p:cNvPicPr>
          <p:nvPr/>
        </p:nvPicPr>
        <p:blipFill rotWithShape="1">
          <a:blip r:embed="rId3">
            <a:extLst>
              <a:ext uri="{28A0092B-C50C-407E-A947-70E740481C1C}">
                <a14:useLocalDpi xmlns:a14="http://schemas.microsoft.com/office/drawing/2010/main" val="0"/>
              </a:ext>
            </a:extLst>
          </a:blip>
          <a:srcRect b="81570"/>
          <a:stretch/>
        </p:blipFill>
        <p:spPr bwMode="auto">
          <a:xfrm>
            <a:off x="2502384" y="23981"/>
            <a:ext cx="6970439" cy="963518"/>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504920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Food, Pharmaceuticals &amp; </a:t>
            </a:r>
            <a:r>
              <a:rPr lang="en-US" sz="4000" dirty="0" smtClean="0"/>
              <a:t/>
            </a:r>
            <a:br>
              <a:rPr lang="en-US" sz="4000" dirty="0" smtClean="0"/>
            </a:br>
            <a:r>
              <a:rPr lang="en-US" sz="4000" dirty="0" smtClean="0"/>
              <a:t>Bioengineering </a:t>
            </a:r>
            <a:r>
              <a:rPr lang="en-US" sz="4000" dirty="0"/>
              <a:t>Division</a:t>
            </a:r>
          </a:p>
        </p:txBody>
      </p:sp>
      <p:sp>
        <p:nvSpPr>
          <p:cNvPr id="3" name="Content Placeholder 2"/>
          <p:cNvSpPr>
            <a:spLocks noGrp="1"/>
          </p:cNvSpPr>
          <p:nvPr>
            <p:ph idx="1"/>
          </p:nvPr>
        </p:nvSpPr>
        <p:spPr/>
        <p:txBody>
          <a:bodyPr>
            <a:normAutofit fontScale="62500" lnSpcReduction="20000"/>
          </a:bodyPr>
          <a:lstStyle/>
          <a:p>
            <a:pPr marL="0" indent="0">
              <a:buNone/>
            </a:pPr>
            <a:r>
              <a:rPr lang="en-US" dirty="0"/>
              <a:t>The FP&amp;BE division ("Division 15") provides engineers and scientists interested in the field of food, pharmaceuticals, and bioengineering with places to join and to discuss. It also supplies technical publications and information in these fields, including papers at national Institute meetings.</a:t>
            </a:r>
          </a:p>
          <a:p>
            <a:pPr marL="0" indent="0">
              <a:buNone/>
            </a:pPr>
            <a:r>
              <a:rPr lang="en-US" dirty="0"/>
              <a:t>In addition, the division coordinates the Institute's activities in the fields of food, pharmaceuticals, and bioengineering with the activities of other related societies. Further, the FP&amp;BE encourages the focus of biological sciences in chemical engineering curricula and promotes the application of sanitary design principles for process equipment and installations.</a:t>
            </a:r>
          </a:p>
          <a:p>
            <a:pPr marL="0" indent="0">
              <a:buNone/>
            </a:pPr>
            <a:r>
              <a:rPr lang="en-US" dirty="0"/>
              <a:t>Benefits of being a member of Food, Pharmaceutical &amp; Bioengineering Division include:</a:t>
            </a:r>
          </a:p>
          <a:p>
            <a:r>
              <a:rPr lang="en-US" dirty="0" smtClean="0"/>
              <a:t>Networking </a:t>
            </a:r>
            <a:r>
              <a:rPr lang="en-US" dirty="0"/>
              <a:t>with peers in the industry, academia, and government</a:t>
            </a:r>
          </a:p>
          <a:p>
            <a:r>
              <a:rPr lang="en-US" dirty="0" smtClean="0"/>
              <a:t>Opportunities </a:t>
            </a:r>
            <a:r>
              <a:rPr lang="en-US" dirty="0"/>
              <a:t>to present at AIChE conferences in sessions that are directly focused on the industry you serve</a:t>
            </a:r>
          </a:p>
          <a:p>
            <a:r>
              <a:rPr lang="en-US" dirty="0" smtClean="0"/>
              <a:t>Learn</a:t>
            </a:r>
            <a:r>
              <a:rPr lang="en-US" dirty="0"/>
              <a:t>, and stay informed about industry challenges and direction with quarterly newsletters and periodic site announcements</a:t>
            </a:r>
          </a:p>
          <a:p>
            <a:r>
              <a:rPr lang="en-US" dirty="0" smtClean="0"/>
              <a:t>Discounted </a:t>
            </a:r>
            <a:r>
              <a:rPr lang="en-US" dirty="0"/>
              <a:t>registration for AIChE conferences</a:t>
            </a:r>
          </a:p>
          <a:p>
            <a:r>
              <a:rPr lang="en-US" dirty="0" smtClean="0"/>
              <a:t>Serving </a:t>
            </a:r>
            <a:r>
              <a:rPr lang="en-US" dirty="0"/>
              <a:t>a community that does outreach, including supporting scholarship programs</a:t>
            </a:r>
          </a:p>
          <a:p>
            <a:r>
              <a:rPr lang="en-US" dirty="0" smtClean="0"/>
              <a:t>Advance </a:t>
            </a:r>
            <a:r>
              <a:rPr lang="en-US" dirty="0"/>
              <a:t>your career</a:t>
            </a:r>
          </a:p>
          <a:p>
            <a:pPr marL="0" indent="0">
              <a:buNone/>
            </a:pPr>
            <a:endParaRPr lang="en-US" dirty="0"/>
          </a:p>
        </p:txBody>
      </p:sp>
      <p:pic>
        <p:nvPicPr>
          <p:cNvPr id="4" name="Picture 3"/>
          <p:cNvPicPr>
            <a:picLocks noChangeAspect="1"/>
          </p:cNvPicPr>
          <p:nvPr/>
        </p:nvPicPr>
        <p:blipFill>
          <a:blip r:embed="rId3"/>
          <a:stretch>
            <a:fillRect/>
          </a:stretch>
        </p:blipFill>
        <p:spPr>
          <a:xfrm>
            <a:off x="7956613" y="119857"/>
            <a:ext cx="3209925" cy="1638300"/>
          </a:xfrm>
          <a:prstGeom prst="rect">
            <a:avLst/>
          </a:prstGeom>
        </p:spPr>
      </p:pic>
    </p:spTree>
    <p:custDataLst>
      <p:tags r:id="rId1"/>
    </p:custDataLst>
    <p:extLst>
      <p:ext uri="{BB962C8B-B14F-4D97-AF65-F5344CB8AC3E}">
        <p14:creationId xmlns:p14="http://schemas.microsoft.com/office/powerpoint/2010/main" val="151323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15295" y="1013498"/>
            <a:ext cx="3819759" cy="416209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5" name="Straight Connector 4"/>
          <p:cNvCxnSpPr>
            <a:stCxn id="2" idx="0"/>
            <a:endCxn id="2" idx="2"/>
          </p:cNvCxnSpPr>
          <p:nvPr/>
        </p:nvCxnSpPr>
        <p:spPr>
          <a:xfrm>
            <a:off x="3225175" y="1013498"/>
            <a:ext cx="0" cy="4162096"/>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Connector 6"/>
          <p:cNvCxnSpPr>
            <a:stCxn id="2" idx="1"/>
          </p:cNvCxnSpPr>
          <p:nvPr/>
        </p:nvCxnSpPr>
        <p:spPr>
          <a:xfrm>
            <a:off x="1315295" y="3094546"/>
            <a:ext cx="1936906" cy="9009"/>
          </a:xfrm>
          <a:prstGeom prst="line">
            <a:avLst/>
          </a:prstGeom>
        </p:spPr>
        <p:style>
          <a:lnRef idx="1">
            <a:schemeClr val="dk1"/>
          </a:lnRef>
          <a:fillRef idx="0">
            <a:schemeClr val="dk1"/>
          </a:fillRef>
          <a:effectRef idx="0">
            <a:schemeClr val="dk1"/>
          </a:effectRef>
          <a:fontRef idx="minor">
            <a:schemeClr val="tx1"/>
          </a:fontRef>
        </p:style>
      </p:cxnSp>
      <p:sp>
        <p:nvSpPr>
          <p:cNvPr id="14" name="TextBox 13"/>
          <p:cNvSpPr txBox="1"/>
          <p:nvPr/>
        </p:nvSpPr>
        <p:spPr>
          <a:xfrm>
            <a:off x="1860691" y="1684690"/>
            <a:ext cx="950453" cy="369332"/>
          </a:xfrm>
          <a:prstGeom prst="rect">
            <a:avLst/>
          </a:prstGeom>
          <a:noFill/>
        </p:spPr>
        <p:txBody>
          <a:bodyPr wrap="none" rtlCol="0">
            <a:spAutoFit/>
          </a:bodyPr>
          <a:lstStyle/>
          <a:p>
            <a:r>
              <a:rPr lang="en-US" dirty="0" smtClean="0"/>
              <a:t>Benefits</a:t>
            </a:r>
            <a:endParaRPr lang="en-US" dirty="0"/>
          </a:p>
        </p:txBody>
      </p:sp>
      <p:sp>
        <p:nvSpPr>
          <p:cNvPr id="15" name="TextBox 14"/>
          <p:cNvSpPr txBox="1"/>
          <p:nvPr/>
        </p:nvSpPr>
        <p:spPr>
          <a:xfrm>
            <a:off x="3639207" y="2436915"/>
            <a:ext cx="1378732" cy="369332"/>
          </a:xfrm>
          <a:prstGeom prst="rect">
            <a:avLst/>
          </a:prstGeom>
          <a:noFill/>
        </p:spPr>
        <p:txBody>
          <a:bodyPr wrap="square" rtlCol="0">
            <a:spAutoFit/>
          </a:bodyPr>
          <a:lstStyle/>
          <a:p>
            <a:r>
              <a:rPr lang="en-US" dirty="0" smtClean="0"/>
              <a:t>Experience</a:t>
            </a:r>
            <a:endParaRPr lang="en-US" dirty="0"/>
          </a:p>
        </p:txBody>
      </p:sp>
      <p:sp>
        <p:nvSpPr>
          <p:cNvPr id="17" name="TextBox 16"/>
          <p:cNvSpPr txBox="1"/>
          <p:nvPr/>
        </p:nvSpPr>
        <p:spPr>
          <a:xfrm>
            <a:off x="1818157" y="3481974"/>
            <a:ext cx="992066" cy="369332"/>
          </a:xfrm>
          <a:prstGeom prst="rect">
            <a:avLst/>
          </a:prstGeom>
          <a:noFill/>
        </p:spPr>
        <p:txBody>
          <a:bodyPr wrap="none" rtlCol="0">
            <a:spAutoFit/>
          </a:bodyPr>
          <a:lstStyle/>
          <a:p>
            <a:r>
              <a:rPr lang="en-US" dirty="0" smtClean="0"/>
              <a:t>Features</a:t>
            </a:r>
            <a:endParaRPr lang="en-US" dirty="0"/>
          </a:p>
        </p:txBody>
      </p:sp>
      <p:sp>
        <p:nvSpPr>
          <p:cNvPr id="21" name="Snip Same Side Corner Rectangle 20"/>
          <p:cNvSpPr/>
          <p:nvPr/>
        </p:nvSpPr>
        <p:spPr>
          <a:xfrm>
            <a:off x="3679933" y="3283733"/>
            <a:ext cx="1108091" cy="945931"/>
          </a:xfrm>
          <a:prstGeom prst="snip2Same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200" dirty="0" smtClean="0">
                <a:solidFill>
                  <a:schemeClr val="tx1"/>
                </a:solidFill>
              </a:rPr>
              <a:t>What does it feel like to be a member?</a:t>
            </a:r>
            <a:endParaRPr lang="en-US" sz="1200" dirty="0">
              <a:solidFill>
                <a:schemeClr val="tx1"/>
              </a:solidFill>
            </a:endParaRPr>
          </a:p>
        </p:txBody>
      </p:sp>
      <p:sp>
        <p:nvSpPr>
          <p:cNvPr id="22" name="Snip Same Side Corner Rectangle 21"/>
          <p:cNvSpPr/>
          <p:nvPr/>
        </p:nvSpPr>
        <p:spPr>
          <a:xfrm>
            <a:off x="1760144" y="2054022"/>
            <a:ext cx="1221414" cy="842329"/>
          </a:xfrm>
          <a:prstGeom prst="snip2Same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200" dirty="0" smtClean="0">
                <a:solidFill>
                  <a:schemeClr val="tx1"/>
                </a:solidFill>
              </a:rPr>
              <a:t>What does membership provide?</a:t>
            </a:r>
            <a:endParaRPr lang="en-US" sz="1200" dirty="0">
              <a:solidFill>
                <a:schemeClr val="tx1"/>
              </a:solidFill>
            </a:endParaRPr>
          </a:p>
        </p:txBody>
      </p:sp>
      <p:sp>
        <p:nvSpPr>
          <p:cNvPr id="23" name="Snip Same Side Corner Rectangle 22"/>
          <p:cNvSpPr/>
          <p:nvPr/>
        </p:nvSpPr>
        <p:spPr>
          <a:xfrm>
            <a:off x="1760143" y="4138147"/>
            <a:ext cx="1108091" cy="945931"/>
          </a:xfrm>
          <a:prstGeom prst="snip2Same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200" dirty="0" smtClean="0">
                <a:solidFill>
                  <a:schemeClr val="tx1"/>
                </a:solidFill>
              </a:rPr>
              <a:t>How does being a member work?</a:t>
            </a:r>
            <a:endParaRPr lang="en-US" sz="1200" dirty="0">
              <a:solidFill>
                <a:schemeClr val="tx1"/>
              </a:solidFill>
            </a:endParaRPr>
          </a:p>
        </p:txBody>
      </p:sp>
      <p:sp>
        <p:nvSpPr>
          <p:cNvPr id="30" name="Rectangle 29"/>
          <p:cNvSpPr/>
          <p:nvPr/>
        </p:nvSpPr>
        <p:spPr>
          <a:xfrm>
            <a:off x="1315295" y="5370919"/>
            <a:ext cx="3864053" cy="14870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Division/Forum</a:t>
            </a:r>
            <a:r>
              <a:rPr lang="en-US" dirty="0" smtClean="0">
                <a:solidFill>
                  <a:schemeClr val="tx1"/>
                </a:solidFill>
              </a:rPr>
              <a:t>: </a:t>
            </a:r>
            <a:endParaRPr lang="en-US" dirty="0" smtClean="0">
              <a:solidFill>
                <a:schemeClr val="tx1"/>
              </a:solidFill>
            </a:endParaRPr>
          </a:p>
          <a:p>
            <a:r>
              <a:rPr lang="en-US" dirty="0" smtClean="0">
                <a:solidFill>
                  <a:schemeClr val="tx1"/>
                </a:solidFill>
              </a:rPr>
              <a:t>Target Group(s): i.e. YPs, (all?) AIChE Members, Specific Demographics? (MGT)Mid-level managers vs. Emerging Professional</a:t>
            </a:r>
            <a:endParaRPr lang="en-US" dirty="0">
              <a:solidFill>
                <a:schemeClr val="tx1"/>
              </a:solidFill>
            </a:endParaRPr>
          </a:p>
        </p:txBody>
      </p:sp>
      <p:pic>
        <p:nvPicPr>
          <p:cNvPr id="31" name="Picture 2" descr="value-proposition-canvas-questions"/>
          <p:cNvPicPr>
            <a:picLocks noChangeAspect="1" noChangeArrowheads="1"/>
          </p:cNvPicPr>
          <p:nvPr/>
        </p:nvPicPr>
        <p:blipFill rotWithShape="1">
          <a:blip r:embed="rId3">
            <a:extLst>
              <a:ext uri="{28A0092B-C50C-407E-A947-70E740481C1C}">
                <a14:useLocalDpi xmlns:a14="http://schemas.microsoft.com/office/drawing/2010/main" val="0"/>
              </a:ext>
            </a:extLst>
          </a:blip>
          <a:srcRect b="81570"/>
          <a:stretch/>
        </p:blipFill>
        <p:spPr bwMode="auto">
          <a:xfrm>
            <a:off x="2502384" y="23981"/>
            <a:ext cx="6970439" cy="963518"/>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7007290" y="634482"/>
            <a:ext cx="2565918" cy="503853"/>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6" name="TextBox 5"/>
          <p:cNvSpPr txBox="1"/>
          <p:nvPr/>
        </p:nvSpPr>
        <p:spPr>
          <a:xfrm>
            <a:off x="5491994" y="1044025"/>
            <a:ext cx="6403443" cy="5355312"/>
          </a:xfrm>
          <a:prstGeom prst="rect">
            <a:avLst/>
          </a:prstGeom>
          <a:noFill/>
        </p:spPr>
        <p:txBody>
          <a:bodyPr wrap="square" rtlCol="0">
            <a:spAutoFit/>
          </a:bodyPr>
          <a:lstStyle/>
          <a:p>
            <a:r>
              <a:rPr lang="en-US" u="sng" dirty="0" smtClean="0"/>
              <a:t>Experience</a:t>
            </a:r>
          </a:p>
          <a:p>
            <a:r>
              <a:rPr lang="en-US" dirty="0" smtClean="0"/>
              <a:t>(MGT)Leveraging experience of the chemical engineer as a manager</a:t>
            </a:r>
            <a:br>
              <a:rPr lang="en-US" dirty="0" smtClean="0"/>
            </a:br>
            <a:r>
              <a:rPr lang="en-US" dirty="0" smtClean="0"/>
              <a:t>(MGT)Cross-functional interactions with non-chemical engineering functions, project management</a:t>
            </a:r>
          </a:p>
          <a:p>
            <a:r>
              <a:rPr lang="en-US" dirty="0" smtClean="0"/>
              <a:t>(SEF/all)Interaction with like-minded professionals, ability to discuss shared interests and experiences</a:t>
            </a:r>
            <a:endParaRPr lang="en-US" dirty="0"/>
          </a:p>
          <a:p>
            <a:r>
              <a:rPr lang="en-US" u="sng" dirty="0" smtClean="0"/>
              <a:t>Benefits</a:t>
            </a:r>
          </a:p>
          <a:p>
            <a:r>
              <a:rPr lang="en-US" dirty="0" smtClean="0"/>
              <a:t>(MGT/EDU)Training/Mentoring Programs</a:t>
            </a:r>
          </a:p>
          <a:p>
            <a:r>
              <a:rPr lang="en-US" dirty="0" smtClean="0"/>
              <a:t>(CRE) Access to subject matter experts, opportunities to attend webinars</a:t>
            </a:r>
          </a:p>
          <a:p>
            <a:r>
              <a:rPr lang="en-US" dirty="0" smtClean="0"/>
              <a:t>(NED)Provide subject matter experts, foster the collaboration of different experts between different site, DoE, and academics</a:t>
            </a:r>
          </a:p>
          <a:p>
            <a:r>
              <a:rPr lang="en-US" dirty="0" smtClean="0"/>
              <a:t>[</a:t>
            </a:r>
            <a:r>
              <a:rPr lang="en-US" b="1" dirty="0" smtClean="0"/>
              <a:t>NOTE</a:t>
            </a:r>
            <a:r>
              <a:rPr lang="en-US" dirty="0" smtClean="0"/>
              <a:t>] Make sure to highlight specifics for your D/F: tools, opportunities, activities (include searchable keywords)</a:t>
            </a:r>
            <a:endParaRPr lang="en-US" dirty="0"/>
          </a:p>
          <a:p>
            <a:r>
              <a:rPr lang="en-US" u="sng" dirty="0" smtClean="0"/>
              <a:t>Features</a:t>
            </a:r>
          </a:p>
          <a:p>
            <a:r>
              <a:rPr lang="en-US" dirty="0" smtClean="0"/>
              <a:t>(MGT)Opportunity to be a member of task forces, collaborative efforts within the D/F</a:t>
            </a:r>
          </a:p>
          <a:p>
            <a:r>
              <a:rPr lang="en-US" dirty="0" smtClean="0"/>
              <a:t>(MGT)Ability to volunteer for leadership roles</a:t>
            </a:r>
            <a:endParaRPr lang="en-US" dirty="0"/>
          </a:p>
        </p:txBody>
      </p:sp>
    </p:spTree>
    <p:custDataLst>
      <p:tags r:id="rId1"/>
    </p:custDataLst>
    <p:extLst>
      <p:ext uri="{BB962C8B-B14F-4D97-AF65-F5344CB8AC3E}">
        <p14:creationId xmlns:p14="http://schemas.microsoft.com/office/powerpoint/2010/main" val="2395800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6089995" y="998461"/>
            <a:ext cx="4360291" cy="416209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a:stCxn id="3" idx="0"/>
          </p:cNvCxnSpPr>
          <p:nvPr/>
        </p:nvCxnSpPr>
        <p:spPr>
          <a:xfrm>
            <a:off x="8270141" y="998461"/>
            <a:ext cx="27026" cy="2117083"/>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Connector 10"/>
          <p:cNvCxnSpPr>
            <a:endCxn id="3" idx="3"/>
          </p:cNvCxnSpPr>
          <p:nvPr/>
        </p:nvCxnSpPr>
        <p:spPr>
          <a:xfrm flipH="1">
            <a:off x="6728545" y="3142571"/>
            <a:ext cx="1568622" cy="1408461"/>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a:off x="8315184" y="3184634"/>
            <a:ext cx="1981951" cy="765754"/>
          </a:xfrm>
          <a:prstGeom prst="line">
            <a:avLst/>
          </a:prstGeom>
        </p:spPr>
        <p:style>
          <a:lnRef idx="1">
            <a:schemeClr val="dk1"/>
          </a:lnRef>
          <a:fillRef idx="0">
            <a:schemeClr val="dk1"/>
          </a:fillRef>
          <a:effectRef idx="0">
            <a:schemeClr val="dk1"/>
          </a:effectRef>
          <a:fontRef idx="minor">
            <a:schemeClr val="tx1"/>
          </a:fontRef>
        </p:style>
      </p:cxnSp>
      <p:sp>
        <p:nvSpPr>
          <p:cNvPr id="18" name="TextBox 17"/>
          <p:cNvSpPr txBox="1"/>
          <p:nvPr/>
        </p:nvSpPr>
        <p:spPr>
          <a:xfrm>
            <a:off x="7080969" y="1733742"/>
            <a:ext cx="778868" cy="369332"/>
          </a:xfrm>
          <a:prstGeom prst="rect">
            <a:avLst/>
          </a:prstGeom>
          <a:noFill/>
        </p:spPr>
        <p:txBody>
          <a:bodyPr wrap="none" rtlCol="0">
            <a:spAutoFit/>
          </a:bodyPr>
          <a:lstStyle/>
          <a:p>
            <a:r>
              <a:rPr lang="en-US" dirty="0" smtClean="0"/>
              <a:t>Wants</a:t>
            </a:r>
            <a:endParaRPr lang="en-US" dirty="0"/>
          </a:p>
        </p:txBody>
      </p:sp>
      <p:sp>
        <p:nvSpPr>
          <p:cNvPr id="19" name="TextBox 18"/>
          <p:cNvSpPr txBox="1"/>
          <p:nvPr/>
        </p:nvSpPr>
        <p:spPr>
          <a:xfrm>
            <a:off x="8080277" y="3656084"/>
            <a:ext cx="776175" cy="369332"/>
          </a:xfrm>
          <a:prstGeom prst="rect">
            <a:avLst/>
          </a:prstGeom>
          <a:noFill/>
        </p:spPr>
        <p:txBody>
          <a:bodyPr wrap="none" rtlCol="0">
            <a:spAutoFit/>
          </a:bodyPr>
          <a:lstStyle/>
          <a:p>
            <a:r>
              <a:rPr lang="en-US" dirty="0" smtClean="0"/>
              <a:t>Needs</a:t>
            </a:r>
            <a:endParaRPr lang="en-US" dirty="0"/>
          </a:p>
        </p:txBody>
      </p:sp>
      <p:sp>
        <p:nvSpPr>
          <p:cNvPr id="20" name="TextBox 19"/>
          <p:cNvSpPr txBox="1"/>
          <p:nvPr/>
        </p:nvSpPr>
        <p:spPr>
          <a:xfrm>
            <a:off x="8707471" y="1662165"/>
            <a:ext cx="679032" cy="369332"/>
          </a:xfrm>
          <a:prstGeom prst="rect">
            <a:avLst/>
          </a:prstGeom>
          <a:noFill/>
        </p:spPr>
        <p:txBody>
          <a:bodyPr wrap="none" rtlCol="0">
            <a:spAutoFit/>
          </a:bodyPr>
          <a:lstStyle/>
          <a:p>
            <a:r>
              <a:rPr lang="en-US" dirty="0" smtClean="0"/>
              <a:t>Fears</a:t>
            </a:r>
            <a:endParaRPr lang="en-US" dirty="0"/>
          </a:p>
        </p:txBody>
      </p:sp>
      <p:sp>
        <p:nvSpPr>
          <p:cNvPr id="24" name="Snip Same Side Corner Rectangle 23"/>
          <p:cNvSpPr/>
          <p:nvPr/>
        </p:nvSpPr>
        <p:spPr>
          <a:xfrm>
            <a:off x="7499882" y="4078542"/>
            <a:ext cx="1752226" cy="725828"/>
          </a:xfrm>
          <a:prstGeom prst="snip2Same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solidFill>
                  <a:schemeClr val="tx1"/>
                </a:solidFill>
              </a:rPr>
              <a:t>What are the rationale drivers of joining?</a:t>
            </a:r>
            <a:endParaRPr lang="en-US" sz="1200" dirty="0">
              <a:solidFill>
                <a:schemeClr val="tx1"/>
              </a:solidFill>
            </a:endParaRPr>
          </a:p>
        </p:txBody>
      </p:sp>
      <p:sp>
        <p:nvSpPr>
          <p:cNvPr id="25" name="Snip Same Side Corner Rectangle 24"/>
          <p:cNvSpPr/>
          <p:nvPr/>
        </p:nvSpPr>
        <p:spPr>
          <a:xfrm>
            <a:off x="6328051" y="2327930"/>
            <a:ext cx="1752226" cy="725828"/>
          </a:xfrm>
          <a:prstGeom prst="snip2Same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solidFill>
                  <a:schemeClr val="tx1"/>
                </a:solidFill>
              </a:rPr>
              <a:t>What are the emotional drivers of joining?</a:t>
            </a:r>
            <a:endParaRPr lang="en-US" sz="1200" dirty="0">
              <a:solidFill>
                <a:schemeClr val="tx1"/>
              </a:solidFill>
            </a:endParaRPr>
          </a:p>
        </p:txBody>
      </p:sp>
      <p:sp>
        <p:nvSpPr>
          <p:cNvPr id="26" name="Snip Same Side Corner Rectangle 25"/>
          <p:cNvSpPr/>
          <p:nvPr/>
        </p:nvSpPr>
        <p:spPr>
          <a:xfrm>
            <a:off x="8455252" y="2407507"/>
            <a:ext cx="1752226" cy="725828"/>
          </a:xfrm>
          <a:prstGeom prst="snip2Same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solidFill>
                  <a:schemeClr val="tx1"/>
                </a:solidFill>
              </a:rPr>
              <a:t>What are the risks of joining?</a:t>
            </a:r>
            <a:endParaRPr lang="en-US" sz="1200" dirty="0">
              <a:solidFill>
                <a:schemeClr val="tx1"/>
              </a:solidFill>
            </a:endParaRPr>
          </a:p>
        </p:txBody>
      </p:sp>
      <p:sp>
        <p:nvSpPr>
          <p:cNvPr id="27" name="Rectangle 26"/>
          <p:cNvSpPr/>
          <p:nvPr/>
        </p:nvSpPr>
        <p:spPr>
          <a:xfrm>
            <a:off x="6089995" y="5246574"/>
            <a:ext cx="4621549" cy="128826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6089995" y="5256735"/>
            <a:ext cx="4621549" cy="1323439"/>
          </a:xfrm>
          <a:prstGeom prst="rect">
            <a:avLst/>
          </a:prstGeom>
          <a:noFill/>
        </p:spPr>
        <p:txBody>
          <a:bodyPr wrap="square" rtlCol="0">
            <a:spAutoFit/>
          </a:bodyPr>
          <a:lstStyle/>
          <a:p>
            <a:r>
              <a:rPr lang="en-US" sz="1600" dirty="0" smtClean="0"/>
              <a:t>Substitutes: </a:t>
            </a:r>
            <a:r>
              <a:rPr lang="en-US" sz="1600" dirty="0" smtClean="0"/>
              <a:t>Other specialized organizations that overlap AIChE topics</a:t>
            </a:r>
          </a:p>
          <a:p>
            <a:r>
              <a:rPr lang="en-US" sz="1600" dirty="0" smtClean="0"/>
              <a:t>Competing with free resources</a:t>
            </a:r>
          </a:p>
          <a:p>
            <a:r>
              <a:rPr lang="en-US" sz="1600" dirty="0" smtClean="0"/>
              <a:t>Ex: S&amp;H competing w/ CCPS in presence and perceived utility for members</a:t>
            </a:r>
            <a:endParaRPr lang="en-US" sz="1600" dirty="0"/>
          </a:p>
        </p:txBody>
      </p:sp>
      <p:sp>
        <p:nvSpPr>
          <p:cNvPr id="29" name="Snip Same Side Corner Rectangle 28"/>
          <p:cNvSpPr/>
          <p:nvPr/>
        </p:nvSpPr>
        <p:spPr>
          <a:xfrm>
            <a:off x="10790877" y="5462662"/>
            <a:ext cx="1108091" cy="945931"/>
          </a:xfrm>
          <a:prstGeom prst="snip2Same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200" dirty="0" smtClean="0">
                <a:solidFill>
                  <a:schemeClr val="tx1"/>
                </a:solidFill>
              </a:rPr>
              <a:t>What do people do currently?</a:t>
            </a:r>
            <a:endParaRPr lang="en-US" sz="1200" dirty="0">
              <a:solidFill>
                <a:schemeClr val="tx1"/>
              </a:solidFill>
            </a:endParaRPr>
          </a:p>
        </p:txBody>
      </p:sp>
      <p:pic>
        <p:nvPicPr>
          <p:cNvPr id="31" name="Picture 2" descr="value-proposition-canvas-questions"/>
          <p:cNvPicPr>
            <a:picLocks noChangeAspect="1" noChangeArrowheads="1"/>
          </p:cNvPicPr>
          <p:nvPr/>
        </p:nvPicPr>
        <p:blipFill rotWithShape="1">
          <a:blip r:embed="rId3">
            <a:extLst>
              <a:ext uri="{28A0092B-C50C-407E-A947-70E740481C1C}">
                <a14:useLocalDpi xmlns:a14="http://schemas.microsoft.com/office/drawing/2010/main" val="0"/>
              </a:ext>
            </a:extLst>
          </a:blip>
          <a:srcRect b="81570"/>
          <a:stretch/>
        </p:blipFill>
        <p:spPr bwMode="auto">
          <a:xfrm>
            <a:off x="2502384" y="23981"/>
            <a:ext cx="6970439" cy="963518"/>
          </a:xfrm>
          <a:prstGeom prst="rect">
            <a:avLst/>
          </a:prstGeom>
          <a:noFill/>
          <a:extLst>
            <a:ext uri="{909E8E84-426E-40DD-AFC4-6F175D3DCCD1}">
              <a14:hiddenFill xmlns:a14="http://schemas.microsoft.com/office/drawing/2010/main">
                <a:solidFill>
                  <a:srgbClr val="FFFFFF"/>
                </a:solidFill>
              </a14:hiddenFill>
            </a:ext>
          </a:extLst>
        </p:spPr>
      </p:pic>
      <p:sp>
        <p:nvSpPr>
          <p:cNvPr id="32" name="Rectangle 31"/>
          <p:cNvSpPr/>
          <p:nvPr/>
        </p:nvSpPr>
        <p:spPr>
          <a:xfrm>
            <a:off x="3113773" y="587829"/>
            <a:ext cx="2565918" cy="503853"/>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3" name="TextBox 32"/>
          <p:cNvSpPr txBox="1"/>
          <p:nvPr/>
        </p:nvSpPr>
        <p:spPr>
          <a:xfrm>
            <a:off x="487987" y="839755"/>
            <a:ext cx="5226119" cy="5632311"/>
          </a:xfrm>
          <a:prstGeom prst="rect">
            <a:avLst/>
          </a:prstGeom>
          <a:noFill/>
        </p:spPr>
        <p:txBody>
          <a:bodyPr wrap="square" rtlCol="0">
            <a:spAutoFit/>
          </a:bodyPr>
          <a:lstStyle/>
          <a:p>
            <a:r>
              <a:rPr lang="en-US" u="sng" dirty="0" smtClean="0"/>
              <a:t>Wants</a:t>
            </a:r>
          </a:p>
          <a:p>
            <a:r>
              <a:rPr lang="en-US" dirty="0" smtClean="0"/>
              <a:t>Career Advancement/Guidance</a:t>
            </a:r>
          </a:p>
          <a:p>
            <a:r>
              <a:rPr lang="en-US" dirty="0" smtClean="0"/>
              <a:t>Recognition (as an expert/for contributions)</a:t>
            </a:r>
          </a:p>
          <a:p>
            <a:r>
              <a:rPr lang="en-US" dirty="0" smtClean="0"/>
              <a:t>To be a part of a community (of practice)</a:t>
            </a:r>
            <a:endParaRPr lang="en-US" dirty="0"/>
          </a:p>
          <a:p>
            <a:r>
              <a:rPr lang="en-US" u="sng" dirty="0" smtClean="0"/>
              <a:t>Fears</a:t>
            </a:r>
          </a:p>
          <a:p>
            <a:r>
              <a:rPr lang="en-US" dirty="0" smtClean="0"/>
              <a:t>Making mistake/embarrassment (want for anonymity)</a:t>
            </a:r>
          </a:p>
          <a:p>
            <a:r>
              <a:rPr lang="en-US" dirty="0"/>
              <a:t>Increased workload</a:t>
            </a:r>
          </a:p>
          <a:p>
            <a:r>
              <a:rPr lang="en-US" dirty="0" smtClean="0"/>
              <a:t>Lack of support from company/university for this external involvement/work</a:t>
            </a:r>
            <a:endParaRPr lang="en-US" dirty="0"/>
          </a:p>
          <a:p>
            <a:r>
              <a:rPr lang="en-US" u="sng" dirty="0" smtClean="0"/>
              <a:t>Needs</a:t>
            </a:r>
          </a:p>
          <a:p>
            <a:r>
              <a:rPr lang="en-US" dirty="0" smtClean="0"/>
              <a:t>Tools needed for doing work and the ability to freely share these tools</a:t>
            </a:r>
          </a:p>
          <a:p>
            <a:r>
              <a:rPr lang="en-US" dirty="0" smtClean="0"/>
              <a:t>Making new contacts, meeting subject matter experts, networking with professionals of shared expertise</a:t>
            </a:r>
          </a:p>
          <a:p>
            <a:r>
              <a:rPr lang="en-US" dirty="0" smtClean="0"/>
              <a:t>Pool from which to identify candidates, new &amp; experienced</a:t>
            </a:r>
          </a:p>
          <a:p>
            <a:r>
              <a:rPr lang="en-US" dirty="0" smtClean="0"/>
              <a:t>Continuing Education</a:t>
            </a:r>
          </a:p>
          <a:p>
            <a:r>
              <a:rPr lang="en-US" dirty="0" smtClean="0"/>
              <a:t>Diverse perspectives from peers of different backgrounds/companies</a:t>
            </a:r>
            <a:endParaRPr lang="en-US" dirty="0"/>
          </a:p>
        </p:txBody>
      </p:sp>
    </p:spTree>
    <p:custDataLst>
      <p:tags r:id="rId1"/>
    </p:custDataLst>
    <p:extLst>
      <p:ext uri="{BB962C8B-B14F-4D97-AF65-F5344CB8AC3E}">
        <p14:creationId xmlns:p14="http://schemas.microsoft.com/office/powerpoint/2010/main" val="43956510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4"/>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1589</TotalTime>
  <Words>457</Words>
  <Application>Microsoft Office PowerPoint</Application>
  <PresentationFormat>Widescreen</PresentationFormat>
  <Paragraphs>69</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Food, Pharmaceuticals &amp;  Bioengineering Division</vt:lpstr>
      <vt:lpstr>PowerPoint Presentation</vt:lpstr>
      <vt:lpstr>PowerPoint Presentation</vt:lpstr>
    </vt:vector>
  </TitlesOfParts>
  <Company>Bristol-Myers Squibb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 Jean</dc:creator>
  <cp:lastModifiedBy>Cody Hirashima</cp:lastModifiedBy>
  <cp:revision>15</cp:revision>
  <dcterms:created xsi:type="dcterms:W3CDTF">2019-04-18T17:09:58Z</dcterms:created>
  <dcterms:modified xsi:type="dcterms:W3CDTF">2019-06-19T15:57:59Z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70702D25-1B4D-4294-9C02-018F6207E6AF</vt:lpwstr>
  </property>
  <property fmtid="{D5CDD505-2E9C-101B-9397-08002B2CF9AE}" pid="3" name="ArticulatePath">
    <vt:lpwstr>Value Proposition</vt:lpwstr>
  </property>
</Properties>
</file>