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74" r:id="rId2"/>
    <p:sldId id="570" r:id="rId3"/>
    <p:sldId id="571" r:id="rId4"/>
    <p:sldId id="572" r:id="rId5"/>
    <p:sldId id="573" r:id="rId6"/>
    <p:sldId id="574" r:id="rId7"/>
    <p:sldId id="575" r:id="rId8"/>
    <p:sldId id="578" r:id="rId9"/>
    <p:sldId id="579" r:id="rId10"/>
    <p:sldId id="588" r:id="rId11"/>
    <p:sldId id="550" r:id="rId12"/>
    <p:sldId id="554" r:id="rId13"/>
    <p:sldId id="556" r:id="rId14"/>
    <p:sldId id="557" r:id="rId15"/>
    <p:sldId id="558" r:id="rId16"/>
    <p:sldId id="559" r:id="rId17"/>
    <p:sldId id="560" r:id="rId18"/>
    <p:sldId id="561" r:id="rId19"/>
    <p:sldId id="562" r:id="rId20"/>
    <p:sldId id="566" r:id="rId21"/>
    <p:sldId id="567" r:id="rId22"/>
    <p:sldId id="569" r:id="rId23"/>
    <p:sldId id="397" r:id="rId24"/>
    <p:sldId id="563" r:id="rId25"/>
    <p:sldId id="591" r:id="rId26"/>
    <p:sldId id="595" r:id="rId27"/>
    <p:sldId id="593" r:id="rId28"/>
    <p:sldId id="592" r:id="rId29"/>
    <p:sldId id="586" r:id="rId30"/>
    <p:sldId id="596" r:id="rId31"/>
    <p:sldId id="398" r:id="rId32"/>
    <p:sldId id="399" r:id="rId33"/>
    <p:sldId id="400" r:id="rId34"/>
    <p:sldId id="401" r:id="rId35"/>
    <p:sldId id="402" r:id="rId36"/>
    <p:sldId id="403" r:id="rId37"/>
    <p:sldId id="404" r:id="rId38"/>
    <p:sldId id="405" r:id="rId39"/>
    <p:sldId id="277" r:id="rId40"/>
    <p:sldId id="494" r:id="rId41"/>
    <p:sldId id="325" r:id="rId42"/>
    <p:sldId id="597" r:id="rId43"/>
    <p:sldId id="272" r:id="rId44"/>
    <p:sldId id="585" r:id="rId45"/>
    <p:sldId id="547" r:id="rId46"/>
    <p:sldId id="535" r:id="rId47"/>
    <p:sldId id="536" r:id="rId48"/>
    <p:sldId id="534" r:id="rId49"/>
    <p:sldId id="522" r:id="rId50"/>
    <p:sldId id="533" r:id="rId51"/>
    <p:sldId id="521" r:id="rId52"/>
    <p:sldId id="598" r:id="rId53"/>
    <p:sldId id="604" r:id="rId54"/>
    <p:sldId id="366" r:id="rId55"/>
    <p:sldId id="367" r:id="rId56"/>
    <p:sldId id="304" r:id="rId57"/>
    <p:sldId id="395" r:id="rId58"/>
    <p:sldId id="584" r:id="rId5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FF67B-E684-4DEA-A689-10FAD3DF1AEC}" v="331" dt="2019-09-05T19:56:11.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70858" autoAdjust="0"/>
  </p:normalViewPr>
  <p:slideViewPr>
    <p:cSldViewPr snapToGrid="0">
      <p:cViewPr varScale="1">
        <p:scale>
          <a:sx n="81" d="100"/>
          <a:sy n="81" d="100"/>
        </p:scale>
        <p:origin x="14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585422d4bca740e6/Documents/Tom%20Rehm/consulting/AIChE/global%20climate%20change/TCSC/global%20tropical%20storm%20data%20since%20about%20185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r>
              <a:rPr lang="en-US" sz="2800" b="0" i="0" u="none" strike="noStrike" kern="1200" baseline="0" dirty="0">
                <a:solidFill>
                  <a:schemeClr val="tx1">
                    <a:lumMod val="65000"/>
                    <a:lumOff val="35000"/>
                  </a:schemeClr>
                </a:solidFill>
                <a:latin typeface="+mn-lt"/>
                <a:ea typeface="+mn-ea"/>
                <a:cs typeface="+mn-cs"/>
              </a:rPr>
              <a:t>Category 5 Hurricanes Globally</a:t>
            </a:r>
          </a:p>
        </c:rich>
      </c:tx>
      <c:layout>
        <c:manualLayout>
          <c:xMode val="edge"/>
          <c:yMode val="edge"/>
          <c:x val="0.27068192087121584"/>
          <c:y val="1.9456584817001146E-2"/>
        </c:manualLayout>
      </c:layout>
      <c:overlay val="0"/>
      <c:spPr>
        <a:noFill/>
        <a:ln>
          <a:noFill/>
        </a:ln>
        <a:effectLst/>
      </c:spPr>
      <c:txPr>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5'!$D$2:$D$21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5'!$E$2:$E$21</c:f>
              <c:numCache>
                <c:formatCode>General</c:formatCode>
                <c:ptCount val="20"/>
                <c:pt idx="0">
                  <c:v>0</c:v>
                </c:pt>
                <c:pt idx="1">
                  <c:v>0</c:v>
                </c:pt>
                <c:pt idx="2">
                  <c:v>0</c:v>
                </c:pt>
                <c:pt idx="3">
                  <c:v>1</c:v>
                </c:pt>
                <c:pt idx="4">
                  <c:v>1</c:v>
                </c:pt>
                <c:pt idx="5">
                  <c:v>4</c:v>
                </c:pt>
                <c:pt idx="6">
                  <c:v>0</c:v>
                </c:pt>
                <c:pt idx="7">
                  <c:v>2</c:v>
                </c:pt>
                <c:pt idx="8">
                  <c:v>0</c:v>
                </c:pt>
                <c:pt idx="9">
                  <c:v>4</c:v>
                </c:pt>
                <c:pt idx="10">
                  <c:v>2</c:v>
                </c:pt>
                <c:pt idx="11">
                  <c:v>2</c:v>
                </c:pt>
                <c:pt idx="12">
                  <c:v>3</c:v>
                </c:pt>
                <c:pt idx="13">
                  <c:v>6</c:v>
                </c:pt>
                <c:pt idx="14">
                  <c:v>5</c:v>
                </c:pt>
                <c:pt idx="15">
                  <c:v>2</c:v>
                </c:pt>
                <c:pt idx="16">
                  <c:v>1</c:v>
                </c:pt>
                <c:pt idx="17">
                  <c:v>2</c:v>
                </c:pt>
                <c:pt idx="18">
                  <c:v>4</c:v>
                </c:pt>
              </c:numCache>
            </c:numRef>
          </c:yVal>
          <c:smooth val="0"/>
          <c:extLst>
            <c:ext xmlns:c16="http://schemas.microsoft.com/office/drawing/2014/chart" uri="{C3380CC4-5D6E-409C-BE32-E72D297353CC}">
              <c16:uniqueId val="{00000001-F11C-461D-8B3E-6FECF872E464}"/>
            </c:ext>
          </c:extLst>
        </c:ser>
        <c:dLbls>
          <c:showLegendKey val="0"/>
          <c:showVal val="0"/>
          <c:showCatName val="0"/>
          <c:showSerName val="0"/>
          <c:showPercent val="0"/>
          <c:showBubbleSize val="0"/>
        </c:dLbls>
        <c:axId val="643361712"/>
        <c:axId val="643359416"/>
      </c:scatterChart>
      <c:valAx>
        <c:axId val="643361712"/>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643359416"/>
        <c:crosses val="autoZero"/>
        <c:crossBetween val="midCat"/>
      </c:valAx>
      <c:valAx>
        <c:axId val="64335941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3361712"/>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2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2'!$D$2:$D$20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2'!$E$2:$E$20</c:f>
              <c:numCache>
                <c:formatCode>General</c:formatCode>
                <c:ptCount val="19"/>
                <c:pt idx="0">
                  <c:v>3</c:v>
                </c:pt>
                <c:pt idx="1">
                  <c:v>8</c:v>
                </c:pt>
                <c:pt idx="2">
                  <c:v>10</c:v>
                </c:pt>
                <c:pt idx="3">
                  <c:v>8</c:v>
                </c:pt>
                <c:pt idx="4">
                  <c:v>10</c:v>
                </c:pt>
                <c:pt idx="5">
                  <c:v>7</c:v>
                </c:pt>
                <c:pt idx="6">
                  <c:v>5</c:v>
                </c:pt>
                <c:pt idx="7">
                  <c:v>5</c:v>
                </c:pt>
                <c:pt idx="8">
                  <c:v>5</c:v>
                </c:pt>
                <c:pt idx="9">
                  <c:v>6</c:v>
                </c:pt>
                <c:pt idx="10">
                  <c:v>5</c:v>
                </c:pt>
                <c:pt idx="11">
                  <c:v>6</c:v>
                </c:pt>
                <c:pt idx="12">
                  <c:v>8</c:v>
                </c:pt>
                <c:pt idx="13">
                  <c:v>5</c:v>
                </c:pt>
                <c:pt idx="14">
                  <c:v>2</c:v>
                </c:pt>
                <c:pt idx="15">
                  <c:v>4</c:v>
                </c:pt>
                <c:pt idx="16">
                  <c:v>3</c:v>
                </c:pt>
                <c:pt idx="17">
                  <c:v>7</c:v>
                </c:pt>
                <c:pt idx="18">
                  <c:v>8</c:v>
                </c:pt>
              </c:numCache>
            </c:numRef>
          </c:yVal>
          <c:smooth val="0"/>
          <c:extLst>
            <c:ext xmlns:c16="http://schemas.microsoft.com/office/drawing/2014/chart" uri="{C3380CC4-5D6E-409C-BE32-E72D297353CC}">
              <c16:uniqueId val="{00000001-105C-491F-9C96-2FD435AE9FE8}"/>
            </c:ext>
          </c:extLst>
        </c:ser>
        <c:dLbls>
          <c:showLegendKey val="0"/>
          <c:showVal val="0"/>
          <c:showCatName val="0"/>
          <c:showSerName val="0"/>
          <c:showPercent val="0"/>
          <c:showBubbleSize val="0"/>
        </c:dLbls>
        <c:axId val="804719496"/>
        <c:axId val="804718184"/>
      </c:scatterChart>
      <c:valAx>
        <c:axId val="80471949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8184"/>
        <c:crosses val="autoZero"/>
        <c:crossBetween val="midCat"/>
      </c:valAx>
      <c:valAx>
        <c:axId val="80471818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949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1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1'!$D$2:$D$20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1'!$E$2:$E$20</c:f>
              <c:numCache>
                <c:formatCode>General</c:formatCode>
                <c:ptCount val="19"/>
                <c:pt idx="0">
                  <c:v>15</c:v>
                </c:pt>
                <c:pt idx="1">
                  <c:v>22</c:v>
                </c:pt>
                <c:pt idx="2">
                  <c:v>7</c:v>
                </c:pt>
                <c:pt idx="3">
                  <c:v>15</c:v>
                </c:pt>
                <c:pt idx="4">
                  <c:v>11</c:v>
                </c:pt>
                <c:pt idx="5">
                  <c:v>14</c:v>
                </c:pt>
                <c:pt idx="6">
                  <c:v>8</c:v>
                </c:pt>
                <c:pt idx="7">
                  <c:v>13</c:v>
                </c:pt>
                <c:pt idx="8">
                  <c:v>12</c:v>
                </c:pt>
                <c:pt idx="9">
                  <c:v>7</c:v>
                </c:pt>
                <c:pt idx="10">
                  <c:v>9</c:v>
                </c:pt>
                <c:pt idx="11">
                  <c:v>9</c:v>
                </c:pt>
                <c:pt idx="12">
                  <c:v>17</c:v>
                </c:pt>
                <c:pt idx="13">
                  <c:v>7</c:v>
                </c:pt>
                <c:pt idx="14">
                  <c:v>8</c:v>
                </c:pt>
                <c:pt idx="15">
                  <c:v>2</c:v>
                </c:pt>
                <c:pt idx="16">
                  <c:v>8</c:v>
                </c:pt>
                <c:pt idx="17">
                  <c:v>7</c:v>
                </c:pt>
                <c:pt idx="18">
                  <c:v>7</c:v>
                </c:pt>
              </c:numCache>
            </c:numRef>
          </c:yVal>
          <c:smooth val="0"/>
          <c:extLst>
            <c:ext xmlns:c16="http://schemas.microsoft.com/office/drawing/2014/chart" uri="{C3380CC4-5D6E-409C-BE32-E72D297353CC}">
              <c16:uniqueId val="{00000001-DFAC-45CB-AE78-0ED9A24814FF}"/>
            </c:ext>
          </c:extLst>
        </c:ser>
        <c:dLbls>
          <c:showLegendKey val="0"/>
          <c:showVal val="0"/>
          <c:showCatName val="0"/>
          <c:showSerName val="0"/>
          <c:showPercent val="0"/>
          <c:showBubbleSize val="0"/>
        </c:dLbls>
        <c:axId val="804714904"/>
        <c:axId val="804713920"/>
      </c:scatterChart>
      <c:valAx>
        <c:axId val="804714904"/>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3920"/>
        <c:crosses val="autoZero"/>
        <c:crossBetween val="midCat"/>
      </c:valAx>
      <c:valAx>
        <c:axId val="80471392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4904"/>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All Tropical Disturbances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1850.xlsx]all'!$D$2:$D$20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1850.xlsx]all'!$E$2:$E$20</c:f>
              <c:numCache>
                <c:formatCode>General</c:formatCode>
                <c:ptCount val="19"/>
                <c:pt idx="0">
                  <c:v>91</c:v>
                </c:pt>
                <c:pt idx="1">
                  <c:v>82</c:v>
                </c:pt>
                <c:pt idx="2">
                  <c:v>79</c:v>
                </c:pt>
                <c:pt idx="3">
                  <c:v>83</c:v>
                </c:pt>
                <c:pt idx="4">
                  <c:v>81</c:v>
                </c:pt>
                <c:pt idx="5">
                  <c:v>90</c:v>
                </c:pt>
                <c:pt idx="6">
                  <c:v>77</c:v>
                </c:pt>
                <c:pt idx="7">
                  <c:v>72</c:v>
                </c:pt>
                <c:pt idx="8">
                  <c:v>81</c:v>
                </c:pt>
                <c:pt idx="9">
                  <c:v>73</c:v>
                </c:pt>
                <c:pt idx="10">
                  <c:v>62</c:v>
                </c:pt>
                <c:pt idx="11">
                  <c:v>72</c:v>
                </c:pt>
                <c:pt idx="12">
                  <c:v>80</c:v>
                </c:pt>
                <c:pt idx="13">
                  <c:v>68</c:v>
                </c:pt>
                <c:pt idx="14">
                  <c:v>50</c:v>
                </c:pt>
                <c:pt idx="15">
                  <c:v>74</c:v>
                </c:pt>
                <c:pt idx="16">
                  <c:v>56</c:v>
                </c:pt>
                <c:pt idx="17">
                  <c:v>54</c:v>
                </c:pt>
                <c:pt idx="18">
                  <c:v>64</c:v>
                </c:pt>
              </c:numCache>
            </c:numRef>
          </c:yVal>
          <c:smooth val="0"/>
          <c:extLst>
            <c:ext xmlns:c16="http://schemas.microsoft.com/office/drawing/2014/chart" uri="{C3380CC4-5D6E-409C-BE32-E72D297353CC}">
              <c16:uniqueId val="{00000001-D237-48D8-85B1-F155A8D7AC58}"/>
            </c:ext>
          </c:extLst>
        </c:ser>
        <c:dLbls>
          <c:showLegendKey val="0"/>
          <c:showVal val="0"/>
          <c:showCatName val="0"/>
          <c:showSerName val="0"/>
          <c:showPercent val="0"/>
          <c:showBubbleSize val="0"/>
        </c:dLbls>
        <c:axId val="778723352"/>
        <c:axId val="751325984"/>
      </c:scatterChart>
      <c:valAx>
        <c:axId val="778723352"/>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751325984"/>
        <c:crosses val="autoZero"/>
        <c:crossBetween val="midCat"/>
      </c:valAx>
      <c:valAx>
        <c:axId val="75132598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778723352"/>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r>
              <a:rPr lang="en-US" sz="2800" b="0" i="0" u="none" strike="noStrike" kern="1200" baseline="0" dirty="0">
                <a:solidFill>
                  <a:schemeClr val="tx1">
                    <a:lumMod val="65000"/>
                    <a:lumOff val="35000"/>
                  </a:schemeClr>
                </a:solidFill>
                <a:latin typeface="+mn-lt"/>
                <a:ea typeface="+mn-ea"/>
                <a:cs typeface="+mn-cs"/>
              </a:rPr>
              <a:t>Category 5 Hurricanes Globally</a:t>
            </a:r>
          </a:p>
        </c:rich>
      </c:tx>
      <c:layout>
        <c:manualLayout>
          <c:xMode val="edge"/>
          <c:yMode val="edge"/>
          <c:x val="0.27068192087121584"/>
          <c:y val="1.9456584817001146E-2"/>
        </c:manualLayout>
      </c:layout>
      <c:overlay val="0"/>
      <c:spPr>
        <a:noFill/>
        <a:ln>
          <a:noFill/>
        </a:ln>
        <a:effectLst/>
      </c:spPr>
      <c:txPr>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5'!$D$2:$D$21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5'!$E$2:$E$21</c:f>
              <c:numCache>
                <c:formatCode>General</c:formatCode>
                <c:ptCount val="20"/>
                <c:pt idx="0">
                  <c:v>0</c:v>
                </c:pt>
                <c:pt idx="1">
                  <c:v>0</c:v>
                </c:pt>
                <c:pt idx="2">
                  <c:v>0</c:v>
                </c:pt>
                <c:pt idx="3">
                  <c:v>1</c:v>
                </c:pt>
                <c:pt idx="4">
                  <c:v>1</c:v>
                </c:pt>
                <c:pt idx="5">
                  <c:v>4</c:v>
                </c:pt>
                <c:pt idx="6">
                  <c:v>0</c:v>
                </c:pt>
                <c:pt idx="7">
                  <c:v>2</c:v>
                </c:pt>
                <c:pt idx="8">
                  <c:v>0</c:v>
                </c:pt>
                <c:pt idx="9">
                  <c:v>4</c:v>
                </c:pt>
                <c:pt idx="10">
                  <c:v>2</c:v>
                </c:pt>
                <c:pt idx="11">
                  <c:v>2</c:v>
                </c:pt>
                <c:pt idx="12">
                  <c:v>3</c:v>
                </c:pt>
                <c:pt idx="13">
                  <c:v>6</c:v>
                </c:pt>
                <c:pt idx="14">
                  <c:v>5</c:v>
                </c:pt>
                <c:pt idx="15">
                  <c:v>2</c:v>
                </c:pt>
                <c:pt idx="16">
                  <c:v>1</c:v>
                </c:pt>
                <c:pt idx="17">
                  <c:v>2</c:v>
                </c:pt>
                <c:pt idx="18">
                  <c:v>4</c:v>
                </c:pt>
              </c:numCache>
            </c:numRef>
          </c:yVal>
          <c:smooth val="0"/>
          <c:extLst>
            <c:ext xmlns:c16="http://schemas.microsoft.com/office/drawing/2014/chart" uri="{C3380CC4-5D6E-409C-BE32-E72D297353CC}">
              <c16:uniqueId val="{00000001-F11C-461D-8B3E-6FECF872E464}"/>
            </c:ext>
          </c:extLst>
        </c:ser>
        <c:dLbls>
          <c:showLegendKey val="0"/>
          <c:showVal val="0"/>
          <c:showCatName val="0"/>
          <c:showSerName val="0"/>
          <c:showPercent val="0"/>
          <c:showBubbleSize val="0"/>
        </c:dLbls>
        <c:axId val="643361712"/>
        <c:axId val="643359416"/>
      </c:scatterChart>
      <c:valAx>
        <c:axId val="643361712"/>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643359416"/>
        <c:crosses val="autoZero"/>
        <c:crossBetween val="midCat"/>
      </c:valAx>
      <c:valAx>
        <c:axId val="64335941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3361712"/>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r>
              <a:rPr lang="en-US" sz="2800" b="0" i="0" u="none" strike="noStrike" kern="1200" baseline="0" dirty="0">
                <a:solidFill>
                  <a:schemeClr val="tx1">
                    <a:lumMod val="65000"/>
                    <a:lumOff val="35000"/>
                  </a:schemeClr>
                </a:solidFill>
                <a:latin typeface="+mn-lt"/>
                <a:ea typeface="+mn-ea"/>
                <a:cs typeface="+mn-cs"/>
              </a:rPr>
              <a:t>Category 5 Hurricanes Globally</a:t>
            </a:r>
          </a:p>
        </c:rich>
      </c:tx>
      <c:layout>
        <c:manualLayout>
          <c:xMode val="edge"/>
          <c:yMode val="edge"/>
          <c:x val="0.27068192087121584"/>
          <c:y val="1.9456584817001146E-2"/>
        </c:manualLayout>
      </c:layout>
      <c:overlay val="0"/>
      <c:spPr>
        <a:noFill/>
        <a:ln>
          <a:noFill/>
        </a:ln>
        <a:effectLst/>
      </c:spPr>
      <c:txPr>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5'!$D$2:$D$21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5'!$E$2:$E$21</c:f>
              <c:numCache>
                <c:formatCode>General</c:formatCode>
                <c:ptCount val="20"/>
                <c:pt idx="0">
                  <c:v>0</c:v>
                </c:pt>
                <c:pt idx="1">
                  <c:v>0</c:v>
                </c:pt>
                <c:pt idx="2">
                  <c:v>0</c:v>
                </c:pt>
                <c:pt idx="3">
                  <c:v>1</c:v>
                </c:pt>
                <c:pt idx="4">
                  <c:v>1</c:v>
                </c:pt>
                <c:pt idx="5">
                  <c:v>4</c:v>
                </c:pt>
                <c:pt idx="6">
                  <c:v>0</c:v>
                </c:pt>
                <c:pt idx="7">
                  <c:v>2</c:v>
                </c:pt>
                <c:pt idx="8">
                  <c:v>0</c:v>
                </c:pt>
                <c:pt idx="9">
                  <c:v>4</c:v>
                </c:pt>
                <c:pt idx="10">
                  <c:v>2</c:v>
                </c:pt>
                <c:pt idx="11">
                  <c:v>2</c:v>
                </c:pt>
                <c:pt idx="12">
                  <c:v>3</c:v>
                </c:pt>
                <c:pt idx="13">
                  <c:v>6</c:v>
                </c:pt>
                <c:pt idx="14">
                  <c:v>5</c:v>
                </c:pt>
                <c:pt idx="15">
                  <c:v>2</c:v>
                </c:pt>
                <c:pt idx="16">
                  <c:v>1</c:v>
                </c:pt>
                <c:pt idx="17">
                  <c:v>2</c:v>
                </c:pt>
                <c:pt idx="18">
                  <c:v>4</c:v>
                </c:pt>
              </c:numCache>
            </c:numRef>
          </c:yVal>
          <c:smooth val="0"/>
          <c:extLst>
            <c:ext xmlns:c16="http://schemas.microsoft.com/office/drawing/2014/chart" uri="{C3380CC4-5D6E-409C-BE32-E72D297353CC}">
              <c16:uniqueId val="{00000001-F11C-461D-8B3E-6FECF872E464}"/>
            </c:ext>
          </c:extLst>
        </c:ser>
        <c:dLbls>
          <c:showLegendKey val="0"/>
          <c:showVal val="0"/>
          <c:showCatName val="0"/>
          <c:showSerName val="0"/>
          <c:showPercent val="0"/>
          <c:showBubbleSize val="0"/>
        </c:dLbls>
        <c:axId val="643361712"/>
        <c:axId val="643359416"/>
      </c:scatterChart>
      <c:valAx>
        <c:axId val="643361712"/>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643359416"/>
        <c:crosses val="autoZero"/>
        <c:crossBetween val="midCat"/>
      </c:valAx>
      <c:valAx>
        <c:axId val="64335941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3361712"/>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r>
              <a:rPr lang="en-US" sz="2800" b="0" i="0" u="none" strike="noStrike" kern="1200" baseline="0" dirty="0">
                <a:solidFill>
                  <a:schemeClr val="tx1">
                    <a:lumMod val="65000"/>
                    <a:lumOff val="35000"/>
                  </a:schemeClr>
                </a:solidFill>
                <a:latin typeface="+mn-lt"/>
                <a:ea typeface="+mn-ea"/>
                <a:cs typeface="+mn-cs"/>
              </a:rPr>
              <a:t>Category 5 Hurricanes Globally</a:t>
            </a:r>
          </a:p>
        </c:rich>
      </c:tx>
      <c:layout>
        <c:manualLayout>
          <c:xMode val="edge"/>
          <c:yMode val="edge"/>
          <c:x val="0.27068192087121584"/>
          <c:y val="1.9456584817001146E-2"/>
        </c:manualLayout>
      </c:layout>
      <c:overlay val="0"/>
      <c:spPr>
        <a:noFill/>
        <a:ln>
          <a:noFill/>
        </a:ln>
        <a:effectLst/>
      </c:spPr>
      <c:txPr>
        <a:bodyPr rot="0" spcFirstLastPara="1" vertOverflow="ellipsis" vert="horz" wrap="square" anchor="ctr" anchorCtr="1"/>
        <a:lstStyle/>
        <a:p>
          <a:pPr algn="ctr">
            <a:defRPr lang="en-US"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5'!$D$2:$D$21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5'!$E$2:$E$21</c:f>
              <c:numCache>
                <c:formatCode>General</c:formatCode>
                <c:ptCount val="20"/>
                <c:pt idx="0">
                  <c:v>0</c:v>
                </c:pt>
                <c:pt idx="1">
                  <c:v>0</c:v>
                </c:pt>
                <c:pt idx="2">
                  <c:v>0</c:v>
                </c:pt>
                <c:pt idx="3">
                  <c:v>1</c:v>
                </c:pt>
                <c:pt idx="4">
                  <c:v>1</c:v>
                </c:pt>
                <c:pt idx="5">
                  <c:v>4</c:v>
                </c:pt>
                <c:pt idx="6">
                  <c:v>0</c:v>
                </c:pt>
                <c:pt idx="7">
                  <c:v>2</c:v>
                </c:pt>
                <c:pt idx="8">
                  <c:v>0</c:v>
                </c:pt>
                <c:pt idx="9">
                  <c:v>4</c:v>
                </c:pt>
                <c:pt idx="10">
                  <c:v>2</c:v>
                </c:pt>
                <c:pt idx="11">
                  <c:v>2</c:v>
                </c:pt>
                <c:pt idx="12">
                  <c:v>3</c:v>
                </c:pt>
                <c:pt idx="13">
                  <c:v>6</c:v>
                </c:pt>
                <c:pt idx="14">
                  <c:v>5</c:v>
                </c:pt>
                <c:pt idx="15">
                  <c:v>2</c:v>
                </c:pt>
                <c:pt idx="16">
                  <c:v>1</c:v>
                </c:pt>
                <c:pt idx="17">
                  <c:v>2</c:v>
                </c:pt>
                <c:pt idx="18">
                  <c:v>4</c:v>
                </c:pt>
              </c:numCache>
            </c:numRef>
          </c:yVal>
          <c:smooth val="0"/>
          <c:extLst>
            <c:ext xmlns:c16="http://schemas.microsoft.com/office/drawing/2014/chart" uri="{C3380CC4-5D6E-409C-BE32-E72D297353CC}">
              <c16:uniqueId val="{00000001-F11C-461D-8B3E-6FECF872E464}"/>
            </c:ext>
          </c:extLst>
        </c:ser>
        <c:dLbls>
          <c:showLegendKey val="0"/>
          <c:showVal val="0"/>
          <c:showCatName val="0"/>
          <c:showSerName val="0"/>
          <c:showPercent val="0"/>
          <c:showBubbleSize val="0"/>
        </c:dLbls>
        <c:axId val="643361712"/>
        <c:axId val="643359416"/>
      </c:scatterChart>
      <c:valAx>
        <c:axId val="643361712"/>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643359416"/>
        <c:crosses val="autoZero"/>
        <c:crossBetween val="midCat"/>
      </c:valAx>
      <c:valAx>
        <c:axId val="64335941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3361712"/>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0" i="0" u="none" strike="noStrike" kern="1200" spc="0" baseline="0">
                <a:solidFill>
                  <a:schemeClr val="tx1">
                    <a:lumMod val="65000"/>
                    <a:lumOff val="35000"/>
                  </a:schemeClr>
                </a:solidFill>
                <a:latin typeface="+mn-lt"/>
                <a:ea typeface="+mn-ea"/>
                <a:cs typeface="+mn-cs"/>
              </a:defRPr>
            </a:pPr>
            <a:r>
              <a:rPr lang="en-US" sz="2800" b="0" i="0" u="none" strike="noStrike" kern="1200" spc="0" baseline="0">
                <a:solidFill>
                  <a:schemeClr val="tx1">
                    <a:lumMod val="65000"/>
                    <a:lumOff val="35000"/>
                  </a:schemeClr>
                </a:solidFill>
                <a:latin typeface="+mn-lt"/>
                <a:ea typeface="+mn-ea"/>
                <a:cs typeface="+mn-cs"/>
              </a:rPr>
              <a:t>Category 4 Hurricanes Globally</a:t>
            </a:r>
          </a:p>
        </c:rich>
      </c:tx>
      <c:overlay val="0"/>
      <c:spPr>
        <a:noFill/>
        <a:ln>
          <a:noFill/>
        </a:ln>
        <a:effectLst/>
      </c:spPr>
      <c:txPr>
        <a:bodyPr rot="0" spcFirstLastPara="1" vertOverflow="ellipsis" vert="horz" wrap="square" anchor="ctr" anchorCtr="1"/>
        <a:lstStyle/>
        <a:p>
          <a:pPr algn="ctr" rtl="0">
            <a:defRPr lang="en-US"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4'!$D$2:$D$20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4'!$E$2:$E$20</c:f>
              <c:numCache>
                <c:formatCode>General</c:formatCode>
                <c:ptCount val="19"/>
                <c:pt idx="0">
                  <c:v>4</c:v>
                </c:pt>
                <c:pt idx="1">
                  <c:v>3</c:v>
                </c:pt>
                <c:pt idx="2">
                  <c:v>6</c:v>
                </c:pt>
                <c:pt idx="3">
                  <c:v>5</c:v>
                </c:pt>
                <c:pt idx="4">
                  <c:v>7</c:v>
                </c:pt>
                <c:pt idx="5">
                  <c:v>3</c:v>
                </c:pt>
                <c:pt idx="6">
                  <c:v>2</c:v>
                </c:pt>
                <c:pt idx="7">
                  <c:v>2</c:v>
                </c:pt>
                <c:pt idx="8">
                  <c:v>6</c:v>
                </c:pt>
                <c:pt idx="9">
                  <c:v>8</c:v>
                </c:pt>
                <c:pt idx="10">
                  <c:v>7</c:v>
                </c:pt>
                <c:pt idx="11">
                  <c:v>12</c:v>
                </c:pt>
                <c:pt idx="12">
                  <c:v>8</c:v>
                </c:pt>
                <c:pt idx="13">
                  <c:v>5</c:v>
                </c:pt>
                <c:pt idx="14">
                  <c:v>9</c:v>
                </c:pt>
                <c:pt idx="15">
                  <c:v>10</c:v>
                </c:pt>
                <c:pt idx="16">
                  <c:v>7</c:v>
                </c:pt>
                <c:pt idx="17">
                  <c:v>4</c:v>
                </c:pt>
                <c:pt idx="18">
                  <c:v>8</c:v>
                </c:pt>
              </c:numCache>
            </c:numRef>
          </c:yVal>
          <c:smooth val="0"/>
          <c:extLst>
            <c:ext xmlns:c16="http://schemas.microsoft.com/office/drawing/2014/chart" uri="{C3380CC4-5D6E-409C-BE32-E72D297353CC}">
              <c16:uniqueId val="{00000001-3F9F-495E-A4B0-51C9F482C850}"/>
            </c:ext>
          </c:extLst>
        </c:ser>
        <c:dLbls>
          <c:showLegendKey val="0"/>
          <c:showVal val="0"/>
          <c:showCatName val="0"/>
          <c:showSerName val="0"/>
          <c:showPercent val="0"/>
          <c:showBubbleSize val="0"/>
        </c:dLbls>
        <c:axId val="759294264"/>
        <c:axId val="759292296"/>
      </c:scatterChart>
      <c:valAx>
        <c:axId val="759294264"/>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759292296"/>
        <c:crosses val="autoZero"/>
        <c:crossBetween val="midCat"/>
      </c:valAx>
      <c:valAx>
        <c:axId val="75929229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759294264"/>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3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122154812615643E-2"/>
          <c:y val="0.17755948539219479"/>
          <c:w val="0.88425489436771221"/>
          <c:h val="0.72857249401201896"/>
        </c:manualLayout>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3'!$D$2:$D$19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2016</c:v>
                </c:pt>
                <c:pt idx="16">
                  <c:v>2017</c:v>
                </c:pt>
                <c:pt idx="17">
                  <c:v>2018</c:v>
                </c:pt>
              </c:numCache>
            </c:numRef>
          </c:xVal>
          <c:yVal>
            <c:numRef>
              <c:f>'[global tropical storm data since about 1850.xlsx]level 3'!$E$2:$E$19</c:f>
              <c:numCache>
                <c:formatCode>General</c:formatCode>
                <c:ptCount val="18"/>
                <c:pt idx="0">
                  <c:v>12</c:v>
                </c:pt>
                <c:pt idx="1">
                  <c:v>6</c:v>
                </c:pt>
                <c:pt idx="2">
                  <c:v>11</c:v>
                </c:pt>
                <c:pt idx="3">
                  <c:v>5</c:v>
                </c:pt>
                <c:pt idx="4">
                  <c:v>9</c:v>
                </c:pt>
                <c:pt idx="5">
                  <c:v>10</c:v>
                </c:pt>
                <c:pt idx="6">
                  <c:v>17</c:v>
                </c:pt>
                <c:pt idx="7">
                  <c:v>9</c:v>
                </c:pt>
                <c:pt idx="8">
                  <c:v>8</c:v>
                </c:pt>
                <c:pt idx="9">
                  <c:v>3</c:v>
                </c:pt>
                <c:pt idx="10">
                  <c:v>4</c:v>
                </c:pt>
                <c:pt idx="11">
                  <c:v>4</c:v>
                </c:pt>
                <c:pt idx="12">
                  <c:v>8</c:v>
                </c:pt>
                <c:pt idx="13">
                  <c:v>4</c:v>
                </c:pt>
                <c:pt idx="14">
                  <c:v>5</c:v>
                </c:pt>
                <c:pt idx="15">
                  <c:v>5</c:v>
                </c:pt>
                <c:pt idx="16">
                  <c:v>5</c:v>
                </c:pt>
                <c:pt idx="17">
                  <c:v>2</c:v>
                </c:pt>
              </c:numCache>
            </c:numRef>
          </c:yVal>
          <c:smooth val="0"/>
          <c:extLst>
            <c:ext xmlns:c16="http://schemas.microsoft.com/office/drawing/2014/chart" uri="{C3380CC4-5D6E-409C-BE32-E72D297353CC}">
              <c16:uniqueId val="{00000001-B294-49C7-9A80-0ECA84F49BEC}"/>
            </c:ext>
          </c:extLst>
        </c:ser>
        <c:dLbls>
          <c:showLegendKey val="0"/>
          <c:showVal val="0"/>
          <c:showCatName val="0"/>
          <c:showSerName val="0"/>
          <c:showPercent val="0"/>
          <c:showBubbleSize val="0"/>
        </c:dLbls>
        <c:axId val="649783136"/>
        <c:axId val="649781824"/>
      </c:scatterChart>
      <c:valAx>
        <c:axId val="64978313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1824"/>
        <c:crosses val="autoZero"/>
        <c:crossBetween val="midCat"/>
      </c:valAx>
      <c:valAx>
        <c:axId val="64978182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313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3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122154812615643E-2"/>
          <c:y val="0.17755948539219479"/>
          <c:w val="0.88425489436771221"/>
          <c:h val="0.72857249401201896"/>
        </c:manualLayout>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3'!$D$2:$D$19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2016</c:v>
                </c:pt>
                <c:pt idx="16">
                  <c:v>2017</c:v>
                </c:pt>
                <c:pt idx="17">
                  <c:v>2018</c:v>
                </c:pt>
              </c:numCache>
            </c:numRef>
          </c:xVal>
          <c:yVal>
            <c:numRef>
              <c:f>'[global tropical storm data since about 1850.xlsx]level 3'!$E$2:$E$19</c:f>
              <c:numCache>
                <c:formatCode>General</c:formatCode>
                <c:ptCount val="18"/>
                <c:pt idx="0">
                  <c:v>12</c:v>
                </c:pt>
                <c:pt idx="1">
                  <c:v>6</c:v>
                </c:pt>
                <c:pt idx="2">
                  <c:v>11</c:v>
                </c:pt>
                <c:pt idx="3">
                  <c:v>5</c:v>
                </c:pt>
                <c:pt idx="4">
                  <c:v>9</c:v>
                </c:pt>
                <c:pt idx="5">
                  <c:v>10</c:v>
                </c:pt>
                <c:pt idx="6">
                  <c:v>17</c:v>
                </c:pt>
                <c:pt idx="7">
                  <c:v>9</c:v>
                </c:pt>
                <c:pt idx="8">
                  <c:v>8</c:v>
                </c:pt>
                <c:pt idx="9">
                  <c:v>3</c:v>
                </c:pt>
                <c:pt idx="10">
                  <c:v>4</c:v>
                </c:pt>
                <c:pt idx="11">
                  <c:v>4</c:v>
                </c:pt>
                <c:pt idx="12">
                  <c:v>8</c:v>
                </c:pt>
                <c:pt idx="13">
                  <c:v>4</c:v>
                </c:pt>
                <c:pt idx="14">
                  <c:v>5</c:v>
                </c:pt>
                <c:pt idx="15">
                  <c:v>5</c:v>
                </c:pt>
                <c:pt idx="16">
                  <c:v>5</c:v>
                </c:pt>
                <c:pt idx="17">
                  <c:v>2</c:v>
                </c:pt>
              </c:numCache>
            </c:numRef>
          </c:yVal>
          <c:smooth val="0"/>
          <c:extLst>
            <c:ext xmlns:c16="http://schemas.microsoft.com/office/drawing/2014/chart" uri="{C3380CC4-5D6E-409C-BE32-E72D297353CC}">
              <c16:uniqueId val="{00000001-B294-49C7-9A80-0ECA84F49BEC}"/>
            </c:ext>
          </c:extLst>
        </c:ser>
        <c:dLbls>
          <c:showLegendKey val="0"/>
          <c:showVal val="0"/>
          <c:showCatName val="0"/>
          <c:showSerName val="0"/>
          <c:showPercent val="0"/>
          <c:showBubbleSize val="0"/>
        </c:dLbls>
        <c:axId val="649783136"/>
        <c:axId val="649781824"/>
      </c:scatterChart>
      <c:valAx>
        <c:axId val="64978313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1824"/>
        <c:crosses val="autoZero"/>
        <c:crossBetween val="midCat"/>
      </c:valAx>
      <c:valAx>
        <c:axId val="64978182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313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2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2'!$D$2:$D$20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2'!$E$2:$E$20</c:f>
              <c:numCache>
                <c:formatCode>General</c:formatCode>
                <c:ptCount val="19"/>
                <c:pt idx="0">
                  <c:v>3</c:v>
                </c:pt>
                <c:pt idx="1">
                  <c:v>8</c:v>
                </c:pt>
                <c:pt idx="2">
                  <c:v>10</c:v>
                </c:pt>
                <c:pt idx="3">
                  <c:v>8</c:v>
                </c:pt>
                <c:pt idx="4">
                  <c:v>10</c:v>
                </c:pt>
                <c:pt idx="5">
                  <c:v>7</c:v>
                </c:pt>
                <c:pt idx="6">
                  <c:v>5</c:v>
                </c:pt>
                <c:pt idx="7">
                  <c:v>5</c:v>
                </c:pt>
                <c:pt idx="8">
                  <c:v>5</c:v>
                </c:pt>
                <c:pt idx="9">
                  <c:v>6</c:v>
                </c:pt>
                <c:pt idx="10">
                  <c:v>5</c:v>
                </c:pt>
                <c:pt idx="11">
                  <c:v>6</c:v>
                </c:pt>
                <c:pt idx="12">
                  <c:v>8</c:v>
                </c:pt>
                <c:pt idx="13">
                  <c:v>5</c:v>
                </c:pt>
                <c:pt idx="14">
                  <c:v>2</c:v>
                </c:pt>
                <c:pt idx="15">
                  <c:v>4</c:v>
                </c:pt>
                <c:pt idx="16">
                  <c:v>3</c:v>
                </c:pt>
                <c:pt idx="17">
                  <c:v>7</c:v>
                </c:pt>
                <c:pt idx="18">
                  <c:v>8</c:v>
                </c:pt>
              </c:numCache>
            </c:numRef>
          </c:yVal>
          <c:smooth val="0"/>
          <c:extLst>
            <c:ext xmlns:c16="http://schemas.microsoft.com/office/drawing/2014/chart" uri="{C3380CC4-5D6E-409C-BE32-E72D297353CC}">
              <c16:uniqueId val="{00000001-105C-491F-9C96-2FD435AE9FE8}"/>
            </c:ext>
          </c:extLst>
        </c:ser>
        <c:dLbls>
          <c:showLegendKey val="0"/>
          <c:showVal val="0"/>
          <c:showCatName val="0"/>
          <c:showSerName val="0"/>
          <c:showPercent val="0"/>
          <c:showBubbleSize val="0"/>
        </c:dLbls>
        <c:axId val="804719496"/>
        <c:axId val="804718184"/>
      </c:scatterChart>
      <c:valAx>
        <c:axId val="80471949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8184"/>
        <c:crosses val="autoZero"/>
        <c:crossBetween val="midCat"/>
      </c:valAx>
      <c:valAx>
        <c:axId val="80471818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949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3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122154812615643E-2"/>
          <c:y val="0.17755948539219479"/>
          <c:w val="0.88425489436771221"/>
          <c:h val="0.72857249401201896"/>
        </c:manualLayout>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3'!$D$2:$D$19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2016</c:v>
                </c:pt>
                <c:pt idx="16">
                  <c:v>2017</c:v>
                </c:pt>
                <c:pt idx="17">
                  <c:v>2018</c:v>
                </c:pt>
              </c:numCache>
            </c:numRef>
          </c:xVal>
          <c:yVal>
            <c:numRef>
              <c:f>'[global tropical storm data since about 1850.xlsx]level 3'!$E$2:$E$19</c:f>
              <c:numCache>
                <c:formatCode>General</c:formatCode>
                <c:ptCount val="18"/>
                <c:pt idx="0">
                  <c:v>12</c:v>
                </c:pt>
                <c:pt idx="1">
                  <c:v>6</c:v>
                </c:pt>
                <c:pt idx="2">
                  <c:v>11</c:v>
                </c:pt>
                <c:pt idx="3">
                  <c:v>5</c:v>
                </c:pt>
                <c:pt idx="4">
                  <c:v>9</c:v>
                </c:pt>
                <c:pt idx="5">
                  <c:v>10</c:v>
                </c:pt>
                <c:pt idx="6">
                  <c:v>17</c:v>
                </c:pt>
                <c:pt idx="7">
                  <c:v>9</c:v>
                </c:pt>
                <c:pt idx="8">
                  <c:v>8</c:v>
                </c:pt>
                <c:pt idx="9">
                  <c:v>3</c:v>
                </c:pt>
                <c:pt idx="10">
                  <c:v>4</c:v>
                </c:pt>
                <c:pt idx="11">
                  <c:v>4</c:v>
                </c:pt>
                <c:pt idx="12">
                  <c:v>8</c:v>
                </c:pt>
                <c:pt idx="13">
                  <c:v>4</c:v>
                </c:pt>
                <c:pt idx="14">
                  <c:v>5</c:v>
                </c:pt>
                <c:pt idx="15">
                  <c:v>5</c:v>
                </c:pt>
                <c:pt idx="16">
                  <c:v>5</c:v>
                </c:pt>
                <c:pt idx="17">
                  <c:v>2</c:v>
                </c:pt>
              </c:numCache>
            </c:numRef>
          </c:yVal>
          <c:smooth val="0"/>
          <c:extLst>
            <c:ext xmlns:c16="http://schemas.microsoft.com/office/drawing/2014/chart" uri="{C3380CC4-5D6E-409C-BE32-E72D297353CC}">
              <c16:uniqueId val="{00000001-B294-49C7-9A80-0ECA84F49BEC}"/>
            </c:ext>
          </c:extLst>
        </c:ser>
        <c:dLbls>
          <c:showLegendKey val="0"/>
          <c:showVal val="0"/>
          <c:showCatName val="0"/>
          <c:showSerName val="0"/>
          <c:showPercent val="0"/>
          <c:showBubbleSize val="0"/>
        </c:dLbls>
        <c:axId val="649783136"/>
        <c:axId val="649781824"/>
      </c:scatterChart>
      <c:valAx>
        <c:axId val="64978313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1824"/>
        <c:crosses val="autoZero"/>
        <c:crossBetween val="midCat"/>
      </c:valAx>
      <c:valAx>
        <c:axId val="64978182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313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2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2'!$D$2:$D$20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2'!$E$2:$E$20</c:f>
              <c:numCache>
                <c:formatCode>General</c:formatCode>
                <c:ptCount val="19"/>
                <c:pt idx="0">
                  <c:v>3</c:v>
                </c:pt>
                <c:pt idx="1">
                  <c:v>8</c:v>
                </c:pt>
                <c:pt idx="2">
                  <c:v>10</c:v>
                </c:pt>
                <c:pt idx="3">
                  <c:v>8</c:v>
                </c:pt>
                <c:pt idx="4">
                  <c:v>10</c:v>
                </c:pt>
                <c:pt idx="5">
                  <c:v>7</c:v>
                </c:pt>
                <c:pt idx="6">
                  <c:v>5</c:v>
                </c:pt>
                <c:pt idx="7">
                  <c:v>5</c:v>
                </c:pt>
                <c:pt idx="8">
                  <c:v>5</c:v>
                </c:pt>
                <c:pt idx="9">
                  <c:v>6</c:v>
                </c:pt>
                <c:pt idx="10">
                  <c:v>5</c:v>
                </c:pt>
                <c:pt idx="11">
                  <c:v>6</c:v>
                </c:pt>
                <c:pt idx="12">
                  <c:v>8</c:v>
                </c:pt>
                <c:pt idx="13">
                  <c:v>5</c:v>
                </c:pt>
                <c:pt idx="14">
                  <c:v>2</c:v>
                </c:pt>
                <c:pt idx="15">
                  <c:v>4</c:v>
                </c:pt>
                <c:pt idx="16">
                  <c:v>3</c:v>
                </c:pt>
                <c:pt idx="17">
                  <c:v>7</c:v>
                </c:pt>
                <c:pt idx="18">
                  <c:v>8</c:v>
                </c:pt>
              </c:numCache>
            </c:numRef>
          </c:yVal>
          <c:smooth val="0"/>
          <c:extLst>
            <c:ext xmlns:c16="http://schemas.microsoft.com/office/drawing/2014/chart" uri="{C3380CC4-5D6E-409C-BE32-E72D297353CC}">
              <c16:uniqueId val="{00000001-105C-491F-9C96-2FD435AE9FE8}"/>
            </c:ext>
          </c:extLst>
        </c:ser>
        <c:dLbls>
          <c:showLegendKey val="0"/>
          <c:showVal val="0"/>
          <c:showCatName val="0"/>
          <c:showSerName val="0"/>
          <c:showPercent val="0"/>
          <c:showBubbleSize val="0"/>
        </c:dLbls>
        <c:axId val="804719496"/>
        <c:axId val="804718184"/>
      </c:scatterChart>
      <c:valAx>
        <c:axId val="80471949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8184"/>
        <c:crosses val="autoZero"/>
        <c:crossBetween val="midCat"/>
      </c:valAx>
      <c:valAx>
        <c:axId val="80471818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949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1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1'!$D$2:$D$20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'[global tropical storm data since about 1850.xlsx]level 1'!$E$2:$E$20</c:f>
              <c:numCache>
                <c:formatCode>General</c:formatCode>
                <c:ptCount val="19"/>
                <c:pt idx="0">
                  <c:v>15</c:v>
                </c:pt>
                <c:pt idx="1">
                  <c:v>22</c:v>
                </c:pt>
                <c:pt idx="2">
                  <c:v>7</c:v>
                </c:pt>
                <c:pt idx="3">
                  <c:v>15</c:v>
                </c:pt>
                <c:pt idx="4">
                  <c:v>11</c:v>
                </c:pt>
                <c:pt idx="5">
                  <c:v>14</c:v>
                </c:pt>
                <c:pt idx="6">
                  <c:v>8</c:v>
                </c:pt>
                <c:pt idx="7">
                  <c:v>13</c:v>
                </c:pt>
                <c:pt idx="8">
                  <c:v>12</c:v>
                </c:pt>
                <c:pt idx="9">
                  <c:v>7</c:v>
                </c:pt>
                <c:pt idx="10">
                  <c:v>9</c:v>
                </c:pt>
                <c:pt idx="11">
                  <c:v>9</c:v>
                </c:pt>
                <c:pt idx="12">
                  <c:v>17</c:v>
                </c:pt>
                <c:pt idx="13">
                  <c:v>7</c:v>
                </c:pt>
                <c:pt idx="14">
                  <c:v>8</c:v>
                </c:pt>
                <c:pt idx="15">
                  <c:v>2</c:v>
                </c:pt>
                <c:pt idx="16">
                  <c:v>8</c:v>
                </c:pt>
                <c:pt idx="17">
                  <c:v>7</c:v>
                </c:pt>
                <c:pt idx="18">
                  <c:v>7</c:v>
                </c:pt>
              </c:numCache>
            </c:numRef>
          </c:yVal>
          <c:smooth val="0"/>
          <c:extLst>
            <c:ext xmlns:c16="http://schemas.microsoft.com/office/drawing/2014/chart" uri="{C3380CC4-5D6E-409C-BE32-E72D297353CC}">
              <c16:uniqueId val="{00000001-DFAC-45CB-AE78-0ED9A24814FF}"/>
            </c:ext>
          </c:extLst>
        </c:ser>
        <c:dLbls>
          <c:showLegendKey val="0"/>
          <c:showVal val="0"/>
          <c:showCatName val="0"/>
          <c:showSerName val="0"/>
          <c:showPercent val="0"/>
          <c:showBubbleSize val="0"/>
        </c:dLbls>
        <c:axId val="804714904"/>
        <c:axId val="804713920"/>
      </c:scatterChart>
      <c:valAx>
        <c:axId val="804714904"/>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3920"/>
        <c:crosses val="autoZero"/>
        <c:crossBetween val="midCat"/>
      </c:valAx>
      <c:valAx>
        <c:axId val="80471392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4714904"/>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chemeClr val="tx1">
                    <a:lumMod val="65000"/>
                    <a:lumOff val="35000"/>
                  </a:schemeClr>
                </a:solidFill>
                <a:latin typeface="+mn-lt"/>
                <a:ea typeface="+mn-ea"/>
                <a:cs typeface="+mn-cs"/>
              </a:rPr>
              <a:t>Category 3 Hurricanes Globally</a:t>
            </a:r>
          </a:p>
        </c:rich>
      </c:tx>
      <c:overlay val="0"/>
      <c:spPr>
        <a:noFill/>
        <a:ln>
          <a:noFill/>
        </a:ln>
        <a:effectLst/>
      </c:spPr>
      <c:txPr>
        <a:bodyPr rot="0" spcFirstLastPara="1" vertOverflow="ellipsis" vert="horz" wrap="square" anchor="ctr" anchorCtr="1"/>
        <a:lstStyle/>
        <a:p>
          <a:pPr algn="ctr" rtl="0">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122154812615643E-2"/>
          <c:y val="0.17755948539219479"/>
          <c:w val="0.88425489436771221"/>
          <c:h val="0.72857249401201896"/>
        </c:manualLayout>
      </c:layout>
      <c:scatterChart>
        <c:scatterStyle val="lineMarker"/>
        <c:varyColors val="0"/>
        <c:ser>
          <c:idx val="0"/>
          <c:order val="0"/>
          <c:spPr>
            <a:ln w="19050" cap="rnd">
              <a:noFill/>
              <a:round/>
            </a:ln>
            <a:effectLst/>
          </c:spPr>
          <c:marker>
            <c:symbol val="circle"/>
            <c:size val="5"/>
            <c:spPr>
              <a:solidFill>
                <a:srgbClr val="FF0000"/>
              </a:solidFill>
              <a:ln w="41275">
                <a:solidFill>
                  <a:srgbClr val="FF0000"/>
                </a:solidFill>
              </a:ln>
              <a:effectLst/>
            </c:spPr>
          </c:marker>
          <c:trendline>
            <c:spPr>
              <a:ln w="19050" cap="rnd">
                <a:solidFill>
                  <a:srgbClr val="FF0000"/>
                </a:solidFill>
                <a:prstDash val="solid"/>
              </a:ln>
              <a:effectLst/>
            </c:spPr>
            <c:trendlineType val="linear"/>
            <c:dispRSqr val="0"/>
            <c:dispEq val="0"/>
          </c:trendline>
          <c:xVal>
            <c:numRef>
              <c:f>'[global tropical storm data since about 1850.xlsx]level 3'!$D$2:$D$19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2016</c:v>
                </c:pt>
                <c:pt idx="16">
                  <c:v>2017</c:v>
                </c:pt>
                <c:pt idx="17">
                  <c:v>2018</c:v>
                </c:pt>
              </c:numCache>
            </c:numRef>
          </c:xVal>
          <c:yVal>
            <c:numRef>
              <c:f>'[global tropical storm data since about 1850.xlsx]level 3'!$E$2:$E$19</c:f>
              <c:numCache>
                <c:formatCode>General</c:formatCode>
                <c:ptCount val="18"/>
                <c:pt idx="0">
                  <c:v>12</c:v>
                </c:pt>
                <c:pt idx="1">
                  <c:v>6</c:v>
                </c:pt>
                <c:pt idx="2">
                  <c:v>11</c:v>
                </c:pt>
                <c:pt idx="3">
                  <c:v>5</c:v>
                </c:pt>
                <c:pt idx="4">
                  <c:v>9</c:v>
                </c:pt>
                <c:pt idx="5">
                  <c:v>10</c:v>
                </c:pt>
                <c:pt idx="6">
                  <c:v>17</c:v>
                </c:pt>
                <c:pt idx="7">
                  <c:v>9</c:v>
                </c:pt>
                <c:pt idx="8">
                  <c:v>8</c:v>
                </c:pt>
                <c:pt idx="9">
                  <c:v>3</c:v>
                </c:pt>
                <c:pt idx="10">
                  <c:v>4</c:v>
                </c:pt>
                <c:pt idx="11">
                  <c:v>4</c:v>
                </c:pt>
                <c:pt idx="12">
                  <c:v>8</c:v>
                </c:pt>
                <c:pt idx="13">
                  <c:v>4</c:v>
                </c:pt>
                <c:pt idx="14">
                  <c:v>5</c:v>
                </c:pt>
                <c:pt idx="15">
                  <c:v>5</c:v>
                </c:pt>
                <c:pt idx="16">
                  <c:v>5</c:v>
                </c:pt>
                <c:pt idx="17">
                  <c:v>2</c:v>
                </c:pt>
              </c:numCache>
            </c:numRef>
          </c:yVal>
          <c:smooth val="0"/>
          <c:extLst>
            <c:ext xmlns:c16="http://schemas.microsoft.com/office/drawing/2014/chart" uri="{C3380CC4-5D6E-409C-BE32-E72D297353CC}">
              <c16:uniqueId val="{00000001-B294-49C7-9A80-0ECA84F49BEC}"/>
            </c:ext>
          </c:extLst>
        </c:ser>
        <c:dLbls>
          <c:showLegendKey val="0"/>
          <c:showVal val="0"/>
          <c:showCatName val="0"/>
          <c:showSerName val="0"/>
          <c:showPercent val="0"/>
          <c:showBubbleSize val="0"/>
        </c:dLbls>
        <c:axId val="649783136"/>
        <c:axId val="649781824"/>
      </c:scatterChart>
      <c:valAx>
        <c:axId val="649783136"/>
        <c:scaling>
          <c:orientation val="minMax"/>
          <c:min val="200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1824"/>
        <c:crosses val="autoZero"/>
        <c:crossBetween val="midCat"/>
      </c:valAx>
      <c:valAx>
        <c:axId val="64978182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649783136"/>
        <c:crosses val="autoZero"/>
        <c:crossBetween val="midCat"/>
      </c:valAx>
      <c:spPr>
        <a:solidFill>
          <a:schemeClr val="accent3">
            <a:lumMod val="20000"/>
            <a:lumOff val="80000"/>
          </a:schemeClr>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withinLinearReversed" id="22">
  <a:schemeClr val="accent2"/>
</cs:colorStyle>
</file>

<file path=ppt/charts/colors15.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idx="1"/>
          </p:nvPr>
        </p:nvSpPr>
        <p:spPr>
          <a:xfrm>
            <a:off x="4023092" y="0"/>
            <a:ext cx="3077739" cy="471055"/>
          </a:xfrm>
          <a:prstGeom prst="rect">
            <a:avLst/>
          </a:prstGeom>
        </p:spPr>
        <p:txBody>
          <a:bodyPr vert="horz" lIns="93241" tIns="46621" rIns="93241" bIns="46621" rtlCol="0"/>
          <a:lstStyle>
            <a:lvl1pPr algn="r">
              <a:defRPr sz="1200"/>
            </a:lvl1pPr>
          </a:lstStyle>
          <a:p>
            <a:fld id="{E32A4FDD-BAE9-4839-BF3A-C38AE0E5C376}" type="datetimeFigureOut">
              <a:rPr lang="en-US" smtClean="0"/>
              <a:t>9/12/2019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241" tIns="46621" rIns="93241" bIns="46621"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3241" tIns="46621" rIns="93241" bIns="466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4"/>
          </a:xfrm>
          <a:prstGeom prst="rect">
            <a:avLst/>
          </a:prstGeom>
        </p:spPr>
        <p:txBody>
          <a:bodyPr vert="horz" lIns="93241" tIns="46621" rIns="93241" bIns="4662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4"/>
          </a:xfrm>
          <a:prstGeom prst="rect">
            <a:avLst/>
          </a:prstGeom>
        </p:spPr>
        <p:txBody>
          <a:bodyPr vert="horz" lIns="93241" tIns="46621" rIns="93241" bIns="46621" rtlCol="0" anchor="b"/>
          <a:lstStyle>
            <a:lvl1pPr algn="r">
              <a:defRPr sz="1200"/>
            </a:lvl1pPr>
          </a:lstStyle>
          <a:p>
            <a:fld id="{3E96258C-2557-4F04-BB67-38CDBD7D37F6}" type="slidenum">
              <a:rPr lang="en-US" smtClean="0"/>
              <a:t>‹#›</a:t>
            </a:fld>
            <a:endParaRPr lang="en-US"/>
          </a:p>
        </p:txBody>
      </p:sp>
    </p:spTree>
    <p:extLst>
      <p:ext uri="{BB962C8B-B14F-4D97-AF65-F5344CB8AC3E}">
        <p14:creationId xmlns:p14="http://schemas.microsoft.com/office/powerpoint/2010/main" val="157858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iea.org/geco/emission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iea.org/geco/emission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3E96258C-2557-4F04-BB67-38CDBD7D37F6}" type="slidenum">
              <a:rPr lang="en-US" smtClean="0"/>
              <a:t>1</a:t>
            </a:fld>
            <a:endParaRPr lang="en-US"/>
          </a:p>
        </p:txBody>
      </p:sp>
    </p:spTree>
    <p:extLst>
      <p:ext uri="{BB962C8B-B14F-4D97-AF65-F5344CB8AC3E}">
        <p14:creationId xmlns:p14="http://schemas.microsoft.com/office/powerpoint/2010/main" val="330427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27</a:t>
            </a:fld>
            <a:endParaRPr lang="en-US"/>
          </a:p>
        </p:txBody>
      </p:sp>
    </p:spTree>
    <p:extLst>
      <p:ext uri="{BB962C8B-B14F-4D97-AF65-F5344CB8AC3E}">
        <p14:creationId xmlns:p14="http://schemas.microsoft.com/office/powerpoint/2010/main" val="78270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28</a:t>
            </a:fld>
            <a:endParaRPr lang="en-US"/>
          </a:p>
        </p:txBody>
      </p:sp>
    </p:spTree>
    <p:extLst>
      <p:ext uri="{BB962C8B-B14F-4D97-AF65-F5344CB8AC3E}">
        <p14:creationId xmlns:p14="http://schemas.microsoft.com/office/powerpoint/2010/main" val="96800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29</a:t>
            </a:fld>
            <a:endParaRPr lang="en-US"/>
          </a:p>
        </p:txBody>
      </p:sp>
    </p:spTree>
    <p:extLst>
      <p:ext uri="{BB962C8B-B14F-4D97-AF65-F5344CB8AC3E}">
        <p14:creationId xmlns:p14="http://schemas.microsoft.com/office/powerpoint/2010/main" val="228209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30</a:t>
            </a:fld>
            <a:endParaRPr lang="en-US"/>
          </a:p>
        </p:txBody>
      </p:sp>
    </p:spTree>
    <p:extLst>
      <p:ext uri="{BB962C8B-B14F-4D97-AF65-F5344CB8AC3E}">
        <p14:creationId xmlns:p14="http://schemas.microsoft.com/office/powerpoint/2010/main" val="256236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31</a:t>
            </a:fld>
            <a:endParaRPr lang="en-US"/>
          </a:p>
        </p:txBody>
      </p:sp>
    </p:spTree>
    <p:extLst>
      <p:ext uri="{BB962C8B-B14F-4D97-AF65-F5344CB8AC3E}">
        <p14:creationId xmlns:p14="http://schemas.microsoft.com/office/powerpoint/2010/main" val="64746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32</a:t>
            </a:fld>
            <a:endParaRPr lang="en-US"/>
          </a:p>
        </p:txBody>
      </p:sp>
    </p:spTree>
    <p:extLst>
      <p:ext uri="{BB962C8B-B14F-4D97-AF65-F5344CB8AC3E}">
        <p14:creationId xmlns:p14="http://schemas.microsoft.com/office/powerpoint/2010/main" val="82490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33</a:t>
            </a:fld>
            <a:endParaRPr lang="en-US"/>
          </a:p>
        </p:txBody>
      </p:sp>
    </p:spTree>
    <p:extLst>
      <p:ext uri="{BB962C8B-B14F-4D97-AF65-F5344CB8AC3E}">
        <p14:creationId xmlns:p14="http://schemas.microsoft.com/office/powerpoint/2010/main" val="400460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34</a:t>
            </a:fld>
            <a:endParaRPr lang="en-US"/>
          </a:p>
        </p:txBody>
      </p:sp>
    </p:spTree>
    <p:extLst>
      <p:ext uri="{BB962C8B-B14F-4D97-AF65-F5344CB8AC3E}">
        <p14:creationId xmlns:p14="http://schemas.microsoft.com/office/powerpoint/2010/main" val="351534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35</a:t>
            </a:fld>
            <a:endParaRPr lang="en-US"/>
          </a:p>
        </p:txBody>
      </p:sp>
    </p:spTree>
    <p:extLst>
      <p:ext uri="{BB962C8B-B14F-4D97-AF65-F5344CB8AC3E}">
        <p14:creationId xmlns:p14="http://schemas.microsoft.com/office/powerpoint/2010/main" val="239600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36</a:t>
            </a:fld>
            <a:endParaRPr lang="en-US"/>
          </a:p>
        </p:txBody>
      </p:sp>
    </p:spTree>
    <p:extLst>
      <p:ext uri="{BB962C8B-B14F-4D97-AF65-F5344CB8AC3E}">
        <p14:creationId xmlns:p14="http://schemas.microsoft.com/office/powerpoint/2010/main" val="226881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10</a:t>
            </a:fld>
            <a:endParaRPr lang="en-US"/>
          </a:p>
        </p:txBody>
      </p:sp>
    </p:spTree>
    <p:extLst>
      <p:ext uri="{BB962C8B-B14F-4D97-AF65-F5344CB8AC3E}">
        <p14:creationId xmlns:p14="http://schemas.microsoft.com/office/powerpoint/2010/main" val="19047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37</a:t>
            </a:fld>
            <a:endParaRPr lang="en-US"/>
          </a:p>
        </p:txBody>
      </p:sp>
    </p:spTree>
    <p:extLst>
      <p:ext uri="{BB962C8B-B14F-4D97-AF65-F5344CB8AC3E}">
        <p14:creationId xmlns:p14="http://schemas.microsoft.com/office/powerpoint/2010/main" val="357402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96258C-2557-4F04-BB67-38CDBD7D37F6}" type="slidenum">
              <a:rPr lang="en-US" smtClean="0"/>
              <a:t>38</a:t>
            </a:fld>
            <a:endParaRPr lang="en-US"/>
          </a:p>
        </p:txBody>
      </p:sp>
    </p:spTree>
    <p:extLst>
      <p:ext uri="{BB962C8B-B14F-4D97-AF65-F5344CB8AC3E}">
        <p14:creationId xmlns:p14="http://schemas.microsoft.com/office/powerpoint/2010/main" val="151215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39</a:t>
            </a:fld>
            <a:endParaRPr lang="en-US"/>
          </a:p>
        </p:txBody>
      </p:sp>
    </p:spTree>
    <p:extLst>
      <p:ext uri="{BB962C8B-B14F-4D97-AF65-F5344CB8AC3E}">
        <p14:creationId xmlns:p14="http://schemas.microsoft.com/office/powerpoint/2010/main" val="165876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 would like to recognize our Workshop Speakers. Could you stand when I call your name and remain standing. Charles Herzog presented a workshop on </a:t>
            </a:r>
            <a:r>
              <a:rPr lang="en-US" sz="2000" b="1" dirty="0"/>
              <a:t>Achieving Test Run Objectives with Advance Preparation and Real Time Information.</a:t>
            </a:r>
            <a:r>
              <a:rPr lang="en-US" sz="2000" dirty="0"/>
              <a:t> Lisa Smith presented a workshop on </a:t>
            </a:r>
            <a:r>
              <a:rPr lang="en-US" sz="2000" b="1" dirty="0"/>
              <a:t>Blockchain in the Chemical Industry.</a:t>
            </a:r>
          </a:p>
          <a:p>
            <a:endParaRPr lang="en-US" sz="2000" b="1" dirty="0"/>
          </a:p>
          <a:p>
            <a:r>
              <a:rPr lang="en-US" sz="2000" b="1" dirty="0"/>
              <a:t>We thank you very much for your time and efforts in improving our knowledge in these areas, and for joining us these evening.</a:t>
            </a:r>
            <a:endParaRPr lang="en-US" sz="2000" dirty="0"/>
          </a:p>
        </p:txBody>
      </p:sp>
      <p:sp>
        <p:nvSpPr>
          <p:cNvPr id="4" name="Slide Number Placeholder 3"/>
          <p:cNvSpPr>
            <a:spLocks noGrp="1"/>
          </p:cNvSpPr>
          <p:nvPr>
            <p:ph type="sldNum" sz="quarter" idx="5"/>
          </p:nvPr>
        </p:nvSpPr>
        <p:spPr/>
        <p:txBody>
          <a:bodyPr/>
          <a:lstStyle/>
          <a:p>
            <a:fld id="{3E96258C-2557-4F04-BB67-38CDBD7D37F6}" type="slidenum">
              <a:rPr lang="en-US" smtClean="0"/>
              <a:t>41</a:t>
            </a:fld>
            <a:endParaRPr lang="en-US"/>
          </a:p>
        </p:txBody>
      </p:sp>
    </p:spTree>
    <p:extLst>
      <p:ext uri="{BB962C8B-B14F-4D97-AF65-F5344CB8AC3E}">
        <p14:creationId xmlns:p14="http://schemas.microsoft.com/office/powerpoint/2010/main" val="239375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42</a:t>
            </a:fld>
            <a:endParaRPr lang="en-US"/>
          </a:p>
        </p:txBody>
      </p:sp>
    </p:spTree>
    <p:extLst>
      <p:ext uri="{BB962C8B-B14F-4D97-AF65-F5344CB8AC3E}">
        <p14:creationId xmlns:p14="http://schemas.microsoft.com/office/powerpoint/2010/main" val="2313307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43</a:t>
            </a:fld>
            <a:endParaRPr lang="en-US"/>
          </a:p>
        </p:txBody>
      </p:sp>
    </p:spTree>
    <p:extLst>
      <p:ext uri="{BB962C8B-B14F-4D97-AF65-F5344CB8AC3E}">
        <p14:creationId xmlns:p14="http://schemas.microsoft.com/office/powerpoint/2010/main" val="2654450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F4B5934-F239-48F9-AE29-47F09EE0E88A}" type="slidenum">
              <a:rPr lang="en-US" smtClean="0"/>
              <a:pPr/>
              <a:t>46</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ct val="0"/>
              </a:spcBef>
            </a:pPr>
            <a:endParaRPr lang="en-US"/>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B8BC7-129D-4C70-AC73-F7665CECDAF8}" type="slidenum">
              <a:rPr lang="en-US" sz="1200"/>
              <a:pPr algn="r"/>
              <a:t>46</a:t>
            </a:fld>
            <a:endParaRPr lang="en-US" sz="1200"/>
          </a:p>
        </p:txBody>
      </p:sp>
    </p:spTree>
    <p:extLst>
      <p:ext uri="{BB962C8B-B14F-4D97-AF65-F5344CB8AC3E}">
        <p14:creationId xmlns:p14="http://schemas.microsoft.com/office/powerpoint/2010/main" val="386369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F4B5934-F239-48F9-AE29-47F09EE0E88A}" type="slidenum">
              <a:rPr lang="en-US" smtClean="0"/>
              <a:pPr/>
              <a:t>47</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ct val="0"/>
              </a:spcBef>
            </a:pPr>
            <a:endParaRPr lang="en-US"/>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B8BC7-129D-4C70-AC73-F7665CECDAF8}" type="slidenum">
              <a:rPr lang="en-US" sz="1200"/>
              <a:pPr algn="r"/>
              <a:t>47</a:t>
            </a:fld>
            <a:endParaRPr lang="en-US" sz="1200"/>
          </a:p>
        </p:txBody>
      </p:sp>
    </p:spTree>
    <p:extLst>
      <p:ext uri="{BB962C8B-B14F-4D97-AF65-F5344CB8AC3E}">
        <p14:creationId xmlns:p14="http://schemas.microsoft.com/office/powerpoint/2010/main" val="2209388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F4B5934-F239-48F9-AE29-47F09EE0E88A}" type="slidenum">
              <a:rPr lang="en-US" smtClean="0"/>
              <a:pPr/>
              <a:t>48</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ct val="0"/>
              </a:spcBef>
            </a:pPr>
            <a:endParaRPr lang="en-US"/>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B8BC7-129D-4C70-AC73-F7665CECDAF8}" type="slidenum">
              <a:rPr lang="en-US" sz="1200"/>
              <a:pPr algn="r"/>
              <a:t>48</a:t>
            </a:fld>
            <a:endParaRPr lang="en-US" sz="1200"/>
          </a:p>
        </p:txBody>
      </p:sp>
    </p:spTree>
    <p:extLst>
      <p:ext uri="{BB962C8B-B14F-4D97-AF65-F5344CB8AC3E}">
        <p14:creationId xmlns:p14="http://schemas.microsoft.com/office/powerpoint/2010/main" val="2447174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F4B5934-F239-48F9-AE29-47F09EE0E88A}" type="slidenum">
              <a:rPr lang="en-US" smtClean="0"/>
              <a:pPr/>
              <a:t>49</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ct val="0"/>
              </a:spcBef>
            </a:pPr>
            <a:endParaRPr lang="en-US"/>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B8BC7-129D-4C70-AC73-F7665CECDAF8}" type="slidenum">
              <a:rPr lang="en-US" sz="1200"/>
              <a:pPr algn="r"/>
              <a:t>49</a:t>
            </a:fld>
            <a:endParaRPr lang="en-US" sz="1200"/>
          </a:p>
        </p:txBody>
      </p:sp>
    </p:spTree>
    <p:extLst>
      <p:ext uri="{BB962C8B-B14F-4D97-AF65-F5344CB8AC3E}">
        <p14:creationId xmlns:p14="http://schemas.microsoft.com/office/powerpoint/2010/main" val="280335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11</a:t>
            </a:fld>
            <a:endParaRPr lang="en-US"/>
          </a:p>
        </p:txBody>
      </p:sp>
    </p:spTree>
    <p:extLst>
      <p:ext uri="{BB962C8B-B14F-4D97-AF65-F5344CB8AC3E}">
        <p14:creationId xmlns:p14="http://schemas.microsoft.com/office/powerpoint/2010/main" val="124248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F4B5934-F239-48F9-AE29-47F09EE0E88A}" type="slidenum">
              <a:rPr lang="en-US" smtClean="0"/>
              <a:pPr/>
              <a:t>50</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ct val="0"/>
              </a:spcBef>
            </a:pPr>
            <a:endParaRPr lang="en-US"/>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B8BC7-129D-4C70-AC73-F7665CECDAF8}" type="slidenum">
              <a:rPr lang="en-US" sz="1200"/>
              <a:pPr algn="r"/>
              <a:t>50</a:t>
            </a:fld>
            <a:endParaRPr lang="en-US" sz="1200"/>
          </a:p>
        </p:txBody>
      </p:sp>
    </p:spTree>
    <p:extLst>
      <p:ext uri="{BB962C8B-B14F-4D97-AF65-F5344CB8AC3E}">
        <p14:creationId xmlns:p14="http://schemas.microsoft.com/office/powerpoint/2010/main" val="239664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F4B5934-F239-48F9-AE29-47F09EE0E88A}" type="slidenum">
              <a:rPr lang="en-US" smtClean="0"/>
              <a:pPr/>
              <a:t>51</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ct val="0"/>
              </a:spcBef>
            </a:pPr>
            <a:endParaRPr lang="en-US"/>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B8BC7-129D-4C70-AC73-F7665CECDAF8}" type="slidenum">
              <a:rPr lang="en-US" sz="1200"/>
              <a:pPr algn="r"/>
              <a:t>51</a:t>
            </a:fld>
            <a:endParaRPr lang="en-US" sz="1200"/>
          </a:p>
        </p:txBody>
      </p:sp>
    </p:spTree>
    <p:extLst>
      <p:ext uri="{BB962C8B-B14F-4D97-AF65-F5344CB8AC3E}">
        <p14:creationId xmlns:p14="http://schemas.microsoft.com/office/powerpoint/2010/main" val="3529495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56</a:t>
            </a:fld>
            <a:endParaRPr lang="en-US"/>
          </a:p>
        </p:txBody>
      </p:sp>
    </p:spTree>
    <p:extLst>
      <p:ext uri="{BB962C8B-B14F-4D97-AF65-F5344CB8AC3E}">
        <p14:creationId xmlns:p14="http://schemas.microsoft.com/office/powerpoint/2010/main" val="4248144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Per </a:t>
            </a:r>
            <a:r>
              <a:rPr lang="en-US" sz="2000" dirty="0">
                <a:hlinkClick r:id="rId3"/>
              </a:rPr>
              <a:t>https://www.iea.org/geco/emissions/</a:t>
            </a:r>
            <a:r>
              <a:rPr lang="en-US" sz="2000" dirty="0"/>
              <a:t>, </a:t>
            </a:r>
            <a:r>
              <a:rPr lang="en-US" sz="2000" b="0" i="0" kern="1200" dirty="0">
                <a:solidFill>
                  <a:schemeClr val="tx1"/>
                </a:solidFill>
                <a:effectLst/>
                <a:latin typeface="+mn-lt"/>
                <a:ea typeface="+mn-ea"/>
                <a:cs typeface="+mn-cs"/>
              </a:rPr>
              <a:t>global energy-related CO2 emissions grew 1.7% in 2018 to reach a historic high of 33.1 Gt CO2. The incremental increase in global energy-related CO2 emissions was 550 Mt of CO2.</a:t>
            </a: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As of 2019 there are 17 operating CCS projects in the world, capturing 31.5 Mt of CO2 per year, of which 3.7 is stored geologically.</a:t>
            </a:r>
          </a:p>
          <a:p>
            <a:endParaRPr lang="en-US" dirty="0"/>
          </a:p>
        </p:txBody>
      </p:sp>
      <p:sp>
        <p:nvSpPr>
          <p:cNvPr id="4" name="Slide Number Placeholder 3"/>
          <p:cNvSpPr>
            <a:spLocks noGrp="1"/>
          </p:cNvSpPr>
          <p:nvPr>
            <p:ph type="sldNum" sz="quarter" idx="5"/>
          </p:nvPr>
        </p:nvSpPr>
        <p:spPr/>
        <p:txBody>
          <a:bodyPr/>
          <a:lstStyle/>
          <a:p>
            <a:fld id="{32D7B7DE-8DFC-4831-A1AA-2E519042E797}" type="slidenum">
              <a:rPr lang="en-US" smtClean="0"/>
              <a:t>57</a:t>
            </a:fld>
            <a:endParaRPr lang="en-US"/>
          </a:p>
        </p:txBody>
      </p:sp>
    </p:spTree>
    <p:extLst>
      <p:ext uri="{BB962C8B-B14F-4D97-AF65-F5344CB8AC3E}">
        <p14:creationId xmlns:p14="http://schemas.microsoft.com/office/powerpoint/2010/main" val="710021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Per </a:t>
            </a:r>
            <a:r>
              <a:rPr lang="en-US" sz="2000" dirty="0">
                <a:hlinkClick r:id="rId3"/>
              </a:rPr>
              <a:t>https://www.iea.org/geco/emissions/</a:t>
            </a:r>
            <a:r>
              <a:rPr lang="en-US" sz="2000" dirty="0"/>
              <a:t>, </a:t>
            </a:r>
            <a:r>
              <a:rPr lang="en-US" sz="2000" b="0" i="0" kern="1200" dirty="0">
                <a:solidFill>
                  <a:schemeClr val="tx1"/>
                </a:solidFill>
                <a:effectLst/>
                <a:latin typeface="+mn-lt"/>
                <a:ea typeface="+mn-ea"/>
                <a:cs typeface="+mn-cs"/>
              </a:rPr>
              <a:t>global energy-related CO2 emissions grew 1.7% in 2018 to reach a historic high of 33.1 Gt CO2. The incremental increase in global energy-related CO2 emissions was 550 Mt of CO2.</a:t>
            </a: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As of 2019 there are 17 operating CCS projects in the world, capturing 31.5 Mt of CO2 per year, of which 3.7 is stored geologically.</a:t>
            </a:r>
          </a:p>
          <a:p>
            <a:endParaRPr lang="en-US" dirty="0"/>
          </a:p>
        </p:txBody>
      </p:sp>
      <p:sp>
        <p:nvSpPr>
          <p:cNvPr id="4" name="Slide Number Placeholder 3"/>
          <p:cNvSpPr>
            <a:spLocks noGrp="1"/>
          </p:cNvSpPr>
          <p:nvPr>
            <p:ph type="sldNum" sz="quarter" idx="5"/>
          </p:nvPr>
        </p:nvSpPr>
        <p:spPr/>
        <p:txBody>
          <a:bodyPr/>
          <a:lstStyle/>
          <a:p>
            <a:fld id="{32D7B7DE-8DFC-4831-A1AA-2E519042E797}" type="slidenum">
              <a:rPr lang="en-US" smtClean="0"/>
              <a:t>58</a:t>
            </a:fld>
            <a:endParaRPr lang="en-US"/>
          </a:p>
        </p:txBody>
      </p:sp>
    </p:spTree>
    <p:extLst>
      <p:ext uri="{BB962C8B-B14F-4D97-AF65-F5344CB8AC3E}">
        <p14:creationId xmlns:p14="http://schemas.microsoft.com/office/powerpoint/2010/main" val="294342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21</a:t>
            </a:fld>
            <a:endParaRPr lang="en-US"/>
          </a:p>
        </p:txBody>
      </p:sp>
    </p:spTree>
    <p:extLst>
      <p:ext uri="{BB962C8B-B14F-4D97-AF65-F5344CB8AC3E}">
        <p14:creationId xmlns:p14="http://schemas.microsoft.com/office/powerpoint/2010/main" val="83064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58C-2557-4F04-BB67-38CDBD7D37F6}" type="slidenum">
              <a:rPr lang="en-US" smtClean="0"/>
              <a:t>22</a:t>
            </a:fld>
            <a:endParaRPr lang="en-US"/>
          </a:p>
        </p:txBody>
      </p:sp>
    </p:spTree>
    <p:extLst>
      <p:ext uri="{BB962C8B-B14F-4D97-AF65-F5344CB8AC3E}">
        <p14:creationId xmlns:p14="http://schemas.microsoft.com/office/powerpoint/2010/main" val="323574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23</a:t>
            </a:fld>
            <a:endParaRPr lang="en-US"/>
          </a:p>
        </p:txBody>
      </p:sp>
    </p:spTree>
    <p:extLst>
      <p:ext uri="{BB962C8B-B14F-4D97-AF65-F5344CB8AC3E}">
        <p14:creationId xmlns:p14="http://schemas.microsoft.com/office/powerpoint/2010/main" val="365687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24</a:t>
            </a:fld>
            <a:endParaRPr lang="en-US"/>
          </a:p>
        </p:txBody>
      </p:sp>
    </p:spTree>
    <p:extLst>
      <p:ext uri="{BB962C8B-B14F-4D97-AF65-F5344CB8AC3E}">
        <p14:creationId xmlns:p14="http://schemas.microsoft.com/office/powerpoint/2010/main" val="37729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25</a:t>
            </a:fld>
            <a:endParaRPr lang="en-US"/>
          </a:p>
        </p:txBody>
      </p:sp>
    </p:spTree>
    <p:extLst>
      <p:ext uri="{BB962C8B-B14F-4D97-AF65-F5344CB8AC3E}">
        <p14:creationId xmlns:p14="http://schemas.microsoft.com/office/powerpoint/2010/main" val="15047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 Texas Section of the American Institute of Chemical Engineers, in partnership with the AIChE headquarters, is hosting its 11</a:t>
            </a:r>
            <a:r>
              <a:rPr lang="en-US" baseline="30000" dirty="0"/>
              <a:t>th</a:t>
            </a:r>
            <a:r>
              <a:rPr lang="en-US" dirty="0"/>
              <a:t> annual AIChE Southwest Process Technology Conference at the Sugar Land Marriott Town Square, October 1-2. The conference provides technical sessions, industry solutions in process technology, and networking opportunities for the nearly 500 chemical engineers and students that attend, as well as exhibits, a career fair, a happy hour reception and a student program.</a:t>
            </a:r>
          </a:p>
        </p:txBody>
      </p:sp>
      <p:sp>
        <p:nvSpPr>
          <p:cNvPr id="4" name="Slide Number Placeholder 3"/>
          <p:cNvSpPr>
            <a:spLocks noGrp="1"/>
          </p:cNvSpPr>
          <p:nvPr>
            <p:ph type="sldNum" sz="quarter" idx="5"/>
          </p:nvPr>
        </p:nvSpPr>
        <p:spPr/>
        <p:txBody>
          <a:bodyPr/>
          <a:lstStyle/>
          <a:p>
            <a:fld id="{3E96258C-2557-4F04-BB67-38CDBD7D37F6}" type="slidenum">
              <a:rPr lang="en-US" smtClean="0"/>
              <a:t>26</a:t>
            </a:fld>
            <a:endParaRPr lang="en-US"/>
          </a:p>
        </p:txBody>
      </p:sp>
    </p:spTree>
    <p:extLst>
      <p:ext uri="{BB962C8B-B14F-4D97-AF65-F5344CB8AC3E}">
        <p14:creationId xmlns:p14="http://schemas.microsoft.com/office/powerpoint/2010/main" val="176333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5524-9654-4480-9DBB-BEA177165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4BB51-594A-4CB2-8F14-0A49EAA0F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378E59-1911-4EBB-9C5D-28AB0C7D618E}"/>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5" name="Footer Placeholder 4">
            <a:extLst>
              <a:ext uri="{FF2B5EF4-FFF2-40B4-BE49-F238E27FC236}">
                <a16:creationId xmlns:a16="http://schemas.microsoft.com/office/drawing/2014/main" id="{F219EBAB-386F-4F93-B7E6-C3E6F0469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B96A3-4CC6-46B0-BD8F-62053847A8D4}"/>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145840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C06B-0A96-4680-9C53-B06196AF0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B81F87-CC6D-4113-9148-A85D99F3EA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2759F-8278-4FD5-BCE2-A6E9682AE99F}"/>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5" name="Footer Placeholder 4">
            <a:extLst>
              <a:ext uri="{FF2B5EF4-FFF2-40B4-BE49-F238E27FC236}">
                <a16:creationId xmlns:a16="http://schemas.microsoft.com/office/drawing/2014/main" id="{7E46AB94-DD4F-45B1-8EF9-824643026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4A62D-FA6F-480C-B12A-A8BEC54D1A11}"/>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257515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E8A8A-D774-4910-A492-4FBF723E16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F763AB-4C6A-47E4-B121-CFDC7F391A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8B51C-CD96-4DBC-8FE8-4EE6B747A3C8}"/>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5" name="Footer Placeholder 4">
            <a:extLst>
              <a:ext uri="{FF2B5EF4-FFF2-40B4-BE49-F238E27FC236}">
                <a16:creationId xmlns:a16="http://schemas.microsoft.com/office/drawing/2014/main" id="{53641B23-9D47-4D0D-B032-BF9E3F017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96338-2080-4CA5-92C2-C2BEA7A6FB91}"/>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393234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6741BC7-8EE3-410A-84F4-9DE9E5147BC9}" type="slidenum">
              <a:rPr lang="en-US"/>
              <a:pPr>
                <a:defRPr/>
              </a:pPr>
              <a:t>‹#›</a:t>
            </a:fld>
            <a:endParaRPr lang="en-US" dirty="0"/>
          </a:p>
        </p:txBody>
      </p:sp>
    </p:spTree>
    <p:extLst>
      <p:ext uri="{BB962C8B-B14F-4D97-AF65-F5344CB8AC3E}">
        <p14:creationId xmlns:p14="http://schemas.microsoft.com/office/powerpoint/2010/main" val="1236421456"/>
      </p:ext>
    </p:extLst>
  </p:cSld>
  <p:clrMapOvr>
    <a:masterClrMapping/>
  </p:clrMapOvr>
  <p:transition spd="slow"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9CA4-BBBB-485D-ABCB-DAB1D245A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69F30-5274-45B9-891A-AA802C4120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01903-0496-4054-90CF-6818D0F0A750}"/>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5" name="Footer Placeholder 4">
            <a:extLst>
              <a:ext uri="{FF2B5EF4-FFF2-40B4-BE49-F238E27FC236}">
                <a16:creationId xmlns:a16="http://schemas.microsoft.com/office/drawing/2014/main" id="{EB0DD2A8-E934-4211-BD88-D4A96FEB9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2AAA7-6540-4D15-A676-BCC08FD703E6}"/>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4532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6F1B-AF90-4B84-A33F-29B93F050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708B8-7B96-4833-A2C8-FAC9EBEFF5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9B1099-7098-4329-8453-6C76D08E5D11}"/>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5" name="Footer Placeholder 4">
            <a:extLst>
              <a:ext uri="{FF2B5EF4-FFF2-40B4-BE49-F238E27FC236}">
                <a16:creationId xmlns:a16="http://schemas.microsoft.com/office/drawing/2014/main" id="{E558F1FC-44D9-48EB-8E7F-EF14B9102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52C77-C783-4A99-8AE7-2CB316CD7337}"/>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309843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7BB7-CE1A-460C-ACA4-D015ABF96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F2BF2-F44B-4CFE-B8DF-3E3A3842BA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BB86DF-E598-41CF-A623-B417CE65FC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40404A-1B82-4434-B923-0F7B6E1F62F9}"/>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6" name="Footer Placeholder 5">
            <a:extLst>
              <a:ext uri="{FF2B5EF4-FFF2-40B4-BE49-F238E27FC236}">
                <a16:creationId xmlns:a16="http://schemas.microsoft.com/office/drawing/2014/main" id="{714A82D2-4E6E-4059-9033-4770DB8F0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F3451-56B4-47D5-936B-93C7A909E508}"/>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87856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C1E-8E7F-41AE-ADC0-1CD88F2A7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66A3D9-79E7-440C-8A34-4CC27EAE2B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E1B617-6090-4FC3-9BEE-D9FD8BDFC8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1CF8C-B663-4721-B988-2308A30E1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530F36-C063-4110-9907-2C6A41B40C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E48CE-9E8D-43AA-82C4-817CEA668F5D}"/>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8" name="Footer Placeholder 7">
            <a:extLst>
              <a:ext uri="{FF2B5EF4-FFF2-40B4-BE49-F238E27FC236}">
                <a16:creationId xmlns:a16="http://schemas.microsoft.com/office/drawing/2014/main" id="{9A3C226A-BE07-4A72-9C66-1F3A318B0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EEF6F-D53B-4641-9E08-D85F03A2FBAB}"/>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217977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431F-24C9-4493-88F3-1538EF1F6D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7DD709-BC14-4D9B-9286-5E9D6BB9D8CE}"/>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4" name="Footer Placeholder 3">
            <a:extLst>
              <a:ext uri="{FF2B5EF4-FFF2-40B4-BE49-F238E27FC236}">
                <a16:creationId xmlns:a16="http://schemas.microsoft.com/office/drawing/2014/main" id="{0BBBDE5A-801A-441F-A2DE-0A0FC46E69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FE0833-9F0A-4327-AE9A-97AA68E23BE6}"/>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343437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D2814-0DAB-4A15-BBAA-24D958946EF8}"/>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3" name="Footer Placeholder 2">
            <a:extLst>
              <a:ext uri="{FF2B5EF4-FFF2-40B4-BE49-F238E27FC236}">
                <a16:creationId xmlns:a16="http://schemas.microsoft.com/office/drawing/2014/main" id="{77399844-63E9-41FE-91CA-EFD27434EB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A64AE7-203C-4963-B7C9-942F6D1738AC}"/>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424264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BCC3-8BE8-4521-B644-FD4ECCBF4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B58793-158D-4FC8-A59A-1075A4BD2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703F8-22B3-4716-A93D-551D5AAC9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83A0A7-5759-4667-8813-5CE40069855E}"/>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6" name="Footer Placeholder 5">
            <a:extLst>
              <a:ext uri="{FF2B5EF4-FFF2-40B4-BE49-F238E27FC236}">
                <a16:creationId xmlns:a16="http://schemas.microsoft.com/office/drawing/2014/main" id="{0A5F56FC-F87F-42CA-93B5-DC5D829CF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BC2DB-A798-4414-8158-EB40A83D74C5}"/>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30314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553F-2CFB-4CED-B87C-B9C41A47D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70663E-A6C7-4326-B7F9-81148DC50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32A74-8ACA-4CC1-868A-77D482423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00E675-36F0-4DFC-A0A6-F06EAB2A3961}"/>
              </a:ext>
            </a:extLst>
          </p:cNvPr>
          <p:cNvSpPr>
            <a:spLocks noGrp="1"/>
          </p:cNvSpPr>
          <p:nvPr>
            <p:ph type="dt" sz="half" idx="10"/>
          </p:nvPr>
        </p:nvSpPr>
        <p:spPr/>
        <p:txBody>
          <a:bodyPr/>
          <a:lstStyle/>
          <a:p>
            <a:fld id="{48C8F34E-2675-497A-BE13-31F059D26FD1}" type="datetimeFigureOut">
              <a:rPr lang="en-US" smtClean="0"/>
              <a:t>9/12/2019</a:t>
            </a:fld>
            <a:endParaRPr lang="en-US"/>
          </a:p>
        </p:txBody>
      </p:sp>
      <p:sp>
        <p:nvSpPr>
          <p:cNvPr id="6" name="Footer Placeholder 5">
            <a:extLst>
              <a:ext uri="{FF2B5EF4-FFF2-40B4-BE49-F238E27FC236}">
                <a16:creationId xmlns:a16="http://schemas.microsoft.com/office/drawing/2014/main" id="{0E304C5A-7FD7-4C4D-9EF3-FE09FDD43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FD0D6-6E68-4FE9-9475-4A6FB27AA5A4}"/>
              </a:ext>
            </a:extLst>
          </p:cNvPr>
          <p:cNvSpPr>
            <a:spLocks noGrp="1"/>
          </p:cNvSpPr>
          <p:nvPr>
            <p:ph type="sldNum" sz="quarter" idx="12"/>
          </p:nvPr>
        </p:nvSpPr>
        <p:spPr/>
        <p:txBody>
          <a:bodyPr/>
          <a:lstStyle/>
          <a:p>
            <a:fld id="{59E30F74-43E0-49F1-9E8F-79F0222885E3}" type="slidenum">
              <a:rPr lang="en-US" smtClean="0"/>
              <a:t>‹#›</a:t>
            </a:fld>
            <a:endParaRPr lang="en-US"/>
          </a:p>
        </p:txBody>
      </p:sp>
    </p:spTree>
    <p:extLst>
      <p:ext uri="{BB962C8B-B14F-4D97-AF65-F5344CB8AC3E}">
        <p14:creationId xmlns:p14="http://schemas.microsoft.com/office/powerpoint/2010/main" val="10161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59B22E-C555-4010-8362-01E56192C9F6}"/>
              </a:ext>
            </a:extLst>
          </p:cNvPr>
          <p:cNvSpPr>
            <a:spLocks noGrp="1"/>
          </p:cNvSpPr>
          <p:nvPr>
            <p:ph type="title"/>
          </p:nvPr>
        </p:nvSpPr>
        <p:spPr>
          <a:xfrm>
            <a:off x="854135" y="709223"/>
            <a:ext cx="10515600" cy="13283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138774-5726-460D-9A16-520781CC0870}"/>
              </a:ext>
            </a:extLst>
          </p:cNvPr>
          <p:cNvSpPr>
            <a:spLocks noGrp="1"/>
          </p:cNvSpPr>
          <p:nvPr>
            <p:ph type="body" idx="1"/>
          </p:nvPr>
        </p:nvSpPr>
        <p:spPr>
          <a:xfrm>
            <a:off x="838200" y="2216989"/>
            <a:ext cx="10515600" cy="39599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383A4-811D-42CC-BBCA-849561C1E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8F34E-2675-497A-BE13-31F059D26FD1}" type="datetimeFigureOut">
              <a:rPr lang="en-US" smtClean="0"/>
              <a:t>9/12/2019</a:t>
            </a:fld>
            <a:endParaRPr lang="en-US"/>
          </a:p>
        </p:txBody>
      </p:sp>
      <p:sp>
        <p:nvSpPr>
          <p:cNvPr id="5" name="Footer Placeholder 4">
            <a:extLst>
              <a:ext uri="{FF2B5EF4-FFF2-40B4-BE49-F238E27FC236}">
                <a16:creationId xmlns:a16="http://schemas.microsoft.com/office/drawing/2014/main" id="{2E84EE3B-1F0B-4F2F-990E-F5C720306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E2564-16ED-4736-9B21-C8AE7F19D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30F74-43E0-49F1-9E8F-79F0222885E3}" type="slidenum">
              <a:rPr lang="en-US" smtClean="0"/>
              <a:t>‹#›</a:t>
            </a:fld>
            <a:endParaRPr lang="en-US"/>
          </a:p>
        </p:txBody>
      </p:sp>
      <p:pic>
        <p:nvPicPr>
          <p:cNvPr id="10" name="Picture 9">
            <a:extLst>
              <a:ext uri="{FF2B5EF4-FFF2-40B4-BE49-F238E27FC236}">
                <a16:creationId xmlns:a16="http://schemas.microsoft.com/office/drawing/2014/main" id="{0DA11B6A-1C3D-417B-A8AE-006E8882772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97968" y="0"/>
            <a:ext cx="1494032" cy="1494032"/>
          </a:xfrm>
          <a:prstGeom prst="rect">
            <a:avLst/>
          </a:prstGeom>
        </p:spPr>
      </p:pic>
    </p:spTree>
    <p:extLst>
      <p:ext uri="{BB962C8B-B14F-4D97-AF65-F5344CB8AC3E}">
        <p14:creationId xmlns:p14="http://schemas.microsoft.com/office/powerpoint/2010/main" val="349610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cdc.noaa.gov/data-access/marineocean-data/extended-reconstructed-sea-surface-temperature-erss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iche.org/conferences/southwest-process-technology-conference/2017/events/thursday-conference-keyno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ts-membership@aiche.org?subject=STS%20Membershi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2.xml.rels><?xml version="1.0" encoding="UTF-8" standalone="yes"?>
<Relationships xmlns="http://schemas.openxmlformats.org/package/2006/relationships"><Relationship Id="rId3" Type="http://schemas.openxmlformats.org/officeDocument/2006/relationships/hyperlink" Target="http://www.uh.edu/maps/buildings/?short_name=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hyperlink" Target="mailto:sts-yp@aiche.org" TargetMode="External"/><Relationship Id="rId4" Type="http://schemas.openxmlformats.org/officeDocument/2006/relationships/hyperlink" Target="mailto:e.Jackson.ut@gmail.co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mailto:e.jackson.ut@gmail.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hyperlink" Target="https://www.iea.org/geco/emissions/"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8E71-69EC-4D1A-BBE2-0969ABE3A63A}"/>
              </a:ext>
            </a:extLst>
          </p:cNvPr>
          <p:cNvSpPr>
            <a:spLocks noGrp="1"/>
          </p:cNvSpPr>
          <p:nvPr>
            <p:ph type="ctrTitle"/>
          </p:nvPr>
        </p:nvSpPr>
        <p:spPr>
          <a:xfrm>
            <a:off x="1320209" y="1122363"/>
            <a:ext cx="9551581" cy="2387600"/>
          </a:xfrm>
        </p:spPr>
        <p:txBody>
          <a:bodyPr>
            <a:normAutofit fontScale="90000"/>
          </a:bodyPr>
          <a:lstStyle/>
          <a:p>
            <a:r>
              <a:rPr lang="en-US" sz="6600" b="1" dirty="0"/>
              <a:t>September 2019 STS Meeting</a:t>
            </a:r>
            <a:br>
              <a:rPr lang="en-US" sz="5400" dirty="0"/>
            </a:br>
            <a:r>
              <a:rPr lang="en-US" sz="4800" dirty="0"/>
              <a:t>Chair:  Thomas E. (Tom) Rehm</a:t>
            </a:r>
            <a:endParaRPr lang="en-US" sz="5400" dirty="0"/>
          </a:p>
        </p:txBody>
      </p:sp>
      <p:sp>
        <p:nvSpPr>
          <p:cNvPr id="11" name="Subtitle 2">
            <a:extLst>
              <a:ext uri="{FF2B5EF4-FFF2-40B4-BE49-F238E27FC236}">
                <a16:creationId xmlns:a16="http://schemas.microsoft.com/office/drawing/2014/main" id="{E0630887-B646-4045-BFBA-B239F55FCCF9}"/>
              </a:ext>
            </a:extLst>
          </p:cNvPr>
          <p:cNvSpPr>
            <a:spLocks noGrp="1"/>
          </p:cNvSpPr>
          <p:nvPr>
            <p:ph type="subTitle" idx="1"/>
          </p:nvPr>
        </p:nvSpPr>
        <p:spPr>
          <a:xfrm>
            <a:off x="802433" y="4079875"/>
            <a:ext cx="10590245" cy="1655762"/>
          </a:xfrm>
        </p:spPr>
        <p:txBody>
          <a:bodyPr>
            <a:normAutofit fontScale="70000" lnSpcReduction="20000"/>
          </a:bodyPr>
          <a:lstStyle/>
          <a:p>
            <a:r>
              <a:rPr lang="en-US" sz="5800" b="1" dirty="0"/>
              <a:t>Michael Foggia</a:t>
            </a:r>
            <a:br>
              <a:rPr lang="en-US" sz="5800" b="1" dirty="0"/>
            </a:br>
            <a:r>
              <a:rPr lang="en-US" sz="5800" b="1" dirty="0"/>
              <a:t>Process Combustion Corporation (PCC)</a:t>
            </a:r>
            <a:br>
              <a:rPr lang="en-US" sz="4800" dirty="0"/>
            </a:br>
            <a:r>
              <a:rPr lang="en-US" sz="4400" i="1" dirty="0"/>
              <a:t>Flameless Thermal Oxidation</a:t>
            </a:r>
            <a:br>
              <a:rPr lang="en-US" sz="4400" i="1" dirty="0"/>
            </a:br>
            <a:r>
              <a:rPr lang="en-US" sz="4400" i="1" dirty="0"/>
              <a:t>Achieve 99.999% DRE at &lt; 2 </a:t>
            </a:r>
            <a:r>
              <a:rPr lang="en-US" sz="4400" i="1" dirty="0" err="1"/>
              <a:t>ppmv</a:t>
            </a:r>
            <a:r>
              <a:rPr lang="en-US" sz="4400" i="1" dirty="0"/>
              <a:t> NOx</a:t>
            </a:r>
            <a:endParaRPr lang="en-US" dirty="0"/>
          </a:p>
        </p:txBody>
      </p:sp>
    </p:spTree>
    <p:extLst>
      <p:ext uri="{BB962C8B-B14F-4D97-AF65-F5344CB8AC3E}">
        <p14:creationId xmlns:p14="http://schemas.microsoft.com/office/powerpoint/2010/main" val="2471384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6D0A2A4-4A64-4D16-B0FC-02DADD91853F}"/>
              </a:ext>
            </a:extLst>
          </p:cNvPr>
          <p:cNvGraphicFramePr>
            <a:graphicFrameLocks/>
          </p:cNvGraphicFramePr>
          <p:nvPr/>
        </p:nvGraphicFramePr>
        <p:xfrm>
          <a:off x="566012" y="591843"/>
          <a:ext cx="9957211" cy="59743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611FE1B-15ED-4B85-A25A-F72317FD1769}"/>
              </a:ext>
            </a:extLst>
          </p:cNvPr>
          <p:cNvSpPr txBox="1"/>
          <p:nvPr/>
        </p:nvSpPr>
        <p:spPr>
          <a:xfrm>
            <a:off x="1057274" y="2085976"/>
            <a:ext cx="5901665" cy="1077218"/>
          </a:xfrm>
          <a:prstGeom prst="rect">
            <a:avLst/>
          </a:prstGeom>
          <a:solidFill>
            <a:schemeClr val="accent4">
              <a:lumMod val="60000"/>
              <a:lumOff val="40000"/>
            </a:schemeClr>
          </a:solidFill>
          <a:ln>
            <a:solidFill>
              <a:schemeClr val="tx2">
                <a:lumMod val="75000"/>
              </a:schemeClr>
            </a:solidFill>
          </a:ln>
        </p:spPr>
        <p:txBody>
          <a:bodyPr wrap="square" rtlCol="0">
            <a:spAutoFit/>
          </a:bodyPr>
          <a:lstStyle/>
          <a:p>
            <a:r>
              <a:rPr lang="en-US" sz="2400" b="1" dirty="0"/>
              <a:t>North Atlantic Category 5 Hurricanes:</a:t>
            </a:r>
          </a:p>
          <a:p>
            <a:r>
              <a:rPr lang="en-US" sz="2000" dirty="0"/>
              <a:t>2000-2015:  8</a:t>
            </a:r>
          </a:p>
          <a:p>
            <a:r>
              <a:rPr lang="en-US" sz="2000" dirty="0"/>
              <a:t>2016-</a:t>
            </a:r>
            <a:r>
              <a:rPr lang="en-US" sz="2000" b="1" dirty="0">
                <a:solidFill>
                  <a:srgbClr val="FF0000"/>
                </a:solidFill>
              </a:rPr>
              <a:t>2019</a:t>
            </a:r>
            <a:r>
              <a:rPr lang="en-US" sz="2000" dirty="0"/>
              <a:t>:  </a:t>
            </a:r>
            <a:r>
              <a:rPr lang="en-US" sz="2000" b="1" dirty="0">
                <a:solidFill>
                  <a:srgbClr val="FF0000"/>
                </a:solidFill>
              </a:rPr>
              <a:t>5</a:t>
            </a:r>
            <a:r>
              <a:rPr lang="en-US" sz="2000" dirty="0"/>
              <a:t> (Matthew, Irma, Maria, Michael, </a:t>
            </a:r>
            <a:r>
              <a:rPr lang="en-US" sz="2000" b="1" dirty="0">
                <a:solidFill>
                  <a:srgbClr val="FF0000"/>
                </a:solidFill>
              </a:rPr>
              <a:t>Dorian</a:t>
            </a:r>
            <a:r>
              <a:rPr lang="en-US" sz="2000" dirty="0"/>
              <a:t>)</a:t>
            </a:r>
            <a:endParaRPr lang="en-US" sz="1900" dirty="0"/>
          </a:p>
        </p:txBody>
      </p:sp>
      <p:sp>
        <p:nvSpPr>
          <p:cNvPr id="2" name="TextBox 1">
            <a:extLst>
              <a:ext uri="{FF2B5EF4-FFF2-40B4-BE49-F238E27FC236}">
                <a16:creationId xmlns:a16="http://schemas.microsoft.com/office/drawing/2014/main" id="{D1A14EE5-1C0C-42D2-BB96-F7E5854D7817}"/>
              </a:ext>
            </a:extLst>
          </p:cNvPr>
          <p:cNvSpPr txBox="1"/>
          <p:nvPr/>
        </p:nvSpPr>
        <p:spPr>
          <a:xfrm>
            <a:off x="9329879" y="5100519"/>
            <a:ext cx="1494606" cy="646331"/>
          </a:xfrm>
          <a:prstGeom prst="rect">
            <a:avLst/>
          </a:prstGeom>
          <a:noFill/>
        </p:spPr>
        <p:txBody>
          <a:bodyPr wrap="square" rtlCol="0">
            <a:spAutoFit/>
          </a:bodyPr>
          <a:lstStyle/>
          <a:p>
            <a:r>
              <a:rPr lang="en-US" b="1" dirty="0">
                <a:solidFill>
                  <a:srgbClr val="FF0000"/>
                </a:solidFill>
              </a:rPr>
              <a:t>Dorian</a:t>
            </a:r>
          </a:p>
          <a:p>
            <a:r>
              <a:rPr lang="en-US" b="1" dirty="0"/>
              <a:t>2019</a:t>
            </a:r>
          </a:p>
        </p:txBody>
      </p:sp>
    </p:spTree>
    <p:extLst>
      <p:ext uri="{BB962C8B-B14F-4D97-AF65-F5344CB8AC3E}">
        <p14:creationId xmlns:p14="http://schemas.microsoft.com/office/powerpoint/2010/main" val="295980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e graph showing changes in average global sea surface temperature from 1880 to 2015.">
            <a:extLst>
              <a:ext uri="{FF2B5EF4-FFF2-40B4-BE49-F238E27FC236}">
                <a16:creationId xmlns:a16="http://schemas.microsoft.com/office/drawing/2014/main" id="{C3CD7098-63C2-4F6A-B9B3-B3C3F02C7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040" y="187247"/>
            <a:ext cx="7980556" cy="49878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DDC44A-9BE9-4843-84C7-3A6A7C2B4D23}"/>
              </a:ext>
            </a:extLst>
          </p:cNvPr>
          <p:cNvSpPr txBox="1"/>
          <p:nvPr/>
        </p:nvSpPr>
        <p:spPr>
          <a:xfrm>
            <a:off x="637478" y="5288340"/>
            <a:ext cx="10917044" cy="1569660"/>
          </a:xfrm>
          <a:prstGeom prst="rect">
            <a:avLst/>
          </a:prstGeom>
          <a:noFill/>
        </p:spPr>
        <p:txBody>
          <a:bodyPr wrap="square" rtlCol="0">
            <a:spAutoFit/>
          </a:bodyPr>
          <a:lstStyle/>
          <a:p>
            <a:r>
              <a:rPr lang="en-US" sz="2400" dirty="0"/>
              <a:t>NOAA (National Oceanic and Atmospheric Administration). 2016. Extended reconstructed sea surface temperature (ERSST.v4). National Centers for</a:t>
            </a:r>
            <a:br>
              <a:rPr lang="en-US" sz="2400" dirty="0"/>
            </a:br>
            <a:r>
              <a:rPr lang="en-US" sz="2400" dirty="0"/>
              <a:t>Environmental Information. Accessed March 2016. </a:t>
            </a:r>
            <a:r>
              <a:rPr lang="en-US" sz="2400" dirty="0">
                <a:hlinkClick r:id="rId4"/>
              </a:rPr>
              <a:t>www.ncdc.noaa.gov/data-access/marineocean-data/extended-reconstructed-sea-surface-temperature-ersst</a:t>
            </a:r>
            <a:r>
              <a:rPr lang="en-US" sz="2400" dirty="0"/>
              <a:t>.</a:t>
            </a:r>
          </a:p>
        </p:txBody>
      </p:sp>
    </p:spTree>
    <p:extLst>
      <p:ext uri="{BB962C8B-B14F-4D97-AF65-F5344CB8AC3E}">
        <p14:creationId xmlns:p14="http://schemas.microsoft.com/office/powerpoint/2010/main" val="100640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3"/>
            <a:ext cx="10515600" cy="3959974"/>
          </a:xfrm>
        </p:spPr>
        <p:txBody>
          <a:bodyPr/>
          <a:lstStyle/>
          <a:p>
            <a:r>
              <a:rPr lang="en-US" dirty="0">
                <a:highlight>
                  <a:srgbClr val="FFFF00"/>
                </a:highlight>
              </a:rPr>
              <a:t>Local Initiatives</a:t>
            </a:r>
          </a:p>
          <a:p>
            <a:pPr lvl="1"/>
            <a:r>
              <a:rPr lang="en-US" dirty="0"/>
              <a:t>Climate Solutions for Texas, September 26 meeting</a:t>
            </a:r>
          </a:p>
          <a:p>
            <a:pPr lvl="1"/>
            <a:r>
              <a:rPr lang="en-US" dirty="0"/>
              <a:t>Climate Solutions for Nigeria</a:t>
            </a:r>
          </a:p>
          <a:p>
            <a:pPr lvl="1"/>
            <a:r>
              <a:rPr lang="en-US" dirty="0"/>
              <a:t>Climate Solutions for Illinois (now forming)</a:t>
            </a:r>
          </a:p>
          <a:p>
            <a:r>
              <a:rPr lang="en-US" dirty="0"/>
              <a:t>October 2</a:t>
            </a:r>
            <a:r>
              <a:rPr lang="en-US" baseline="30000" dirty="0"/>
              <a:t>nd</a:t>
            </a:r>
            <a:r>
              <a:rPr lang="en-US" dirty="0"/>
              <a:t> Climate Solutions Session at SPTC</a:t>
            </a:r>
          </a:p>
          <a:p>
            <a:r>
              <a:rPr lang="en-US" dirty="0"/>
              <a:t>November 12</a:t>
            </a:r>
            <a:r>
              <a:rPr lang="en-US" baseline="30000" dirty="0"/>
              <a:t>th</a:t>
            </a:r>
            <a:r>
              <a:rPr lang="en-US" dirty="0"/>
              <a:t> Climate Solutions Session at Annual Meeting</a:t>
            </a:r>
          </a:p>
          <a:p>
            <a:r>
              <a:rPr lang="en-US" dirty="0"/>
              <a:t>Local Happenings</a:t>
            </a:r>
          </a:p>
        </p:txBody>
      </p:sp>
    </p:spTree>
    <p:extLst>
      <p:ext uri="{BB962C8B-B14F-4D97-AF65-F5344CB8AC3E}">
        <p14:creationId xmlns:p14="http://schemas.microsoft.com/office/powerpoint/2010/main" val="377336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highlight>
                  <a:srgbClr val="FFFF00"/>
                </a:highlight>
              </a:rPr>
              <a:t>October 2</a:t>
            </a:r>
            <a:r>
              <a:rPr lang="en-US" baseline="30000" dirty="0">
                <a:highlight>
                  <a:srgbClr val="FFFF00"/>
                </a:highlight>
              </a:rPr>
              <a:t>nd</a:t>
            </a:r>
            <a:r>
              <a:rPr lang="en-US" dirty="0">
                <a:highlight>
                  <a:srgbClr val="FFFF00"/>
                </a:highlight>
              </a:rPr>
              <a:t> Climate Solutions Session at SPTC</a:t>
            </a:r>
          </a:p>
          <a:p>
            <a:pPr lvl="1"/>
            <a:r>
              <a:rPr lang="en-US" i="1" dirty="0"/>
              <a:t>Evidence of Climate Change: An Overview of the Science</a:t>
            </a:r>
            <a:br>
              <a:rPr lang="en-US" i="1" dirty="0"/>
            </a:br>
            <a:r>
              <a:rPr lang="en-US" dirty="0"/>
              <a:t>Stephanie Thomas, Geologist</a:t>
            </a:r>
          </a:p>
          <a:p>
            <a:pPr lvl="1"/>
            <a:r>
              <a:rPr lang="en-US" i="1" dirty="0"/>
              <a:t>Strategic Approaches in Developing and Implementing Mitigating Solutions</a:t>
            </a:r>
            <a:r>
              <a:rPr lang="en-US" dirty="0"/>
              <a:t> Hebab Quazi, Chemical Engineer</a:t>
            </a:r>
          </a:p>
          <a:p>
            <a:pPr lvl="1"/>
            <a:r>
              <a:rPr lang="en-US" i="1" dirty="0"/>
              <a:t>Risky Business? The Very Tangible Supply Chain Threats of Climate Change</a:t>
            </a:r>
            <a:r>
              <a:rPr lang="en-US" dirty="0"/>
              <a:t> Matthew Berg, Hydrologist</a:t>
            </a:r>
          </a:p>
          <a:p>
            <a:pPr lvl="1"/>
            <a:r>
              <a:rPr lang="en-US" i="1" dirty="0"/>
              <a:t>Facility Preparedness to Solutions for Today and Tomorrow</a:t>
            </a:r>
            <a:br>
              <a:rPr lang="en-US" i="1" dirty="0"/>
            </a:br>
            <a:r>
              <a:rPr lang="en-US" dirty="0"/>
              <a:t>Rebecca </a:t>
            </a:r>
            <a:r>
              <a:rPr lang="en-US" dirty="0" err="1"/>
              <a:t>Luman</a:t>
            </a:r>
            <a:r>
              <a:rPr lang="en-US" dirty="0"/>
              <a:t>, Civil Engineer</a:t>
            </a:r>
          </a:p>
          <a:p>
            <a:r>
              <a:rPr lang="en-US" dirty="0"/>
              <a:t>November 12</a:t>
            </a:r>
            <a:r>
              <a:rPr lang="en-US" baseline="30000" dirty="0"/>
              <a:t>th</a:t>
            </a:r>
            <a:r>
              <a:rPr lang="en-US" dirty="0"/>
              <a:t> Climate Solutions Session at Annual Meeting</a:t>
            </a:r>
          </a:p>
          <a:p>
            <a:r>
              <a:rPr lang="en-US" dirty="0"/>
              <a:t>Local Happenings</a:t>
            </a:r>
          </a:p>
        </p:txBody>
      </p:sp>
    </p:spTree>
    <p:extLst>
      <p:ext uri="{BB962C8B-B14F-4D97-AF65-F5344CB8AC3E}">
        <p14:creationId xmlns:p14="http://schemas.microsoft.com/office/powerpoint/2010/main" val="2326978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t>October 2</a:t>
            </a:r>
            <a:r>
              <a:rPr lang="en-US" baseline="30000" dirty="0"/>
              <a:t>nd</a:t>
            </a:r>
            <a:r>
              <a:rPr lang="en-US" dirty="0"/>
              <a:t> Climate Solutions Session at SPTC</a:t>
            </a:r>
          </a:p>
          <a:p>
            <a:r>
              <a:rPr lang="en-US" dirty="0">
                <a:highlight>
                  <a:srgbClr val="FFFF00"/>
                </a:highlight>
              </a:rPr>
              <a:t>November 12</a:t>
            </a:r>
            <a:r>
              <a:rPr lang="en-US" baseline="30000" dirty="0">
                <a:highlight>
                  <a:srgbClr val="FFFF00"/>
                </a:highlight>
              </a:rPr>
              <a:t>th</a:t>
            </a:r>
            <a:r>
              <a:rPr lang="en-US" dirty="0">
                <a:highlight>
                  <a:srgbClr val="FFFF00"/>
                </a:highlight>
              </a:rPr>
              <a:t> Climate Solutions Session at Annual Meeting</a:t>
            </a:r>
          </a:p>
          <a:p>
            <a:pPr lvl="1"/>
            <a:r>
              <a:rPr lang="en-US" i="1" dirty="0"/>
              <a:t>AIChE Climate Change Policy Review Process – New Policy</a:t>
            </a:r>
            <a:br>
              <a:rPr lang="en-US" i="1" dirty="0"/>
            </a:br>
            <a:r>
              <a:rPr lang="en-US" dirty="0"/>
              <a:t>Mary Ellen Ternes, Chemical Engineer and Environmental Lawyer</a:t>
            </a:r>
          </a:p>
          <a:p>
            <a:pPr lvl="1"/>
            <a:r>
              <a:rPr lang="en-US" i="1" dirty="0"/>
              <a:t>Plastics and Greenhouse Gas Emissions</a:t>
            </a:r>
            <a:br>
              <a:rPr lang="en-US" i="1" dirty="0"/>
            </a:br>
            <a:r>
              <a:rPr lang="en-US" dirty="0"/>
              <a:t>Jeffrey Seay, University of Kentucky Chemical Engineering Professor</a:t>
            </a:r>
          </a:p>
          <a:p>
            <a:pPr lvl="1"/>
            <a:r>
              <a:rPr lang="en-US" i="1" dirty="0"/>
              <a:t>Getting to Zero: Options for Decarbonizing Electricity in the United States</a:t>
            </a:r>
            <a:r>
              <a:rPr lang="en-US" dirty="0"/>
              <a:t> Jesse Jenkins, Energy Systems Engineering &amp; Policy, Princeton University</a:t>
            </a:r>
          </a:p>
          <a:p>
            <a:pPr lvl="1"/>
            <a:r>
              <a:rPr lang="en-US" i="1" dirty="0"/>
              <a:t>Climate Solutions’ Path Forward</a:t>
            </a:r>
            <a:br>
              <a:rPr lang="en-US" i="1" dirty="0"/>
            </a:br>
            <a:r>
              <a:rPr lang="en-US" dirty="0"/>
              <a:t>Tom Rehm, Chemical Engineer</a:t>
            </a:r>
          </a:p>
          <a:p>
            <a:r>
              <a:rPr lang="en-US" dirty="0"/>
              <a:t>Local Happenings</a:t>
            </a:r>
          </a:p>
          <a:p>
            <a:endParaRPr lang="en-US" dirty="0"/>
          </a:p>
        </p:txBody>
      </p:sp>
    </p:spTree>
    <p:extLst>
      <p:ext uri="{BB962C8B-B14F-4D97-AF65-F5344CB8AC3E}">
        <p14:creationId xmlns:p14="http://schemas.microsoft.com/office/powerpoint/2010/main" val="265185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t>October 2</a:t>
            </a:r>
            <a:r>
              <a:rPr lang="en-US" baseline="30000" dirty="0"/>
              <a:t>nd</a:t>
            </a:r>
            <a:r>
              <a:rPr lang="en-US" dirty="0"/>
              <a:t> Climate Solutions Session at SPTC</a:t>
            </a:r>
          </a:p>
          <a:p>
            <a:r>
              <a:rPr lang="en-US" dirty="0"/>
              <a:t>November 12</a:t>
            </a:r>
            <a:r>
              <a:rPr lang="en-US" baseline="30000" dirty="0"/>
              <a:t>th</a:t>
            </a:r>
            <a:r>
              <a:rPr lang="en-US" dirty="0"/>
              <a:t> Climate Solutions Session at Annual Meeting</a:t>
            </a:r>
          </a:p>
          <a:p>
            <a:r>
              <a:rPr lang="en-US" dirty="0">
                <a:highlight>
                  <a:srgbClr val="FFFF00"/>
                </a:highlight>
              </a:rPr>
              <a:t>Local Happenings</a:t>
            </a:r>
          </a:p>
          <a:p>
            <a:pPr lvl="1"/>
            <a:r>
              <a:rPr lang="en-US" dirty="0"/>
              <a:t>September 26, Climate Solutions for Texas Meeting</a:t>
            </a:r>
          </a:p>
          <a:p>
            <a:pPr lvl="1"/>
            <a:r>
              <a:rPr lang="en-US" dirty="0"/>
              <a:t>October 19, Houston Energy Day</a:t>
            </a:r>
          </a:p>
          <a:p>
            <a:pPr lvl="1"/>
            <a:r>
              <a:rPr lang="en-US" dirty="0"/>
              <a:t>20Q1, Climate Solutions Seminar</a:t>
            </a:r>
          </a:p>
          <a:p>
            <a:pPr lvl="1"/>
            <a:r>
              <a:rPr lang="en-US" dirty="0"/>
              <a:t>AIChE Spring Meeting, March 29 – April 2, 2020, Houston</a:t>
            </a:r>
            <a:br>
              <a:rPr lang="en-US" dirty="0"/>
            </a:br>
            <a:r>
              <a:rPr lang="en-US" i="1" dirty="0"/>
              <a:t>Climate Solutions Session: Climate Solutions for Large Industrial Areas</a:t>
            </a:r>
          </a:p>
          <a:p>
            <a:pPr lvl="1"/>
            <a:endParaRPr lang="en-US" dirty="0"/>
          </a:p>
        </p:txBody>
      </p:sp>
    </p:spTree>
    <p:extLst>
      <p:ext uri="{BB962C8B-B14F-4D97-AF65-F5344CB8AC3E}">
        <p14:creationId xmlns:p14="http://schemas.microsoft.com/office/powerpoint/2010/main" val="185061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t>October 2</a:t>
            </a:r>
            <a:r>
              <a:rPr lang="en-US" baseline="30000" dirty="0"/>
              <a:t>nd</a:t>
            </a:r>
            <a:r>
              <a:rPr lang="en-US" dirty="0"/>
              <a:t> Climate Solutions Session at SPTC</a:t>
            </a:r>
          </a:p>
          <a:p>
            <a:r>
              <a:rPr lang="en-US" dirty="0"/>
              <a:t>November 12</a:t>
            </a:r>
            <a:r>
              <a:rPr lang="en-US" baseline="30000" dirty="0"/>
              <a:t>th</a:t>
            </a:r>
            <a:r>
              <a:rPr lang="en-US" dirty="0"/>
              <a:t> Climate Solutions Session at Annual Meeting</a:t>
            </a:r>
          </a:p>
          <a:p>
            <a:r>
              <a:rPr lang="en-US" dirty="0"/>
              <a:t>Local Happenings</a:t>
            </a:r>
          </a:p>
          <a:p>
            <a:r>
              <a:rPr lang="en-US" dirty="0">
                <a:highlight>
                  <a:srgbClr val="FFFF00"/>
                </a:highlight>
              </a:rPr>
              <a:t>The Climate Solutions Community</a:t>
            </a:r>
            <a:r>
              <a:rPr lang="en-US" dirty="0"/>
              <a:t> – getting involved</a:t>
            </a:r>
          </a:p>
          <a:p>
            <a:pPr lvl="1"/>
            <a:r>
              <a:rPr lang="en-US" dirty="0"/>
              <a:t>Studies</a:t>
            </a:r>
          </a:p>
          <a:p>
            <a:pPr lvl="1"/>
            <a:r>
              <a:rPr lang="en-US" dirty="0"/>
              <a:t>Local Initiatives</a:t>
            </a:r>
          </a:p>
          <a:p>
            <a:pPr lvl="1"/>
            <a:r>
              <a:rPr lang="en-US" dirty="0"/>
              <a:t>Liaisons</a:t>
            </a:r>
          </a:p>
        </p:txBody>
      </p:sp>
    </p:spTree>
    <p:extLst>
      <p:ext uri="{BB962C8B-B14F-4D97-AF65-F5344CB8AC3E}">
        <p14:creationId xmlns:p14="http://schemas.microsoft.com/office/powerpoint/2010/main" val="395018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t>October 2</a:t>
            </a:r>
            <a:r>
              <a:rPr lang="en-US" baseline="30000" dirty="0"/>
              <a:t>nd</a:t>
            </a:r>
            <a:r>
              <a:rPr lang="en-US" dirty="0"/>
              <a:t> Climate Solutions Session at SPTC</a:t>
            </a:r>
          </a:p>
          <a:p>
            <a:r>
              <a:rPr lang="en-US" dirty="0"/>
              <a:t>November 12</a:t>
            </a:r>
            <a:r>
              <a:rPr lang="en-US" baseline="30000" dirty="0"/>
              <a:t>th</a:t>
            </a:r>
            <a:r>
              <a:rPr lang="en-US" dirty="0"/>
              <a:t> Climate Solutions Session at Annual Meeting</a:t>
            </a:r>
          </a:p>
          <a:p>
            <a:r>
              <a:rPr lang="en-US" dirty="0"/>
              <a:t>Local Happenings</a:t>
            </a:r>
          </a:p>
          <a:p>
            <a:r>
              <a:rPr lang="en-US" dirty="0">
                <a:highlight>
                  <a:srgbClr val="FFFF00"/>
                </a:highlight>
              </a:rPr>
              <a:t>The Climate Solutions Community</a:t>
            </a:r>
            <a:r>
              <a:rPr lang="en-US" dirty="0"/>
              <a:t> – </a:t>
            </a:r>
            <a:r>
              <a:rPr lang="en-US" dirty="0">
                <a:highlight>
                  <a:srgbClr val="FFFF00"/>
                </a:highlight>
              </a:rPr>
              <a:t>Studies</a:t>
            </a:r>
          </a:p>
          <a:p>
            <a:pPr lvl="1"/>
            <a:r>
              <a:rPr lang="en-US" dirty="0"/>
              <a:t>Electrical Grid Stability</a:t>
            </a:r>
          </a:p>
          <a:p>
            <a:pPr lvl="1"/>
            <a:r>
              <a:rPr lang="en-US" dirty="0"/>
              <a:t>Electricity Baseload Generation</a:t>
            </a:r>
          </a:p>
          <a:p>
            <a:pPr lvl="1"/>
            <a:r>
              <a:rPr lang="en-US" dirty="0"/>
              <a:t>Nuclear Generation IV Technology – Fuel Recycling</a:t>
            </a:r>
          </a:p>
        </p:txBody>
      </p:sp>
    </p:spTree>
    <p:extLst>
      <p:ext uri="{BB962C8B-B14F-4D97-AF65-F5344CB8AC3E}">
        <p14:creationId xmlns:p14="http://schemas.microsoft.com/office/powerpoint/2010/main" val="291710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t>October 2</a:t>
            </a:r>
            <a:r>
              <a:rPr lang="en-US" baseline="30000" dirty="0"/>
              <a:t>nd</a:t>
            </a:r>
            <a:r>
              <a:rPr lang="en-US" dirty="0"/>
              <a:t> Climate Solutions Session at SPTC</a:t>
            </a:r>
          </a:p>
          <a:p>
            <a:r>
              <a:rPr lang="en-US" dirty="0"/>
              <a:t>November 12</a:t>
            </a:r>
            <a:r>
              <a:rPr lang="en-US" baseline="30000" dirty="0"/>
              <a:t>th</a:t>
            </a:r>
            <a:r>
              <a:rPr lang="en-US" dirty="0"/>
              <a:t> Climate Solutions Session at Annual Meeting</a:t>
            </a:r>
          </a:p>
          <a:p>
            <a:r>
              <a:rPr lang="en-US" dirty="0"/>
              <a:t>Local Happenings</a:t>
            </a:r>
          </a:p>
          <a:p>
            <a:r>
              <a:rPr lang="en-US" dirty="0"/>
              <a:t>The Climate Solutions Community – Studies</a:t>
            </a:r>
          </a:p>
          <a:p>
            <a:r>
              <a:rPr lang="en-US" dirty="0">
                <a:highlight>
                  <a:srgbClr val="FFFF00"/>
                </a:highlight>
              </a:rPr>
              <a:t>AIChE 2020 Spring Meeting, Houston TX</a:t>
            </a:r>
          </a:p>
          <a:p>
            <a:pPr marL="0" indent="0">
              <a:buNone/>
            </a:pPr>
            <a:endParaRPr lang="en-US" dirty="0"/>
          </a:p>
        </p:txBody>
      </p:sp>
    </p:spTree>
    <p:extLst>
      <p:ext uri="{BB962C8B-B14F-4D97-AF65-F5344CB8AC3E}">
        <p14:creationId xmlns:p14="http://schemas.microsoft.com/office/powerpoint/2010/main" val="15470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D5F6-CAB0-44DF-8CCA-E9988627F163}"/>
              </a:ext>
            </a:extLst>
          </p:cNvPr>
          <p:cNvSpPr>
            <a:spLocks noGrp="1"/>
          </p:cNvSpPr>
          <p:nvPr>
            <p:ph type="title"/>
          </p:nvPr>
        </p:nvSpPr>
        <p:spPr>
          <a:xfrm>
            <a:off x="838200" y="193657"/>
            <a:ext cx="10515600" cy="1328379"/>
          </a:xfrm>
        </p:spPr>
        <p:txBody>
          <a:bodyPr/>
          <a:lstStyle/>
          <a:p>
            <a:r>
              <a:rPr lang="en-US" b="1" dirty="0"/>
              <a:t>Climate Solutions</a:t>
            </a:r>
          </a:p>
        </p:txBody>
      </p:sp>
      <p:sp>
        <p:nvSpPr>
          <p:cNvPr id="3" name="Content Placeholder 2">
            <a:extLst>
              <a:ext uri="{FF2B5EF4-FFF2-40B4-BE49-F238E27FC236}">
                <a16:creationId xmlns:a16="http://schemas.microsoft.com/office/drawing/2014/main" id="{CB3D70EB-1AC7-47FF-8145-57B6F783FB8B}"/>
              </a:ext>
            </a:extLst>
          </p:cNvPr>
          <p:cNvSpPr>
            <a:spLocks noGrp="1"/>
          </p:cNvSpPr>
          <p:nvPr>
            <p:ph idx="1"/>
          </p:nvPr>
        </p:nvSpPr>
        <p:spPr>
          <a:xfrm>
            <a:off x="838200" y="1449012"/>
            <a:ext cx="10515600" cy="4942059"/>
          </a:xfrm>
        </p:spPr>
        <p:txBody>
          <a:bodyPr>
            <a:normAutofit/>
          </a:bodyPr>
          <a:lstStyle/>
          <a:p>
            <a:r>
              <a:rPr lang="en-US" dirty="0"/>
              <a:t>Local Initiatives – Texas, Nigeria, Illinois</a:t>
            </a:r>
          </a:p>
          <a:p>
            <a:r>
              <a:rPr lang="en-US" dirty="0"/>
              <a:t>October 2</a:t>
            </a:r>
            <a:r>
              <a:rPr lang="en-US" baseline="30000" dirty="0"/>
              <a:t>nd</a:t>
            </a:r>
            <a:r>
              <a:rPr lang="en-US" dirty="0"/>
              <a:t> Climate Solutions Session at SPTC</a:t>
            </a:r>
          </a:p>
          <a:p>
            <a:r>
              <a:rPr lang="en-US" dirty="0"/>
              <a:t>November 12</a:t>
            </a:r>
            <a:r>
              <a:rPr lang="en-US" baseline="30000" dirty="0"/>
              <a:t>th</a:t>
            </a:r>
            <a:r>
              <a:rPr lang="en-US" dirty="0"/>
              <a:t> Climate Solutions Session at Annual Meeting</a:t>
            </a:r>
          </a:p>
          <a:p>
            <a:r>
              <a:rPr lang="en-US" dirty="0"/>
              <a:t>Local Happenings</a:t>
            </a:r>
          </a:p>
          <a:p>
            <a:r>
              <a:rPr lang="en-US" dirty="0"/>
              <a:t>The Climate Solutions Community – Studies</a:t>
            </a:r>
          </a:p>
          <a:p>
            <a:r>
              <a:rPr lang="en-US" dirty="0">
                <a:highlight>
                  <a:srgbClr val="FFFF00"/>
                </a:highlight>
              </a:rPr>
              <a:t>AIChE 2020 Spring Meeting, Houston TX</a:t>
            </a:r>
          </a:p>
          <a:p>
            <a:pPr lvl="1"/>
            <a:r>
              <a:rPr lang="en-US" dirty="0">
                <a:highlight>
                  <a:srgbClr val="FFFF00"/>
                </a:highlight>
              </a:rPr>
              <a:t>Climate Solutions for Large Industrial Areas</a:t>
            </a:r>
          </a:p>
          <a:p>
            <a:pPr marL="0" indent="0">
              <a:buNone/>
            </a:pPr>
            <a:endParaRPr lang="en-US" dirty="0"/>
          </a:p>
        </p:txBody>
      </p:sp>
    </p:spTree>
    <p:extLst>
      <p:ext uri="{BB962C8B-B14F-4D97-AF65-F5344CB8AC3E}">
        <p14:creationId xmlns:p14="http://schemas.microsoft.com/office/powerpoint/2010/main" val="50678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6D0A2A4-4A64-4D16-B0FC-02DADD91853F}"/>
              </a:ext>
            </a:extLst>
          </p:cNvPr>
          <p:cNvGraphicFramePr>
            <a:graphicFrameLocks/>
          </p:cNvGraphicFramePr>
          <p:nvPr>
            <p:extLst>
              <p:ext uri="{D42A27DB-BD31-4B8C-83A1-F6EECF244321}">
                <p14:modId xmlns:p14="http://schemas.microsoft.com/office/powerpoint/2010/main" val="1368893134"/>
              </p:ext>
            </p:extLst>
          </p:nvPr>
        </p:nvGraphicFramePr>
        <p:xfrm>
          <a:off x="566012" y="591843"/>
          <a:ext cx="9957211" cy="5974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408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4150-99B5-4B35-99FA-478E897D7B72}"/>
              </a:ext>
            </a:extLst>
          </p:cNvPr>
          <p:cNvPicPr>
            <a:picLocks noChangeAspect="1"/>
          </p:cNvPicPr>
          <p:nvPr/>
        </p:nvPicPr>
        <p:blipFill>
          <a:blip r:embed="rId2"/>
          <a:stretch>
            <a:fillRect/>
          </a:stretch>
        </p:blipFill>
        <p:spPr>
          <a:xfrm>
            <a:off x="317344" y="0"/>
            <a:ext cx="7257688" cy="6858000"/>
          </a:xfrm>
          <a:prstGeom prst="rect">
            <a:avLst/>
          </a:prstGeom>
        </p:spPr>
      </p:pic>
      <p:sp>
        <p:nvSpPr>
          <p:cNvPr id="6" name="TextBox 5">
            <a:extLst>
              <a:ext uri="{FF2B5EF4-FFF2-40B4-BE49-F238E27FC236}">
                <a16:creationId xmlns:a16="http://schemas.microsoft.com/office/drawing/2014/main" id="{27FEB102-D0EE-44F5-ACB1-2160F1DE5C47}"/>
              </a:ext>
            </a:extLst>
          </p:cNvPr>
          <p:cNvSpPr txBox="1"/>
          <p:nvPr/>
        </p:nvSpPr>
        <p:spPr>
          <a:xfrm>
            <a:off x="7692705" y="3707934"/>
            <a:ext cx="4181951" cy="1938992"/>
          </a:xfrm>
          <a:prstGeom prst="rect">
            <a:avLst/>
          </a:prstGeom>
          <a:noFill/>
        </p:spPr>
        <p:txBody>
          <a:bodyPr wrap="square" rtlCol="0">
            <a:spAutoFit/>
          </a:bodyPr>
          <a:lstStyle/>
          <a:p>
            <a:r>
              <a:rPr lang="en-US" sz="2400" dirty="0"/>
              <a:t>… because nuclear plants do not emit carbon dioxide, this energy source will have a part in any long-term plan to reduce our national carbon footprint.</a:t>
            </a:r>
          </a:p>
        </p:txBody>
      </p:sp>
      <p:cxnSp>
        <p:nvCxnSpPr>
          <p:cNvPr id="8" name="Straight Arrow Connector 7">
            <a:extLst>
              <a:ext uri="{FF2B5EF4-FFF2-40B4-BE49-F238E27FC236}">
                <a16:creationId xmlns:a16="http://schemas.microsoft.com/office/drawing/2014/main" id="{911B3B8C-2581-43F3-AC89-9D7835AB1C41}"/>
              </a:ext>
            </a:extLst>
          </p:cNvPr>
          <p:cNvCxnSpPr/>
          <p:nvPr/>
        </p:nvCxnSpPr>
        <p:spPr>
          <a:xfrm flipH="1" flipV="1">
            <a:off x="6165908" y="3548543"/>
            <a:ext cx="1737360" cy="32717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6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4150-99B5-4B35-99FA-478E897D7B72}"/>
              </a:ext>
            </a:extLst>
          </p:cNvPr>
          <p:cNvPicPr>
            <a:picLocks noChangeAspect="1"/>
          </p:cNvPicPr>
          <p:nvPr/>
        </p:nvPicPr>
        <p:blipFill>
          <a:blip r:embed="rId3"/>
          <a:stretch>
            <a:fillRect/>
          </a:stretch>
        </p:blipFill>
        <p:spPr>
          <a:xfrm>
            <a:off x="317344" y="0"/>
            <a:ext cx="7257688" cy="6858000"/>
          </a:xfrm>
          <a:prstGeom prst="rect">
            <a:avLst/>
          </a:prstGeom>
        </p:spPr>
      </p:pic>
      <p:pic>
        <p:nvPicPr>
          <p:cNvPr id="5" name="Picture 4">
            <a:extLst>
              <a:ext uri="{FF2B5EF4-FFF2-40B4-BE49-F238E27FC236}">
                <a16:creationId xmlns:a16="http://schemas.microsoft.com/office/drawing/2014/main" id="{8D2CA50B-984F-4118-8501-E85EA1C6A564}"/>
              </a:ext>
            </a:extLst>
          </p:cNvPr>
          <p:cNvPicPr>
            <a:picLocks noChangeAspect="1"/>
          </p:cNvPicPr>
          <p:nvPr/>
        </p:nvPicPr>
        <p:blipFill>
          <a:blip r:embed="rId4"/>
          <a:stretch>
            <a:fillRect/>
          </a:stretch>
        </p:blipFill>
        <p:spPr>
          <a:xfrm>
            <a:off x="2112393" y="2843868"/>
            <a:ext cx="7081941" cy="3598877"/>
          </a:xfrm>
          <a:prstGeom prst="rect">
            <a:avLst/>
          </a:prstGeom>
        </p:spPr>
      </p:pic>
      <p:sp>
        <p:nvSpPr>
          <p:cNvPr id="2" name="TextBox 1">
            <a:extLst>
              <a:ext uri="{FF2B5EF4-FFF2-40B4-BE49-F238E27FC236}">
                <a16:creationId xmlns:a16="http://schemas.microsoft.com/office/drawing/2014/main" id="{2566458D-3756-498D-9FE1-3067511572DA}"/>
              </a:ext>
            </a:extLst>
          </p:cNvPr>
          <p:cNvSpPr txBox="1"/>
          <p:nvPr/>
        </p:nvSpPr>
        <p:spPr>
          <a:xfrm>
            <a:off x="2070448" y="2533475"/>
            <a:ext cx="2785145" cy="307777"/>
          </a:xfrm>
          <a:prstGeom prst="rect">
            <a:avLst/>
          </a:prstGeom>
          <a:noFill/>
        </p:spPr>
        <p:txBody>
          <a:bodyPr wrap="square" rtlCol="0">
            <a:spAutoFit/>
          </a:bodyPr>
          <a:lstStyle/>
          <a:p>
            <a:r>
              <a:rPr lang="en-US" sz="1400" dirty="0"/>
              <a:t>July 20, 2019</a:t>
            </a:r>
          </a:p>
        </p:txBody>
      </p:sp>
      <p:sp>
        <p:nvSpPr>
          <p:cNvPr id="3" name="TextBox 2">
            <a:extLst>
              <a:ext uri="{FF2B5EF4-FFF2-40B4-BE49-F238E27FC236}">
                <a16:creationId xmlns:a16="http://schemas.microsoft.com/office/drawing/2014/main" id="{3F2D4C86-6BC1-4D4F-9845-665A311676AD}"/>
              </a:ext>
            </a:extLst>
          </p:cNvPr>
          <p:cNvSpPr txBox="1"/>
          <p:nvPr/>
        </p:nvSpPr>
        <p:spPr>
          <a:xfrm>
            <a:off x="9370081" y="3212984"/>
            <a:ext cx="2659732" cy="3416320"/>
          </a:xfrm>
          <a:prstGeom prst="rect">
            <a:avLst/>
          </a:prstGeom>
          <a:noFill/>
        </p:spPr>
        <p:txBody>
          <a:bodyPr wrap="square" rtlCol="0">
            <a:spAutoFit/>
          </a:bodyPr>
          <a:lstStyle/>
          <a:p>
            <a:r>
              <a:rPr lang="en-US" sz="2400" dirty="0"/>
              <a:t>… how AIChE sections conduct government relations. We would love to learn about South Texas’ best practices to share with other local sections.</a:t>
            </a:r>
          </a:p>
        </p:txBody>
      </p:sp>
      <p:cxnSp>
        <p:nvCxnSpPr>
          <p:cNvPr id="6" name="Straight Arrow Connector 5">
            <a:extLst>
              <a:ext uri="{FF2B5EF4-FFF2-40B4-BE49-F238E27FC236}">
                <a16:creationId xmlns:a16="http://schemas.microsoft.com/office/drawing/2014/main" id="{87F013F4-9479-4713-B0DB-749B0D1A10C7}"/>
              </a:ext>
            </a:extLst>
          </p:cNvPr>
          <p:cNvCxnSpPr/>
          <p:nvPr/>
        </p:nvCxnSpPr>
        <p:spPr>
          <a:xfrm flipH="1" flipV="1">
            <a:off x="7616977" y="3716323"/>
            <a:ext cx="1737360" cy="32717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A43F89F-6ED5-48D1-ACA5-3209CF4930AD}"/>
              </a:ext>
            </a:extLst>
          </p:cNvPr>
          <p:cNvSpPr/>
          <p:nvPr/>
        </p:nvSpPr>
        <p:spPr>
          <a:xfrm>
            <a:off x="1888177" y="2841252"/>
            <a:ext cx="224216" cy="232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06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4150-99B5-4B35-99FA-478E897D7B72}"/>
              </a:ext>
            </a:extLst>
          </p:cNvPr>
          <p:cNvPicPr>
            <a:picLocks noChangeAspect="1"/>
          </p:cNvPicPr>
          <p:nvPr/>
        </p:nvPicPr>
        <p:blipFill>
          <a:blip r:embed="rId3"/>
          <a:stretch>
            <a:fillRect/>
          </a:stretch>
        </p:blipFill>
        <p:spPr>
          <a:xfrm>
            <a:off x="317344" y="0"/>
            <a:ext cx="7257688" cy="6858000"/>
          </a:xfrm>
          <a:prstGeom prst="rect">
            <a:avLst/>
          </a:prstGeom>
        </p:spPr>
      </p:pic>
      <p:pic>
        <p:nvPicPr>
          <p:cNvPr id="5" name="Picture 4">
            <a:extLst>
              <a:ext uri="{FF2B5EF4-FFF2-40B4-BE49-F238E27FC236}">
                <a16:creationId xmlns:a16="http://schemas.microsoft.com/office/drawing/2014/main" id="{8D2CA50B-984F-4118-8501-E85EA1C6A564}"/>
              </a:ext>
            </a:extLst>
          </p:cNvPr>
          <p:cNvPicPr>
            <a:picLocks noChangeAspect="1"/>
          </p:cNvPicPr>
          <p:nvPr/>
        </p:nvPicPr>
        <p:blipFill>
          <a:blip r:embed="rId4"/>
          <a:stretch>
            <a:fillRect/>
          </a:stretch>
        </p:blipFill>
        <p:spPr>
          <a:xfrm>
            <a:off x="2112393" y="2843868"/>
            <a:ext cx="7081941" cy="3598877"/>
          </a:xfrm>
          <a:prstGeom prst="rect">
            <a:avLst/>
          </a:prstGeom>
        </p:spPr>
      </p:pic>
      <p:sp>
        <p:nvSpPr>
          <p:cNvPr id="2" name="TextBox 1">
            <a:extLst>
              <a:ext uri="{FF2B5EF4-FFF2-40B4-BE49-F238E27FC236}">
                <a16:creationId xmlns:a16="http://schemas.microsoft.com/office/drawing/2014/main" id="{2566458D-3756-498D-9FE1-3067511572DA}"/>
              </a:ext>
            </a:extLst>
          </p:cNvPr>
          <p:cNvSpPr txBox="1"/>
          <p:nvPr/>
        </p:nvSpPr>
        <p:spPr>
          <a:xfrm>
            <a:off x="2070448" y="2533475"/>
            <a:ext cx="2785145" cy="307777"/>
          </a:xfrm>
          <a:prstGeom prst="rect">
            <a:avLst/>
          </a:prstGeom>
          <a:noFill/>
        </p:spPr>
        <p:txBody>
          <a:bodyPr wrap="square" rtlCol="0">
            <a:spAutoFit/>
          </a:bodyPr>
          <a:lstStyle/>
          <a:p>
            <a:r>
              <a:rPr lang="en-US" sz="1400" dirty="0"/>
              <a:t>July 20, 2019</a:t>
            </a:r>
          </a:p>
        </p:txBody>
      </p:sp>
      <p:sp>
        <p:nvSpPr>
          <p:cNvPr id="3" name="TextBox 2">
            <a:extLst>
              <a:ext uri="{FF2B5EF4-FFF2-40B4-BE49-F238E27FC236}">
                <a16:creationId xmlns:a16="http://schemas.microsoft.com/office/drawing/2014/main" id="{3F2D4C86-6BC1-4D4F-9845-665A311676AD}"/>
              </a:ext>
            </a:extLst>
          </p:cNvPr>
          <p:cNvSpPr txBox="1"/>
          <p:nvPr/>
        </p:nvSpPr>
        <p:spPr>
          <a:xfrm>
            <a:off x="9370081" y="3212984"/>
            <a:ext cx="2659732" cy="3416320"/>
          </a:xfrm>
          <a:prstGeom prst="rect">
            <a:avLst/>
          </a:prstGeom>
          <a:noFill/>
        </p:spPr>
        <p:txBody>
          <a:bodyPr wrap="square" rtlCol="0">
            <a:spAutoFit/>
          </a:bodyPr>
          <a:lstStyle/>
          <a:p>
            <a:r>
              <a:rPr lang="en-US" sz="2400" dirty="0"/>
              <a:t>… how AIChE sections conduct government relations. We would love to learn about South Texas’ best practices to share with other local sections.</a:t>
            </a:r>
          </a:p>
        </p:txBody>
      </p:sp>
      <p:cxnSp>
        <p:nvCxnSpPr>
          <p:cNvPr id="6" name="Straight Arrow Connector 5">
            <a:extLst>
              <a:ext uri="{FF2B5EF4-FFF2-40B4-BE49-F238E27FC236}">
                <a16:creationId xmlns:a16="http://schemas.microsoft.com/office/drawing/2014/main" id="{87F013F4-9479-4713-B0DB-749B0D1A10C7}"/>
              </a:ext>
            </a:extLst>
          </p:cNvPr>
          <p:cNvCxnSpPr/>
          <p:nvPr/>
        </p:nvCxnSpPr>
        <p:spPr>
          <a:xfrm flipH="1" flipV="1">
            <a:off x="7616977" y="3716323"/>
            <a:ext cx="1737360" cy="32717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9D060B0-460E-4AA8-93DB-AAA627E6C777}"/>
              </a:ext>
            </a:extLst>
          </p:cNvPr>
          <p:cNvPicPr>
            <a:picLocks noChangeAspect="1"/>
          </p:cNvPicPr>
          <p:nvPr/>
        </p:nvPicPr>
        <p:blipFill>
          <a:blip r:embed="rId5"/>
          <a:stretch>
            <a:fillRect/>
          </a:stretch>
        </p:blipFill>
        <p:spPr>
          <a:xfrm>
            <a:off x="451526" y="1242638"/>
            <a:ext cx="10491474" cy="1010610"/>
          </a:xfrm>
          <a:prstGeom prst="rect">
            <a:avLst/>
          </a:prstGeom>
        </p:spPr>
      </p:pic>
      <p:cxnSp>
        <p:nvCxnSpPr>
          <p:cNvPr id="9" name="Straight Connector 8">
            <a:extLst>
              <a:ext uri="{FF2B5EF4-FFF2-40B4-BE49-F238E27FC236}">
                <a16:creationId xmlns:a16="http://schemas.microsoft.com/office/drawing/2014/main" id="{63552322-9EF1-40F0-A2FE-C26367C4BAE1}"/>
              </a:ext>
            </a:extLst>
          </p:cNvPr>
          <p:cNvCxnSpPr/>
          <p:nvPr/>
        </p:nvCxnSpPr>
        <p:spPr>
          <a:xfrm>
            <a:off x="5697263" y="1935804"/>
            <a:ext cx="320354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817A1F-624C-43F7-9FE2-ADF97A4147C3}"/>
              </a:ext>
            </a:extLst>
          </p:cNvPr>
          <p:cNvSpPr txBox="1"/>
          <p:nvPr/>
        </p:nvSpPr>
        <p:spPr>
          <a:xfrm>
            <a:off x="1733795" y="866897"/>
            <a:ext cx="9096499" cy="369332"/>
          </a:xfrm>
          <a:prstGeom prst="rect">
            <a:avLst/>
          </a:prstGeom>
          <a:noFill/>
        </p:spPr>
        <p:txBody>
          <a:bodyPr wrap="square" rtlCol="0">
            <a:spAutoFit/>
          </a:bodyPr>
          <a:lstStyle/>
          <a:p>
            <a:r>
              <a:rPr lang="en-US" b="1" u="sng" dirty="0"/>
              <a:t>Excerpt from 3/31/2019 AIChE Press Release on Launch of The Climate Solutions Community</a:t>
            </a:r>
          </a:p>
        </p:txBody>
      </p:sp>
      <p:sp>
        <p:nvSpPr>
          <p:cNvPr id="11" name="Rectangle 10">
            <a:extLst>
              <a:ext uri="{FF2B5EF4-FFF2-40B4-BE49-F238E27FC236}">
                <a16:creationId xmlns:a16="http://schemas.microsoft.com/office/drawing/2014/main" id="{1CC78EE2-00AB-407D-8B08-804BCED239D1}"/>
              </a:ext>
            </a:extLst>
          </p:cNvPr>
          <p:cNvSpPr/>
          <p:nvPr/>
        </p:nvSpPr>
        <p:spPr>
          <a:xfrm>
            <a:off x="451526" y="962411"/>
            <a:ext cx="1317897" cy="64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62E5F8-C2E7-4F87-9DBC-5F24A5535DE2}"/>
              </a:ext>
            </a:extLst>
          </p:cNvPr>
          <p:cNvSpPr/>
          <p:nvPr/>
        </p:nvSpPr>
        <p:spPr>
          <a:xfrm>
            <a:off x="451526" y="866897"/>
            <a:ext cx="10491474" cy="13863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25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C0829-6B2A-46FE-BA8F-B64BD87CF4A0}"/>
              </a:ext>
            </a:extLst>
          </p:cNvPr>
          <p:cNvPicPr>
            <a:picLocks noChangeAspect="1"/>
          </p:cNvPicPr>
          <p:nvPr/>
        </p:nvPicPr>
        <p:blipFill>
          <a:blip r:embed="rId3"/>
          <a:stretch>
            <a:fillRect/>
          </a:stretch>
        </p:blipFill>
        <p:spPr>
          <a:xfrm>
            <a:off x="1387550" y="1994339"/>
            <a:ext cx="8456002" cy="4172285"/>
          </a:xfrm>
          <a:prstGeom prst="rect">
            <a:avLst/>
          </a:prstGeom>
        </p:spPr>
      </p:pic>
      <p:sp>
        <p:nvSpPr>
          <p:cNvPr id="6" name="TextBox 5">
            <a:extLst>
              <a:ext uri="{FF2B5EF4-FFF2-40B4-BE49-F238E27FC236}">
                <a16:creationId xmlns:a16="http://schemas.microsoft.com/office/drawing/2014/main" id="{D5F42B08-4729-4715-88D1-16CE8EBBF463}"/>
              </a:ext>
            </a:extLst>
          </p:cNvPr>
          <p:cNvSpPr txBox="1"/>
          <p:nvPr/>
        </p:nvSpPr>
        <p:spPr>
          <a:xfrm>
            <a:off x="1315845" y="691376"/>
            <a:ext cx="8686800" cy="1261884"/>
          </a:xfrm>
          <a:prstGeom prst="rect">
            <a:avLst/>
          </a:prstGeom>
          <a:noFill/>
        </p:spPr>
        <p:txBody>
          <a:bodyPr wrap="square" rtlCol="0">
            <a:spAutoFit/>
          </a:bodyPr>
          <a:lstStyle/>
          <a:p>
            <a:r>
              <a:rPr lang="en-US" sz="2800" b="1" dirty="0"/>
              <a:t>11</a:t>
            </a:r>
            <a:r>
              <a:rPr lang="en-US" sz="2800" b="1" baseline="30000" dirty="0"/>
              <a:t>th</a:t>
            </a:r>
            <a:r>
              <a:rPr lang="en-US" sz="2800" b="1" dirty="0"/>
              <a:t> Southwest Process Technology Conference</a:t>
            </a:r>
          </a:p>
          <a:p>
            <a:r>
              <a:rPr lang="en-US" sz="2400" dirty="0"/>
              <a:t>October 1-2, 2019</a:t>
            </a:r>
          </a:p>
          <a:p>
            <a:r>
              <a:rPr lang="en-US" sz="2400" dirty="0"/>
              <a:t>Sugar Land Marriott Town Square</a:t>
            </a:r>
          </a:p>
        </p:txBody>
      </p:sp>
    </p:spTree>
    <p:extLst>
      <p:ext uri="{BB962C8B-B14F-4D97-AF65-F5344CB8AC3E}">
        <p14:creationId xmlns:p14="http://schemas.microsoft.com/office/powerpoint/2010/main" val="114150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5847755"/>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pPr marL="285750" indent="-285750" fontAlgn="base">
              <a:buFont typeface="Arial" panose="020B0604020202020204" pitchFamily="34" charset="0"/>
              <a:buChar char="•"/>
            </a:pPr>
            <a:r>
              <a:rPr lang="en-US" sz="2400" dirty="0"/>
              <a:t>Sessions (9)</a:t>
            </a:r>
          </a:p>
          <a:p>
            <a:pPr marL="742950" lvl="1" indent="-285750" fontAlgn="base">
              <a:buFont typeface="Arial" panose="020B0604020202020204" pitchFamily="34" charset="0"/>
              <a:buChar char="•"/>
            </a:pPr>
            <a:r>
              <a:rPr lang="en-US" sz="2400" dirty="0"/>
              <a:t>Energy Efficiency</a:t>
            </a:r>
          </a:p>
          <a:p>
            <a:pPr marL="742950" lvl="1" indent="-285750" fontAlgn="base">
              <a:buFont typeface="Arial" panose="020B0604020202020204" pitchFamily="34" charset="0"/>
              <a:buChar char="•"/>
            </a:pPr>
            <a:r>
              <a:rPr lang="en-US" sz="2400" dirty="0"/>
              <a:t>Catalysis &amp; Reaction Engineering</a:t>
            </a:r>
          </a:p>
          <a:p>
            <a:pPr marL="742950" lvl="1" indent="-285750" fontAlgn="base">
              <a:buFont typeface="Arial" panose="020B0604020202020204" pitchFamily="34" charset="0"/>
              <a:buChar char="•"/>
            </a:pPr>
            <a:r>
              <a:rPr lang="en-US" sz="2400" dirty="0" err="1"/>
              <a:t>IIoT</a:t>
            </a:r>
            <a:r>
              <a:rPr lang="en-US" sz="2400" dirty="0"/>
              <a:t>/Big Data</a:t>
            </a:r>
          </a:p>
          <a:p>
            <a:pPr marL="742950" lvl="1" indent="-285750" fontAlgn="base">
              <a:buFont typeface="Arial" panose="020B0604020202020204" pitchFamily="34" charset="0"/>
              <a:buChar char="•"/>
            </a:pPr>
            <a:r>
              <a:rPr lang="en-US" sz="2400" dirty="0"/>
              <a:t>Process Intensification</a:t>
            </a:r>
          </a:p>
          <a:p>
            <a:pPr marL="742950" lvl="1" indent="-285750" fontAlgn="base">
              <a:buFont typeface="Arial" panose="020B0604020202020204" pitchFamily="34" charset="0"/>
              <a:buChar char="•"/>
            </a:pPr>
            <a:r>
              <a:rPr lang="en-US" sz="2400" dirty="0"/>
              <a:t>Process Safety</a:t>
            </a:r>
          </a:p>
          <a:p>
            <a:pPr marL="742950" lvl="1" indent="-285750" fontAlgn="base">
              <a:buFont typeface="Arial" panose="020B0604020202020204" pitchFamily="34" charset="0"/>
              <a:buChar char="•"/>
            </a:pPr>
            <a:r>
              <a:rPr lang="en-US" sz="2400" dirty="0"/>
              <a:t>Distillation &amp; Separation</a:t>
            </a:r>
          </a:p>
          <a:p>
            <a:pPr marL="742950" lvl="1" indent="-285750" fontAlgn="base">
              <a:buFont typeface="Arial" panose="020B0604020202020204" pitchFamily="34" charset="0"/>
              <a:buChar char="•"/>
            </a:pPr>
            <a:r>
              <a:rPr lang="en-US" sz="2400" dirty="0"/>
              <a:t>Climate Solutions</a:t>
            </a:r>
          </a:p>
          <a:p>
            <a:pPr marL="742950" lvl="1" indent="-285750" fontAlgn="base">
              <a:buFont typeface="Arial" panose="020B0604020202020204" pitchFamily="34" charset="0"/>
              <a:buChar char="•"/>
            </a:pPr>
            <a:r>
              <a:rPr lang="en-US" sz="2400" dirty="0"/>
              <a:t>Petroleum Refining Technology</a:t>
            </a:r>
          </a:p>
          <a:p>
            <a:pPr marL="742950" lvl="1" indent="-285750" fontAlgn="base">
              <a:buFont typeface="Arial" panose="020B0604020202020204" pitchFamily="34" charset="0"/>
              <a:buChar char="•"/>
            </a:pPr>
            <a:r>
              <a:rPr lang="en-US" sz="2400" dirty="0"/>
              <a:t>Chemical Process Technology</a:t>
            </a:r>
          </a:p>
          <a:p>
            <a:pPr fontAlgn="base"/>
            <a:endParaRPr lang="en-US" dirty="0"/>
          </a:p>
        </p:txBody>
      </p:sp>
    </p:spTree>
    <p:extLst>
      <p:ext uri="{BB962C8B-B14F-4D97-AF65-F5344CB8AC3E}">
        <p14:creationId xmlns:p14="http://schemas.microsoft.com/office/powerpoint/2010/main" val="257908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6586418"/>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pPr marL="285750" indent="-285750" fontAlgn="base">
              <a:buFont typeface="Arial" panose="020B0604020202020204" pitchFamily="34" charset="0"/>
              <a:buChar char="•"/>
            </a:pPr>
            <a:r>
              <a:rPr lang="en-US" sz="2400" dirty="0"/>
              <a:t>Sessions (9)</a:t>
            </a:r>
          </a:p>
          <a:p>
            <a:pPr marL="285750" indent="-285750" fontAlgn="base">
              <a:buFont typeface="Arial" panose="020B0604020202020204" pitchFamily="34" charset="0"/>
              <a:buChar char="•"/>
            </a:pPr>
            <a:r>
              <a:rPr lang="en-US" sz="2400" dirty="0"/>
              <a:t>October 1 Keynote Session. </a:t>
            </a:r>
            <a:r>
              <a:rPr lang="en-US" sz="2400" dirty="0">
                <a:highlight>
                  <a:srgbClr val="FFFF00"/>
                </a:highlight>
              </a:rPr>
              <a:t>John Hofmeister</a:t>
            </a:r>
            <a:r>
              <a:rPr lang="en-US" sz="2400" dirty="0"/>
              <a:t>, 2005-2008 Shell Oil Company President, </a:t>
            </a:r>
            <a:r>
              <a:rPr lang="en-US" sz="2400" i="1" dirty="0">
                <a:highlight>
                  <a:srgbClr val="FFFF00"/>
                </a:highlight>
              </a:rPr>
              <a:t>Energy Transition</a:t>
            </a:r>
          </a:p>
          <a:p>
            <a:pPr marL="285750" indent="-285750" fontAlgn="base">
              <a:buFont typeface="Arial" panose="020B0604020202020204" pitchFamily="34" charset="0"/>
              <a:buChar char="•"/>
            </a:pPr>
            <a:r>
              <a:rPr lang="en-US" sz="2400" dirty="0"/>
              <a:t>October 1 South Texas Section Dinner. Joseph Powell, Shell Chief Scientist, Chemical Engineering, </a:t>
            </a:r>
            <a:r>
              <a:rPr lang="en-US" sz="2400" i="1" dirty="0"/>
              <a:t>Addressing Climate Change: An Energy Industry Perspective</a:t>
            </a:r>
          </a:p>
          <a:p>
            <a:pPr marL="285750" indent="-285750" fontAlgn="base">
              <a:buFont typeface="Arial" panose="020B0604020202020204" pitchFamily="34" charset="0"/>
              <a:buChar char="•"/>
            </a:pPr>
            <a:r>
              <a:rPr lang="en-US" sz="2400" dirty="0"/>
              <a:t>October 2 Keynote Session. Eric </a:t>
            </a:r>
            <a:r>
              <a:rPr lang="en-US" sz="2400" dirty="0" err="1"/>
              <a:t>Cosman</a:t>
            </a:r>
            <a:r>
              <a:rPr lang="en-US" sz="2400" dirty="0"/>
              <a:t>, 2020 President of the International Society of Automation (ISA), </a:t>
            </a:r>
            <a:r>
              <a:rPr lang="en-US" sz="2400" i="1" dirty="0"/>
              <a:t>Imperatives for the Automation Profession in a Changing World</a:t>
            </a:r>
          </a:p>
          <a:p>
            <a:pPr marL="285750" indent="-285750" fontAlgn="base">
              <a:buFont typeface="Arial" panose="020B0604020202020204" pitchFamily="34" charset="0"/>
              <a:buChar char="•"/>
            </a:pPr>
            <a:r>
              <a:rPr lang="en-US" sz="2400" dirty="0"/>
              <a:t>Exhibition Hall</a:t>
            </a:r>
          </a:p>
          <a:p>
            <a:pPr marL="285750" indent="-285750" fontAlgn="base">
              <a:buFont typeface="Arial" panose="020B0604020202020204" pitchFamily="34" charset="0"/>
              <a:buChar char="•"/>
            </a:pPr>
            <a:r>
              <a:rPr lang="en-US" sz="2400" dirty="0"/>
              <a:t>Career Fair</a:t>
            </a:r>
          </a:p>
          <a:p>
            <a:pPr marL="285750" indent="-285750" fontAlgn="base">
              <a:buFont typeface="Arial" panose="020B0604020202020204" pitchFamily="34" charset="0"/>
              <a:buChar char="•"/>
            </a:pPr>
            <a:endParaRPr lang="en-US" sz="2400" dirty="0"/>
          </a:p>
          <a:p>
            <a:pPr fontAlgn="base"/>
            <a:endParaRPr lang="en-US" dirty="0"/>
          </a:p>
        </p:txBody>
      </p:sp>
    </p:spTree>
    <p:extLst>
      <p:ext uri="{BB962C8B-B14F-4D97-AF65-F5344CB8AC3E}">
        <p14:creationId xmlns:p14="http://schemas.microsoft.com/office/powerpoint/2010/main" val="61500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6586418"/>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pPr marL="285750" indent="-285750" fontAlgn="base">
              <a:buFont typeface="Arial" panose="020B0604020202020204" pitchFamily="34" charset="0"/>
              <a:buChar char="•"/>
            </a:pPr>
            <a:r>
              <a:rPr lang="en-US" sz="2400" dirty="0"/>
              <a:t>Sessions (9)</a:t>
            </a:r>
          </a:p>
          <a:p>
            <a:pPr marL="285750" indent="-285750" fontAlgn="base">
              <a:buFont typeface="Arial" panose="020B0604020202020204" pitchFamily="34" charset="0"/>
              <a:buChar char="•"/>
            </a:pPr>
            <a:r>
              <a:rPr lang="en-US" sz="2400" dirty="0"/>
              <a:t>October 1 Keynote Session. John Hofmeister, 2005-2008 Shell Oil Company President, </a:t>
            </a:r>
            <a:r>
              <a:rPr lang="en-US" sz="2400" i="1" dirty="0"/>
              <a:t>Energy Transition</a:t>
            </a:r>
          </a:p>
          <a:p>
            <a:pPr marL="285750" indent="-285750" fontAlgn="base">
              <a:buFont typeface="Arial" panose="020B0604020202020204" pitchFamily="34" charset="0"/>
              <a:buChar char="•"/>
            </a:pPr>
            <a:r>
              <a:rPr lang="en-US" sz="2400" dirty="0"/>
              <a:t>October 1 South Texas Section Dinner. </a:t>
            </a:r>
            <a:r>
              <a:rPr lang="en-US" sz="2400" dirty="0">
                <a:highlight>
                  <a:srgbClr val="FFFF00"/>
                </a:highlight>
              </a:rPr>
              <a:t>Joseph Powell</a:t>
            </a:r>
            <a:r>
              <a:rPr lang="en-US" sz="2400" dirty="0"/>
              <a:t>, Shell Chief Scientist, Chemical Engineering, </a:t>
            </a:r>
            <a:r>
              <a:rPr lang="en-US" sz="2400" i="1" dirty="0">
                <a:highlight>
                  <a:srgbClr val="FFFF00"/>
                </a:highlight>
              </a:rPr>
              <a:t>Addressing Climate Change: An Energy Industry Perspective</a:t>
            </a:r>
          </a:p>
          <a:p>
            <a:pPr marL="285750" indent="-285750" fontAlgn="base">
              <a:buFont typeface="Arial" panose="020B0604020202020204" pitchFamily="34" charset="0"/>
              <a:buChar char="•"/>
            </a:pPr>
            <a:r>
              <a:rPr lang="en-US" sz="2400" dirty="0"/>
              <a:t>October 2 Keynote Session. Eric </a:t>
            </a:r>
            <a:r>
              <a:rPr lang="en-US" sz="2400" dirty="0" err="1"/>
              <a:t>Cosman</a:t>
            </a:r>
            <a:r>
              <a:rPr lang="en-US" sz="2400" dirty="0"/>
              <a:t>, 2020 President of the International Society of Automation (ISA), </a:t>
            </a:r>
            <a:r>
              <a:rPr lang="en-US" sz="2400" i="1" dirty="0"/>
              <a:t>Imperatives for the Automation Profession in a Changing World</a:t>
            </a:r>
          </a:p>
          <a:p>
            <a:pPr marL="285750" indent="-285750" fontAlgn="base">
              <a:buFont typeface="Arial" panose="020B0604020202020204" pitchFamily="34" charset="0"/>
              <a:buChar char="•"/>
            </a:pPr>
            <a:r>
              <a:rPr lang="en-US" sz="2400" dirty="0"/>
              <a:t>Exhibition Hall</a:t>
            </a:r>
          </a:p>
          <a:p>
            <a:pPr marL="285750" indent="-285750" fontAlgn="base">
              <a:buFont typeface="Arial" panose="020B0604020202020204" pitchFamily="34" charset="0"/>
              <a:buChar char="•"/>
            </a:pPr>
            <a:r>
              <a:rPr lang="en-US" sz="2400" dirty="0"/>
              <a:t>Career Fair</a:t>
            </a:r>
          </a:p>
          <a:p>
            <a:pPr marL="285750" indent="-285750" fontAlgn="base">
              <a:buFont typeface="Arial" panose="020B0604020202020204" pitchFamily="34" charset="0"/>
              <a:buChar char="•"/>
            </a:pPr>
            <a:endParaRPr lang="en-US" sz="2400" dirty="0"/>
          </a:p>
          <a:p>
            <a:pPr fontAlgn="base"/>
            <a:endParaRPr lang="en-US" dirty="0"/>
          </a:p>
        </p:txBody>
      </p:sp>
    </p:spTree>
    <p:extLst>
      <p:ext uri="{BB962C8B-B14F-4D97-AF65-F5344CB8AC3E}">
        <p14:creationId xmlns:p14="http://schemas.microsoft.com/office/powerpoint/2010/main" val="10899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6586418"/>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pPr marL="285750" indent="-285750" fontAlgn="base">
              <a:buFont typeface="Arial" panose="020B0604020202020204" pitchFamily="34" charset="0"/>
              <a:buChar char="•"/>
            </a:pPr>
            <a:r>
              <a:rPr lang="en-US" sz="2400" dirty="0"/>
              <a:t>Sessions (9)</a:t>
            </a:r>
          </a:p>
          <a:p>
            <a:pPr marL="285750" indent="-285750" fontAlgn="base">
              <a:buFont typeface="Arial" panose="020B0604020202020204" pitchFamily="34" charset="0"/>
              <a:buChar char="•"/>
            </a:pPr>
            <a:r>
              <a:rPr lang="en-US" sz="2400" dirty="0"/>
              <a:t>October 1 Keynote Session. John Hofmeister, 2005-2008 Shell Oil Company President, </a:t>
            </a:r>
            <a:r>
              <a:rPr lang="en-US" sz="2400" i="1" dirty="0"/>
              <a:t>Energy Transition</a:t>
            </a:r>
          </a:p>
          <a:p>
            <a:pPr marL="285750" indent="-285750" fontAlgn="base">
              <a:buFont typeface="Arial" panose="020B0604020202020204" pitchFamily="34" charset="0"/>
              <a:buChar char="•"/>
            </a:pPr>
            <a:r>
              <a:rPr lang="en-US" sz="2400" dirty="0"/>
              <a:t>October 1 South Texas Section Dinner. Joseph Powell, Shell Chief Scientist, Chemical Engineering, </a:t>
            </a:r>
            <a:r>
              <a:rPr lang="en-US" sz="2400" i="1" dirty="0"/>
              <a:t>Addressing Climate Change: An Energy Industry Perspective</a:t>
            </a:r>
          </a:p>
          <a:p>
            <a:pPr marL="285750" indent="-285750" fontAlgn="base">
              <a:buFont typeface="Arial" panose="020B0604020202020204" pitchFamily="34" charset="0"/>
              <a:buChar char="•"/>
            </a:pPr>
            <a:r>
              <a:rPr lang="en-US" sz="2400" dirty="0"/>
              <a:t>October 2 Keynote Session. </a:t>
            </a:r>
            <a:r>
              <a:rPr lang="en-US" sz="2400" dirty="0">
                <a:highlight>
                  <a:srgbClr val="FFFF00"/>
                </a:highlight>
              </a:rPr>
              <a:t>Eric </a:t>
            </a:r>
            <a:r>
              <a:rPr lang="en-US" sz="2400" dirty="0" err="1">
                <a:highlight>
                  <a:srgbClr val="FFFF00"/>
                </a:highlight>
              </a:rPr>
              <a:t>Cosman</a:t>
            </a:r>
            <a:r>
              <a:rPr lang="en-US" sz="2400" dirty="0"/>
              <a:t>, 2020 President of the International Society of Automation (ISA), </a:t>
            </a:r>
            <a:r>
              <a:rPr lang="en-US" sz="2400" i="1" dirty="0">
                <a:highlight>
                  <a:srgbClr val="FFFF00"/>
                </a:highlight>
              </a:rPr>
              <a:t>Imperatives for the Automation Profession in a Changing World</a:t>
            </a:r>
          </a:p>
          <a:p>
            <a:pPr marL="285750" indent="-285750" fontAlgn="base">
              <a:buFont typeface="Arial" panose="020B0604020202020204" pitchFamily="34" charset="0"/>
              <a:buChar char="•"/>
            </a:pPr>
            <a:r>
              <a:rPr lang="en-US" sz="2400" dirty="0"/>
              <a:t>Exhibition Hall</a:t>
            </a:r>
          </a:p>
          <a:p>
            <a:pPr marL="285750" indent="-285750" fontAlgn="base">
              <a:buFont typeface="Arial" panose="020B0604020202020204" pitchFamily="34" charset="0"/>
              <a:buChar char="•"/>
            </a:pPr>
            <a:r>
              <a:rPr lang="en-US" sz="2400" dirty="0"/>
              <a:t>Career Fair</a:t>
            </a:r>
          </a:p>
          <a:p>
            <a:pPr marL="285750" indent="-285750" fontAlgn="base">
              <a:buFont typeface="Arial" panose="020B0604020202020204" pitchFamily="34" charset="0"/>
              <a:buChar char="•"/>
            </a:pPr>
            <a:endParaRPr lang="en-US" sz="2400" dirty="0"/>
          </a:p>
          <a:p>
            <a:pPr fontAlgn="base"/>
            <a:endParaRPr lang="en-US" dirty="0"/>
          </a:p>
        </p:txBody>
      </p:sp>
    </p:spTree>
    <p:extLst>
      <p:ext uri="{BB962C8B-B14F-4D97-AF65-F5344CB8AC3E}">
        <p14:creationId xmlns:p14="http://schemas.microsoft.com/office/powerpoint/2010/main" val="199297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6586418"/>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pPr marL="285750" indent="-285750" fontAlgn="base">
              <a:buFont typeface="Arial" panose="020B0604020202020204" pitchFamily="34" charset="0"/>
              <a:buChar char="•"/>
            </a:pPr>
            <a:r>
              <a:rPr lang="en-US" sz="2400" dirty="0"/>
              <a:t>Sessions (9)</a:t>
            </a:r>
          </a:p>
          <a:p>
            <a:pPr marL="285750" indent="-285750" fontAlgn="base">
              <a:buFont typeface="Arial" panose="020B0604020202020204" pitchFamily="34" charset="0"/>
              <a:buChar char="•"/>
            </a:pPr>
            <a:r>
              <a:rPr lang="en-US" sz="2400" dirty="0"/>
              <a:t>October 1 Keynote Session. John Hofmeister, 2005-2008 Shell Oil Company President, </a:t>
            </a:r>
            <a:r>
              <a:rPr lang="en-US" sz="2400" i="1" dirty="0"/>
              <a:t>Energy Transition</a:t>
            </a:r>
          </a:p>
          <a:p>
            <a:pPr marL="285750" indent="-285750" fontAlgn="base">
              <a:buFont typeface="Arial" panose="020B0604020202020204" pitchFamily="34" charset="0"/>
              <a:buChar char="•"/>
            </a:pPr>
            <a:r>
              <a:rPr lang="en-US" sz="2400" dirty="0"/>
              <a:t>October 1 South Texas Section Dinner. Joseph Powell, Shell Chief Scientist, Chemical Engineering, </a:t>
            </a:r>
            <a:r>
              <a:rPr lang="en-US" sz="2400" i="1" dirty="0"/>
              <a:t>Addressing Climate Change: An Energy Industry Perspective</a:t>
            </a:r>
          </a:p>
          <a:p>
            <a:pPr marL="285750" indent="-285750" fontAlgn="base">
              <a:buFont typeface="Arial" panose="020B0604020202020204" pitchFamily="34" charset="0"/>
              <a:buChar char="•"/>
            </a:pPr>
            <a:r>
              <a:rPr lang="en-US" sz="2400" dirty="0"/>
              <a:t>October 2 Keynote Session. Eric </a:t>
            </a:r>
            <a:r>
              <a:rPr lang="en-US" sz="2400" dirty="0" err="1"/>
              <a:t>Cosman</a:t>
            </a:r>
            <a:r>
              <a:rPr lang="en-US" sz="2400" dirty="0"/>
              <a:t>, 2020 President of the International Society of Automation (ISA), </a:t>
            </a:r>
            <a:r>
              <a:rPr lang="en-US" sz="2400" i="1" dirty="0"/>
              <a:t>Imperatives for the Automation Profession in a Changing World</a:t>
            </a:r>
          </a:p>
          <a:p>
            <a:pPr marL="285750" indent="-285750" fontAlgn="base">
              <a:buFont typeface="Arial" panose="020B0604020202020204" pitchFamily="34" charset="0"/>
              <a:buChar char="•"/>
            </a:pPr>
            <a:r>
              <a:rPr lang="en-US" sz="2400" dirty="0">
                <a:highlight>
                  <a:srgbClr val="FFFF00"/>
                </a:highlight>
              </a:rPr>
              <a:t>Exhibition Hall</a:t>
            </a:r>
          </a:p>
          <a:p>
            <a:pPr marL="285750" indent="-285750" fontAlgn="base">
              <a:buFont typeface="Arial" panose="020B0604020202020204" pitchFamily="34" charset="0"/>
              <a:buChar char="•"/>
            </a:pPr>
            <a:r>
              <a:rPr lang="en-US" sz="2400" dirty="0">
                <a:highlight>
                  <a:srgbClr val="FFFF00"/>
                </a:highlight>
              </a:rPr>
              <a:t>Career Fair</a:t>
            </a:r>
          </a:p>
          <a:p>
            <a:pPr marL="285750" indent="-285750" fontAlgn="base">
              <a:buFont typeface="Arial" panose="020B0604020202020204" pitchFamily="34" charset="0"/>
              <a:buChar char="•"/>
            </a:pPr>
            <a:endParaRPr lang="en-US" sz="2400" dirty="0"/>
          </a:p>
          <a:p>
            <a:pPr fontAlgn="base"/>
            <a:endParaRPr lang="en-US" dirty="0"/>
          </a:p>
        </p:txBody>
      </p:sp>
    </p:spTree>
    <p:extLst>
      <p:ext uri="{BB962C8B-B14F-4D97-AF65-F5344CB8AC3E}">
        <p14:creationId xmlns:p14="http://schemas.microsoft.com/office/powerpoint/2010/main" val="2192780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2739211"/>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r>
              <a:rPr lang="en-US" sz="2800" dirty="0">
                <a:highlight>
                  <a:srgbClr val="FFFF00"/>
                </a:highlight>
              </a:rPr>
              <a:t>Conference Registration</a:t>
            </a:r>
            <a:r>
              <a:rPr lang="en-US" sz="2800" dirty="0"/>
              <a:t> </a:t>
            </a:r>
            <a:r>
              <a:rPr lang="en-US" sz="2800" dirty="0">
                <a:solidFill>
                  <a:srgbClr val="FF0000"/>
                </a:solidFill>
              </a:rPr>
              <a:t>at the </a:t>
            </a:r>
            <a:r>
              <a:rPr lang="en-US" sz="2800" b="1" dirty="0">
                <a:solidFill>
                  <a:srgbClr val="FF0000"/>
                </a:solidFill>
              </a:rPr>
              <a:t>Early Bird Rate</a:t>
            </a:r>
            <a:r>
              <a:rPr lang="en-US" sz="2800" b="1" dirty="0"/>
              <a:t> </a:t>
            </a:r>
            <a:r>
              <a:rPr lang="en-US" sz="2800" b="1" u="sng" dirty="0">
                <a:solidFill>
                  <a:srgbClr val="FF0000"/>
                </a:solidFill>
                <a:highlight>
                  <a:srgbClr val="FFFF00"/>
                </a:highlight>
              </a:rPr>
              <a:t>ended August 26</a:t>
            </a:r>
            <a:r>
              <a:rPr lang="en-US" sz="2800" dirty="0">
                <a:highlight>
                  <a:srgbClr val="FFFF00"/>
                </a:highlight>
              </a:rPr>
              <a:t> for almost everyone … except for </a:t>
            </a:r>
            <a:r>
              <a:rPr lang="en-US" sz="2800" u="sng" dirty="0">
                <a:highlight>
                  <a:srgbClr val="FFFF00"/>
                </a:highlight>
              </a:rPr>
              <a:t>those here tonight</a:t>
            </a:r>
            <a:endParaRPr lang="en-US" sz="2800" dirty="0"/>
          </a:p>
        </p:txBody>
      </p:sp>
    </p:spTree>
    <p:extLst>
      <p:ext uri="{BB962C8B-B14F-4D97-AF65-F5344CB8AC3E}">
        <p14:creationId xmlns:p14="http://schemas.microsoft.com/office/powerpoint/2010/main" val="190323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8895FC82-24B3-4297-96E0-CE871AA29259}"/>
              </a:ext>
            </a:extLst>
          </p:cNvPr>
          <p:cNvGraphicFramePr>
            <a:graphicFrameLocks/>
          </p:cNvGraphicFramePr>
          <p:nvPr>
            <p:extLst>
              <p:ext uri="{D42A27DB-BD31-4B8C-83A1-F6EECF244321}">
                <p14:modId xmlns:p14="http://schemas.microsoft.com/office/powerpoint/2010/main" val="3430538599"/>
              </p:ext>
            </p:extLst>
          </p:nvPr>
        </p:nvGraphicFramePr>
        <p:xfrm>
          <a:off x="566242" y="622044"/>
          <a:ext cx="9906877" cy="5944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992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42B08-4729-4715-88D1-16CE8EBBF463}"/>
              </a:ext>
            </a:extLst>
          </p:cNvPr>
          <p:cNvSpPr txBox="1"/>
          <p:nvPr/>
        </p:nvSpPr>
        <p:spPr>
          <a:xfrm>
            <a:off x="653144" y="691376"/>
            <a:ext cx="10390908" cy="6001643"/>
          </a:xfrm>
          <a:prstGeom prst="rect">
            <a:avLst/>
          </a:prstGeom>
          <a:noFill/>
        </p:spPr>
        <p:txBody>
          <a:bodyPr wrap="square" rtlCol="0">
            <a:spAutoFit/>
          </a:bodyPr>
          <a:lstStyle/>
          <a:p>
            <a:r>
              <a:rPr lang="en-US" sz="3200" b="1" dirty="0"/>
              <a:t>11</a:t>
            </a:r>
            <a:r>
              <a:rPr lang="en-US" sz="3200" b="1" baseline="30000" dirty="0"/>
              <a:t>th</a:t>
            </a:r>
            <a:r>
              <a:rPr lang="en-US" sz="3200" b="1" dirty="0"/>
              <a:t> Southwest Process Technology Conference</a:t>
            </a:r>
            <a:endParaRPr lang="en-US" sz="2800" b="1" dirty="0"/>
          </a:p>
          <a:p>
            <a:r>
              <a:rPr lang="en-US" sz="2800" dirty="0"/>
              <a:t>October 1-2, 2019</a:t>
            </a:r>
          </a:p>
          <a:p>
            <a:r>
              <a:rPr lang="en-US" sz="2800" dirty="0"/>
              <a:t>Sugar Land Marriott Town Square</a:t>
            </a:r>
          </a:p>
          <a:p>
            <a:endParaRPr lang="en-US" sz="2800" dirty="0"/>
          </a:p>
          <a:p>
            <a:r>
              <a:rPr lang="en-US" sz="2800" dirty="0">
                <a:highlight>
                  <a:srgbClr val="FFFF00"/>
                </a:highlight>
              </a:rPr>
              <a:t>Conference Registration</a:t>
            </a:r>
            <a:r>
              <a:rPr lang="en-US" sz="2800" dirty="0"/>
              <a:t> </a:t>
            </a:r>
            <a:r>
              <a:rPr lang="en-US" sz="2800" dirty="0">
                <a:solidFill>
                  <a:srgbClr val="FF0000"/>
                </a:solidFill>
              </a:rPr>
              <a:t>at the </a:t>
            </a:r>
            <a:r>
              <a:rPr lang="en-US" sz="2800" b="1" dirty="0">
                <a:solidFill>
                  <a:srgbClr val="FF0000"/>
                </a:solidFill>
              </a:rPr>
              <a:t>Early Bird Rate</a:t>
            </a:r>
            <a:r>
              <a:rPr lang="en-US" sz="2800" b="1" dirty="0"/>
              <a:t> </a:t>
            </a:r>
            <a:r>
              <a:rPr lang="en-US" sz="2800" b="1" u="sng" dirty="0">
                <a:solidFill>
                  <a:srgbClr val="FF0000"/>
                </a:solidFill>
                <a:highlight>
                  <a:srgbClr val="FFFF00"/>
                </a:highlight>
              </a:rPr>
              <a:t>ended August 26</a:t>
            </a:r>
            <a:r>
              <a:rPr lang="en-US" sz="2800" dirty="0">
                <a:highlight>
                  <a:srgbClr val="FFFF00"/>
                </a:highlight>
              </a:rPr>
              <a:t> for almost everyone … except for </a:t>
            </a:r>
            <a:r>
              <a:rPr lang="en-US" sz="2800" u="sng" dirty="0">
                <a:highlight>
                  <a:srgbClr val="FFFF00"/>
                </a:highlight>
              </a:rPr>
              <a:t>those here tonight</a:t>
            </a:r>
            <a:r>
              <a:rPr lang="en-US" sz="2800" dirty="0">
                <a:highlight>
                  <a:srgbClr val="FFFF00"/>
                </a:highlight>
              </a:rPr>
              <a:t> who write down this special code.</a:t>
            </a:r>
            <a:endParaRPr lang="en-US" sz="2800" b="1" dirty="0">
              <a:solidFill>
                <a:srgbClr val="FF0000"/>
              </a:solidFill>
              <a:highlight>
                <a:srgbClr val="FFFF00"/>
              </a:highlight>
            </a:endParaRPr>
          </a:p>
          <a:p>
            <a:pPr algn="ctr"/>
            <a:r>
              <a:rPr lang="en-US" sz="4400" dirty="0">
                <a:solidFill>
                  <a:srgbClr val="FF0000"/>
                </a:solidFill>
                <a:highlight>
                  <a:srgbClr val="FFFF00"/>
                </a:highlight>
              </a:rPr>
              <a:t>2019STSEB</a:t>
            </a:r>
            <a:endParaRPr lang="en-US" sz="3600" dirty="0">
              <a:solidFill>
                <a:srgbClr val="FF0000"/>
              </a:solidFill>
              <a:highlight>
                <a:srgbClr val="FFFF00"/>
              </a:highlight>
            </a:endParaRPr>
          </a:p>
          <a:p>
            <a:endParaRPr lang="en-US" sz="2800" dirty="0">
              <a:highlight>
                <a:srgbClr val="FFFF00"/>
              </a:highlight>
            </a:endParaRPr>
          </a:p>
          <a:p>
            <a:r>
              <a:rPr lang="en-US" sz="2800" dirty="0">
                <a:highlight>
                  <a:srgbClr val="FFFF00"/>
                </a:highlight>
              </a:rPr>
              <a:t>This code will get you the Early Bird Rate if used by 11:59PM EST on Monday, September 9.</a:t>
            </a:r>
          </a:p>
          <a:p>
            <a:endParaRPr lang="en-US" sz="2800" dirty="0">
              <a:highlight>
                <a:srgbClr val="FFFF00"/>
              </a:highlight>
            </a:endParaRPr>
          </a:p>
          <a:p>
            <a:endParaRPr lang="en-US" sz="2800" dirty="0"/>
          </a:p>
        </p:txBody>
      </p:sp>
    </p:spTree>
    <p:extLst>
      <p:ext uri="{BB962C8B-B14F-4D97-AF65-F5344CB8AC3E}">
        <p14:creationId xmlns:p14="http://schemas.microsoft.com/office/powerpoint/2010/main" val="73314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as session aides for the technical presentations, assisting exhibitors, working meals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free registration for the day or days they volunteer. If you are interested contact David Silarski at </a:t>
            </a:r>
            <a:r>
              <a:rPr lang="en-US" sz="2400" b="1" u="sng" dirty="0">
                <a:solidFill>
                  <a:srgbClr val="000000"/>
                </a:solidFill>
                <a:ea typeface="Calibri"/>
                <a:cs typeface="Times New Roman"/>
                <a:hlinkClick r:id="rId4"/>
              </a:rPr>
              <a:t>sts-membership@aiche.org</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2480805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a:t>
            </a:r>
            <a:r>
              <a:rPr lang="en-US" sz="2800" dirty="0">
                <a:solidFill>
                  <a:srgbClr val="000000"/>
                </a:solidFill>
                <a:effectLst/>
                <a:highlight>
                  <a:srgbClr val="FFFF00"/>
                </a:highlight>
                <a:latin typeface="Arial"/>
                <a:ea typeface="Calibri"/>
              </a:rPr>
              <a:t>working at registration</a:t>
            </a:r>
            <a:r>
              <a:rPr lang="en-US" sz="2800" dirty="0">
                <a:solidFill>
                  <a:srgbClr val="000000"/>
                </a:solidFill>
                <a:effectLst/>
                <a:latin typeface="Arial"/>
                <a:ea typeface="Calibri"/>
              </a:rPr>
              <a:t>, as session aides for the technical presentations, assisting exhibitors, working meals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free registration for the day or days they volunteer. If you are interested contact David Silarski at </a:t>
            </a:r>
            <a:r>
              <a:rPr lang="en-US" sz="2400" b="1" u="sng" dirty="0">
                <a:solidFill>
                  <a:srgbClr val="000000"/>
                </a:solidFill>
                <a:ea typeface="Calibri"/>
                <a:cs typeface="Times New Roman"/>
                <a:hlinkClick r:id="rId4"/>
              </a:rPr>
              <a:t>sts-membership@aiche.org</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44916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t>
            </a:r>
            <a:r>
              <a:rPr lang="en-US" sz="2800" dirty="0">
                <a:solidFill>
                  <a:srgbClr val="000000"/>
                </a:solidFill>
                <a:effectLst/>
                <a:highlight>
                  <a:srgbClr val="FFFF00"/>
                </a:highlight>
                <a:latin typeface="Arial"/>
                <a:ea typeface="Calibri"/>
              </a:rPr>
              <a:t>as session aides for the technical presentations</a:t>
            </a:r>
            <a:r>
              <a:rPr lang="en-US" sz="2800" dirty="0">
                <a:solidFill>
                  <a:srgbClr val="000000"/>
                </a:solidFill>
                <a:effectLst/>
                <a:latin typeface="Arial"/>
                <a:ea typeface="Calibri"/>
              </a:rPr>
              <a:t>, assisting exhibitors, working meals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free registration for the day or days they volunteer. If you are interested contact David Silarski at </a:t>
            </a:r>
            <a:r>
              <a:rPr lang="en-US" sz="2400" b="1" u="sng" dirty="0">
                <a:solidFill>
                  <a:srgbClr val="000000"/>
                </a:solidFill>
                <a:ea typeface="Calibri"/>
                <a:cs typeface="Times New Roman"/>
                <a:hlinkClick r:id="rId4"/>
              </a:rPr>
              <a:t>sts-membership@aiche.org</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3542510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as session aides for the technical presentations, </a:t>
            </a:r>
            <a:r>
              <a:rPr lang="en-US" sz="2800" dirty="0">
                <a:solidFill>
                  <a:srgbClr val="000000"/>
                </a:solidFill>
                <a:effectLst/>
                <a:highlight>
                  <a:srgbClr val="FFFF00"/>
                </a:highlight>
                <a:latin typeface="Arial"/>
                <a:ea typeface="Calibri"/>
              </a:rPr>
              <a:t>assisting exhibitors</a:t>
            </a:r>
            <a:r>
              <a:rPr lang="en-US" sz="2800" dirty="0">
                <a:solidFill>
                  <a:srgbClr val="000000"/>
                </a:solidFill>
                <a:effectLst/>
                <a:latin typeface="Arial"/>
                <a:ea typeface="Calibri"/>
              </a:rPr>
              <a:t>, working meals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free registration for the day or days they volunteer. If you are interested contact David Silarski at </a:t>
            </a:r>
            <a:r>
              <a:rPr lang="en-US" sz="2400" b="1" u="sng" dirty="0">
                <a:solidFill>
                  <a:srgbClr val="000000"/>
                </a:solidFill>
                <a:ea typeface="Calibri"/>
                <a:cs typeface="Times New Roman"/>
                <a:hlinkClick r:id="rId4"/>
              </a:rPr>
              <a:t>sts-membership@aiche.org</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3363366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as session aides for the technical presentations, assisting exhibitors, </a:t>
            </a:r>
            <a:r>
              <a:rPr lang="en-US" sz="2800" dirty="0">
                <a:solidFill>
                  <a:srgbClr val="000000"/>
                </a:solidFill>
                <a:effectLst/>
                <a:highlight>
                  <a:srgbClr val="FFFF00"/>
                </a:highlight>
                <a:latin typeface="Arial"/>
                <a:ea typeface="Calibri"/>
              </a:rPr>
              <a:t>working meals</a:t>
            </a:r>
            <a:r>
              <a:rPr lang="en-US" sz="2800" dirty="0">
                <a:solidFill>
                  <a:srgbClr val="000000"/>
                </a:solidFill>
                <a:effectLst/>
                <a:latin typeface="Arial"/>
                <a:ea typeface="Calibri"/>
              </a:rPr>
              <a:t>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free registration for the day or days they volunteer. If you are interested contact David Silarski at </a:t>
            </a:r>
            <a:r>
              <a:rPr lang="en-US" sz="2400" b="1" u="sng" dirty="0">
                <a:solidFill>
                  <a:srgbClr val="000000"/>
                </a:solidFill>
                <a:ea typeface="Calibri"/>
                <a:cs typeface="Times New Roman"/>
                <a:hlinkClick r:id="rId4"/>
              </a:rPr>
              <a:t>sts-membership@aiche.org</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57108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as session aides for the technical presentations, assisting exhibitors, working meals and </a:t>
            </a:r>
            <a:r>
              <a:rPr lang="en-US" sz="2800" dirty="0">
                <a:solidFill>
                  <a:srgbClr val="000000"/>
                </a:solidFill>
                <a:effectLst/>
                <a:highlight>
                  <a:srgbClr val="FFFF00"/>
                </a:highlight>
                <a:latin typeface="Arial"/>
                <a:ea typeface="Calibri"/>
              </a:rPr>
              <a:t>collecting event tickets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free registration for the day or days they volunteer. If you are interested contact David Silarski at </a:t>
            </a:r>
            <a:r>
              <a:rPr lang="en-US" sz="2400" b="1" u="sng" dirty="0">
                <a:solidFill>
                  <a:srgbClr val="000000"/>
                </a:solidFill>
                <a:ea typeface="Calibri"/>
                <a:cs typeface="Times New Roman"/>
                <a:hlinkClick r:id="rId4"/>
              </a:rPr>
              <a:t>sts-membership@aiche.org</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437859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as session aides for the technical presentations, assisting exhibitors, working meals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a:t>
            </a:r>
            <a:r>
              <a:rPr lang="en-US" sz="2800" b="1" dirty="0">
                <a:solidFill>
                  <a:srgbClr val="000000"/>
                </a:solidFill>
                <a:effectLst/>
                <a:highlight>
                  <a:srgbClr val="FFFF00"/>
                </a:highlight>
                <a:latin typeface="Arial"/>
                <a:ea typeface="Calibri"/>
              </a:rPr>
              <a:t>free registration</a:t>
            </a:r>
            <a:r>
              <a:rPr lang="en-US" sz="2800" b="1" dirty="0">
                <a:solidFill>
                  <a:srgbClr val="000000"/>
                </a:solidFill>
                <a:effectLst/>
                <a:latin typeface="Arial"/>
                <a:ea typeface="Calibri"/>
              </a:rPr>
              <a:t> for the day or days they volunteer. If you are interested contact David Silarski at </a:t>
            </a:r>
            <a:r>
              <a:rPr lang="en-US" sz="3200" b="1" u="sng" dirty="0">
                <a:solidFill>
                  <a:srgbClr val="000000"/>
                </a:solidFill>
                <a:ea typeface="Calibri"/>
                <a:cs typeface="Times New Roman"/>
                <a:hlinkClick r:id="rId4"/>
              </a:rPr>
              <a:t>sts-membership@aiche.org</a:t>
            </a:r>
            <a:r>
              <a:rPr lang="en-US" sz="3200" b="1" dirty="0">
                <a:solidFill>
                  <a:srgbClr val="000000"/>
                </a:solidFill>
                <a:ea typeface="Calibri"/>
                <a:cs typeface="Times New Roman"/>
              </a:rPr>
              <a:t> </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1755395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23016-13A8-40AA-AAD3-83BCB6225E07}"/>
              </a:ext>
            </a:extLst>
          </p:cNvPr>
          <p:cNvSpPr/>
          <p:nvPr/>
        </p:nvSpPr>
        <p:spPr>
          <a:xfrm>
            <a:off x="1014761" y="145868"/>
            <a:ext cx="9244361" cy="6337119"/>
          </a:xfrm>
          <a:prstGeom prst="rect">
            <a:avLst/>
          </a:prstGeom>
        </p:spPr>
        <p:txBody>
          <a:bodyPr wrap="square">
            <a:spAutoFit/>
          </a:bodyPr>
          <a:lstStyle/>
          <a:p>
            <a:pPr>
              <a:lnSpc>
                <a:spcPct val="115000"/>
              </a:lnSpc>
              <a:spcAft>
                <a:spcPts val="600"/>
              </a:spcAft>
            </a:pPr>
            <a:r>
              <a:rPr lang="en-US" sz="3200" b="1" u="sng" dirty="0">
                <a:solidFill>
                  <a:srgbClr val="0000FF"/>
                </a:solidFill>
                <a:effectLst/>
                <a:latin typeface="Arial"/>
                <a:ea typeface="Times New Roman"/>
                <a:cs typeface="Times New Roman"/>
                <a:hlinkClick r:id="rId3"/>
              </a:rPr>
              <a:t>CALL FOR 2019 SPTC VOLUNTEERS</a:t>
            </a:r>
            <a:r>
              <a:rPr lang="en-US" sz="3200" b="1" u="sng" dirty="0">
                <a:solidFill>
                  <a:srgbClr val="333333"/>
                </a:solidFill>
                <a:effectLst/>
                <a:latin typeface="Arial"/>
                <a:ea typeface="Times New Roman"/>
                <a:cs typeface="Times New Roman"/>
              </a:rPr>
              <a:t>: </a:t>
            </a:r>
            <a:endParaRPr lang="en-US" sz="2400" dirty="0">
              <a:ea typeface="Calibri"/>
              <a:cs typeface="Times New Roman"/>
            </a:endParaRPr>
          </a:p>
          <a:p>
            <a:r>
              <a:rPr lang="en-US" sz="2800" dirty="0">
                <a:solidFill>
                  <a:srgbClr val="000000"/>
                </a:solidFill>
                <a:effectLst/>
                <a:latin typeface="Arial"/>
                <a:ea typeface="Calibri"/>
              </a:rPr>
              <a:t>Volunteer duties typically include working at registration, as session aides for the technical presentations, assisting exhibitors, working meals and collecting event tickets.</a:t>
            </a:r>
          </a:p>
          <a:p>
            <a:r>
              <a:rPr lang="en-US" sz="2800" dirty="0">
                <a:solidFill>
                  <a:srgbClr val="000000"/>
                </a:solidFill>
                <a:effectLst/>
                <a:latin typeface="Arial"/>
                <a:ea typeface="Calibri"/>
              </a:rPr>
              <a:t> </a:t>
            </a:r>
          </a:p>
          <a:p>
            <a:r>
              <a:rPr lang="en-US" sz="2800" b="1" dirty="0">
                <a:solidFill>
                  <a:srgbClr val="000000"/>
                </a:solidFill>
                <a:effectLst/>
                <a:latin typeface="Arial"/>
                <a:ea typeface="Calibri"/>
              </a:rPr>
              <a:t>Volunteers will receive </a:t>
            </a:r>
            <a:r>
              <a:rPr lang="en-US" sz="2800" b="1" dirty="0">
                <a:solidFill>
                  <a:srgbClr val="000000"/>
                </a:solidFill>
                <a:effectLst/>
                <a:highlight>
                  <a:srgbClr val="FFFF00"/>
                </a:highlight>
                <a:latin typeface="Arial"/>
                <a:ea typeface="Calibri"/>
              </a:rPr>
              <a:t>free registration</a:t>
            </a:r>
            <a:r>
              <a:rPr lang="en-US" sz="2800" b="1" dirty="0">
                <a:solidFill>
                  <a:srgbClr val="000000"/>
                </a:solidFill>
                <a:effectLst/>
                <a:latin typeface="Arial"/>
                <a:ea typeface="Calibri"/>
              </a:rPr>
              <a:t> for the day or days they volunteer. If you are interested contact </a:t>
            </a:r>
            <a:r>
              <a:rPr lang="en-US" sz="2800" b="1" dirty="0">
                <a:solidFill>
                  <a:srgbClr val="000000"/>
                </a:solidFill>
                <a:effectLst/>
                <a:highlight>
                  <a:srgbClr val="FFFF00"/>
                </a:highlight>
                <a:latin typeface="Arial"/>
                <a:ea typeface="Calibri"/>
              </a:rPr>
              <a:t>David Silarski at </a:t>
            </a:r>
            <a:r>
              <a:rPr lang="en-US" sz="3200" b="1" u="sng" dirty="0">
                <a:solidFill>
                  <a:srgbClr val="000000"/>
                </a:solidFill>
                <a:highlight>
                  <a:srgbClr val="FFFF00"/>
                </a:highlight>
                <a:ea typeface="Calibri"/>
                <a:cs typeface="Times New Roman"/>
                <a:hlinkClick r:id="rId4"/>
              </a:rPr>
              <a:t>sts-membership@aiche.org</a:t>
            </a:r>
            <a:r>
              <a:rPr lang="en-US" sz="3200" b="1" dirty="0">
                <a:solidFill>
                  <a:srgbClr val="000000"/>
                </a:solidFill>
                <a:ea typeface="Calibri"/>
                <a:cs typeface="Times New Roman"/>
              </a:rPr>
              <a:t> </a:t>
            </a:r>
            <a:r>
              <a:rPr lang="en-US" sz="2400" b="1" dirty="0">
                <a:solidFill>
                  <a:srgbClr val="000000"/>
                </a:solidFill>
                <a:ea typeface="Calibri"/>
                <a:cs typeface="Times New Roman"/>
              </a:rPr>
              <a:t> </a:t>
            </a:r>
            <a:r>
              <a:rPr lang="en-US" sz="2800" b="1" dirty="0">
                <a:solidFill>
                  <a:srgbClr val="000000"/>
                </a:solidFill>
                <a:effectLst/>
                <a:latin typeface="Arial"/>
                <a:ea typeface="Calibri"/>
              </a:rPr>
              <a:t>and let him know if you can work one or both days</a:t>
            </a:r>
            <a:r>
              <a:rPr lang="en-US" sz="2800" dirty="0">
                <a:solidFill>
                  <a:srgbClr val="000000"/>
                </a:solidFill>
                <a:effectLst/>
                <a:latin typeface="Arial"/>
                <a:ea typeface="Calibri"/>
              </a:rPr>
              <a:t>.</a:t>
            </a:r>
          </a:p>
          <a:p>
            <a:r>
              <a:rPr lang="en-US" sz="2800" dirty="0">
                <a:solidFill>
                  <a:srgbClr val="000000"/>
                </a:solidFill>
                <a:effectLst/>
                <a:latin typeface="Arial"/>
                <a:ea typeface="Calibri"/>
              </a:rPr>
              <a:t> </a:t>
            </a:r>
          </a:p>
          <a:p>
            <a:r>
              <a:rPr lang="en-US" sz="2800" dirty="0">
                <a:solidFill>
                  <a:srgbClr val="000000"/>
                </a:solidFill>
                <a:effectLst/>
                <a:latin typeface="Arial"/>
                <a:ea typeface="Calibri"/>
              </a:rPr>
              <a:t>Further information including confirmation and a schedule will be sent out later. It will be a greater conference because of your assistance.  </a:t>
            </a:r>
          </a:p>
        </p:txBody>
      </p:sp>
    </p:spTree>
    <p:extLst>
      <p:ext uri="{BB962C8B-B14F-4D97-AF65-F5344CB8AC3E}">
        <p14:creationId xmlns:p14="http://schemas.microsoft.com/office/powerpoint/2010/main" val="355362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ABD8B5-91D4-48A7-AC42-F98AA8D66EB3}"/>
              </a:ext>
            </a:extLst>
          </p:cNvPr>
          <p:cNvPicPr>
            <a:picLocks noChangeAspect="1"/>
          </p:cNvPicPr>
          <p:nvPr/>
        </p:nvPicPr>
        <p:blipFill>
          <a:blip r:embed="rId3"/>
          <a:stretch>
            <a:fillRect/>
          </a:stretch>
        </p:blipFill>
        <p:spPr>
          <a:xfrm>
            <a:off x="585850" y="2290995"/>
            <a:ext cx="6098268" cy="3958095"/>
          </a:xfrm>
          <a:prstGeom prst="rect">
            <a:avLst/>
          </a:prstGeom>
        </p:spPr>
      </p:pic>
      <p:sp>
        <p:nvSpPr>
          <p:cNvPr id="4" name="TextBox 3">
            <a:extLst>
              <a:ext uri="{FF2B5EF4-FFF2-40B4-BE49-F238E27FC236}">
                <a16:creationId xmlns:a16="http://schemas.microsoft.com/office/drawing/2014/main" id="{2F7E00EF-69A9-4C62-B9AF-2C942699AE33}"/>
              </a:ext>
            </a:extLst>
          </p:cNvPr>
          <p:cNvSpPr txBox="1"/>
          <p:nvPr/>
        </p:nvSpPr>
        <p:spPr>
          <a:xfrm>
            <a:off x="585850" y="1491510"/>
            <a:ext cx="10935590" cy="646331"/>
          </a:xfrm>
          <a:prstGeom prst="rect">
            <a:avLst/>
          </a:prstGeom>
          <a:noFill/>
        </p:spPr>
        <p:txBody>
          <a:bodyPr wrap="square" rtlCol="0">
            <a:spAutoFit/>
          </a:bodyPr>
          <a:lstStyle/>
          <a:p>
            <a:r>
              <a:rPr lang="en-US" sz="3600" b="1" dirty="0"/>
              <a:t>             Silver Sponsor                               Bronze Sponsor</a:t>
            </a:r>
            <a:endParaRPr lang="en-US" b="1" dirty="0"/>
          </a:p>
        </p:txBody>
      </p:sp>
      <p:pic>
        <p:nvPicPr>
          <p:cNvPr id="5" name="Picture 4">
            <a:extLst>
              <a:ext uri="{FF2B5EF4-FFF2-40B4-BE49-F238E27FC236}">
                <a16:creationId xmlns:a16="http://schemas.microsoft.com/office/drawing/2014/main" id="{27CAC6EE-D8E5-4670-888A-9166CC1B2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9471" y="2316480"/>
            <a:ext cx="4921198" cy="1602152"/>
          </a:xfrm>
          <a:prstGeom prst="rect">
            <a:avLst/>
          </a:prstGeom>
          <a:solidFill>
            <a:schemeClr val="bg1"/>
          </a:solidFill>
        </p:spPr>
      </p:pic>
    </p:spTree>
    <p:extLst>
      <p:ext uri="{BB962C8B-B14F-4D97-AF65-F5344CB8AC3E}">
        <p14:creationId xmlns:p14="http://schemas.microsoft.com/office/powerpoint/2010/main" val="359225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DD65BBA-6377-4193-990E-3082CDDD0C63}"/>
              </a:ext>
            </a:extLst>
          </p:cNvPr>
          <p:cNvGraphicFramePr>
            <a:graphicFrameLocks/>
          </p:cNvGraphicFramePr>
          <p:nvPr>
            <p:extLst>
              <p:ext uri="{D42A27DB-BD31-4B8C-83A1-F6EECF244321}">
                <p14:modId xmlns:p14="http://schemas.microsoft.com/office/powerpoint/2010/main" val="2774780341"/>
              </p:ext>
            </p:extLst>
          </p:nvPr>
        </p:nvGraphicFramePr>
        <p:xfrm>
          <a:off x="564205" y="607978"/>
          <a:ext cx="4897028" cy="2938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002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135" y="-87732"/>
            <a:ext cx="10515600" cy="1328379"/>
          </a:xfrm>
        </p:spPr>
        <p:txBody>
          <a:bodyPr/>
          <a:lstStyle/>
          <a:p>
            <a:r>
              <a:rPr lang="en-US" b="1" dirty="0"/>
              <a:t>2019 Offshore Technology Conference</a:t>
            </a:r>
            <a:endParaRPr lang="en-US" dirty="0"/>
          </a:p>
        </p:txBody>
      </p:sp>
      <p:sp>
        <p:nvSpPr>
          <p:cNvPr id="3" name="Content Placeholder 2"/>
          <p:cNvSpPr>
            <a:spLocks noGrp="1"/>
          </p:cNvSpPr>
          <p:nvPr>
            <p:ph idx="1"/>
          </p:nvPr>
        </p:nvSpPr>
        <p:spPr>
          <a:xfrm>
            <a:off x="914399" y="803246"/>
            <a:ext cx="10515599" cy="5748556"/>
          </a:xfrm>
        </p:spPr>
        <p:txBody>
          <a:bodyPr>
            <a:normAutofit/>
          </a:bodyPr>
          <a:lstStyle/>
          <a:p>
            <a:pPr marL="0" indent="0">
              <a:buNone/>
            </a:pPr>
            <a:r>
              <a:rPr lang="en-US" sz="400" dirty="0"/>
              <a:t> </a:t>
            </a:r>
            <a:r>
              <a:rPr lang="en-US" sz="3600" b="1" dirty="0"/>
              <a:t>South Texas Section – AIChE 2019 OTC Volunteers</a:t>
            </a:r>
          </a:p>
          <a:p>
            <a:pPr marL="0" indent="0">
              <a:buNone/>
            </a:pPr>
            <a:endParaRPr lang="en-US" sz="3600" b="1" dirty="0"/>
          </a:p>
          <a:p>
            <a:pPr marL="0" indent="0">
              <a:buNone/>
            </a:pPr>
            <a:r>
              <a:rPr lang="en-US" sz="3600" b="1" dirty="0"/>
              <a:t>The STS – AIChE received a $1,000 honorarium from the OTC, thanks to STS volunteers who provided more than 64 hours of volunteer time. Thanks to all of them and to Tom Menn for herding all these cool cats:</a:t>
            </a:r>
          </a:p>
          <a:p>
            <a:pPr marL="0" indent="0">
              <a:buNone/>
            </a:pPr>
            <a:endParaRPr lang="en-US" sz="900" b="1" dirty="0"/>
          </a:p>
          <a:p>
            <a:pPr marL="0" indent="0">
              <a:buNone/>
            </a:pPr>
            <a:r>
              <a:rPr lang="en-US" sz="2200" dirty="0"/>
              <a:t>Dewayne Anderson, Susan Bayley, Steven Briley, Arthur </a:t>
            </a:r>
            <a:r>
              <a:rPr lang="en-US" sz="2200" dirty="0" err="1"/>
              <a:t>Camero</a:t>
            </a:r>
            <a:r>
              <a:rPr lang="en-US" sz="2200" dirty="0"/>
              <a:t>, Ryan Chun, Yurika Diaz Bialowas, Joseph Greenbaum, James Grubb, </a:t>
            </a:r>
            <a:r>
              <a:rPr lang="en-US" sz="2200" dirty="0" err="1"/>
              <a:t>Sivashankarappay</a:t>
            </a:r>
            <a:r>
              <a:rPr lang="en-US" sz="2200" dirty="0"/>
              <a:t> </a:t>
            </a:r>
            <a:r>
              <a:rPr lang="en-US" sz="2200" dirty="0" err="1"/>
              <a:t>Gurusiddappa</a:t>
            </a:r>
            <a:r>
              <a:rPr lang="en-US" sz="2200" dirty="0"/>
              <a:t>, Debra Haney, </a:t>
            </a:r>
            <a:r>
              <a:rPr lang="en-US" sz="2200" dirty="0" err="1"/>
              <a:t>Dannis</a:t>
            </a:r>
            <a:r>
              <a:rPr lang="en-US" sz="2200" dirty="0"/>
              <a:t> Jen, Jim Keller, Marie </a:t>
            </a:r>
            <a:r>
              <a:rPr lang="en-US" sz="2200" dirty="0" err="1"/>
              <a:t>Laplante</a:t>
            </a:r>
            <a:r>
              <a:rPr lang="en-US" sz="2200" dirty="0"/>
              <a:t>, Ken Lloyd, Ric Massie, James Menn, John Middleton, Bob </a:t>
            </a:r>
            <a:r>
              <a:rPr lang="en-US" sz="2200" dirty="0" err="1"/>
              <a:t>Naeger</a:t>
            </a:r>
            <a:r>
              <a:rPr lang="en-US" sz="2200" dirty="0"/>
              <a:t>, Mary Needham, Israel Perez, Syamal Poddar, Tushar Poddar, Gary Reeves, Stephany </a:t>
            </a:r>
            <a:r>
              <a:rPr lang="en-US" sz="2200" dirty="0" err="1"/>
              <a:t>Romanow</a:t>
            </a:r>
            <a:r>
              <a:rPr lang="en-US" sz="2200" dirty="0"/>
              <a:t>, Carlos Salamanca, Tushar Shah, </a:t>
            </a:r>
            <a:r>
              <a:rPr lang="en-US" sz="2200" dirty="0" err="1"/>
              <a:t>Tencha</a:t>
            </a:r>
            <a:r>
              <a:rPr lang="en-US" sz="2200" dirty="0"/>
              <a:t> Shoemaker, David Silarski, Mark Smith, Roger </a:t>
            </a:r>
            <a:r>
              <a:rPr lang="en-US" sz="2200" dirty="0" err="1"/>
              <a:t>Trandell</a:t>
            </a:r>
            <a:r>
              <a:rPr lang="en-US" sz="2200" dirty="0"/>
              <a:t>, Deanna Wightman, James Woods, John Woods</a:t>
            </a:r>
            <a:endParaRPr lang="en-US" sz="1900" dirty="0"/>
          </a:p>
        </p:txBody>
      </p:sp>
    </p:spTree>
    <p:extLst>
      <p:ext uri="{BB962C8B-B14F-4D97-AF65-F5344CB8AC3E}">
        <p14:creationId xmlns:p14="http://schemas.microsoft.com/office/powerpoint/2010/main" val="408017757"/>
      </p:ext>
    </p:extLst>
  </p:cSld>
  <p:clrMapOvr>
    <a:masterClrMapping/>
  </p:clrMapOvr>
  <p:transition spd="slow" advTm="1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B27C5F-F304-4C14-B6D6-2C29EF662478}"/>
              </a:ext>
            </a:extLst>
          </p:cNvPr>
          <p:cNvSpPr txBox="1"/>
          <p:nvPr/>
        </p:nvSpPr>
        <p:spPr>
          <a:xfrm>
            <a:off x="733647" y="265063"/>
            <a:ext cx="9803218" cy="523220"/>
          </a:xfrm>
          <a:prstGeom prst="rect">
            <a:avLst/>
          </a:prstGeom>
          <a:noFill/>
        </p:spPr>
        <p:txBody>
          <a:bodyPr wrap="square" rtlCol="0">
            <a:spAutoFit/>
          </a:bodyPr>
          <a:lstStyle/>
          <a:p>
            <a:pPr algn="ctr"/>
            <a:r>
              <a:rPr lang="en-US" sz="2800" dirty="0"/>
              <a:t>Thanks to Tonight’s Workshop Speakers</a:t>
            </a:r>
          </a:p>
        </p:txBody>
      </p:sp>
      <p:sp>
        <p:nvSpPr>
          <p:cNvPr id="9" name="TextBox 8">
            <a:extLst>
              <a:ext uri="{FF2B5EF4-FFF2-40B4-BE49-F238E27FC236}">
                <a16:creationId xmlns:a16="http://schemas.microsoft.com/office/drawing/2014/main" id="{E709B7E1-058B-4D17-8EBE-6B9FF177797B}"/>
              </a:ext>
            </a:extLst>
          </p:cNvPr>
          <p:cNvSpPr txBox="1"/>
          <p:nvPr/>
        </p:nvSpPr>
        <p:spPr>
          <a:xfrm>
            <a:off x="3491345" y="998943"/>
            <a:ext cx="6816437" cy="2554545"/>
          </a:xfrm>
          <a:prstGeom prst="rect">
            <a:avLst/>
          </a:prstGeom>
          <a:noFill/>
        </p:spPr>
        <p:txBody>
          <a:bodyPr wrap="square" rtlCol="0">
            <a:spAutoFit/>
          </a:bodyPr>
          <a:lstStyle/>
          <a:p>
            <a:r>
              <a:rPr lang="en-US" sz="3200" b="1" dirty="0"/>
              <a:t>Jimmy Kumana, Kumana &amp; Associates</a:t>
            </a:r>
            <a:endParaRPr lang="en-US" sz="3200" dirty="0"/>
          </a:p>
          <a:p>
            <a:r>
              <a:rPr lang="en-US" sz="3200" dirty="0"/>
              <a:t>Using CHP Simulation Models to Accurately Predict True Net Utilities OPEX Impact of Proposed or Planned Plant Projects</a:t>
            </a:r>
          </a:p>
        </p:txBody>
      </p:sp>
      <p:pic>
        <p:nvPicPr>
          <p:cNvPr id="6" name="Picture 5" descr="Jimmy Kumana">
            <a:extLst>
              <a:ext uri="{FF2B5EF4-FFF2-40B4-BE49-F238E27FC236}">
                <a16:creationId xmlns:a16="http://schemas.microsoft.com/office/drawing/2014/main" id="{1BC50E84-B2CF-48C2-BEDC-AF852E4B5E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7286" y="1130589"/>
            <a:ext cx="2298411" cy="2298411"/>
          </a:xfrm>
          <a:prstGeom prst="rect">
            <a:avLst/>
          </a:prstGeom>
          <a:noFill/>
          <a:ln>
            <a:noFill/>
          </a:ln>
        </p:spPr>
      </p:pic>
      <p:sp>
        <p:nvSpPr>
          <p:cNvPr id="7" name="TextBox 6">
            <a:extLst>
              <a:ext uri="{FF2B5EF4-FFF2-40B4-BE49-F238E27FC236}">
                <a16:creationId xmlns:a16="http://schemas.microsoft.com/office/drawing/2014/main" id="{3BE470F9-075B-4793-9770-F30729D83293}"/>
              </a:ext>
            </a:extLst>
          </p:cNvPr>
          <p:cNvSpPr txBox="1"/>
          <p:nvPr/>
        </p:nvSpPr>
        <p:spPr>
          <a:xfrm>
            <a:off x="3491344" y="3707535"/>
            <a:ext cx="6816437" cy="2062103"/>
          </a:xfrm>
          <a:prstGeom prst="rect">
            <a:avLst/>
          </a:prstGeom>
          <a:noFill/>
        </p:spPr>
        <p:txBody>
          <a:bodyPr wrap="square" rtlCol="0">
            <a:spAutoFit/>
          </a:bodyPr>
          <a:lstStyle/>
          <a:p>
            <a:r>
              <a:rPr lang="en-US" sz="3200" b="1" dirty="0"/>
              <a:t>Trevor Rice, </a:t>
            </a:r>
            <a:r>
              <a:rPr lang="en-US" sz="3200" b="1" dirty="0" err="1"/>
              <a:t>Chemstations</a:t>
            </a:r>
            <a:r>
              <a:rPr lang="en-US" sz="3200" b="1" dirty="0"/>
              <a:t> Inc.</a:t>
            </a:r>
            <a:endParaRPr lang="en-US" sz="3200" dirty="0"/>
          </a:p>
          <a:p>
            <a:r>
              <a:rPr lang="en-US" sz="3200" dirty="0"/>
              <a:t>Multi-Variable LNG Optimization Using Parallelized Simulator with Integrated Optimizer</a:t>
            </a:r>
          </a:p>
        </p:txBody>
      </p:sp>
      <p:pic>
        <p:nvPicPr>
          <p:cNvPr id="4" name="Picture 3" descr="A person wearing glasses&#10;&#10;Description automatically generated">
            <a:extLst>
              <a:ext uri="{FF2B5EF4-FFF2-40B4-BE49-F238E27FC236}">
                <a16:creationId xmlns:a16="http://schemas.microsoft.com/office/drawing/2014/main" id="{B53E14F3-DD53-4D4F-8616-B1955438D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611" y="3684115"/>
            <a:ext cx="2059475" cy="2490266"/>
          </a:xfrm>
          <a:prstGeom prst="rect">
            <a:avLst/>
          </a:prstGeom>
        </p:spPr>
      </p:pic>
    </p:spTree>
    <p:extLst>
      <p:ext uri="{BB962C8B-B14F-4D97-AF65-F5344CB8AC3E}">
        <p14:creationId xmlns:p14="http://schemas.microsoft.com/office/powerpoint/2010/main" val="1980297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244204-4377-40F3-AF1C-9212E5251780}"/>
              </a:ext>
            </a:extLst>
          </p:cNvPr>
          <p:cNvSpPr/>
          <p:nvPr/>
        </p:nvSpPr>
        <p:spPr>
          <a:xfrm>
            <a:off x="732918" y="798010"/>
            <a:ext cx="9617120" cy="584775"/>
          </a:xfrm>
          <a:prstGeom prst="rect">
            <a:avLst/>
          </a:prstGeom>
        </p:spPr>
        <p:txBody>
          <a:bodyPr wrap="none">
            <a:spAutoFit/>
          </a:bodyPr>
          <a:lstStyle/>
          <a:p>
            <a:pPr fontAlgn="base"/>
            <a:r>
              <a:rPr lang="en-US" sz="3200" b="1" dirty="0">
                <a:solidFill>
                  <a:srgbClr val="333333"/>
                </a:solidFill>
                <a:latin typeface="ff-dagny-web-pro"/>
              </a:rPr>
              <a:t>Spring 2020 PE Review Course for Chemical Engineering</a:t>
            </a:r>
            <a:endParaRPr lang="en-US" sz="3200" b="1" i="0" dirty="0">
              <a:solidFill>
                <a:srgbClr val="333333"/>
              </a:solidFill>
              <a:effectLst/>
              <a:latin typeface="ff-dagny-web-pro"/>
            </a:endParaRPr>
          </a:p>
        </p:txBody>
      </p:sp>
      <p:sp>
        <p:nvSpPr>
          <p:cNvPr id="3" name="Rectangle 2">
            <a:extLst>
              <a:ext uri="{FF2B5EF4-FFF2-40B4-BE49-F238E27FC236}">
                <a16:creationId xmlns:a16="http://schemas.microsoft.com/office/drawing/2014/main" id="{0BCADD89-63DC-4F17-8F98-0D37F7ED16C9}"/>
              </a:ext>
            </a:extLst>
          </p:cNvPr>
          <p:cNvSpPr/>
          <p:nvPr/>
        </p:nvSpPr>
        <p:spPr>
          <a:xfrm>
            <a:off x="732918" y="1344282"/>
            <a:ext cx="8097794" cy="584775"/>
          </a:xfrm>
          <a:prstGeom prst="rect">
            <a:avLst/>
          </a:prstGeom>
        </p:spPr>
        <p:txBody>
          <a:bodyPr wrap="none">
            <a:spAutoFit/>
          </a:bodyPr>
          <a:lstStyle/>
          <a:p>
            <a:r>
              <a:rPr lang="en-US" sz="3200" b="1" dirty="0">
                <a:solidFill>
                  <a:srgbClr val="333333"/>
                </a:solidFill>
                <a:latin typeface="ff-dagny-web-pro"/>
              </a:rPr>
              <a:t>Friday, January 31 - April 24, 2020, 4:00pm CST</a:t>
            </a:r>
            <a:endParaRPr lang="en-US" sz="3200" dirty="0"/>
          </a:p>
        </p:txBody>
      </p:sp>
      <p:sp>
        <p:nvSpPr>
          <p:cNvPr id="4" name="Rectangle 3">
            <a:extLst>
              <a:ext uri="{FF2B5EF4-FFF2-40B4-BE49-F238E27FC236}">
                <a16:creationId xmlns:a16="http://schemas.microsoft.com/office/drawing/2014/main" id="{DBF21FCC-FBCC-49C9-BA28-0C9E9C2DF59D}"/>
              </a:ext>
            </a:extLst>
          </p:cNvPr>
          <p:cNvSpPr/>
          <p:nvPr/>
        </p:nvSpPr>
        <p:spPr>
          <a:xfrm>
            <a:off x="732918" y="2258682"/>
            <a:ext cx="10667394" cy="1384995"/>
          </a:xfrm>
          <a:prstGeom prst="rect">
            <a:avLst/>
          </a:prstGeom>
        </p:spPr>
        <p:txBody>
          <a:bodyPr wrap="square">
            <a:spAutoFit/>
          </a:bodyPr>
          <a:lstStyle/>
          <a:p>
            <a:pPr fontAlgn="base"/>
            <a:r>
              <a:rPr lang="en-US" sz="2800" b="1" dirty="0">
                <a:solidFill>
                  <a:srgbClr val="0096D6"/>
                </a:solidFill>
                <a:latin typeface="inherit"/>
                <a:hlinkClick r:id="rId3"/>
              </a:rPr>
              <a:t>University of Houston Main Campus - Cullen College of Engineering 1</a:t>
            </a:r>
            <a:endParaRPr lang="en-US" sz="2800" b="1" dirty="0">
              <a:solidFill>
                <a:srgbClr val="666666"/>
              </a:solidFill>
              <a:latin typeface="inherit"/>
            </a:endParaRPr>
          </a:p>
          <a:p>
            <a:pPr fontAlgn="base"/>
            <a:r>
              <a:rPr lang="en-US" sz="2800" dirty="0">
                <a:solidFill>
                  <a:srgbClr val="666666"/>
                </a:solidFill>
                <a:latin typeface="inherit"/>
              </a:rPr>
              <a:t>4726 Calhoun Rd.</a:t>
            </a:r>
          </a:p>
          <a:p>
            <a:pPr fontAlgn="base"/>
            <a:r>
              <a:rPr lang="en-US" sz="2800" dirty="0">
                <a:solidFill>
                  <a:srgbClr val="666666"/>
                </a:solidFill>
                <a:latin typeface="inherit"/>
              </a:rPr>
              <a:t>Houston, TX</a:t>
            </a:r>
            <a:endParaRPr lang="en-US" sz="2800" b="0" i="0" dirty="0">
              <a:solidFill>
                <a:srgbClr val="666666"/>
              </a:solidFill>
              <a:effectLst/>
              <a:latin typeface="inherit"/>
            </a:endParaRPr>
          </a:p>
        </p:txBody>
      </p:sp>
      <p:sp>
        <p:nvSpPr>
          <p:cNvPr id="5" name="Rectangle 4">
            <a:extLst>
              <a:ext uri="{FF2B5EF4-FFF2-40B4-BE49-F238E27FC236}">
                <a16:creationId xmlns:a16="http://schemas.microsoft.com/office/drawing/2014/main" id="{B096BCA2-609D-4249-B8D8-60CC24F60863}"/>
              </a:ext>
            </a:extLst>
          </p:cNvPr>
          <p:cNvSpPr/>
          <p:nvPr/>
        </p:nvSpPr>
        <p:spPr>
          <a:xfrm>
            <a:off x="732918" y="3976740"/>
            <a:ext cx="6831664" cy="1200329"/>
          </a:xfrm>
          <a:prstGeom prst="rect">
            <a:avLst/>
          </a:prstGeom>
        </p:spPr>
        <p:txBody>
          <a:bodyPr wrap="square">
            <a:spAutoFit/>
          </a:bodyPr>
          <a:lstStyle/>
          <a:p>
            <a:pPr fontAlgn="base"/>
            <a:r>
              <a:rPr lang="en-US" sz="2400" b="1" dirty="0">
                <a:solidFill>
                  <a:srgbClr val="333333"/>
                </a:solidFill>
                <a:latin typeface="inherit"/>
              </a:rPr>
              <a:t>Course Cost</a:t>
            </a:r>
            <a:endParaRPr lang="en-US" sz="2400" b="1" dirty="0">
              <a:solidFill>
                <a:srgbClr val="333333"/>
              </a:solidFill>
              <a:latin typeface="ff-dagny-web-pro"/>
            </a:endParaRPr>
          </a:p>
          <a:p>
            <a:pPr fontAlgn="base"/>
            <a:r>
              <a:rPr lang="en-US" sz="2400" dirty="0">
                <a:solidFill>
                  <a:srgbClr val="333333"/>
                </a:solidFill>
                <a:latin typeface="Arial" panose="020B0604020202020204" pitchFamily="34" charset="0"/>
              </a:rPr>
              <a:t>Members of both National AIChE &amp; STS     $650</a:t>
            </a:r>
          </a:p>
          <a:p>
            <a:pPr fontAlgn="base"/>
            <a:r>
              <a:rPr lang="en-US" sz="2400" dirty="0">
                <a:solidFill>
                  <a:srgbClr val="333333"/>
                </a:solidFill>
                <a:latin typeface="Arial" panose="020B0604020202020204" pitchFamily="34" charset="0"/>
              </a:rPr>
              <a:t>Non-members                                              $900</a:t>
            </a:r>
            <a:endParaRPr lang="en-US" sz="2400" b="0" i="0" dirty="0">
              <a:solidFill>
                <a:srgbClr val="333333"/>
              </a:solidFill>
              <a:effectLst/>
              <a:latin typeface="Arial" panose="020B0604020202020204" pitchFamily="34" charset="0"/>
            </a:endParaRPr>
          </a:p>
        </p:txBody>
      </p:sp>
      <p:sp>
        <p:nvSpPr>
          <p:cNvPr id="6" name="Rectangle 5">
            <a:extLst>
              <a:ext uri="{FF2B5EF4-FFF2-40B4-BE49-F238E27FC236}">
                <a16:creationId xmlns:a16="http://schemas.microsoft.com/office/drawing/2014/main" id="{D25428E0-FD62-4988-8412-7A1F05965221}"/>
              </a:ext>
            </a:extLst>
          </p:cNvPr>
          <p:cNvSpPr/>
          <p:nvPr/>
        </p:nvSpPr>
        <p:spPr>
          <a:xfrm>
            <a:off x="7671459" y="4346072"/>
            <a:ext cx="4049486" cy="830997"/>
          </a:xfrm>
          <a:prstGeom prst="rect">
            <a:avLst/>
          </a:prstGeom>
        </p:spPr>
        <p:txBody>
          <a:bodyPr wrap="square">
            <a:spAutoFit/>
          </a:bodyPr>
          <a:lstStyle/>
          <a:p>
            <a:r>
              <a:rPr lang="en-US" sz="2400" dirty="0">
                <a:solidFill>
                  <a:srgbClr val="333333"/>
                </a:solidFill>
                <a:latin typeface="Arial" panose="020B0604020202020204" pitchFamily="34" charset="0"/>
              </a:rPr>
              <a:t>cut-off for class registration: January 19th</a:t>
            </a:r>
            <a:endParaRPr lang="en-US" sz="2400" dirty="0"/>
          </a:p>
        </p:txBody>
      </p:sp>
      <p:sp>
        <p:nvSpPr>
          <p:cNvPr id="7" name="TextBox 6">
            <a:extLst>
              <a:ext uri="{FF2B5EF4-FFF2-40B4-BE49-F238E27FC236}">
                <a16:creationId xmlns:a16="http://schemas.microsoft.com/office/drawing/2014/main" id="{32CB2825-BA1C-42E2-8831-8E229DC16579}"/>
              </a:ext>
            </a:extLst>
          </p:cNvPr>
          <p:cNvSpPr txBox="1"/>
          <p:nvPr/>
        </p:nvSpPr>
        <p:spPr>
          <a:xfrm>
            <a:off x="748147" y="5474527"/>
            <a:ext cx="10901548" cy="461665"/>
          </a:xfrm>
          <a:prstGeom prst="rect">
            <a:avLst/>
          </a:prstGeom>
          <a:noFill/>
        </p:spPr>
        <p:txBody>
          <a:bodyPr wrap="square" rtlCol="0">
            <a:spAutoFit/>
          </a:bodyPr>
          <a:lstStyle/>
          <a:p>
            <a:r>
              <a:rPr lang="en-US" sz="2400" u="sng" dirty="0"/>
              <a:t>For more details</a:t>
            </a:r>
            <a:r>
              <a:rPr lang="en-US" sz="2400" dirty="0"/>
              <a:t>, take Events link on STS main menu and go down to Upcoming Events.</a:t>
            </a:r>
          </a:p>
        </p:txBody>
      </p:sp>
    </p:spTree>
    <p:extLst>
      <p:ext uri="{BB962C8B-B14F-4D97-AF65-F5344CB8AC3E}">
        <p14:creationId xmlns:p14="http://schemas.microsoft.com/office/powerpoint/2010/main" val="2215306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29E1A5-9C97-4456-9894-9B7B92B8E0F4}"/>
              </a:ext>
            </a:extLst>
          </p:cNvPr>
          <p:cNvSpPr txBox="1"/>
          <p:nvPr/>
        </p:nvSpPr>
        <p:spPr>
          <a:xfrm>
            <a:off x="1678420" y="670167"/>
            <a:ext cx="8835159" cy="7386638"/>
          </a:xfrm>
          <a:prstGeom prst="rect">
            <a:avLst/>
          </a:prstGeom>
          <a:noFill/>
        </p:spPr>
        <p:txBody>
          <a:bodyPr wrap="square" rtlCol="0">
            <a:spAutoFit/>
          </a:bodyPr>
          <a:lstStyle/>
          <a:p>
            <a:r>
              <a:rPr lang="en-US" sz="3200" dirty="0"/>
              <a:t>Thanks to my Executive Committee Colleagues</a:t>
            </a:r>
          </a:p>
          <a:p>
            <a:endParaRPr lang="en-US" sz="3200" dirty="0"/>
          </a:p>
          <a:p>
            <a:r>
              <a:rPr lang="en-US" sz="3600" b="1" dirty="0"/>
              <a:t>Mark Harkness</a:t>
            </a:r>
            <a:r>
              <a:rPr lang="en-US" sz="3200" dirty="0"/>
              <a:t>, Chair Elect</a:t>
            </a:r>
          </a:p>
          <a:p>
            <a:r>
              <a:rPr lang="en-US" sz="3600" b="1" dirty="0"/>
              <a:t>Carlos Salamanca</a:t>
            </a:r>
            <a:r>
              <a:rPr lang="en-US" sz="3200" dirty="0"/>
              <a:t>, Past Chair</a:t>
            </a:r>
          </a:p>
          <a:p>
            <a:r>
              <a:rPr lang="en-US" sz="3600" b="1" dirty="0"/>
              <a:t>Debra McCall Haney</a:t>
            </a:r>
            <a:r>
              <a:rPr lang="en-US" sz="3200" dirty="0"/>
              <a:t>, Secretary</a:t>
            </a:r>
          </a:p>
          <a:p>
            <a:r>
              <a:rPr lang="en-US" sz="3600" b="1" dirty="0"/>
              <a:t>Yurika Diaz Bialowas</a:t>
            </a:r>
            <a:r>
              <a:rPr lang="en-US" sz="3200" dirty="0"/>
              <a:t>, Treasurer</a:t>
            </a:r>
            <a:endParaRPr lang="en-US" sz="3200" dirty="0">
              <a:highlight>
                <a:srgbClr val="FFFF00"/>
              </a:highlight>
            </a:endParaRPr>
          </a:p>
          <a:p>
            <a:r>
              <a:rPr lang="en-US" sz="3600" b="1" dirty="0"/>
              <a:t>Babak Rafienia</a:t>
            </a:r>
            <a:r>
              <a:rPr lang="en-US" sz="3200" dirty="0"/>
              <a:t>, Education Officer</a:t>
            </a:r>
            <a:endParaRPr lang="en-US" sz="3200" dirty="0">
              <a:highlight>
                <a:srgbClr val="FFFF00"/>
              </a:highlight>
            </a:endParaRPr>
          </a:p>
          <a:p>
            <a:r>
              <a:rPr lang="en-US" sz="3600" b="1" dirty="0"/>
              <a:t>Sheena Reeves</a:t>
            </a:r>
            <a:r>
              <a:rPr lang="en-US" sz="3200" dirty="0"/>
              <a:t>, Outreach Officer</a:t>
            </a:r>
          </a:p>
          <a:p>
            <a:r>
              <a:rPr lang="en-US" sz="3600" b="1" dirty="0"/>
              <a:t>Meghan Spivak</a:t>
            </a:r>
            <a:r>
              <a:rPr lang="en-US" sz="3200" dirty="0"/>
              <a:t>, Communications Officer</a:t>
            </a:r>
          </a:p>
          <a:p>
            <a:r>
              <a:rPr lang="en-US" sz="3600" b="1" dirty="0"/>
              <a:t>William Pittman</a:t>
            </a:r>
            <a:r>
              <a:rPr lang="en-US" sz="3200" dirty="0"/>
              <a:t>, Human Resources Officer</a:t>
            </a:r>
          </a:p>
          <a:p>
            <a:endParaRPr lang="en-US" sz="2400" dirty="0"/>
          </a:p>
          <a:p>
            <a:endParaRPr lang="en-US" sz="2400" dirty="0"/>
          </a:p>
          <a:p>
            <a:endParaRPr lang="en-US" sz="2400" dirty="0"/>
          </a:p>
          <a:p>
            <a:endParaRPr lang="en-US" sz="3200" dirty="0"/>
          </a:p>
          <a:p>
            <a:endParaRPr lang="en-US" dirty="0"/>
          </a:p>
        </p:txBody>
      </p:sp>
    </p:spTree>
    <p:extLst>
      <p:ext uri="{BB962C8B-B14F-4D97-AF65-F5344CB8AC3E}">
        <p14:creationId xmlns:p14="http://schemas.microsoft.com/office/powerpoint/2010/main" val="4253971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400A-43DD-4033-A6FE-3685B10E4878}"/>
              </a:ext>
            </a:extLst>
          </p:cNvPr>
          <p:cNvSpPr txBox="1">
            <a:spLocks/>
          </p:cNvSpPr>
          <p:nvPr/>
        </p:nvSpPr>
        <p:spPr>
          <a:xfrm>
            <a:off x="656059" y="129360"/>
            <a:ext cx="10515600" cy="1328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a:p>
            <a:r>
              <a:rPr lang="en-US" sz="5400" b="1" dirty="0"/>
              <a:t>Rising Scholarships</a:t>
            </a:r>
          </a:p>
          <a:p>
            <a:endParaRPr lang="en-US" b="1" dirty="0"/>
          </a:p>
          <a:p>
            <a:r>
              <a:rPr lang="en-US" sz="5400" dirty="0" err="1"/>
              <a:t>Ozem</a:t>
            </a:r>
            <a:r>
              <a:rPr lang="en-US" sz="5400" dirty="0"/>
              <a:t> Franklin</a:t>
            </a:r>
          </a:p>
          <a:p>
            <a:r>
              <a:rPr lang="en-US" sz="5400" dirty="0"/>
              <a:t>Katie </a:t>
            </a:r>
            <a:r>
              <a:rPr lang="en-US" sz="5400" dirty="0" err="1"/>
              <a:t>Givans</a:t>
            </a:r>
            <a:endParaRPr lang="en-US" sz="5400" dirty="0"/>
          </a:p>
          <a:p>
            <a:r>
              <a:rPr lang="en-US" sz="5400" dirty="0"/>
              <a:t>Nicholas Sims</a:t>
            </a:r>
          </a:p>
          <a:p>
            <a:endParaRPr lang="en-US" dirty="0"/>
          </a:p>
          <a:p>
            <a:r>
              <a:rPr lang="en-US" sz="5400" b="1" dirty="0"/>
              <a:t>Congratulations!</a:t>
            </a:r>
          </a:p>
          <a:p>
            <a:endParaRPr lang="en-US" dirty="0"/>
          </a:p>
          <a:p>
            <a:endParaRPr lang="en-US" b="1" dirty="0"/>
          </a:p>
        </p:txBody>
      </p:sp>
    </p:spTree>
    <p:extLst>
      <p:ext uri="{BB962C8B-B14F-4D97-AF65-F5344CB8AC3E}">
        <p14:creationId xmlns:p14="http://schemas.microsoft.com/office/powerpoint/2010/main" val="12085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04699-C45E-4C1A-BC2E-957AC9C718D7}"/>
              </a:ext>
            </a:extLst>
          </p:cNvPr>
          <p:cNvSpPr txBox="1"/>
          <p:nvPr/>
        </p:nvSpPr>
        <p:spPr>
          <a:xfrm>
            <a:off x="1678420" y="670167"/>
            <a:ext cx="8835159" cy="6617196"/>
          </a:xfrm>
          <a:prstGeom prst="rect">
            <a:avLst/>
          </a:prstGeom>
          <a:noFill/>
        </p:spPr>
        <p:txBody>
          <a:bodyPr wrap="square" rtlCol="0">
            <a:spAutoFit/>
          </a:bodyPr>
          <a:lstStyle/>
          <a:p>
            <a:r>
              <a:rPr lang="en-US" sz="4400" dirty="0"/>
              <a:t>South Texas Section Holiday Social</a:t>
            </a:r>
          </a:p>
          <a:p>
            <a:r>
              <a:rPr lang="en-US" sz="4400" dirty="0"/>
              <a:t>Thursday, December 5</a:t>
            </a:r>
          </a:p>
          <a:p>
            <a:endParaRPr lang="en-US" sz="4400" dirty="0"/>
          </a:p>
          <a:p>
            <a:endParaRPr lang="en-US" sz="3200" dirty="0"/>
          </a:p>
          <a:p>
            <a:pPr algn="ctr"/>
            <a:r>
              <a:rPr lang="en-US" sz="5400" b="1" i="1" dirty="0">
                <a:solidFill>
                  <a:srgbClr val="FF0000"/>
                </a:solidFill>
              </a:rPr>
              <a:t>A Mystery Murder Dinner</a:t>
            </a:r>
          </a:p>
          <a:p>
            <a:endParaRPr lang="en-US" sz="5400" i="1" dirty="0"/>
          </a:p>
          <a:p>
            <a:r>
              <a:rPr lang="en-US" sz="4800" dirty="0"/>
              <a:t>Venue: TBD</a:t>
            </a:r>
            <a:r>
              <a:rPr lang="en-US" sz="5400" i="1" dirty="0"/>
              <a:t> </a:t>
            </a:r>
            <a:endParaRPr lang="en-US" sz="6600" dirty="0"/>
          </a:p>
          <a:p>
            <a:endParaRPr lang="en-US" sz="2400" dirty="0"/>
          </a:p>
          <a:p>
            <a:endParaRPr lang="en-US" sz="2400" dirty="0"/>
          </a:p>
          <a:p>
            <a:endParaRPr lang="en-US" sz="3200" dirty="0"/>
          </a:p>
          <a:p>
            <a:endParaRPr lang="en-US" dirty="0"/>
          </a:p>
        </p:txBody>
      </p:sp>
    </p:spTree>
    <p:extLst>
      <p:ext uri="{BB962C8B-B14F-4D97-AF65-F5344CB8AC3E}">
        <p14:creationId xmlns:p14="http://schemas.microsoft.com/office/powerpoint/2010/main" val="2362641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819400" y="457200"/>
            <a:ext cx="6705600" cy="1143000"/>
          </a:xfrm>
        </p:spPr>
        <p:txBody>
          <a:bodyPr anchor="ctr">
            <a:normAutofit/>
          </a:bodyPr>
          <a:lstStyle/>
          <a:p>
            <a:pPr eaLnBrk="1" hangingPunct="1"/>
            <a:r>
              <a:rPr lang="en-US" sz="3500" dirty="0"/>
              <a:t>May 2019 Happy Hour at Lupe Tortilla</a:t>
            </a:r>
          </a:p>
        </p:txBody>
      </p:sp>
      <p:pic>
        <p:nvPicPr>
          <p:cNvPr id="6" name="Picture 5" descr="C:\Users\jacksem1\Desktop\youngpro9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0"/>
            <a:ext cx="11430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A group of people sitting at a table posing for the camera&#10;&#10;Description automatically generated">
            <a:extLst>
              <a:ext uri="{FF2B5EF4-FFF2-40B4-BE49-F238E27FC236}">
                <a16:creationId xmlns:a16="http://schemas.microsoft.com/office/drawing/2014/main" id="{DFF1405B-9C06-44EC-BB9A-5C72DC49C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300" y="1905000"/>
            <a:ext cx="5257800" cy="3943350"/>
          </a:xfrm>
          <a:prstGeom prst="rect">
            <a:avLst/>
          </a:prstGeom>
        </p:spPr>
      </p:pic>
    </p:spTree>
    <p:extLst>
      <p:ext uri="{BB962C8B-B14F-4D97-AF65-F5344CB8AC3E}">
        <p14:creationId xmlns:p14="http://schemas.microsoft.com/office/powerpoint/2010/main" val="241842934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819400" y="457200"/>
            <a:ext cx="6705600" cy="1143000"/>
          </a:xfrm>
        </p:spPr>
        <p:txBody>
          <a:bodyPr anchor="ctr">
            <a:normAutofit/>
          </a:bodyPr>
          <a:lstStyle/>
          <a:p>
            <a:pPr eaLnBrk="1" hangingPunct="1"/>
            <a:r>
              <a:rPr lang="en-US" sz="3500" dirty="0"/>
              <a:t>Annual Astros Game</a:t>
            </a:r>
          </a:p>
        </p:txBody>
      </p:sp>
      <p:pic>
        <p:nvPicPr>
          <p:cNvPr id="6" name="Picture 5" descr="C:\Users\jacksem1\Desktop\youngpro9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0"/>
            <a:ext cx="11430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A group of people standing in front of a crowd posing for the camera&#10;&#10;Description automatically generated">
            <a:extLst>
              <a:ext uri="{FF2B5EF4-FFF2-40B4-BE49-F238E27FC236}">
                <a16:creationId xmlns:a16="http://schemas.microsoft.com/office/drawing/2014/main" id="{B7533FAD-C42A-402E-85AC-79AB412C2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965" y="1544783"/>
            <a:ext cx="2844799" cy="2133599"/>
          </a:xfrm>
          <a:prstGeom prst="rect">
            <a:avLst/>
          </a:prstGeom>
        </p:spPr>
      </p:pic>
      <p:pic>
        <p:nvPicPr>
          <p:cNvPr id="7" name="Picture 6" descr="A group of people sitting in front of a crowd&#10;&#10;Description automatically generated">
            <a:extLst>
              <a:ext uri="{FF2B5EF4-FFF2-40B4-BE49-F238E27FC236}">
                <a16:creationId xmlns:a16="http://schemas.microsoft.com/office/drawing/2014/main" id="{36F139F9-7A1D-476B-96C2-45DA82F47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238" y="3974755"/>
            <a:ext cx="2845687" cy="2133923"/>
          </a:xfrm>
          <a:prstGeom prst="rect">
            <a:avLst/>
          </a:prstGeom>
        </p:spPr>
      </p:pic>
      <p:pic>
        <p:nvPicPr>
          <p:cNvPr id="10" name="Picture 9" descr="A group of people standing in front of a crowd&#10;&#10;Description automatically generated">
            <a:extLst>
              <a:ext uri="{FF2B5EF4-FFF2-40B4-BE49-F238E27FC236}">
                <a16:creationId xmlns:a16="http://schemas.microsoft.com/office/drawing/2014/main" id="{DEBA3059-FD59-474A-B5B7-9C60DD979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079" y="3974755"/>
            <a:ext cx="2845250" cy="2133600"/>
          </a:xfrm>
          <a:prstGeom prst="rect">
            <a:avLst/>
          </a:prstGeom>
        </p:spPr>
      </p:pic>
      <p:pic>
        <p:nvPicPr>
          <p:cNvPr id="12" name="Picture 11" descr="A group of people standing in front of a crowd&#10;&#10;Description automatically generated">
            <a:extLst>
              <a:ext uri="{FF2B5EF4-FFF2-40B4-BE49-F238E27FC236}">
                <a16:creationId xmlns:a16="http://schemas.microsoft.com/office/drawing/2014/main" id="{6C6E09A0-BA6B-4F32-8DFC-CD3A8C03E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238" y="1544783"/>
            <a:ext cx="2844799" cy="2133923"/>
          </a:xfrm>
          <a:prstGeom prst="rect">
            <a:avLst/>
          </a:prstGeom>
        </p:spPr>
      </p:pic>
    </p:spTree>
    <p:extLst>
      <p:ext uri="{BB962C8B-B14F-4D97-AF65-F5344CB8AC3E}">
        <p14:creationId xmlns:p14="http://schemas.microsoft.com/office/powerpoint/2010/main" val="123136064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chor="ctr">
            <a:normAutofit/>
          </a:bodyPr>
          <a:lstStyle/>
          <a:p>
            <a:r>
              <a:rPr lang="en-US" sz="3500" dirty="0"/>
              <a:t>YP of the Month</a:t>
            </a:r>
            <a:br>
              <a:rPr lang="en-US" sz="3500" dirty="0"/>
            </a:br>
            <a:r>
              <a:rPr lang="en-US" dirty="0"/>
              <a:t>Srihari </a:t>
            </a:r>
            <a:r>
              <a:rPr lang="en-US" dirty="0" err="1"/>
              <a:t>Maganti</a:t>
            </a:r>
            <a:endParaRPr lang="en-US" sz="3500" dirty="0"/>
          </a:p>
        </p:txBody>
      </p:sp>
      <p:sp>
        <p:nvSpPr>
          <p:cNvPr id="10" name="Content Placeholder 9">
            <a:extLst>
              <a:ext uri="{FF2B5EF4-FFF2-40B4-BE49-F238E27FC236}">
                <a16:creationId xmlns:a16="http://schemas.microsoft.com/office/drawing/2014/main" id="{438F55E1-AD82-40DA-9167-2E80317909B7}"/>
              </a:ext>
            </a:extLst>
          </p:cNvPr>
          <p:cNvSpPr>
            <a:spLocks noGrp="1"/>
          </p:cNvSpPr>
          <p:nvPr>
            <p:ph sz="half" idx="1"/>
          </p:nvPr>
        </p:nvSpPr>
        <p:spPr>
          <a:xfrm>
            <a:off x="2582334" y="2362200"/>
            <a:ext cx="4504267" cy="4114800"/>
          </a:xfrm>
        </p:spPr>
        <p:txBody>
          <a:bodyPr>
            <a:noAutofit/>
          </a:bodyPr>
          <a:lstStyle/>
          <a:p>
            <a:pPr>
              <a:spcBef>
                <a:spcPts val="0"/>
              </a:spcBef>
            </a:pPr>
            <a:r>
              <a:rPr lang="en-US" dirty="0"/>
              <a:t>Senior Process Safety Consultant at Brown and Root Industrial Services</a:t>
            </a:r>
          </a:p>
          <a:p>
            <a:pPr>
              <a:spcBef>
                <a:spcPts val="0"/>
              </a:spcBef>
            </a:pPr>
            <a:r>
              <a:rPr lang="en-US" dirty="0"/>
              <a:t>He is an active member of </a:t>
            </a:r>
            <a:r>
              <a:rPr lang="en-US" dirty="0" err="1"/>
              <a:t>AIChE</a:t>
            </a:r>
            <a:r>
              <a:rPr lang="en-US" dirty="0"/>
              <a:t> national and South Texas Section (STS)</a:t>
            </a:r>
          </a:p>
          <a:p>
            <a:pPr lvl="1">
              <a:spcBef>
                <a:spcPts val="0"/>
              </a:spcBef>
            </a:pPr>
            <a:r>
              <a:rPr lang="en-US" dirty="0" err="1"/>
              <a:t>AIChE</a:t>
            </a:r>
            <a:r>
              <a:rPr lang="en-US" dirty="0"/>
              <a:t> Young Professional (YP) Directory Coordinator from 2012 to 2014</a:t>
            </a:r>
          </a:p>
          <a:p>
            <a:pPr lvl="1">
              <a:spcBef>
                <a:spcPts val="0"/>
              </a:spcBef>
            </a:pPr>
            <a:r>
              <a:rPr lang="en-US" dirty="0" err="1"/>
              <a:t>AIChE</a:t>
            </a:r>
            <a:r>
              <a:rPr lang="en-US" dirty="0"/>
              <a:t> YP Gulf Region Representative from 2014 to 2015</a:t>
            </a:r>
          </a:p>
          <a:p>
            <a:pPr lvl="1">
              <a:spcBef>
                <a:spcPts val="0"/>
              </a:spcBef>
            </a:pPr>
            <a:r>
              <a:rPr lang="en-US" dirty="0"/>
              <a:t>2018 STS YP Treasurer</a:t>
            </a:r>
          </a:p>
          <a:p>
            <a:pPr lvl="1">
              <a:spcBef>
                <a:spcPts val="0"/>
              </a:spcBef>
            </a:pPr>
            <a:r>
              <a:rPr lang="en-US" dirty="0"/>
              <a:t>2019 STS YP Co-chair</a:t>
            </a:r>
          </a:p>
          <a:p>
            <a:pPr lvl="1">
              <a:spcBef>
                <a:spcPts val="0"/>
              </a:spcBef>
            </a:pPr>
            <a:r>
              <a:rPr lang="en-US" dirty="0"/>
              <a:t>Chaired/co-chaired various </a:t>
            </a:r>
            <a:r>
              <a:rPr lang="en-US" dirty="0" err="1"/>
              <a:t>AIChE</a:t>
            </a:r>
            <a:r>
              <a:rPr lang="en-US" dirty="0"/>
              <a:t> and Global Congress on Process Safety technical sessions. </a:t>
            </a:r>
          </a:p>
          <a:p>
            <a:pPr>
              <a:spcBef>
                <a:spcPts val="0"/>
              </a:spcBef>
            </a:pPr>
            <a:r>
              <a:rPr lang="en-US" dirty="0"/>
              <a:t>Ph.D. in Chemical Engineering from South Dakota School of Mines &amp; Technology.</a:t>
            </a:r>
            <a:endParaRPr lang="en-US" sz="1600" dirty="0"/>
          </a:p>
        </p:txBody>
      </p:sp>
      <p:pic>
        <p:nvPicPr>
          <p:cNvPr id="6" name="Picture 5" descr="C:\Users\jacksem1\Desktop\youngpro9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875" y="0"/>
            <a:ext cx="11430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36A62419-08AA-4B9E-A3FB-92D3BFB4F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2436743"/>
            <a:ext cx="2800350" cy="3733800"/>
          </a:xfrm>
          <a:prstGeom prst="rect">
            <a:avLst/>
          </a:prstGeom>
        </p:spPr>
      </p:pic>
    </p:spTree>
    <p:extLst>
      <p:ext uri="{BB962C8B-B14F-4D97-AF65-F5344CB8AC3E}">
        <p14:creationId xmlns:p14="http://schemas.microsoft.com/office/powerpoint/2010/main" val="42639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acksem1\Desktop\youngpro9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875" y="0"/>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514600" y="2209800"/>
            <a:ext cx="7696200" cy="3970318"/>
          </a:xfrm>
          <a:prstGeom prst="rect">
            <a:avLst/>
          </a:prstGeom>
        </p:spPr>
        <p:txBody>
          <a:bodyPr wrap="square">
            <a:spAutoFit/>
          </a:bodyPr>
          <a:lstStyle/>
          <a:p>
            <a:r>
              <a:rPr lang="en-US" sz="2800" b="1" dirty="0"/>
              <a:t>Get More Involved with STS and the YPs!!</a:t>
            </a:r>
          </a:p>
          <a:p>
            <a:endParaRPr lang="en-US" b="1" dirty="0"/>
          </a:p>
          <a:p>
            <a:r>
              <a:rPr lang="en-US" dirty="0"/>
              <a:t>Date: </a:t>
            </a:r>
            <a:r>
              <a:rPr lang="en-US" b="1" dirty="0">
                <a:solidFill>
                  <a:srgbClr val="C00000"/>
                </a:solidFill>
              </a:rPr>
              <a:t>September 27</a:t>
            </a:r>
            <a:r>
              <a:rPr lang="en-US" b="1" baseline="30000" dirty="0">
                <a:solidFill>
                  <a:srgbClr val="C00000"/>
                </a:solidFill>
              </a:rPr>
              <a:t>th</a:t>
            </a:r>
            <a:r>
              <a:rPr lang="en-US" b="1" dirty="0">
                <a:solidFill>
                  <a:srgbClr val="C00000"/>
                </a:solidFill>
              </a:rPr>
              <a:t>, 2019</a:t>
            </a:r>
            <a:endParaRPr lang="en-US" b="1" dirty="0"/>
          </a:p>
          <a:p>
            <a:endParaRPr lang="en-US" b="1" dirty="0">
              <a:solidFill>
                <a:srgbClr val="FF0000"/>
              </a:solidFill>
            </a:endParaRPr>
          </a:p>
          <a:p>
            <a:r>
              <a:rPr lang="en-US" dirty="0"/>
              <a:t>Location: </a:t>
            </a:r>
            <a:r>
              <a:rPr lang="en-US" b="1" dirty="0">
                <a:solidFill>
                  <a:srgbClr val="C00000"/>
                </a:solidFill>
              </a:rPr>
              <a:t>Bovine and Barley</a:t>
            </a:r>
          </a:p>
          <a:p>
            <a:r>
              <a:rPr lang="en-US" b="1" dirty="0">
                <a:solidFill>
                  <a:srgbClr val="C00000"/>
                </a:solidFill>
              </a:rPr>
              <a:t>	 416 Main St, Houston, TX 77002</a:t>
            </a:r>
          </a:p>
          <a:p>
            <a:endParaRPr lang="en-US" dirty="0"/>
          </a:p>
          <a:p>
            <a:r>
              <a:rPr lang="en-US" dirty="0"/>
              <a:t>Time:      </a:t>
            </a:r>
            <a:r>
              <a:rPr lang="en-US" b="1" dirty="0">
                <a:solidFill>
                  <a:srgbClr val="C00000"/>
                </a:solidFill>
              </a:rPr>
              <a:t>4:00pm – 7:00pm</a:t>
            </a:r>
          </a:p>
          <a:p>
            <a:endParaRPr lang="en-US" b="1" dirty="0"/>
          </a:p>
          <a:p>
            <a:r>
              <a:rPr lang="en-US" sz="2000" dirty="0"/>
              <a:t>RSVP:</a:t>
            </a:r>
            <a:r>
              <a:rPr lang="en-US" sz="2000" b="1" dirty="0"/>
              <a:t> </a:t>
            </a:r>
            <a:r>
              <a:rPr lang="en-US" sz="2000" dirty="0"/>
              <a:t>Contact </a:t>
            </a:r>
            <a:r>
              <a:rPr lang="en-US" sz="2000" b="1" dirty="0"/>
              <a:t>Emily Jackson </a:t>
            </a:r>
          </a:p>
          <a:p>
            <a:r>
              <a:rPr lang="en-US" sz="2000" b="1" dirty="0"/>
              <a:t>	(</a:t>
            </a:r>
            <a:r>
              <a:rPr lang="en-US" sz="2000" b="1" dirty="0">
                <a:hlinkClick r:id="rId4"/>
              </a:rPr>
              <a:t>e.jackson.ut@gmail.com</a:t>
            </a:r>
            <a:r>
              <a:rPr lang="en-US" sz="2000" b="1" dirty="0"/>
              <a:t> or  	</a:t>
            </a:r>
          </a:p>
          <a:p>
            <a:r>
              <a:rPr lang="en-US" sz="2000" b="1" dirty="0"/>
              <a:t>	512-661-8223) </a:t>
            </a:r>
            <a:r>
              <a:rPr lang="en-US" sz="2000" dirty="0"/>
              <a:t>or e-mail</a:t>
            </a:r>
          </a:p>
          <a:p>
            <a:r>
              <a:rPr lang="en-US" sz="2000" dirty="0"/>
              <a:t>	</a:t>
            </a:r>
            <a:r>
              <a:rPr lang="en-US" sz="2000" b="1" dirty="0">
                <a:hlinkClick r:id="rId5"/>
              </a:rPr>
              <a:t>sts-yp@aiche.org</a:t>
            </a:r>
            <a:r>
              <a:rPr lang="en-US" sz="2000" b="1" dirty="0"/>
              <a:t> </a:t>
            </a:r>
            <a:endParaRPr lang="en-US" sz="2000" dirty="0"/>
          </a:p>
        </p:txBody>
      </p:sp>
      <p:sp>
        <p:nvSpPr>
          <p:cNvPr id="9" name="Title 1">
            <a:extLst>
              <a:ext uri="{FF2B5EF4-FFF2-40B4-BE49-F238E27FC236}">
                <a16:creationId xmlns:a16="http://schemas.microsoft.com/office/drawing/2014/main" id="{986728BC-5B76-4ABC-9FA1-44E34AF106BD}"/>
              </a:ext>
            </a:extLst>
          </p:cNvPr>
          <p:cNvSpPr txBox="1">
            <a:spLocks/>
          </p:cNvSpPr>
          <p:nvPr/>
        </p:nvSpPr>
        <p:spPr>
          <a:xfrm>
            <a:off x="2819400" y="838200"/>
            <a:ext cx="6705600"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dirty="0"/>
              <a:t>September 2019 Happy Hour</a:t>
            </a:r>
          </a:p>
        </p:txBody>
      </p:sp>
      <p:pic>
        <p:nvPicPr>
          <p:cNvPr id="3" name="Picture 2" descr="A picture containing floor, indoor, building, table&#10;&#10;Description automatically generated">
            <a:extLst>
              <a:ext uri="{FF2B5EF4-FFF2-40B4-BE49-F238E27FC236}">
                <a16:creationId xmlns:a16="http://schemas.microsoft.com/office/drawing/2014/main" id="{41A09B63-609B-4463-A084-1E6588817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8026" y="3432313"/>
            <a:ext cx="3152775" cy="2098028"/>
          </a:xfrm>
          <a:prstGeom prst="rect">
            <a:avLst/>
          </a:prstGeom>
        </p:spPr>
      </p:pic>
    </p:spTree>
    <p:extLst>
      <p:ext uri="{BB962C8B-B14F-4D97-AF65-F5344CB8AC3E}">
        <p14:creationId xmlns:p14="http://schemas.microsoft.com/office/powerpoint/2010/main" val="343132857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DD65BBA-6377-4193-990E-3082CDDD0C63}"/>
              </a:ext>
            </a:extLst>
          </p:cNvPr>
          <p:cNvGraphicFramePr>
            <a:graphicFrameLocks/>
          </p:cNvGraphicFramePr>
          <p:nvPr/>
        </p:nvGraphicFramePr>
        <p:xfrm>
          <a:off x="564205" y="607978"/>
          <a:ext cx="4897028" cy="29382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99F730B-547D-4AB9-BF55-FA376008247B}"/>
              </a:ext>
            </a:extLst>
          </p:cNvPr>
          <p:cNvGraphicFramePr>
            <a:graphicFrameLocks/>
          </p:cNvGraphicFramePr>
          <p:nvPr>
            <p:extLst>
              <p:ext uri="{D42A27DB-BD31-4B8C-83A1-F6EECF244321}">
                <p14:modId xmlns:p14="http://schemas.microsoft.com/office/powerpoint/2010/main" val="1433301025"/>
              </p:ext>
            </p:extLst>
          </p:nvPr>
        </p:nvGraphicFramePr>
        <p:xfrm>
          <a:off x="5461233" y="607977"/>
          <a:ext cx="4897028" cy="2938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0227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acksem1\Desktop\youngpro9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0"/>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514600" y="2362200"/>
            <a:ext cx="7924800" cy="3046988"/>
          </a:xfrm>
          <a:prstGeom prst="rect">
            <a:avLst/>
          </a:prstGeom>
        </p:spPr>
        <p:txBody>
          <a:bodyPr wrap="square">
            <a:spAutoFit/>
          </a:bodyPr>
          <a:lstStyle/>
          <a:p>
            <a:pPr algn="ctr"/>
            <a:r>
              <a:rPr lang="en-US" sz="2400" dirty="0"/>
              <a:t>This fall the Young Professionals will be reaching out to local </a:t>
            </a:r>
            <a:r>
              <a:rPr lang="en-US" sz="2400" dirty="0" err="1"/>
              <a:t>AIChE</a:t>
            </a:r>
            <a:r>
              <a:rPr lang="en-US" sz="2400" dirty="0"/>
              <a:t> university chapters to discuss career opportunities, industry experience, and more!</a:t>
            </a:r>
          </a:p>
          <a:p>
            <a:pPr algn="ctr"/>
            <a:endParaRPr lang="en-US" sz="2400" dirty="0"/>
          </a:p>
          <a:p>
            <a:pPr algn="ctr"/>
            <a:r>
              <a:rPr lang="en-US" sz="2400" dirty="0"/>
              <a:t>To volunteer please contact Emily Jackson at </a:t>
            </a:r>
            <a:r>
              <a:rPr lang="en-US" sz="2400" dirty="0">
                <a:hlinkClick r:id="rId4"/>
              </a:rPr>
              <a:t>e.jackson.ut@gmail.com</a:t>
            </a:r>
            <a:r>
              <a:rPr lang="en-US" sz="2400" dirty="0"/>
              <a:t> </a:t>
            </a:r>
          </a:p>
          <a:p>
            <a:pPr algn="ctr"/>
            <a:endParaRPr lang="en-US" sz="2400" dirty="0"/>
          </a:p>
          <a:p>
            <a:pPr algn="ctr"/>
            <a:r>
              <a:rPr lang="en-US" sz="2400" dirty="0"/>
              <a:t>We’d love to have you join!</a:t>
            </a:r>
          </a:p>
        </p:txBody>
      </p:sp>
      <p:sp>
        <p:nvSpPr>
          <p:cNvPr id="9" name="Title 1">
            <a:extLst>
              <a:ext uri="{FF2B5EF4-FFF2-40B4-BE49-F238E27FC236}">
                <a16:creationId xmlns:a16="http://schemas.microsoft.com/office/drawing/2014/main" id="{986728BC-5B76-4ABC-9FA1-44E34AF106BD}"/>
              </a:ext>
            </a:extLst>
          </p:cNvPr>
          <p:cNvSpPr txBox="1">
            <a:spLocks/>
          </p:cNvSpPr>
          <p:nvPr/>
        </p:nvSpPr>
        <p:spPr>
          <a:xfrm>
            <a:off x="2819400" y="838200"/>
            <a:ext cx="6705600"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dirty="0"/>
              <a:t>University Outreach</a:t>
            </a:r>
          </a:p>
        </p:txBody>
      </p:sp>
    </p:spTree>
    <p:extLst>
      <p:ext uri="{BB962C8B-B14F-4D97-AF65-F5344CB8AC3E}">
        <p14:creationId xmlns:p14="http://schemas.microsoft.com/office/powerpoint/2010/main" val="374691050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819400" y="457200"/>
            <a:ext cx="6705600" cy="1143000"/>
          </a:xfrm>
        </p:spPr>
        <p:txBody>
          <a:bodyPr anchor="ctr">
            <a:normAutofit/>
          </a:bodyPr>
          <a:lstStyle/>
          <a:p>
            <a:pPr eaLnBrk="1" hangingPunct="1"/>
            <a:r>
              <a:rPr lang="en-US" sz="3500" dirty="0"/>
              <a:t>December Social</a:t>
            </a:r>
          </a:p>
        </p:txBody>
      </p:sp>
      <p:pic>
        <p:nvPicPr>
          <p:cNvPr id="6" name="Picture 5" descr="C:\Users\jacksem1\Desktop\youngpro9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8245"/>
            <a:ext cx="11430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317CEC8B-81CD-48AE-B28C-9860C1A0B4FB}"/>
              </a:ext>
            </a:extLst>
          </p:cNvPr>
          <p:cNvSpPr txBox="1"/>
          <p:nvPr/>
        </p:nvSpPr>
        <p:spPr>
          <a:xfrm>
            <a:off x="2095500" y="2819400"/>
            <a:ext cx="8305800" cy="2677656"/>
          </a:xfrm>
          <a:prstGeom prst="rect">
            <a:avLst/>
          </a:prstGeom>
          <a:noFill/>
        </p:spPr>
        <p:txBody>
          <a:bodyPr wrap="square" rtlCol="0">
            <a:spAutoFit/>
          </a:bodyPr>
          <a:lstStyle/>
          <a:p>
            <a:pPr algn="ctr"/>
            <a:r>
              <a:rPr lang="en-US" sz="2800" dirty="0"/>
              <a:t>Join </a:t>
            </a:r>
            <a:r>
              <a:rPr lang="en-US" sz="2800" dirty="0" err="1"/>
              <a:t>AIChE</a:t>
            </a:r>
            <a:r>
              <a:rPr lang="en-US" sz="2800" dirty="0"/>
              <a:t> STS for a Murder Mystery Dinner!</a:t>
            </a:r>
          </a:p>
          <a:p>
            <a:pPr algn="ctr"/>
            <a:endParaRPr lang="en-US" sz="2800" dirty="0"/>
          </a:p>
          <a:p>
            <a:pPr algn="ctr"/>
            <a:r>
              <a:rPr lang="en-US" sz="2800" dirty="0"/>
              <a:t>Location, Tickets, and Time to be announced soon!</a:t>
            </a:r>
          </a:p>
          <a:p>
            <a:pPr algn="ctr"/>
            <a:endParaRPr lang="en-US" sz="2800" dirty="0"/>
          </a:p>
          <a:p>
            <a:pPr algn="ctr"/>
            <a:r>
              <a:rPr lang="en-US" sz="2800" dirty="0"/>
              <a:t>Please keep an eye out for an e-blast with a link to register!</a:t>
            </a:r>
          </a:p>
        </p:txBody>
      </p:sp>
      <p:sp>
        <p:nvSpPr>
          <p:cNvPr id="8" name="TextBox 7">
            <a:extLst>
              <a:ext uri="{FF2B5EF4-FFF2-40B4-BE49-F238E27FC236}">
                <a16:creationId xmlns:a16="http://schemas.microsoft.com/office/drawing/2014/main" id="{61CCA86E-4E12-431F-98C6-F89E2BF416CB}"/>
              </a:ext>
            </a:extLst>
          </p:cNvPr>
          <p:cNvSpPr txBox="1"/>
          <p:nvPr/>
        </p:nvSpPr>
        <p:spPr>
          <a:xfrm>
            <a:off x="3810000" y="1857370"/>
            <a:ext cx="4876800" cy="523220"/>
          </a:xfrm>
          <a:prstGeom prst="rect">
            <a:avLst/>
          </a:prstGeom>
          <a:noFill/>
        </p:spPr>
        <p:txBody>
          <a:bodyPr wrap="square" rtlCol="0">
            <a:spAutoFit/>
          </a:bodyPr>
          <a:lstStyle/>
          <a:p>
            <a:pPr algn="ctr"/>
            <a:r>
              <a:rPr lang="en-US" sz="2800" dirty="0"/>
              <a:t>Save the Date: December 5</a:t>
            </a:r>
            <a:r>
              <a:rPr lang="en-US" sz="2800" baseline="30000" dirty="0"/>
              <a:t>th</a:t>
            </a:r>
            <a:r>
              <a:rPr lang="en-US" sz="2800" dirty="0"/>
              <a:t> </a:t>
            </a:r>
          </a:p>
        </p:txBody>
      </p:sp>
    </p:spTree>
    <p:extLst>
      <p:ext uri="{BB962C8B-B14F-4D97-AF65-F5344CB8AC3E}">
        <p14:creationId xmlns:p14="http://schemas.microsoft.com/office/powerpoint/2010/main" val="410668928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0"/>
            <a:ext cx="7924800" cy="762000"/>
          </a:xfrm>
        </p:spPr>
        <p:txBody>
          <a:bodyPr/>
          <a:lstStyle/>
          <a:p>
            <a:pPr algn="ctr"/>
            <a:r>
              <a:rPr lang="en-US" dirty="0"/>
              <a:t>Sally Ride STEM Festival</a:t>
            </a:r>
          </a:p>
        </p:txBody>
      </p:sp>
      <p:sp>
        <p:nvSpPr>
          <p:cNvPr id="4" name="TextBox 3">
            <a:extLst>
              <a:ext uri="{FF2B5EF4-FFF2-40B4-BE49-F238E27FC236}">
                <a16:creationId xmlns:a16="http://schemas.microsoft.com/office/drawing/2014/main" id="{87867FDE-5F00-4344-B635-05BF1583096C}"/>
              </a:ext>
            </a:extLst>
          </p:cNvPr>
          <p:cNvSpPr txBox="1"/>
          <p:nvPr/>
        </p:nvSpPr>
        <p:spPr>
          <a:xfrm>
            <a:off x="3302798" y="1686111"/>
            <a:ext cx="5063630" cy="1323439"/>
          </a:xfrm>
          <a:prstGeom prst="rect">
            <a:avLst/>
          </a:prstGeom>
          <a:noFill/>
        </p:spPr>
        <p:txBody>
          <a:bodyPr wrap="none" rtlCol="0">
            <a:spAutoFit/>
          </a:bodyPr>
          <a:lstStyle/>
          <a:p>
            <a:r>
              <a:rPr lang="en-US" sz="2000" dirty="0"/>
              <a:t>• Saturday, October 12, 2019 at Rice University</a:t>
            </a:r>
          </a:p>
          <a:p>
            <a:r>
              <a:rPr lang="en-US" sz="2000" dirty="0"/>
              <a:t>• 10:30 a.m. – 4:30 p.m.</a:t>
            </a:r>
          </a:p>
          <a:p>
            <a:r>
              <a:rPr lang="en-US" sz="2000" dirty="0"/>
              <a:t>• Volunteers Needed—Free lunch &amp; parking</a:t>
            </a:r>
          </a:p>
          <a:p>
            <a:r>
              <a:rPr lang="en-US" sz="2000" dirty="0"/>
              <a:t>• Contact Matt Kolodney 713-471-8956</a:t>
            </a:r>
          </a:p>
        </p:txBody>
      </p:sp>
      <p:pic>
        <p:nvPicPr>
          <p:cNvPr id="5" name="Picture 4">
            <a:extLst>
              <a:ext uri="{FF2B5EF4-FFF2-40B4-BE49-F238E27FC236}">
                <a16:creationId xmlns:a16="http://schemas.microsoft.com/office/drawing/2014/main" id="{EAC5973E-7169-4A28-8D1C-D49F4E524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3146609"/>
            <a:ext cx="2819401" cy="2214505"/>
          </a:xfrm>
          <a:prstGeom prst="rect">
            <a:avLst/>
          </a:prstGeom>
        </p:spPr>
      </p:pic>
      <p:pic>
        <p:nvPicPr>
          <p:cNvPr id="7" name="Picture 6">
            <a:extLst>
              <a:ext uri="{FF2B5EF4-FFF2-40B4-BE49-F238E27FC236}">
                <a16:creationId xmlns:a16="http://schemas.microsoft.com/office/drawing/2014/main" id="{DAF552AD-FC04-4A4B-9BE4-36F3467AE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886" y="3223159"/>
            <a:ext cx="3251084" cy="2137954"/>
          </a:xfrm>
          <a:prstGeom prst="rect">
            <a:avLst/>
          </a:prstGeom>
        </p:spPr>
      </p:pic>
    </p:spTree>
    <p:extLst>
      <p:ext uri="{BB962C8B-B14F-4D97-AF65-F5344CB8AC3E}">
        <p14:creationId xmlns:p14="http://schemas.microsoft.com/office/powerpoint/2010/main" val="1113555260"/>
      </p:ext>
    </p:extLst>
  </p:cSld>
  <p:clrMapOvr>
    <a:masterClrMapping/>
  </p:clrMapOvr>
  <p:transition spd="slow" advTm="10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F496-AF3E-406D-BE86-A5AD41A67044}"/>
              </a:ext>
            </a:extLst>
          </p:cNvPr>
          <p:cNvSpPr>
            <a:spLocks noGrp="1"/>
          </p:cNvSpPr>
          <p:nvPr>
            <p:ph type="title"/>
          </p:nvPr>
        </p:nvSpPr>
        <p:spPr/>
        <p:txBody>
          <a:bodyPr/>
          <a:lstStyle/>
          <a:p>
            <a:r>
              <a:rPr lang="en-US" dirty="0"/>
              <a:t>Upcoming K-12 Outreach Event</a:t>
            </a:r>
          </a:p>
        </p:txBody>
      </p:sp>
      <p:sp>
        <p:nvSpPr>
          <p:cNvPr id="3" name="Content Placeholder 2">
            <a:extLst>
              <a:ext uri="{FF2B5EF4-FFF2-40B4-BE49-F238E27FC236}">
                <a16:creationId xmlns:a16="http://schemas.microsoft.com/office/drawing/2014/main" id="{B883B0F1-8E22-4085-B422-7936B776F605}"/>
              </a:ext>
            </a:extLst>
          </p:cNvPr>
          <p:cNvSpPr>
            <a:spLocks noGrp="1"/>
          </p:cNvSpPr>
          <p:nvPr>
            <p:ph idx="1"/>
          </p:nvPr>
        </p:nvSpPr>
        <p:spPr/>
        <p:txBody>
          <a:bodyPr/>
          <a:lstStyle/>
          <a:p>
            <a:r>
              <a:rPr lang="en-US" dirty="0"/>
              <a:t>Energy Day: Saturday October 20</a:t>
            </a:r>
          </a:p>
          <a:p>
            <a:r>
              <a:rPr lang="en-US" sz="2600" dirty="0"/>
              <a:t>10:00 – 4:00 at Sam Houston Park (downtown)</a:t>
            </a:r>
          </a:p>
          <a:p>
            <a:r>
              <a:rPr lang="en-US" sz="2600" dirty="0"/>
              <a:t>Lunch &amp; Parking Costs Reimbursed</a:t>
            </a:r>
          </a:p>
          <a:p>
            <a:r>
              <a:rPr lang="en-US" sz="2600" dirty="0"/>
              <a:t>The chair of the event is inviting our volunteers</a:t>
            </a:r>
          </a:p>
          <a:p>
            <a:r>
              <a:rPr lang="en-US" sz="2600" dirty="0"/>
              <a:t>Contact Matt Kolodney</a:t>
            </a:r>
          </a:p>
          <a:p>
            <a:pPr marL="0" indent="0">
              <a:buNone/>
            </a:pPr>
            <a:r>
              <a:rPr lang="en-US" sz="2600" dirty="0"/>
              <a:t>         713-471-8956</a:t>
            </a:r>
          </a:p>
        </p:txBody>
      </p:sp>
      <p:pic>
        <p:nvPicPr>
          <p:cNvPr id="5" name="Picture 4">
            <a:extLst>
              <a:ext uri="{FF2B5EF4-FFF2-40B4-BE49-F238E27FC236}">
                <a16:creationId xmlns:a16="http://schemas.microsoft.com/office/drawing/2014/main" id="{5F182A51-AE6B-42DB-ABF8-E928E7BC8A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737" y="4495801"/>
            <a:ext cx="3564064" cy="2017395"/>
          </a:xfrm>
          <a:prstGeom prst="rect">
            <a:avLst/>
          </a:prstGeom>
        </p:spPr>
      </p:pic>
    </p:spTree>
    <p:extLst>
      <p:ext uri="{BB962C8B-B14F-4D97-AF65-F5344CB8AC3E}">
        <p14:creationId xmlns:p14="http://schemas.microsoft.com/office/powerpoint/2010/main" val="734560678"/>
      </p:ext>
    </p:extLst>
  </p:cSld>
  <p:clrMapOvr>
    <a:masterClrMapping/>
  </p:clrMapOvr>
  <p:transition spd="slow" advTm="10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1ADA-AC5B-45FF-ADA2-4891C808400E}"/>
              </a:ext>
            </a:extLst>
          </p:cNvPr>
          <p:cNvSpPr txBox="1">
            <a:spLocks/>
          </p:cNvSpPr>
          <p:nvPr/>
        </p:nvSpPr>
        <p:spPr>
          <a:xfrm>
            <a:off x="1304261" y="272903"/>
            <a:ext cx="8001000" cy="1143000"/>
          </a:xfrm>
          <a:prstGeom prst="roundRect">
            <a:avLst>
              <a:gd name="adj" fmla="val 21667"/>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latin typeface="Arial" panose="020B0604020202020204" pitchFamily="34" charset="0"/>
                <a:cs typeface="Arial" panose="020B0604020202020204" pitchFamily="34" charset="0"/>
              </a:rPr>
              <a:t>Congratulation for 50 Years of AIChE Membership to:  </a:t>
            </a:r>
            <a:r>
              <a:rPr lang="en-US" sz="3300" i="1" dirty="0">
                <a:solidFill>
                  <a:srgbClr val="FF0000"/>
                </a:solidFill>
                <a:latin typeface="Arial" panose="020B0604020202020204" pitchFamily="34" charset="0"/>
                <a:cs typeface="Arial" panose="020B0604020202020204" pitchFamily="34" charset="0"/>
              </a:rPr>
              <a:t>Don </a:t>
            </a:r>
            <a:r>
              <a:rPr lang="en-US" sz="3300" i="1" dirty="0" err="1">
                <a:solidFill>
                  <a:srgbClr val="FF0000"/>
                </a:solidFill>
                <a:latin typeface="Arial" panose="020B0604020202020204" pitchFamily="34" charset="0"/>
                <a:cs typeface="Arial" panose="020B0604020202020204" pitchFamily="34" charset="0"/>
              </a:rPr>
              <a:t>Petree</a:t>
            </a:r>
            <a:endParaRPr lang="en-US" sz="3300" dirty="0">
              <a:solidFill>
                <a:srgbClr val="FF0000"/>
              </a:solidFill>
            </a:endParaRPr>
          </a:p>
        </p:txBody>
      </p:sp>
      <p:sp>
        <p:nvSpPr>
          <p:cNvPr id="3" name="Content Placeholder 2">
            <a:extLst>
              <a:ext uri="{FF2B5EF4-FFF2-40B4-BE49-F238E27FC236}">
                <a16:creationId xmlns:a16="http://schemas.microsoft.com/office/drawing/2014/main" id="{F7F19AF4-883A-4CC4-8B08-351C2656EBCB}"/>
              </a:ext>
            </a:extLst>
          </p:cNvPr>
          <p:cNvSpPr txBox="1">
            <a:spLocks/>
          </p:cNvSpPr>
          <p:nvPr/>
        </p:nvSpPr>
        <p:spPr>
          <a:xfrm>
            <a:off x="1625016" y="1424761"/>
            <a:ext cx="9426372" cy="5528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dirty="0"/>
          </a:p>
          <a:p>
            <a:r>
              <a:rPr lang="en-US" dirty="0" err="1"/>
              <a:t>BSChE</a:t>
            </a:r>
            <a:r>
              <a:rPr lang="en-US" dirty="0"/>
              <a:t>, University of California, 1961</a:t>
            </a:r>
          </a:p>
          <a:p>
            <a:r>
              <a:rPr lang="en-US" dirty="0"/>
              <a:t>MS, Cal. Davis</a:t>
            </a:r>
          </a:p>
          <a:p>
            <a:pPr lvl="1"/>
            <a:r>
              <a:rPr lang="en-US" dirty="0"/>
              <a:t>1964: Food Science</a:t>
            </a:r>
          </a:p>
          <a:p>
            <a:pPr lvl="1"/>
            <a:r>
              <a:rPr lang="en-US" dirty="0"/>
              <a:t>1966: Chemical Engineering</a:t>
            </a:r>
          </a:p>
          <a:p>
            <a:r>
              <a:rPr lang="en-US" dirty="0"/>
              <a:t>Studied at Stanford and M.I.T.</a:t>
            </a:r>
          </a:p>
          <a:p>
            <a:r>
              <a:rPr lang="en-US" dirty="0"/>
              <a:t>Worked for:</a:t>
            </a:r>
          </a:p>
          <a:p>
            <a:pPr lvl="1"/>
            <a:r>
              <a:rPr lang="en-US" dirty="0"/>
              <a:t> Phillips Petroleum for 27 years.</a:t>
            </a:r>
          </a:p>
          <a:p>
            <a:pPr lvl="1"/>
            <a:r>
              <a:rPr lang="en-US" dirty="0"/>
              <a:t>Continental Can Company for 2 years.</a:t>
            </a:r>
          </a:p>
          <a:p>
            <a:r>
              <a:rPr lang="en-US" dirty="0"/>
              <a:t>In the Air Force Reserves from 1958 to 1964.</a:t>
            </a:r>
          </a:p>
          <a:p>
            <a:pPr lvl="1"/>
            <a:r>
              <a:rPr lang="en-US" dirty="0"/>
              <a:t>Called into active duty in 1962 for the Cuban Missile Crisis</a:t>
            </a:r>
          </a:p>
        </p:txBody>
      </p:sp>
    </p:spTree>
    <p:extLst>
      <p:ext uri="{BB962C8B-B14F-4D97-AF65-F5344CB8AC3E}">
        <p14:creationId xmlns:p14="http://schemas.microsoft.com/office/powerpoint/2010/main" val="1351102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1ADA-AC5B-45FF-ADA2-4891C808400E}"/>
              </a:ext>
            </a:extLst>
          </p:cNvPr>
          <p:cNvSpPr txBox="1">
            <a:spLocks/>
          </p:cNvSpPr>
          <p:nvPr/>
        </p:nvSpPr>
        <p:spPr>
          <a:xfrm>
            <a:off x="1304261" y="272903"/>
            <a:ext cx="8001000" cy="1143000"/>
          </a:xfrm>
          <a:prstGeom prst="roundRect">
            <a:avLst>
              <a:gd name="adj" fmla="val 21667"/>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latin typeface="Arial" panose="020B0604020202020204" pitchFamily="34" charset="0"/>
                <a:cs typeface="Arial" panose="020B0604020202020204" pitchFamily="34" charset="0"/>
              </a:rPr>
              <a:t>Congratulation for 50 Years of AIChE Membership to:  </a:t>
            </a:r>
            <a:r>
              <a:rPr lang="en-US" sz="3300" i="1" dirty="0">
                <a:solidFill>
                  <a:srgbClr val="FF0000"/>
                </a:solidFill>
                <a:latin typeface="Arial" panose="020B0604020202020204" pitchFamily="34" charset="0"/>
                <a:cs typeface="Arial" panose="020B0604020202020204" pitchFamily="34" charset="0"/>
              </a:rPr>
              <a:t>Don </a:t>
            </a:r>
            <a:r>
              <a:rPr lang="en-US" sz="3300" i="1" dirty="0" err="1">
                <a:solidFill>
                  <a:srgbClr val="FF0000"/>
                </a:solidFill>
                <a:latin typeface="Arial" panose="020B0604020202020204" pitchFamily="34" charset="0"/>
                <a:cs typeface="Arial" panose="020B0604020202020204" pitchFamily="34" charset="0"/>
              </a:rPr>
              <a:t>Petree</a:t>
            </a:r>
            <a:endParaRPr lang="en-US" sz="3300" dirty="0">
              <a:solidFill>
                <a:srgbClr val="FF0000"/>
              </a:solidFill>
            </a:endParaRPr>
          </a:p>
        </p:txBody>
      </p:sp>
      <p:sp>
        <p:nvSpPr>
          <p:cNvPr id="3" name="Content Placeholder 2">
            <a:extLst>
              <a:ext uri="{FF2B5EF4-FFF2-40B4-BE49-F238E27FC236}">
                <a16:creationId xmlns:a16="http://schemas.microsoft.com/office/drawing/2014/main" id="{F7F19AF4-883A-4CC4-8B08-351C2656EBCB}"/>
              </a:ext>
            </a:extLst>
          </p:cNvPr>
          <p:cNvSpPr txBox="1">
            <a:spLocks/>
          </p:cNvSpPr>
          <p:nvPr/>
        </p:nvSpPr>
        <p:spPr>
          <a:xfrm>
            <a:off x="1625016" y="1424761"/>
            <a:ext cx="9426372" cy="5528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dirty="0"/>
          </a:p>
          <a:p>
            <a:r>
              <a:rPr lang="en-US" dirty="0"/>
              <a:t>Holds 2 Patents</a:t>
            </a:r>
          </a:p>
          <a:p>
            <a:r>
              <a:rPr lang="en-US" dirty="0"/>
              <a:t>Author on 6 papers</a:t>
            </a:r>
          </a:p>
          <a:p>
            <a:r>
              <a:rPr lang="en-US" dirty="0"/>
              <a:t>Hobbies:</a:t>
            </a:r>
          </a:p>
          <a:p>
            <a:pPr lvl="1"/>
            <a:r>
              <a:rPr lang="en-US" dirty="0"/>
              <a:t>Tennis</a:t>
            </a:r>
          </a:p>
          <a:p>
            <a:pPr lvl="1"/>
            <a:r>
              <a:rPr lang="en-US" dirty="0"/>
              <a:t>Bowling (perfect game in 1979)</a:t>
            </a:r>
          </a:p>
          <a:p>
            <a:pPr lvl="1"/>
            <a:r>
              <a:rPr lang="en-US" dirty="0"/>
              <a:t>Senior Olympics</a:t>
            </a:r>
          </a:p>
          <a:p>
            <a:r>
              <a:rPr lang="en-US" dirty="0"/>
              <a:t>Family:</a:t>
            </a:r>
          </a:p>
          <a:p>
            <a:pPr lvl="1"/>
            <a:r>
              <a:rPr lang="en-US" dirty="0"/>
              <a:t>Wife: Vickie </a:t>
            </a:r>
            <a:r>
              <a:rPr lang="en-US" dirty="0" err="1"/>
              <a:t>Petree</a:t>
            </a:r>
            <a:endParaRPr lang="en-US" dirty="0"/>
          </a:p>
          <a:p>
            <a:pPr lvl="1"/>
            <a:r>
              <a:rPr lang="en-US" dirty="0"/>
              <a:t>2 Sons</a:t>
            </a:r>
          </a:p>
          <a:p>
            <a:pPr lvl="1"/>
            <a:r>
              <a:rPr lang="en-US" dirty="0"/>
              <a:t>5 grandchildren (1 grandson, 4 granddaughters)</a:t>
            </a:r>
          </a:p>
          <a:p>
            <a:pPr lvl="1"/>
            <a:r>
              <a:rPr lang="en-US" dirty="0"/>
              <a:t>1 great granddaughter</a:t>
            </a:r>
          </a:p>
        </p:txBody>
      </p:sp>
    </p:spTree>
    <p:extLst>
      <p:ext uri="{BB962C8B-B14F-4D97-AF65-F5344CB8AC3E}">
        <p14:creationId xmlns:p14="http://schemas.microsoft.com/office/powerpoint/2010/main" val="761021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A42C-9A53-4B79-80DF-3A06A99BF926}"/>
              </a:ext>
            </a:extLst>
          </p:cNvPr>
          <p:cNvSpPr>
            <a:spLocks noGrp="1"/>
          </p:cNvSpPr>
          <p:nvPr>
            <p:ph type="title"/>
          </p:nvPr>
        </p:nvSpPr>
        <p:spPr>
          <a:xfrm>
            <a:off x="4437930" y="1521124"/>
            <a:ext cx="6352449" cy="1175657"/>
          </a:xfrm>
        </p:spPr>
        <p:txBody>
          <a:bodyPr vert="horz" lIns="91440" tIns="45720" rIns="91440" bIns="45720" rtlCol="0" anchor="ctr">
            <a:normAutofit fontScale="90000"/>
          </a:bodyPr>
          <a:lstStyle/>
          <a:p>
            <a:r>
              <a:rPr lang="en-US" b="1" dirty="0"/>
              <a:t>Tonight’s </a:t>
            </a:r>
            <a:r>
              <a:rPr lang="en-US" b="1" kern="1200" dirty="0">
                <a:solidFill>
                  <a:schemeClr val="tx1"/>
                </a:solidFill>
                <a:latin typeface="+mj-lt"/>
                <a:ea typeface="+mj-ea"/>
                <a:cs typeface="+mj-cs"/>
              </a:rPr>
              <a:t>After-Dinner Speaker</a:t>
            </a:r>
            <a:br>
              <a:rPr lang="en-US" b="1" kern="1200" dirty="0">
                <a:solidFill>
                  <a:schemeClr val="tx1"/>
                </a:solidFill>
                <a:latin typeface="+mj-lt"/>
                <a:ea typeface="+mj-ea"/>
                <a:cs typeface="+mj-cs"/>
              </a:rPr>
            </a:br>
            <a:br>
              <a:rPr lang="en-US" b="1" kern="1200" dirty="0">
                <a:solidFill>
                  <a:schemeClr val="tx1"/>
                </a:solidFill>
                <a:latin typeface="+mj-lt"/>
                <a:ea typeface="+mj-ea"/>
                <a:cs typeface="+mj-cs"/>
              </a:rPr>
            </a:br>
            <a:br>
              <a:rPr lang="en-US" dirty="0"/>
            </a:br>
            <a:endParaRPr lang="en-US" b="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E3C3211A-7447-4EA7-95BB-8A77C22BECA7}"/>
              </a:ext>
            </a:extLst>
          </p:cNvPr>
          <p:cNvSpPr txBox="1"/>
          <p:nvPr/>
        </p:nvSpPr>
        <p:spPr>
          <a:xfrm>
            <a:off x="4506848" y="1625047"/>
            <a:ext cx="6840367" cy="3539430"/>
          </a:xfrm>
          <a:prstGeom prst="rect">
            <a:avLst/>
          </a:prstGeom>
          <a:solidFill>
            <a:schemeClr val="tx1"/>
          </a:solidFill>
        </p:spPr>
        <p:txBody>
          <a:bodyPr wrap="square" rtlCol="0">
            <a:spAutoFit/>
          </a:bodyPr>
          <a:lstStyle/>
          <a:p>
            <a:r>
              <a:rPr lang="en-US" sz="3200" b="1" dirty="0">
                <a:solidFill>
                  <a:srgbClr val="FFFF00"/>
                </a:solidFill>
              </a:rPr>
              <a:t>Michael Foggia</a:t>
            </a:r>
            <a:endParaRPr lang="en-US" sz="2800" dirty="0">
              <a:solidFill>
                <a:schemeClr val="bg1"/>
              </a:solidFill>
            </a:endParaRPr>
          </a:p>
          <a:p>
            <a:r>
              <a:rPr lang="en-US" sz="3200" dirty="0">
                <a:solidFill>
                  <a:schemeClr val="bg1"/>
                </a:solidFill>
              </a:rPr>
              <a:t>Business Development and Marketing Manager for Process Combustion Corporation, Pittsburgh PA</a:t>
            </a:r>
            <a:br>
              <a:rPr lang="en-US" sz="3200" dirty="0">
                <a:solidFill>
                  <a:schemeClr val="bg1"/>
                </a:solidFill>
              </a:rPr>
            </a:br>
            <a:endParaRPr lang="en-US" sz="3200" dirty="0">
              <a:solidFill>
                <a:schemeClr val="bg1"/>
              </a:solidFill>
            </a:endParaRPr>
          </a:p>
          <a:p>
            <a:r>
              <a:rPr lang="en-US" sz="3200" dirty="0">
                <a:solidFill>
                  <a:srgbClr val="FFFF00"/>
                </a:solidFill>
              </a:rPr>
              <a:t>Flameless Thermal Oxidation:</a:t>
            </a:r>
            <a:br>
              <a:rPr lang="en-US" sz="3200" dirty="0">
                <a:solidFill>
                  <a:srgbClr val="FFFF00"/>
                </a:solidFill>
              </a:rPr>
            </a:br>
            <a:r>
              <a:rPr lang="en-US" sz="3200" dirty="0">
                <a:solidFill>
                  <a:srgbClr val="FFFF00"/>
                </a:solidFill>
              </a:rPr>
              <a:t>Achieve 99.999% DRE at &lt; 2 </a:t>
            </a:r>
            <a:r>
              <a:rPr lang="en-US" sz="3200" dirty="0" err="1">
                <a:solidFill>
                  <a:srgbClr val="FFFF00"/>
                </a:solidFill>
              </a:rPr>
              <a:t>ppmv</a:t>
            </a:r>
            <a:r>
              <a:rPr lang="en-US" sz="3200" dirty="0">
                <a:solidFill>
                  <a:srgbClr val="FFFF00"/>
                </a:solidFill>
              </a:rPr>
              <a:t> NOx</a:t>
            </a:r>
          </a:p>
        </p:txBody>
      </p:sp>
      <p:pic>
        <p:nvPicPr>
          <p:cNvPr id="5" name="Picture 4" descr="A person in a red shirt&#10;&#10;Description automatically generated">
            <a:extLst>
              <a:ext uri="{FF2B5EF4-FFF2-40B4-BE49-F238E27FC236}">
                <a16:creationId xmlns:a16="http://schemas.microsoft.com/office/drawing/2014/main" id="{7EA28AB8-DB54-46A7-82E6-3CE5FF35C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85" y="1625047"/>
            <a:ext cx="3416912" cy="3539430"/>
          </a:xfrm>
          <a:prstGeom prst="rect">
            <a:avLst/>
          </a:prstGeom>
        </p:spPr>
      </p:pic>
    </p:spTree>
    <p:extLst>
      <p:ext uri="{BB962C8B-B14F-4D97-AF65-F5344CB8AC3E}">
        <p14:creationId xmlns:p14="http://schemas.microsoft.com/office/powerpoint/2010/main" val="1143077797"/>
      </p:ext>
    </p:extLst>
  </p:cSld>
  <p:clrMapOvr>
    <a:masterClrMapping/>
  </p:clrMapOvr>
  <mc:AlternateContent xmlns:mc="http://schemas.openxmlformats.org/markup-compatibility/2006" xmlns:p14="http://schemas.microsoft.com/office/powerpoint/2010/main">
    <mc:Choice Requires="p14">
      <p:transition spd="slow" p14:dur="3000" advClick="0" advTm="10000"/>
    </mc:Choice>
    <mc:Fallback xmlns="">
      <p:transition spd="slow"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8444-131B-4EA7-9165-0D64F7E8651A}"/>
              </a:ext>
            </a:extLst>
          </p:cNvPr>
          <p:cNvSpPr>
            <a:spLocks noGrp="1"/>
          </p:cNvSpPr>
          <p:nvPr>
            <p:ph type="title"/>
          </p:nvPr>
        </p:nvSpPr>
        <p:spPr>
          <a:xfrm>
            <a:off x="723893" y="367391"/>
            <a:ext cx="10515600" cy="1325563"/>
          </a:xfrm>
        </p:spPr>
        <p:txBody>
          <a:bodyPr>
            <a:normAutofit fontScale="90000"/>
          </a:bodyPr>
          <a:lstStyle/>
          <a:p>
            <a:r>
              <a:rPr lang="en-US" sz="4800" b="1" u="sng" dirty="0"/>
              <a:t>Tonight’s Pop Quiz</a:t>
            </a:r>
            <a:br>
              <a:rPr lang="en-US" sz="4800" b="1" dirty="0"/>
            </a:br>
            <a:endParaRPr lang="en-US" sz="4800" b="1" dirty="0"/>
          </a:p>
        </p:txBody>
      </p:sp>
      <p:sp>
        <p:nvSpPr>
          <p:cNvPr id="4" name="Rectangle 2">
            <a:extLst>
              <a:ext uri="{FF2B5EF4-FFF2-40B4-BE49-F238E27FC236}">
                <a16:creationId xmlns:a16="http://schemas.microsoft.com/office/drawing/2014/main" id="{5F1B3B85-7868-4A8C-AA50-487781092644}"/>
              </a:ext>
            </a:extLst>
          </p:cNvPr>
          <p:cNvSpPr>
            <a:spLocks noChangeArrowheads="1"/>
          </p:cNvSpPr>
          <p:nvPr/>
        </p:nvSpPr>
        <p:spPr bwMode="auto">
          <a:xfrm>
            <a:off x="723893" y="1730080"/>
            <a:ext cx="1146810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3600" dirty="0"/>
              <a:t>Global energy-related CO2 emissions in 2018 reached an all-time high. </a:t>
            </a:r>
            <a:r>
              <a:rPr lang="en-US" sz="3600" dirty="0">
                <a:highlight>
                  <a:srgbClr val="FFFF00"/>
                </a:highlight>
              </a:rPr>
              <a:t>How much greater were these 2018 emissions than corresponding 2017 emissions?</a:t>
            </a:r>
            <a:r>
              <a:rPr lang="en-US" sz="3600" dirty="0"/>
              <a:t>  0.5%, 1.7%, 2.9%</a:t>
            </a:r>
          </a:p>
          <a:p>
            <a:r>
              <a:rPr lang="en-US" sz="3600" dirty="0"/>
              <a:t> </a:t>
            </a:r>
          </a:p>
          <a:p>
            <a:r>
              <a:rPr lang="en-US" sz="3600" dirty="0"/>
              <a:t>As of 2019 there are 17 operating CCS projects in the world. </a:t>
            </a:r>
            <a:r>
              <a:rPr lang="en-US" sz="3600" dirty="0">
                <a:highlight>
                  <a:srgbClr val="FFFF00"/>
                </a:highlight>
              </a:rPr>
              <a:t>What percentage of 2018 global energy-related CO2 emissions was stored geologically by carbon capture and storage?</a:t>
            </a:r>
            <a:r>
              <a:rPr lang="en-US" sz="3600" dirty="0"/>
              <a:t>  0.01%, 0.02%, 0.03%</a:t>
            </a:r>
            <a:endParaRPr lang="en-US" sz="3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0682358"/>
      </p:ext>
    </p:extLst>
  </p:cSld>
  <p:clrMapOvr>
    <a:masterClrMapping/>
  </p:clrMapOvr>
  <mc:AlternateContent xmlns:mc="http://schemas.openxmlformats.org/markup-compatibility/2006" xmlns:p14="http://schemas.microsoft.com/office/powerpoint/2010/main">
    <mc:Choice Requires="p14">
      <p:transition spd="slow" p14:dur="5000">
        <p:sndAc>
          <p:stSnd>
            <p:snd r:embed="rId3" name="drumroll.wav"/>
          </p:stSnd>
        </p:sndAc>
      </p:transition>
    </mc:Choice>
    <mc:Fallback xmlns="">
      <p:transition spd="slow">
        <p:sndAc>
          <p:stSnd>
            <p:snd r:embed="rId4" name="drumroll.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8444-131B-4EA7-9165-0D64F7E8651A}"/>
              </a:ext>
            </a:extLst>
          </p:cNvPr>
          <p:cNvSpPr>
            <a:spLocks noGrp="1"/>
          </p:cNvSpPr>
          <p:nvPr>
            <p:ph type="title"/>
          </p:nvPr>
        </p:nvSpPr>
        <p:spPr>
          <a:xfrm>
            <a:off x="723893" y="367391"/>
            <a:ext cx="10515600" cy="1325563"/>
          </a:xfrm>
        </p:spPr>
        <p:txBody>
          <a:bodyPr>
            <a:normAutofit fontScale="90000"/>
          </a:bodyPr>
          <a:lstStyle/>
          <a:p>
            <a:r>
              <a:rPr lang="en-US" sz="4800" b="1" u="sng" dirty="0"/>
              <a:t>Tonight’s Pop Quiz</a:t>
            </a:r>
            <a:br>
              <a:rPr lang="en-US" sz="4800" b="1" dirty="0"/>
            </a:br>
            <a:endParaRPr lang="en-US" sz="4800" b="1" dirty="0"/>
          </a:p>
        </p:txBody>
      </p:sp>
      <p:sp>
        <p:nvSpPr>
          <p:cNvPr id="4" name="Rectangle 2">
            <a:extLst>
              <a:ext uri="{FF2B5EF4-FFF2-40B4-BE49-F238E27FC236}">
                <a16:creationId xmlns:a16="http://schemas.microsoft.com/office/drawing/2014/main" id="{5F1B3B85-7868-4A8C-AA50-487781092644}"/>
              </a:ext>
            </a:extLst>
          </p:cNvPr>
          <p:cNvSpPr>
            <a:spLocks noChangeArrowheads="1"/>
          </p:cNvSpPr>
          <p:nvPr/>
        </p:nvSpPr>
        <p:spPr bwMode="auto">
          <a:xfrm>
            <a:off x="723893" y="1514636"/>
            <a:ext cx="11468107"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r>
              <a:rPr lang="en-US" sz="3200" dirty="0"/>
              <a:t>Global energy-related CO2 emissions in 2018 reached an all-time high. How much greater were these 2018 emissions than corresponding 2017 emissions?  0.5%, </a:t>
            </a:r>
            <a:r>
              <a:rPr lang="en-US" sz="3200" dirty="0">
                <a:highlight>
                  <a:srgbClr val="FFFF00"/>
                </a:highlight>
              </a:rPr>
              <a:t>1.7%</a:t>
            </a:r>
            <a:r>
              <a:rPr lang="en-US" sz="3200" dirty="0"/>
              <a:t>, 2.9% </a:t>
            </a:r>
            <a:r>
              <a:rPr lang="en-US" sz="2800" dirty="0"/>
              <a:t>(</a:t>
            </a:r>
            <a:r>
              <a:rPr lang="en-US" sz="2800" dirty="0">
                <a:hlinkClick r:id="rId4"/>
              </a:rPr>
              <a:t>https://www.iea.org/geco/emissions/</a:t>
            </a:r>
            <a:r>
              <a:rPr lang="en-US" sz="2800" dirty="0"/>
              <a:t>)</a:t>
            </a:r>
          </a:p>
          <a:p>
            <a:r>
              <a:rPr lang="en-US" sz="3200" dirty="0"/>
              <a:t> </a:t>
            </a:r>
          </a:p>
          <a:p>
            <a:r>
              <a:rPr lang="en-US" sz="3200" dirty="0"/>
              <a:t>As of 2019 there are 17 operating CCS projects in the world. What percentage of 2018 global energy-related CO2 emissions was stored geologically by carbon capture and storage?  </a:t>
            </a:r>
            <a:r>
              <a:rPr lang="en-US" sz="3200" dirty="0">
                <a:highlight>
                  <a:srgbClr val="FFFF00"/>
                </a:highlight>
              </a:rPr>
              <a:t>0.01%</a:t>
            </a:r>
            <a:r>
              <a:rPr lang="en-US" sz="3200" dirty="0"/>
              <a:t>, 0.02%, 0.03% </a:t>
            </a:r>
            <a:r>
              <a:rPr lang="en-US" sz="2800" dirty="0"/>
              <a:t>(BECCS deployment: a reality check, MATHILDE FAJARDY et al, Imperial College, London)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0822368"/>
      </p:ext>
    </p:extLst>
  </p:cSld>
  <p:clrMapOvr>
    <a:masterClrMapping/>
  </p:clrMapOvr>
  <mc:AlternateContent xmlns:mc="http://schemas.openxmlformats.org/markup-compatibility/2006" xmlns:p14="http://schemas.microsoft.com/office/powerpoint/2010/main">
    <mc:Choice Requires="p14">
      <p:transition spd="slow" p14:dur="5000" advClick="0" advTm="20000">
        <p:sndAc>
          <p:stSnd>
            <p:snd r:embed="rId3" name="drumroll.wav"/>
          </p:stSnd>
        </p:sndAc>
      </p:transition>
    </mc:Choice>
    <mc:Fallback xmlns="">
      <p:transition spd="slow" advClick="0" advTm="20000">
        <p:sndAc>
          <p:stSnd>
            <p:snd r:embed="rId5" name="drumroll.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DD65BBA-6377-4193-990E-3082CDDD0C63}"/>
              </a:ext>
            </a:extLst>
          </p:cNvPr>
          <p:cNvGraphicFramePr>
            <a:graphicFrameLocks/>
          </p:cNvGraphicFramePr>
          <p:nvPr/>
        </p:nvGraphicFramePr>
        <p:xfrm>
          <a:off x="564205" y="607978"/>
          <a:ext cx="4897028" cy="29382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99F730B-547D-4AB9-BF55-FA376008247B}"/>
              </a:ext>
            </a:extLst>
          </p:cNvPr>
          <p:cNvGraphicFramePr>
            <a:graphicFrameLocks/>
          </p:cNvGraphicFramePr>
          <p:nvPr/>
        </p:nvGraphicFramePr>
        <p:xfrm>
          <a:off x="5461233" y="607977"/>
          <a:ext cx="4897028" cy="2938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97F84B2-71F8-43E9-ABD4-EF9418C66644}"/>
              </a:ext>
            </a:extLst>
          </p:cNvPr>
          <p:cNvGraphicFramePr>
            <a:graphicFrameLocks/>
          </p:cNvGraphicFramePr>
          <p:nvPr>
            <p:extLst>
              <p:ext uri="{D42A27DB-BD31-4B8C-83A1-F6EECF244321}">
                <p14:modId xmlns:p14="http://schemas.microsoft.com/office/powerpoint/2010/main" val="4083312772"/>
              </p:ext>
            </p:extLst>
          </p:nvPr>
        </p:nvGraphicFramePr>
        <p:xfrm>
          <a:off x="564205" y="3560841"/>
          <a:ext cx="4897028" cy="29382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4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DD65BBA-6377-4193-990E-3082CDDD0C63}"/>
              </a:ext>
            </a:extLst>
          </p:cNvPr>
          <p:cNvGraphicFramePr>
            <a:graphicFrameLocks/>
          </p:cNvGraphicFramePr>
          <p:nvPr/>
        </p:nvGraphicFramePr>
        <p:xfrm>
          <a:off x="564205" y="607978"/>
          <a:ext cx="4897028" cy="29382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99F730B-547D-4AB9-BF55-FA376008247B}"/>
              </a:ext>
            </a:extLst>
          </p:cNvPr>
          <p:cNvGraphicFramePr>
            <a:graphicFrameLocks/>
          </p:cNvGraphicFramePr>
          <p:nvPr/>
        </p:nvGraphicFramePr>
        <p:xfrm>
          <a:off x="5461233" y="607977"/>
          <a:ext cx="4897028" cy="2938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97F84B2-71F8-43E9-ABD4-EF9418C66644}"/>
              </a:ext>
            </a:extLst>
          </p:cNvPr>
          <p:cNvGraphicFramePr>
            <a:graphicFrameLocks/>
          </p:cNvGraphicFramePr>
          <p:nvPr/>
        </p:nvGraphicFramePr>
        <p:xfrm>
          <a:off x="564205" y="3560841"/>
          <a:ext cx="4897028" cy="29382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46363743-91EB-4C5E-AC3E-13F6EE2F3A34}"/>
              </a:ext>
            </a:extLst>
          </p:cNvPr>
          <p:cNvGraphicFramePr>
            <a:graphicFrameLocks/>
          </p:cNvGraphicFramePr>
          <p:nvPr/>
        </p:nvGraphicFramePr>
        <p:xfrm>
          <a:off x="5461233" y="3554583"/>
          <a:ext cx="4897028" cy="29382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689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6D0A2A4-4A64-4D16-B0FC-02DADD91853F}"/>
              </a:ext>
            </a:extLst>
          </p:cNvPr>
          <p:cNvGraphicFramePr>
            <a:graphicFrameLocks/>
          </p:cNvGraphicFramePr>
          <p:nvPr/>
        </p:nvGraphicFramePr>
        <p:xfrm>
          <a:off x="566012" y="591843"/>
          <a:ext cx="9957211" cy="5974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578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6D0A2A4-4A64-4D16-B0FC-02DADD91853F}"/>
              </a:ext>
            </a:extLst>
          </p:cNvPr>
          <p:cNvGraphicFramePr>
            <a:graphicFrameLocks/>
          </p:cNvGraphicFramePr>
          <p:nvPr/>
        </p:nvGraphicFramePr>
        <p:xfrm>
          <a:off x="566012" y="591843"/>
          <a:ext cx="9957211" cy="59743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611FE1B-15ED-4B85-A25A-F72317FD1769}"/>
              </a:ext>
            </a:extLst>
          </p:cNvPr>
          <p:cNvSpPr txBox="1"/>
          <p:nvPr/>
        </p:nvSpPr>
        <p:spPr>
          <a:xfrm>
            <a:off x="1057274" y="2085976"/>
            <a:ext cx="5901665" cy="1077218"/>
          </a:xfrm>
          <a:prstGeom prst="rect">
            <a:avLst/>
          </a:prstGeom>
          <a:solidFill>
            <a:schemeClr val="accent4">
              <a:lumMod val="60000"/>
              <a:lumOff val="40000"/>
            </a:schemeClr>
          </a:solidFill>
          <a:ln>
            <a:solidFill>
              <a:schemeClr val="tx2">
                <a:lumMod val="75000"/>
              </a:schemeClr>
            </a:solidFill>
          </a:ln>
        </p:spPr>
        <p:txBody>
          <a:bodyPr wrap="square" rtlCol="0">
            <a:spAutoFit/>
          </a:bodyPr>
          <a:lstStyle/>
          <a:p>
            <a:r>
              <a:rPr lang="en-US" sz="2400" b="1" dirty="0"/>
              <a:t>North Atlantic Category 5 Hurricanes:</a:t>
            </a:r>
          </a:p>
          <a:p>
            <a:r>
              <a:rPr lang="en-US" sz="2000" dirty="0"/>
              <a:t>2000-2015:  8</a:t>
            </a:r>
          </a:p>
          <a:p>
            <a:r>
              <a:rPr lang="en-US" sz="2000" dirty="0"/>
              <a:t>2016-2018:  4 (Matthew, Irma, Maria, Michael)</a:t>
            </a:r>
            <a:endParaRPr lang="en-US" sz="1900" dirty="0"/>
          </a:p>
        </p:txBody>
      </p:sp>
    </p:spTree>
    <p:extLst>
      <p:ext uri="{BB962C8B-B14F-4D97-AF65-F5344CB8AC3E}">
        <p14:creationId xmlns:p14="http://schemas.microsoft.com/office/powerpoint/2010/main" val="356509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25410</TotalTime>
  <Words>2916</Words>
  <Application>Microsoft Office PowerPoint</Application>
  <PresentationFormat>Widescreen</PresentationFormat>
  <Paragraphs>414</Paragraphs>
  <Slides>58</Slides>
  <Notes>34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ff-dagny-web-pro</vt:lpstr>
      <vt:lpstr>inherit</vt:lpstr>
      <vt:lpstr>Office Theme</vt:lpstr>
      <vt:lpstr>September 2019 STS Meeting Chair:  Thomas E. (Tom) Rehm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Solutions</vt:lpstr>
      <vt:lpstr>Climate Solutions</vt:lpstr>
      <vt:lpstr>Climate Solutions</vt:lpstr>
      <vt:lpstr>Climate Solutions</vt:lpstr>
      <vt:lpstr>Climate Solutions</vt:lpstr>
      <vt:lpstr>Climate Solutions</vt:lpstr>
      <vt:lpstr>Climate Solutions</vt:lpstr>
      <vt:lpstr>Climate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Offshore Technology Conference</vt:lpstr>
      <vt:lpstr>PowerPoint Presentation</vt:lpstr>
      <vt:lpstr>PowerPoint Presentation</vt:lpstr>
      <vt:lpstr>PowerPoint Presentation</vt:lpstr>
      <vt:lpstr>PowerPoint Presentation</vt:lpstr>
      <vt:lpstr>PowerPoint Presentation</vt:lpstr>
      <vt:lpstr>May 2019 Happy Hour at Lupe Tortilla</vt:lpstr>
      <vt:lpstr>Annual Astros Game</vt:lpstr>
      <vt:lpstr>YP of the Month Srihari Maganti</vt:lpstr>
      <vt:lpstr>PowerPoint Presentation</vt:lpstr>
      <vt:lpstr>PowerPoint Presentation</vt:lpstr>
      <vt:lpstr>December Social</vt:lpstr>
      <vt:lpstr>Sally Ride STEM Festival</vt:lpstr>
      <vt:lpstr>Upcoming K-12 Outreach Event</vt:lpstr>
      <vt:lpstr>PowerPoint Presentation</vt:lpstr>
      <vt:lpstr>PowerPoint Presentation</vt:lpstr>
      <vt:lpstr>Tonight’s After-Dinner Speaker   </vt:lpstr>
      <vt:lpstr>Tonight’s Pop Quiz </vt:lpstr>
      <vt:lpstr>Tonight’s Pop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2019 STS Meeting Chair:  Thomas E. (Tom) Rehm</dc:title>
  <dc:creator>Thomas Rehm</dc:creator>
  <cp:lastModifiedBy>Talia Sanchez</cp:lastModifiedBy>
  <cp:revision>3</cp:revision>
  <cp:lastPrinted>2019-09-04T20:14:04Z</cp:lastPrinted>
  <dcterms:created xsi:type="dcterms:W3CDTF">2019-01-06T22:45:41Z</dcterms:created>
  <dcterms:modified xsi:type="dcterms:W3CDTF">2019-09-12T13:39:54Z</dcterms:modified>
</cp:coreProperties>
</file>