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0" r:id="rId5"/>
    <p:sldId id="259" r:id="rId6"/>
    <p:sldId id="260" r:id="rId7"/>
    <p:sldId id="261" r:id="rId8"/>
    <p:sldId id="262" r:id="rId9"/>
    <p:sldId id="263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6" r:id="rId23"/>
    <p:sldId id="264" r:id="rId24"/>
    <p:sldId id="26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32FEA-5F3D-4210-8B08-334F34E1F779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91DC7-7AF5-4D95-80D1-D33E3E9BF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58657-0087-4D8C-94DD-4AA4C31C31F8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93055-7008-4814-8BE3-FF7AAEFCF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87392-5FA5-4029-A434-706FC390D349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7EA44-3945-47AE-BB50-1B07DB6AD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F4463-78E5-481F-B3AC-9A1165709860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0FDAC-0CB3-40CA-9E0E-16BF02EC50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930AB-E926-4CF1-8DAF-5E2754FE012A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0C7C8-9568-45B2-BC12-1B6EE96721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79789-C847-4142-B686-B61BA3B5D1B6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8554-A12B-417C-9EE8-F930D59EED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D5F95-77CC-4357-BCAC-4DA7B1502EEE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7AF7C-0749-49B9-9943-D4F75E4E6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7DC5-2026-488D-B352-2C73A12DDEE3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6AF2B-AF8A-45C3-9DB6-D8C75661A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260C5-9F83-4679-AA45-970C0D03862C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4D690-642A-410F-AEE2-258C3A583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5CF3F-A21D-4B7C-891C-FB33E86EE0CD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6BBB9-63C2-45F9-95B8-8D86F72BD2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7CF94-6167-4F29-A2DA-E866F6938720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B7FEF-6FB8-4CB8-A472-0871EF9F26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12D143-D5DB-430E-94DB-C5CDDD95AF50}" type="datetimeFigureOut">
              <a:rPr lang="en-US"/>
              <a:pPr>
                <a:defRPr/>
              </a:pPr>
              <a:t>5/1/2011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F2C7A6-CC5E-4B5A-B23B-F11ED5BBE4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arrayformula.xlsx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book3.xlsx" TargetMode="External"/><Relationship Id="rId2" Type="http://schemas.openxmlformats.org/officeDocument/2006/relationships/hyperlink" Target="Book1.xls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Book2.xlsx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IndirectConsolidation.xlsx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zgrid.com/Excel/free-training/basic-index.htm" TargetMode="External"/><Relationship Id="rId2" Type="http://schemas.openxmlformats.org/officeDocument/2006/relationships/hyperlink" Target="http://office.microsoft.com/en-us/excel-help/excel-help-and-how-to-FX101814052.aspx?CTT=9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Excel%20refernces.doc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preadsheetpage.com/index.php/books" TargetMode="External"/><Relationship Id="rId2" Type="http://schemas.openxmlformats.org/officeDocument/2006/relationships/hyperlink" Target="http://office.microsoft.com/en-us/training/get-in-the-loop-with-excel-macros-RZ001150634.aspx?CTT=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dd-ins.com/vbhelp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Excel Tips &amp; Tricks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Dale Embry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err="1" smtClean="0"/>
              <a:t>AIChE</a:t>
            </a:r>
            <a:r>
              <a:rPr lang="en-US" dirty="0" smtClean="0"/>
              <a:t> CAST Workshop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May 5,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Arrays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are arrays?</a:t>
            </a:r>
          </a:p>
          <a:p>
            <a:pPr lvl="1"/>
            <a:r>
              <a:rPr lang="en-US" smtClean="0"/>
              <a:t>Collection of values or cells</a:t>
            </a:r>
          </a:p>
          <a:p>
            <a:pPr lvl="2"/>
            <a:r>
              <a:rPr lang="en-US" smtClean="0"/>
              <a:t>Constant (e.g. {1,2,3,4})</a:t>
            </a:r>
          </a:p>
          <a:p>
            <a:pPr lvl="2"/>
            <a:r>
              <a:rPr lang="en-US" smtClean="0"/>
              <a:t>Cell ranges A1:A4</a:t>
            </a:r>
          </a:p>
          <a:p>
            <a:r>
              <a:rPr lang="en-US" smtClean="0"/>
              <a:t>Defining an array constant</a:t>
            </a:r>
          </a:p>
          <a:p>
            <a:pPr lvl="1"/>
            <a:r>
              <a:rPr lang="en-US" smtClean="0"/>
              <a:t>In a cell ={1,2,3,4} Ctrl+Shift+Enter</a:t>
            </a:r>
          </a:p>
          <a:p>
            <a:pPr lvl="1"/>
            <a:r>
              <a:rPr lang="en-US" smtClean="0"/>
              <a:t>Name (in “Refers to” enter ={1,2,3,4}}</a:t>
            </a:r>
          </a:p>
          <a:p>
            <a:pPr lvl="1"/>
            <a:r>
              <a:rPr lang="en-US" smtClean="0"/>
              <a:t>Name (in “Refers to” enter range of constant cells)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Entries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1600200"/>
            <a:ext cx="46577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3429000"/>
            <a:ext cx="30765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Array Formulas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Why use array formulas?</a:t>
            </a:r>
          </a:p>
          <a:p>
            <a:pPr lvl="1"/>
            <a:r>
              <a:rPr lang="en-US" smtClean="0"/>
              <a:t>Complex calculations with criteria</a:t>
            </a:r>
          </a:p>
          <a:p>
            <a:pPr lvl="2"/>
            <a:r>
              <a:rPr lang="en-US" smtClean="0"/>
              <a:t>Sum numbers that meet criteria</a:t>
            </a:r>
          </a:p>
          <a:p>
            <a:pPr lvl="2"/>
            <a:r>
              <a:rPr lang="en-US" smtClean="0"/>
              <a:t>Sum every nth value</a:t>
            </a:r>
          </a:p>
          <a:p>
            <a:pPr lvl="1"/>
            <a:r>
              <a:rPr lang="en-US" smtClean="0"/>
              <a:t>Eliminate intermediate calculations</a:t>
            </a:r>
          </a:p>
          <a:p>
            <a:pPr lvl="1"/>
            <a:r>
              <a:rPr lang="en-US" smtClean="0"/>
              <a:t>Consistency</a:t>
            </a:r>
          </a:p>
          <a:p>
            <a:pPr lvl="1"/>
            <a:r>
              <a:rPr lang="en-US" smtClean="0"/>
              <a:t>Security</a:t>
            </a:r>
          </a:p>
          <a:p>
            <a:pPr lvl="1"/>
            <a:r>
              <a:rPr lang="en-US" smtClean="0"/>
              <a:t>Smaller files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Entering an Array Formula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Data present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Select E2:E11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Enter formula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=C2:C11*D2:D11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Press </a:t>
            </a:r>
            <a:r>
              <a:rPr lang="en-US" dirty="0" err="1" smtClean="0"/>
              <a:t>Ctrl+Shift+Enter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cell A13 enter “Total Sales”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cell E13 enter =sum(C2:C11*D2:D11) </a:t>
            </a:r>
            <a:r>
              <a:rPr lang="en-US" dirty="0" err="1" smtClean="0"/>
              <a:t>Ctrl+Shift+Enter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1295400"/>
            <a:ext cx="50387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Formula Results</a:t>
            </a:r>
          </a:p>
        </p:txBody>
      </p:sp>
      <p:pic>
        <p:nvPicPr>
          <p:cNvPr id="615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752600"/>
            <a:ext cx="52006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TextBox 6"/>
          <p:cNvSpPr txBox="1">
            <a:spLocks noChangeArrowheads="1"/>
          </p:cNvSpPr>
          <p:nvPr/>
        </p:nvSpPr>
        <p:spPr bwMode="auto">
          <a:xfrm>
            <a:off x="1752600" y="5715000"/>
            <a:ext cx="4800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3" action="ppaction://hlinkfile"/>
              </a:rPr>
              <a:t>More demos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Spreadsheet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All references are of style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=[Source]Sheet!$A$1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$A$1 is the cell reference or name reference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Sheet is the worksheet reference (usually name)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default current sheet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Source is the workbook reference 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open workbook name (external link)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fully qualified file name (external link)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default current name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External link issues</a:t>
            </a:r>
          </a:p>
        </p:txBody>
      </p:sp>
      <p:sp>
        <p:nvSpPr>
          <p:cNvPr id="718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Easy creation by Edit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Paste Special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Link</a:t>
            </a:r>
          </a:p>
          <a:p>
            <a:r>
              <a:rPr lang="en-US" smtClean="0"/>
              <a:t>Link updates</a:t>
            </a:r>
          </a:p>
          <a:p>
            <a:pPr lvl="1"/>
            <a:r>
              <a:rPr lang="en-US" smtClean="0"/>
              <a:t>When files move, links are broken</a:t>
            </a:r>
          </a:p>
          <a:p>
            <a:pPr lvl="1"/>
            <a:r>
              <a:rPr lang="en-US" smtClean="0"/>
              <a:t>All files must be shared if they are to be updated</a:t>
            </a:r>
          </a:p>
          <a:p>
            <a:pPr lvl="1"/>
            <a:r>
              <a:rPr lang="en-US" smtClean="0"/>
              <a:t>Annoying messages when opening</a:t>
            </a:r>
          </a:p>
          <a:p>
            <a:pPr lvl="1"/>
            <a:r>
              <a:rPr lang="en-US" smtClean="0"/>
              <a:t>Updating synchronization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066800" y="5181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" action="ppaction://hlinkfile"/>
              </a:rPr>
              <a:t>Book 1</a:t>
            </a:r>
            <a:endParaRPr lang="en-US"/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286000" y="52578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3" action="ppaction://hlinkfile"/>
              </a:rPr>
              <a:t>Book 3</a:t>
            </a:r>
            <a:endParaRPr lang="en-US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990600" y="5562600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4" action="ppaction://hlinkfile"/>
              </a:rPr>
              <a:t>Book 2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Address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Address</a:t>
            </a:r>
            <a:r>
              <a:rPr lang="en-US" dirty="0"/>
              <a:t> </a:t>
            </a:r>
            <a:r>
              <a:rPr lang="en-US" dirty="0" smtClean="0"/>
              <a:t>function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Creates a cell reference as text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Address(</a:t>
            </a:r>
            <a:r>
              <a:rPr lang="en-US" dirty="0" err="1" smtClean="0"/>
              <a:t>Row_num</a:t>
            </a:r>
            <a:r>
              <a:rPr lang="en-US" dirty="0" smtClean="0"/>
              <a:t>, </a:t>
            </a:r>
            <a:r>
              <a:rPr lang="en-US" dirty="0" err="1" smtClean="0"/>
              <a:t>Column_num</a:t>
            </a:r>
            <a:r>
              <a:rPr lang="en-US" dirty="0" smtClean="0"/>
              <a:t>, [</a:t>
            </a:r>
            <a:r>
              <a:rPr lang="en-US" dirty="0" err="1" smtClean="0"/>
              <a:t>Abs_num</a:t>
            </a:r>
            <a:r>
              <a:rPr lang="en-US" dirty="0" smtClean="0"/>
              <a:t>],[ A1, </a:t>
            </a:r>
            <a:r>
              <a:rPr lang="en-US" dirty="0" err="1" smtClean="0"/>
              <a:t>Sheet_Text</a:t>
            </a:r>
            <a:r>
              <a:rPr lang="en-US" dirty="0" smtClean="0"/>
              <a:t>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Row_num</a:t>
            </a:r>
            <a:r>
              <a:rPr lang="en-US" dirty="0" smtClean="0"/>
              <a:t> = row number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err="1" smtClean="0"/>
              <a:t>Column_num</a:t>
            </a:r>
            <a:r>
              <a:rPr lang="en-US" dirty="0"/>
              <a:t> </a:t>
            </a:r>
            <a:r>
              <a:rPr lang="en-US" dirty="0" smtClean="0"/>
              <a:t>= column number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err="1" smtClean="0"/>
              <a:t>Abs_num</a:t>
            </a:r>
            <a:r>
              <a:rPr lang="en-US" dirty="0" smtClean="0"/>
              <a:t> = 1($a$1), 2(a$1), 3($a1),4(a1)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smtClean="0"/>
              <a:t>A1 = 0(R1C1), 1(A1)</a:t>
            </a:r>
          </a:p>
          <a:p>
            <a:pPr marL="457200" lvl="1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	</a:t>
            </a:r>
            <a:r>
              <a:rPr lang="en-US" dirty="0" err="1" smtClean="0"/>
              <a:t>Sheet_Text</a:t>
            </a:r>
            <a:r>
              <a:rPr lang="en-US" dirty="0" smtClean="0"/>
              <a:t> = [source]sheet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Indirect function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Returns the reference specified by text string</a:t>
            </a:r>
          </a:p>
          <a:p>
            <a:r>
              <a:rPr lang="en-US" smtClean="0"/>
              <a:t>INDIRECT(ref_text, [a1])</a:t>
            </a:r>
          </a:p>
          <a:p>
            <a:pPr marL="457200" lvl="1" indent="0">
              <a:buFont typeface="Arial" charset="0"/>
              <a:buNone/>
            </a:pPr>
            <a:r>
              <a:rPr lang="en-US" smtClean="0"/>
              <a:t>ref_text = address of cell or name referenced</a:t>
            </a:r>
          </a:p>
          <a:p>
            <a:pPr marL="457200" lvl="1" indent="0">
              <a:buFont typeface="Arial" charset="0"/>
              <a:buNone/>
            </a:pPr>
            <a:r>
              <a:rPr lang="en-US" smtClean="0"/>
              <a:t>A1 = 1(A1 reference), 0(R1C1 reference) [optional]</a:t>
            </a:r>
          </a:p>
          <a:p>
            <a:pPr marL="457200" lvl="1" indent="0">
              <a:buFont typeface="Arial" charset="0"/>
              <a:buNone/>
            </a:pPr>
            <a:endParaRPr lang="en-US" smtClean="0"/>
          </a:p>
          <a:p>
            <a:r>
              <a:rPr lang="en-US" smtClean="0"/>
              <a:t>Issue – reference must be open workbook (can’t contain file name)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Using Indirect to Extract Information</a:t>
            </a:r>
            <a:endParaRPr lang="en-US" dirty="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914400" y="19812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2" action="ppaction://hlinkfile"/>
              </a:rPr>
              <a:t>Indirect Consolidation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Workshop Topics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Ranges &amp; Range Names</a:t>
            </a:r>
          </a:p>
          <a:p>
            <a:r>
              <a:rPr lang="en-US" smtClean="0"/>
              <a:t>Array Formulas</a:t>
            </a:r>
          </a:p>
          <a:p>
            <a:r>
              <a:rPr lang="en-US" smtClean="0"/>
              <a:t>Spreadsheet Links &amp; References</a:t>
            </a:r>
          </a:p>
          <a:p>
            <a:r>
              <a:rPr lang="en-US" smtClean="0"/>
              <a:t>Simple Macro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Macros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Automating repetitive tasks</a:t>
            </a:r>
          </a:p>
          <a:p>
            <a:r>
              <a:rPr lang="en-US" smtClean="0"/>
              <a:t>Custom functions</a:t>
            </a:r>
          </a:p>
          <a:p>
            <a:r>
              <a:rPr lang="en-US" smtClean="0"/>
              <a:t>Creating custom 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Custom Functions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Need to understand some Visual Basic</a:t>
            </a:r>
          </a:p>
          <a:p>
            <a:r>
              <a:rPr lang="en-US" smtClean="0"/>
              <a:t>In VBA Editor</a:t>
            </a:r>
          </a:p>
          <a:p>
            <a:pPr lvl="1"/>
            <a:r>
              <a:rPr lang="en-US" smtClean="0"/>
              <a:t>Insert Module</a:t>
            </a:r>
          </a:p>
          <a:p>
            <a:pPr lvl="1"/>
            <a:r>
              <a:rPr lang="en-US" smtClean="0"/>
              <a:t>Declare variables</a:t>
            </a:r>
          </a:p>
          <a:p>
            <a:pPr lvl="1"/>
            <a:r>
              <a:rPr lang="en-US" smtClean="0"/>
              <a:t>Define function</a:t>
            </a:r>
          </a:p>
          <a:p>
            <a:r>
              <a:rPr lang="en-US" smtClean="0"/>
              <a:t>Use function in Excel</a:t>
            </a:r>
          </a:p>
          <a:p>
            <a:pPr lvl="1"/>
            <a:endParaRPr lang="en-US" smtClean="0"/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362200"/>
            <a:ext cx="41433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4419600"/>
            <a:ext cx="32861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Recording macros</a:t>
            </a:r>
          </a:p>
        </p:txBody>
      </p:sp>
      <p:sp>
        <p:nvSpPr>
          <p:cNvPr id="36866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Excel 2003</a:t>
            </a:r>
          </a:p>
        </p:txBody>
      </p:sp>
      <p:sp>
        <p:nvSpPr>
          <p:cNvPr id="36867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Macro Recorder </a:t>
            </a:r>
          </a:p>
          <a:p>
            <a:pPr marL="457200" lvl="1" indent="0">
              <a:buFont typeface="Arial" charset="0"/>
              <a:buNone/>
            </a:pPr>
            <a:r>
              <a:rPr lang="en-US" smtClean="0"/>
              <a:t>Tools </a:t>
            </a:r>
            <a:r>
              <a:rPr lang="en-US" smtClean="0">
                <a:sym typeface="Wingdings" pitchFamily="2" charset="2"/>
              </a:rPr>
              <a:t> Macros Record Macro</a:t>
            </a:r>
            <a:endParaRPr lang="en-US" smtClean="0"/>
          </a:p>
        </p:txBody>
      </p:sp>
      <p:sp>
        <p:nvSpPr>
          <p:cNvPr id="36868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Excel 2007 &amp; 2010</a:t>
            </a:r>
          </a:p>
        </p:txBody>
      </p:sp>
      <p:sp>
        <p:nvSpPr>
          <p:cNvPr id="36869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If Developer tab not visible</a:t>
            </a:r>
          </a:p>
          <a:p>
            <a:pPr lvl="1"/>
            <a:r>
              <a:rPr lang="en-US" smtClean="0"/>
              <a:t>File Tab </a:t>
            </a:r>
            <a:r>
              <a:rPr lang="en-US" smtClean="0">
                <a:sym typeface="Wingdings" pitchFamily="2" charset="2"/>
              </a:rPr>
              <a:t> Options  Customize Ribbon</a:t>
            </a:r>
          </a:p>
          <a:p>
            <a:pPr lvl="1"/>
            <a:r>
              <a:rPr lang="en-US" smtClean="0">
                <a:sym typeface="Wingdings" pitchFamily="2" charset="2"/>
              </a:rPr>
              <a:t>Select Developer Tab</a:t>
            </a:r>
          </a:p>
          <a:p>
            <a:pPr lvl="1"/>
            <a:r>
              <a:rPr lang="en-US" smtClean="0">
                <a:sym typeface="Wingdings" pitchFamily="2" charset="2"/>
              </a:rPr>
              <a:t>Click OK</a:t>
            </a:r>
          </a:p>
          <a:p>
            <a:r>
              <a:rPr lang="en-US" smtClean="0">
                <a:sym typeface="Wingdings" pitchFamily="2" charset="2"/>
              </a:rPr>
              <a:t>Developer Tab</a:t>
            </a:r>
          </a:p>
          <a:p>
            <a:pPr lvl="1"/>
            <a:r>
              <a:rPr lang="en-US" smtClean="0">
                <a:sym typeface="Wingdings" pitchFamily="2" charset="2"/>
              </a:rPr>
              <a:t>Record macro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Sources of Excel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smtClean="0"/>
              <a:t>Microsoft</a:t>
            </a:r>
            <a:endParaRPr lang="en-US" sz="3000" smtClean="0">
              <a:hlinkClick r:id="rId2"/>
            </a:endParaRPr>
          </a:p>
          <a:p>
            <a:pPr lvl="1"/>
            <a:r>
              <a:rPr lang="en-US" sz="2600" smtClean="0">
                <a:hlinkClick r:id="rId2"/>
              </a:rPr>
              <a:t>http://office.microsoft.com/en-us/excel-help/excel-help-and-how-to-FX101814052.aspx?CTT=97</a:t>
            </a:r>
            <a:endParaRPr lang="en-US" sz="2600" smtClean="0"/>
          </a:p>
          <a:p>
            <a:r>
              <a:rPr lang="en-US" sz="3000" smtClean="0"/>
              <a:t>Mr. Excel</a:t>
            </a:r>
          </a:p>
          <a:p>
            <a:pPr lvl="1"/>
            <a:r>
              <a:rPr lang="en-US" sz="2600" smtClean="0">
                <a:hlinkClick r:id="rId3"/>
              </a:rPr>
              <a:t>http://www.mrexcel.com/</a:t>
            </a:r>
          </a:p>
          <a:p>
            <a:r>
              <a:rPr lang="en-US" sz="3000" smtClean="0"/>
              <a:t>OzGrid</a:t>
            </a:r>
          </a:p>
          <a:p>
            <a:pPr lvl="1"/>
            <a:r>
              <a:rPr lang="en-US" sz="2600" smtClean="0">
                <a:hlinkClick r:id="rId3"/>
              </a:rPr>
              <a:t>http://www.ozgrid.com/Excel/free-training/basic-index.htm</a:t>
            </a:r>
            <a:endParaRPr lang="en-US" sz="2600" smtClean="0"/>
          </a:p>
          <a:p>
            <a:r>
              <a:rPr lang="en-US" sz="3000" smtClean="0">
                <a:hlinkClick r:id="rId4" action="ppaction://hlinkfile"/>
              </a:rPr>
              <a:t>Many others</a:t>
            </a:r>
            <a:endParaRPr lang="en-US" sz="3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More Information about macros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Microsoft</a:t>
            </a:r>
          </a:p>
          <a:p>
            <a:pPr lvl="1"/>
            <a:r>
              <a:rPr lang="en-US" smtClean="0">
                <a:hlinkClick r:id="rId2"/>
              </a:rPr>
              <a:t>http://office.microsoft.com/en-us/training/get-in-the-loop-with-excel-macros-RZ001150634.aspx?CTT=1</a:t>
            </a:r>
            <a:endParaRPr lang="en-US" smtClean="0"/>
          </a:p>
          <a:p>
            <a:r>
              <a:rPr lang="en-US" smtClean="0"/>
              <a:t>John Walkenbach training</a:t>
            </a:r>
          </a:p>
          <a:p>
            <a:pPr lvl="1"/>
            <a:r>
              <a:rPr lang="en-US" smtClean="0">
                <a:hlinkClick r:id="rId3"/>
              </a:rPr>
              <a:t>http://spreadsheetpage.com/index.php/books</a:t>
            </a:r>
            <a:endParaRPr lang="en-US" smtClean="0"/>
          </a:p>
          <a:p>
            <a:r>
              <a:rPr lang="en-US" smtClean="0"/>
              <a:t>Add-ins.com</a:t>
            </a:r>
          </a:p>
          <a:p>
            <a:pPr lvl="1"/>
            <a:r>
              <a:rPr lang="en-US" smtClean="0">
                <a:hlinkClick r:id="rId4"/>
              </a:rPr>
              <a:t>http://www.add-ins.com/vbhelp.htm</a:t>
            </a:r>
            <a:endParaRPr lang="en-US" smtClean="0"/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Excel 2010 Tool Bar</a:t>
            </a:r>
          </a:p>
        </p:txBody>
      </p:sp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5" y="1447800"/>
            <a:ext cx="779145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Excel 2003</a:t>
            </a:r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50" y="1304925"/>
            <a:ext cx="81915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3" y="1676400"/>
            <a:ext cx="818197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Use Range Names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formulas easier to understand</a:t>
            </a:r>
          </a:p>
          <a:p>
            <a:r>
              <a:rPr lang="en-US" smtClean="0"/>
              <a:t>Make is easier to update workbooks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09600" y="2819400"/>
          <a:ext cx="71628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095"/>
                <a:gridCol w="2668905"/>
                <a:gridCol w="2971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w/o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 w/ Name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=SUM(C20:C30)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=SUM(</a:t>
                      </a:r>
                      <a:r>
                        <a:rPr lang="en-US" dirty="0" err="1" smtClean="0"/>
                        <a:t>First.Q.</a:t>
                      </a:r>
                      <a:r>
                        <a:rPr lang="en-US" baseline="0" dirty="0" err="1" smtClean="0"/>
                        <a:t>Sales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Constant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=A5*8.25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=A5*</a:t>
                      </a:r>
                      <a:r>
                        <a:rPr lang="en-US" dirty="0" err="1" smtClean="0"/>
                        <a:t>TX.SalesTax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Formula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=Sum(VLOOKUP(A1,B1:F20,5,FALSE),-G5)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=Sum(</a:t>
                      </a:r>
                      <a:r>
                        <a:rPr lang="en-US" dirty="0" err="1" smtClean="0"/>
                        <a:t>Inventory_Level,Order_Amt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Rules for Names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Syntax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First character (_,\,A-Z)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Other characters (A-Z,0-9,.,_)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Upper/lower case equivalent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No cell references (e.g. R1C1,Z$100, R, C)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Scope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Workbook (global, default action)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Worksheet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Unique within scope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References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Can either be absolute or relative (default absolute)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a Name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Option 1</a:t>
            </a:r>
          </a:p>
          <a:p>
            <a:pPr lvl="1"/>
            <a:r>
              <a:rPr lang="en-US" smtClean="0"/>
              <a:t>Select cell, range of cells</a:t>
            </a:r>
          </a:p>
          <a:p>
            <a:pPr lvl="1"/>
            <a:r>
              <a:rPr lang="en-US" smtClean="0"/>
              <a:t>Click name box</a:t>
            </a:r>
          </a:p>
          <a:p>
            <a:pPr lvl="1"/>
            <a:r>
              <a:rPr lang="en-US" smtClean="0"/>
              <a:t>Type in name</a:t>
            </a:r>
          </a:p>
          <a:p>
            <a:pPr lvl="1"/>
            <a:r>
              <a:rPr lang="en-US" smtClean="0"/>
              <a:t>Press enter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743200"/>
            <a:ext cx="24574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Defining Range Names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Option 2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Office 2007-2010 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On formulas tab in Defined Names group, click define name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Office 2003</a:t>
            </a: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From insert menu, Names</a:t>
            </a:r>
            <a:r>
              <a:rPr lang="en-US" dirty="0" smtClean="0">
                <a:sym typeface="Wingdings" pitchFamily="2" charset="2"/>
              </a:rPr>
              <a:t> Define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ym typeface="Wingdings" pitchFamily="2" charset="2"/>
              </a:rPr>
              <a:t>Type name and select range to be defined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ym typeface="Wingdings" pitchFamily="2" charset="2"/>
              </a:rPr>
              <a:t>Office 2007+ allows explicit scope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ym typeface="Wingdings" pitchFamily="2" charset="2"/>
              </a:rPr>
              <a:t>Office 2003 requires sheet reference for worksheet level names (e.g. Sheet1!MyName)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3400" y="1447800"/>
            <a:ext cx="18954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810000"/>
            <a:ext cx="3076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Good Practice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Separate sheet or area for all constants</a:t>
            </a:r>
          </a:p>
          <a:p>
            <a:r>
              <a:rPr lang="en-US" smtClean="0"/>
              <a:t>Use names for common tables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530</Words>
  <Application>Microsoft Office PowerPoint</Application>
  <PresentationFormat>On-screen Show (4:3)</PresentationFormat>
  <Paragraphs>162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Calibri</vt:lpstr>
      <vt:lpstr>Arial</vt:lpstr>
      <vt:lpstr>Wingdings</vt:lpstr>
      <vt:lpstr>Office Theme</vt:lpstr>
      <vt:lpstr>Excel Tips &amp; Tricks</vt:lpstr>
      <vt:lpstr>Workshop Topics</vt:lpstr>
      <vt:lpstr>Excel 2010 Tool Bar</vt:lpstr>
      <vt:lpstr>Excel 2003</vt:lpstr>
      <vt:lpstr>Why Use Range Names</vt:lpstr>
      <vt:lpstr>Rules for Names</vt:lpstr>
      <vt:lpstr>Defining a Name</vt:lpstr>
      <vt:lpstr>Defining Range Names (cont.)</vt:lpstr>
      <vt:lpstr>Good Practice</vt:lpstr>
      <vt:lpstr>Arrays</vt:lpstr>
      <vt:lpstr>Example Entries</vt:lpstr>
      <vt:lpstr>Array Formulas</vt:lpstr>
      <vt:lpstr>Entering an Array Formula</vt:lpstr>
      <vt:lpstr>Formula Results</vt:lpstr>
      <vt:lpstr>Spreadsheet References</vt:lpstr>
      <vt:lpstr>External link issues</vt:lpstr>
      <vt:lpstr>Address Function</vt:lpstr>
      <vt:lpstr>Indirect function</vt:lpstr>
      <vt:lpstr>Using Indirect to Extract Information</vt:lpstr>
      <vt:lpstr>Macros</vt:lpstr>
      <vt:lpstr>Custom Functions</vt:lpstr>
      <vt:lpstr>Recording macros</vt:lpstr>
      <vt:lpstr>Sources of Excel Training</vt:lpstr>
      <vt:lpstr>More Information about macros</vt:lpstr>
    </vt:vector>
  </TitlesOfParts>
  <Company>Quartz Precision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Tips &amp; Tricks</dc:title>
  <dc:creator>Dale</dc:creator>
  <cp:lastModifiedBy>dlembry</cp:lastModifiedBy>
  <cp:revision>24</cp:revision>
  <dcterms:created xsi:type="dcterms:W3CDTF">2011-05-01T14:07:58Z</dcterms:created>
  <dcterms:modified xsi:type="dcterms:W3CDTF">2011-05-01T22:29:31Z</dcterms:modified>
</cp:coreProperties>
</file>