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6"/>
  </p:handoutMasterIdLst>
  <p:sldIdLst>
    <p:sldId id="334" r:id="rId2"/>
    <p:sldId id="263" r:id="rId3"/>
    <p:sldId id="256" r:id="rId4"/>
    <p:sldId id="347" r:id="rId5"/>
    <p:sldId id="348" r:id="rId6"/>
    <p:sldId id="342" r:id="rId7"/>
    <p:sldId id="353" r:id="rId8"/>
    <p:sldId id="356" r:id="rId9"/>
    <p:sldId id="301" r:id="rId10"/>
    <p:sldId id="329" r:id="rId11"/>
    <p:sldId id="361" r:id="rId12"/>
    <p:sldId id="265" r:id="rId13"/>
    <p:sldId id="264" r:id="rId14"/>
    <p:sldId id="266" r:id="rId15"/>
    <p:sldId id="267" r:id="rId16"/>
    <p:sldId id="358" r:id="rId17"/>
    <p:sldId id="336" r:id="rId18"/>
    <p:sldId id="303" r:id="rId19"/>
    <p:sldId id="304" r:id="rId20"/>
    <p:sldId id="305" r:id="rId21"/>
    <p:sldId id="308" r:id="rId22"/>
    <p:sldId id="311" r:id="rId23"/>
    <p:sldId id="312" r:id="rId24"/>
    <p:sldId id="360" r:id="rId25"/>
    <p:sldId id="359" r:id="rId26"/>
    <p:sldId id="316" r:id="rId27"/>
    <p:sldId id="319" r:id="rId28"/>
    <p:sldId id="290" r:id="rId29"/>
    <p:sldId id="318" r:id="rId30"/>
    <p:sldId id="330" r:id="rId31"/>
    <p:sldId id="320" r:id="rId32"/>
    <p:sldId id="333" r:id="rId33"/>
    <p:sldId id="268" r:id="rId34"/>
    <p:sldId id="324" r:id="rId35"/>
    <p:sldId id="326" r:id="rId36"/>
    <p:sldId id="325" r:id="rId37"/>
    <p:sldId id="284" r:id="rId38"/>
    <p:sldId id="298" r:id="rId39"/>
    <p:sldId id="313" r:id="rId40"/>
    <p:sldId id="314" r:id="rId41"/>
    <p:sldId id="315" r:id="rId42"/>
    <p:sldId id="321" r:id="rId43"/>
    <p:sldId id="331" r:id="rId44"/>
    <p:sldId id="332" r:id="rId45"/>
    <p:sldId id="337" r:id="rId46"/>
    <p:sldId id="338" r:id="rId47"/>
    <p:sldId id="340" r:id="rId48"/>
    <p:sldId id="341" r:id="rId49"/>
    <p:sldId id="343" r:id="rId50"/>
    <p:sldId id="344" r:id="rId51"/>
    <p:sldId id="345" r:id="rId52"/>
    <p:sldId id="349" r:id="rId53"/>
    <p:sldId id="351" r:id="rId54"/>
    <p:sldId id="357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>
    <p:restoredLeft sz="5082" autoAdjust="0"/>
    <p:restoredTop sz="94630" autoAdjust="0"/>
  </p:normalViewPr>
  <p:slideViewPr>
    <p:cSldViewPr snapToGrid="0">
      <p:cViewPr varScale="1">
        <p:scale>
          <a:sx n="87" d="100"/>
          <a:sy n="87" d="100"/>
        </p:scale>
        <p:origin x="129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3240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utilities</a:t>
            </a:r>
            <a:r>
              <a:rPr lang="en-US" baseline="0"/>
              <a:t> costs</a:t>
            </a:r>
            <a:endParaRPr lang="en-US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[Book1]Sheet1!$J$9</c:f>
              <c:strCache>
                <c:ptCount val="1"/>
                <c:pt idx="0">
                  <c:v>fraction</c:v>
                </c:pt>
              </c:strCache>
            </c:strRef>
          </c:tx>
          <c:dLbls>
            <c:dLbl>
              <c:idx val="0"/>
              <c:layout>
                <c:manualLayout>
                  <c:x val="6.7519685039370096E-4"/>
                  <c:y val="-0.294722222222222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008-4F1A-A904-461FE603CD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[Book1]Sheet1!$I$10:$I$14</c:f>
              <c:strCache>
                <c:ptCount val="5"/>
                <c:pt idx="0">
                  <c:v>fuel</c:v>
                </c:pt>
                <c:pt idx="1">
                  <c:v>high pressure steam, (40 bar)</c:v>
                </c:pt>
                <c:pt idx="2">
                  <c:v>cooling water</c:v>
                </c:pt>
                <c:pt idx="3">
                  <c:v>electricity</c:v>
                </c:pt>
                <c:pt idx="4">
                  <c:v>other utilities</c:v>
                </c:pt>
              </c:strCache>
            </c:strRef>
          </c:cat>
          <c:val>
            <c:numRef>
              <c:f>[Book1]Sheet1!$J$10:$J$14</c:f>
              <c:numCache>
                <c:formatCode>0.00</c:formatCode>
                <c:ptCount val="5"/>
                <c:pt idx="0">
                  <c:v>0.81495405179615699</c:v>
                </c:pt>
                <c:pt idx="1">
                  <c:v>0.10066833751044278</c:v>
                </c:pt>
                <c:pt idx="2">
                  <c:v>5.8479532163742687E-2</c:v>
                </c:pt>
                <c:pt idx="3">
                  <c:v>2.4644945697577279E-2</c:v>
                </c:pt>
                <c:pt idx="4">
                  <c:v>1.2531328320802004E-3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08-4F1A-A904-461FE603CD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6"/>
      </c:pieChart>
    </c:plotArea>
    <c:legend>
      <c:legendPos val="r"/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2D2540-33F5-4F4A-8ECC-E200E2EAEA72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F40F9-C339-4294-AF15-D394CA71E0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7966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CAAD-1578-477A-BD13-FA6B78FA4A89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26E50-961C-4213-8098-8E697ACD6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712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CAAD-1578-477A-BD13-FA6B78FA4A89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26E50-961C-4213-8098-8E697ACD6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054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CAAD-1578-477A-BD13-FA6B78FA4A89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26E50-961C-4213-8098-8E697ACD6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750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CAAD-1578-477A-BD13-FA6B78FA4A89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26E50-961C-4213-8098-8E697ACD6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018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CAAD-1578-477A-BD13-FA6B78FA4A89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26E50-961C-4213-8098-8E697ACD6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69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CAAD-1578-477A-BD13-FA6B78FA4A89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26E50-961C-4213-8098-8E697ACD6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129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CAAD-1578-477A-BD13-FA6B78FA4A89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26E50-961C-4213-8098-8E697ACD6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764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CAAD-1578-477A-BD13-FA6B78FA4A89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26E50-961C-4213-8098-8E697ACD6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793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CAAD-1578-477A-BD13-FA6B78FA4A89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26E50-961C-4213-8098-8E697ACD6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597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CAAD-1578-477A-BD13-FA6B78FA4A89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26E50-961C-4213-8098-8E697ACD6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948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CAAD-1578-477A-BD13-FA6B78FA4A89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26E50-961C-4213-8098-8E697ACD6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532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Refrigeration System	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Single Refrigerant</a:t>
            </a:r>
          </a:p>
          <a:p>
            <a:pPr lvl="1"/>
            <a:r>
              <a:rPr lang="en-US" dirty="0"/>
              <a:t>Cascade Process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Mixed Refrigerant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ACAAD-1578-477A-BD13-FA6B78FA4A89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626E50-961C-4213-8098-8E697ACD6D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03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32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8152" y="1356642"/>
            <a:ext cx="4339728" cy="2576379"/>
          </a:xfrm>
        </p:spPr>
        <p:txBody>
          <a:bodyPr/>
          <a:lstStyle/>
          <a:p>
            <a:r>
              <a:rPr lang="en-US" dirty="0"/>
              <a:t>Advances in Ethane Cracking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30947" y="4447639"/>
            <a:ext cx="3954137" cy="10277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Gabriel Castaneda, P.E.</a:t>
            </a:r>
          </a:p>
          <a:p>
            <a:pPr marL="0" indent="0">
              <a:buNone/>
            </a:pPr>
            <a:r>
              <a:rPr lang="en-US" dirty="0" err="1"/>
              <a:t>Gabchem</a:t>
            </a:r>
            <a:r>
              <a:rPr lang="en-US" dirty="0"/>
              <a:t> Solutions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4" y="11017"/>
            <a:ext cx="6515100" cy="59150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2203" y="5926042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Linde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530947" y="5475383"/>
            <a:ext cx="26598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(713) 873 1708</a:t>
            </a:r>
          </a:p>
          <a:p>
            <a:r>
              <a:rPr lang="en-US" dirty="0"/>
              <a:t>Gabriel@gabcheminc.com</a:t>
            </a:r>
          </a:p>
        </p:txBody>
      </p:sp>
    </p:spTree>
    <p:extLst>
      <p:ext uri="{BB962C8B-B14F-4D97-AF65-F5344CB8AC3E}">
        <p14:creationId xmlns:p14="http://schemas.microsoft.com/office/powerpoint/2010/main" val="4224953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Equipment Fouling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3312" y="1484542"/>
            <a:ext cx="4251593" cy="29564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149" y="4234802"/>
            <a:ext cx="3030022" cy="23961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1455" y="488586"/>
            <a:ext cx="3167695" cy="22257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9769" y="2351777"/>
            <a:ext cx="3006640" cy="32247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345" y="3315394"/>
            <a:ext cx="3404212" cy="339155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967730" y="6026227"/>
            <a:ext cx="1542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GE, </a:t>
            </a:r>
            <a:r>
              <a:rPr lang="en-US" dirty="0" err="1"/>
              <a:t>Dorf</a:t>
            </a:r>
            <a:r>
              <a:rPr lang="en-US" dirty="0"/>
              <a:t> </a:t>
            </a:r>
            <a:r>
              <a:rPr lang="en-US" dirty="0" err="1"/>
              <a:t>Ketal</a:t>
            </a:r>
            <a:r>
              <a:rPr lang="en-US" dirty="0"/>
              <a:t>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81079" y="826265"/>
            <a:ext cx="3110161" cy="306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22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Polymerization Rate Constant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487" y="2209800"/>
            <a:ext cx="4391025" cy="2438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896350" y="5997039"/>
            <a:ext cx="1457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ABB/</a:t>
            </a:r>
            <a:r>
              <a:rPr lang="en-US" dirty="0" err="1"/>
              <a:t>Lummus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622895" y="4021157"/>
            <a:ext cx="3668617" cy="627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777131" y="4026901"/>
            <a:ext cx="43228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120</a:t>
            </a:r>
            <a:r>
              <a:rPr lang="en-US" sz="1400" baseline="30000" dirty="0"/>
              <a:t>o</a:t>
            </a:r>
            <a:r>
              <a:rPr lang="en-US" sz="1400" dirty="0"/>
              <a:t>F           160</a:t>
            </a:r>
            <a:r>
              <a:rPr lang="en-US" sz="1400" baseline="30000" dirty="0"/>
              <a:t>o</a:t>
            </a:r>
            <a:r>
              <a:rPr lang="en-US" sz="1400" dirty="0"/>
              <a:t>F                   200</a:t>
            </a:r>
            <a:r>
              <a:rPr lang="en-US" sz="1400" baseline="30000" dirty="0"/>
              <a:t>o</a:t>
            </a:r>
            <a:r>
              <a:rPr lang="en-US" sz="1400" dirty="0"/>
              <a:t>F                     230</a:t>
            </a:r>
            <a:r>
              <a:rPr lang="en-US" sz="1400" baseline="30000" dirty="0"/>
              <a:t>o</a:t>
            </a:r>
            <a:r>
              <a:rPr lang="en-US" sz="1400" dirty="0"/>
              <a:t>F </a:t>
            </a:r>
          </a:p>
        </p:txBody>
      </p:sp>
    </p:spTree>
    <p:extLst>
      <p:ext uri="{BB962C8B-B14F-4D97-AF65-F5344CB8AC3E}">
        <p14:creationId xmlns:p14="http://schemas.microsoft.com/office/powerpoint/2010/main" val="261838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Fouling Deposits in Compressors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688"/>
            <a:ext cx="7138352" cy="43513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841709" y="5716205"/>
            <a:ext cx="19719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Hans Joachim </a:t>
            </a:r>
            <a:r>
              <a:rPr lang="en-US" dirty="0" err="1"/>
              <a:t>Moellering</a:t>
            </a:r>
            <a:endParaRPr lang="en-US" dirty="0"/>
          </a:p>
          <a:p>
            <a:r>
              <a:rPr lang="en-US" dirty="0"/>
              <a:t>Siemens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869161" y="2121075"/>
            <a:ext cx="190423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Labyrinth Ends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Balance Piston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Inserts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Return channel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Impeller</a:t>
            </a:r>
          </a:p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8961" y="1690687"/>
            <a:ext cx="3261572" cy="43513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869161" y="5442332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Mitsubishi</a:t>
            </a:r>
          </a:p>
        </p:txBody>
      </p:sp>
    </p:spTree>
    <p:extLst>
      <p:ext uri="{BB962C8B-B14F-4D97-AF65-F5344CB8AC3E}">
        <p14:creationId xmlns:p14="http://schemas.microsoft.com/office/powerpoint/2010/main" val="179622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Fouling Control in Cracked Gas Compressors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360484"/>
            <a:ext cx="9205686" cy="51902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227201" y="5722711"/>
            <a:ext cx="15583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Hans Joachim </a:t>
            </a:r>
            <a:r>
              <a:rPr lang="en-US" dirty="0" err="1"/>
              <a:t>Moellering</a:t>
            </a:r>
            <a:endParaRPr lang="en-US" dirty="0"/>
          </a:p>
          <a:p>
            <a:r>
              <a:rPr lang="en-US" dirty="0"/>
              <a:t>Siemens</a:t>
            </a:r>
          </a:p>
        </p:txBody>
      </p:sp>
    </p:spTree>
    <p:extLst>
      <p:ext uri="{BB962C8B-B14F-4D97-AF65-F5344CB8AC3E}">
        <p14:creationId xmlns:p14="http://schemas.microsoft.com/office/powerpoint/2010/main" val="1249309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 and Wash Oil Injection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42786" y="5665076"/>
            <a:ext cx="1996966" cy="783788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Hans Joachim</a:t>
            </a:r>
          </a:p>
          <a:p>
            <a:pPr marL="0" indent="0">
              <a:buNone/>
            </a:pPr>
            <a:r>
              <a:rPr lang="en-US" dirty="0" err="1"/>
              <a:t>Moellering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Siemens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82324"/>
            <a:ext cx="8954814" cy="50665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42787" y="1591292"/>
            <a:ext cx="1996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Oil composition &gt; 80% aromatics</a:t>
            </a:r>
          </a:p>
        </p:txBody>
      </p:sp>
    </p:spTree>
    <p:extLst>
      <p:ext uri="{BB962C8B-B14F-4D97-AF65-F5344CB8AC3E}">
        <p14:creationId xmlns:p14="http://schemas.microsoft.com/office/powerpoint/2010/main" val="2395966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 Injection in Compressors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9463" y="1825625"/>
            <a:ext cx="7793074" cy="43513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289628" y="5715298"/>
            <a:ext cx="14670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Hans Joachim</a:t>
            </a:r>
          </a:p>
          <a:p>
            <a:r>
              <a:rPr lang="en-US" dirty="0" err="1"/>
              <a:t>Moellering</a:t>
            </a:r>
            <a:endParaRPr lang="en-US" dirty="0"/>
          </a:p>
          <a:p>
            <a:r>
              <a:rPr lang="en-US" dirty="0"/>
              <a:t>Siemens</a:t>
            </a:r>
          </a:p>
        </p:txBody>
      </p:sp>
    </p:spTree>
    <p:extLst>
      <p:ext uri="{BB962C8B-B14F-4D97-AF65-F5344CB8AC3E}">
        <p14:creationId xmlns:p14="http://schemas.microsoft.com/office/powerpoint/2010/main" val="53013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Refrigeration</a:t>
            </a:r>
          </a:p>
        </p:txBody>
      </p:sp>
      <p:pic>
        <p:nvPicPr>
          <p:cNvPr id="6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62640" y="2495885"/>
            <a:ext cx="29718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3216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Ethane Cracker Process Flow Diagram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03386" y="5747630"/>
            <a:ext cx="1996633" cy="9726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Chevron Phillips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558" y="1287517"/>
            <a:ext cx="7689171" cy="557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4530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3089" y="426880"/>
            <a:ext cx="4172211" cy="1325563"/>
          </a:xfrm>
        </p:spPr>
        <p:txBody>
          <a:bodyPr/>
          <a:lstStyle/>
          <a:p>
            <a:r>
              <a:rPr lang="en-US" dirty="0"/>
              <a:t>Single Refrigerant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8988" y="2817572"/>
            <a:ext cx="3238500" cy="2400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8429" y="2057062"/>
            <a:ext cx="3200408" cy="3921319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9717957" y="5978381"/>
            <a:ext cx="1893821" cy="708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Chevron Phillips</a:t>
            </a:r>
          </a:p>
          <a:p>
            <a:r>
              <a:rPr lang="en-US" sz="2000" dirty="0"/>
              <a:t>Frank Del </a:t>
            </a:r>
            <a:r>
              <a:rPr lang="en-US" sz="2000" dirty="0" err="1"/>
              <a:t>Nogal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8046597" y="5368142"/>
            <a:ext cx="1997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Ethylene : 3 levels</a:t>
            </a:r>
          </a:p>
          <a:p>
            <a:r>
              <a:rPr lang="en-US" dirty="0"/>
              <a:t>Propylene : 2 levels</a:t>
            </a:r>
          </a:p>
        </p:txBody>
      </p:sp>
    </p:spTree>
    <p:extLst>
      <p:ext uri="{BB962C8B-B14F-4D97-AF65-F5344CB8AC3E}">
        <p14:creationId xmlns:p14="http://schemas.microsoft.com/office/powerpoint/2010/main" val="36339521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1165" y="427077"/>
            <a:ext cx="4322523" cy="1325563"/>
          </a:xfrm>
        </p:spPr>
        <p:txBody>
          <a:bodyPr/>
          <a:lstStyle/>
          <a:p>
            <a:r>
              <a:rPr lang="en-US" dirty="0"/>
              <a:t>Cascade Process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030" y="1752640"/>
            <a:ext cx="2651733" cy="33332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789" y="1650360"/>
            <a:ext cx="3035344" cy="306907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791189" y="5962389"/>
            <a:ext cx="2910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Ethylene and propylene used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66812" y="2456761"/>
            <a:ext cx="1322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Propylene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66812" y="3898135"/>
            <a:ext cx="1322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Ethylene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52720" y="1383308"/>
            <a:ext cx="1388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Environment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88754" y="5177929"/>
            <a:ext cx="894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Process</a:t>
            </a:r>
          </a:p>
        </p:txBody>
      </p:sp>
    </p:spTree>
    <p:extLst>
      <p:ext uri="{BB962C8B-B14F-4D97-AF65-F5344CB8AC3E}">
        <p14:creationId xmlns:p14="http://schemas.microsoft.com/office/powerpoint/2010/main" val="2208595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65972"/>
            <a:ext cx="10515600" cy="1325563"/>
          </a:xfrm>
        </p:spPr>
        <p:txBody>
          <a:bodyPr/>
          <a:lstStyle/>
          <a:p>
            <a:r>
              <a:rPr lang="en-US" dirty="0"/>
              <a:t>Table of Contents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223612" cy="413490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Economics</a:t>
            </a:r>
          </a:p>
          <a:p>
            <a:r>
              <a:rPr lang="en-US" dirty="0"/>
              <a:t>Process Overview</a:t>
            </a:r>
          </a:p>
          <a:p>
            <a:r>
              <a:rPr lang="en-US" dirty="0"/>
              <a:t>Areas of Improvement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Energy Consumption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Reliability / Operational Issues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685800" lvl="2">
              <a:spcBef>
                <a:spcPts val="1000"/>
              </a:spcBef>
            </a:pPr>
            <a:r>
              <a:rPr lang="en-US" sz="2400" dirty="0"/>
              <a:t>Compression and Fouling</a:t>
            </a:r>
          </a:p>
          <a:p>
            <a:pPr marL="685800" lvl="2">
              <a:spcBef>
                <a:spcPts val="1000"/>
              </a:spcBef>
            </a:pPr>
            <a:r>
              <a:rPr lang="en-US" sz="2400" dirty="0"/>
              <a:t>Refrigeration</a:t>
            </a:r>
          </a:p>
          <a:p>
            <a:pPr marL="685800" lvl="2">
              <a:spcBef>
                <a:spcPts val="1000"/>
              </a:spcBef>
            </a:pPr>
            <a:r>
              <a:rPr lang="en-US" sz="2400" dirty="0"/>
              <a:t>Furnaces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873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782" y="2333985"/>
            <a:ext cx="2971800" cy="2019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9358" y="2405136"/>
            <a:ext cx="3171825" cy="19812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369338" y="404573"/>
            <a:ext cx="555392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Mixed Refrigerant</a:t>
            </a:r>
          </a:p>
        </p:txBody>
      </p:sp>
    </p:spTree>
    <p:extLst>
      <p:ext uri="{BB962C8B-B14F-4D97-AF65-F5344CB8AC3E}">
        <p14:creationId xmlns:p14="http://schemas.microsoft.com/office/powerpoint/2010/main" val="33542684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Cooling Curve of Gas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3925" y="1375926"/>
            <a:ext cx="5172075" cy="3238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22585" y="5244351"/>
            <a:ext cx="4458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Natural gas MR: 8% N2 45% C1,45%C2, 2% C3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1444" y="1132044"/>
            <a:ext cx="5002356" cy="348238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22585" y="5565674"/>
            <a:ext cx="643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Cracked Gas MR: Methane/Ethylene, Methane/Ethylene/Propylene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097159" y="6256329"/>
            <a:ext cx="5132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49749" y="5874276"/>
            <a:ext cx="5840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7-20% Methane, 7-20% ethylene, 50-86 %propylene</a:t>
            </a:r>
          </a:p>
        </p:txBody>
      </p:sp>
    </p:spTree>
    <p:extLst>
      <p:ext uri="{BB962C8B-B14F-4D97-AF65-F5344CB8AC3E}">
        <p14:creationId xmlns:p14="http://schemas.microsoft.com/office/powerpoint/2010/main" val="2114175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Natural Gas Cooling Curves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940" y="3155581"/>
            <a:ext cx="2124075" cy="21526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6278" y="3179394"/>
            <a:ext cx="2085975" cy="21526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6256" y="3179394"/>
            <a:ext cx="2085975" cy="2057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6234" y="3155581"/>
            <a:ext cx="2066925" cy="21050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04073" y="2065862"/>
            <a:ext cx="23866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Single Refrigerant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40006" y="2053802"/>
            <a:ext cx="24185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Mixed Refrigerant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07870" y="1988829"/>
            <a:ext cx="24185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Double</a:t>
            </a:r>
          </a:p>
          <a:p>
            <a:r>
              <a:rPr lang="en-US" sz="2400" dirty="0"/>
              <a:t>Mixed Refrigerant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75735" y="1967468"/>
            <a:ext cx="23866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Mixed and </a:t>
            </a:r>
          </a:p>
          <a:p>
            <a:r>
              <a:rPr lang="en-US" sz="2400" dirty="0"/>
              <a:t>Single Refrigerant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795353" y="6050071"/>
            <a:ext cx="1371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Il Moon et al</a:t>
            </a:r>
          </a:p>
        </p:txBody>
      </p:sp>
    </p:spTree>
    <p:extLst>
      <p:ext uri="{BB962C8B-B14F-4D97-AF65-F5344CB8AC3E}">
        <p14:creationId xmlns:p14="http://schemas.microsoft.com/office/powerpoint/2010/main" val="1331516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Efficient Heat Exchanger Arrangement </a:t>
            </a:r>
            <a:br>
              <a:rPr lang="en-US" dirty="0"/>
            </a:br>
            <a:r>
              <a:rPr lang="en-US" dirty="0"/>
              <a:t>used with Mixed Refrigerants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58" y="2469931"/>
            <a:ext cx="6404280" cy="234823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8430" y="2469931"/>
            <a:ext cx="5079780" cy="18471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234670" y="6081311"/>
            <a:ext cx="165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Frank Del </a:t>
            </a:r>
            <a:r>
              <a:rPr lang="en-US" dirty="0" err="1"/>
              <a:t>Nogal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483865" y="6081311"/>
            <a:ext cx="1544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Kettle vs BAHE</a:t>
            </a:r>
          </a:p>
        </p:txBody>
      </p:sp>
    </p:spTree>
    <p:extLst>
      <p:ext uri="{BB962C8B-B14F-4D97-AF65-F5344CB8AC3E}">
        <p14:creationId xmlns:p14="http://schemas.microsoft.com/office/powerpoint/2010/main" val="17396389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Olefin Plant Refrigeration System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256702" y="5772839"/>
            <a:ext cx="14253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Lummus</a:t>
            </a:r>
            <a:endParaRPr lang="en-US" dirty="0"/>
          </a:p>
          <a:p>
            <a:r>
              <a:rPr lang="en-US" dirty="0"/>
              <a:t>US 6,637,237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7695" y="2511016"/>
            <a:ext cx="25880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2010 there were 13 mixed refrigeration systems in operation and 9 more in engineering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740" y="1281260"/>
            <a:ext cx="7160962" cy="513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5403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Coalescers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153" y="1502577"/>
            <a:ext cx="3724275" cy="53530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2858" y="2007312"/>
            <a:ext cx="3684287" cy="43435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307145" y="6136395"/>
            <a:ext cx="514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Pall</a:t>
            </a:r>
          </a:p>
        </p:txBody>
      </p:sp>
    </p:spTree>
    <p:extLst>
      <p:ext uri="{BB962C8B-B14F-4D97-AF65-F5344CB8AC3E}">
        <p14:creationId xmlns:p14="http://schemas.microsoft.com/office/powerpoint/2010/main" val="23962386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Furnace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5236" y="1690688"/>
            <a:ext cx="6750152" cy="43513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440883" y="6293922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Linde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9575" y="1252228"/>
            <a:ext cx="33242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1496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Tubes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6827285"/>
              </p:ext>
            </p:extLst>
          </p:nvPr>
        </p:nvGraphicFramePr>
        <p:xfrm>
          <a:off x="1905000" y="3810000"/>
          <a:ext cx="82296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8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02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Element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Mn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% 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.35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% max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09801" y="1219201"/>
            <a:ext cx="351923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1-2.5 in DI tubes</a:t>
            </a:r>
          </a:p>
          <a:p>
            <a:r>
              <a:rPr lang="en-US" dirty="0"/>
              <a:t>Length reduced to about 30-40 feet</a:t>
            </a:r>
          </a:p>
          <a:p>
            <a:endParaRPr lang="en-US" dirty="0"/>
          </a:p>
          <a:p>
            <a:r>
              <a:rPr lang="en-US" dirty="0"/>
              <a:t>Operate between 1900-2100</a:t>
            </a:r>
            <a:r>
              <a:rPr lang="en-US" baseline="30000" dirty="0"/>
              <a:t>o</a:t>
            </a:r>
            <a:r>
              <a:rPr lang="en-US" dirty="0"/>
              <a:t>F</a:t>
            </a:r>
          </a:p>
          <a:p>
            <a:endParaRPr lang="en-US" dirty="0"/>
          </a:p>
          <a:p>
            <a:r>
              <a:rPr lang="en-US" dirty="0"/>
              <a:t>Residence time : 0.2 seconds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09801" y="5802868"/>
            <a:ext cx="4263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Carburization resistance, longer run lengths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91401" y="6172200"/>
            <a:ext cx="2819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 </a:t>
            </a:r>
            <a:r>
              <a:rPr lang="en-US" dirty="0" err="1"/>
              <a:t>Verdier</a:t>
            </a:r>
            <a:r>
              <a:rPr lang="en-US" dirty="0"/>
              <a:t>, </a:t>
            </a:r>
            <a:r>
              <a:rPr lang="en-US" dirty="0" err="1"/>
              <a:t>Manoir</a:t>
            </a:r>
            <a:r>
              <a:rPr lang="en-US" dirty="0"/>
              <a:t> Industries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1951" y="604157"/>
            <a:ext cx="2219325" cy="2514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91401" y="5802868"/>
            <a:ext cx="906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Sandvik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92019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46482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Gas Chromatography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3276601"/>
            <a:ext cx="6705600" cy="3278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9372600" y="6172200"/>
            <a:ext cx="1006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Emerson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3778" y="609600"/>
            <a:ext cx="4084222" cy="2267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1125" y="1448061"/>
            <a:ext cx="2764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Mass Chromatograph vs GC</a:t>
            </a:r>
          </a:p>
        </p:txBody>
      </p:sp>
    </p:spTree>
    <p:extLst>
      <p:ext uri="{BB962C8B-B14F-4D97-AF65-F5344CB8AC3E}">
        <p14:creationId xmlns:p14="http://schemas.microsoft.com/office/powerpoint/2010/main" val="22952224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Coke Resistant Coating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CAMOL Coating, BASF, </a:t>
            </a:r>
            <a:r>
              <a:rPr lang="en-US" dirty="0" err="1"/>
              <a:t>Quantiam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1" y="3124201"/>
            <a:ext cx="233362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9001"/>
            <a:ext cx="5848350" cy="2003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432801" y="6227979"/>
            <a:ext cx="3419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majid.keyvani@lyondellbasell.com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970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7908" y="228745"/>
            <a:ext cx="9543195" cy="1028555"/>
          </a:xfrm>
        </p:spPr>
        <p:txBody>
          <a:bodyPr>
            <a:normAutofit/>
          </a:bodyPr>
          <a:lstStyle/>
          <a:p>
            <a:r>
              <a:rPr lang="en-US" dirty="0"/>
              <a:t>Economical Advantage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60946" y="6200775"/>
            <a:ext cx="2112400" cy="529936"/>
          </a:xfrm>
        </p:spPr>
        <p:txBody>
          <a:bodyPr>
            <a:normAutofit fontScale="92500"/>
          </a:bodyPr>
          <a:lstStyle/>
          <a:p>
            <a:r>
              <a:rPr lang="en-US" dirty="0"/>
              <a:t>Mark </a:t>
            </a:r>
            <a:r>
              <a:rPr lang="en-US" dirty="0" err="1"/>
              <a:t>Eramo</a:t>
            </a:r>
            <a:r>
              <a:rPr lang="en-US" dirty="0"/>
              <a:t>, IHS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9484" y="1514475"/>
            <a:ext cx="6800850" cy="37433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96588" y="5618603"/>
            <a:ext cx="5540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Low gas prices thanks to hydraulic fracturing technology</a:t>
            </a:r>
          </a:p>
        </p:txBody>
      </p:sp>
    </p:spTree>
    <p:extLst>
      <p:ext uri="{BB962C8B-B14F-4D97-AF65-F5344CB8AC3E}">
        <p14:creationId xmlns:p14="http://schemas.microsoft.com/office/powerpoint/2010/main" val="42165359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Camol</a:t>
            </a:r>
            <a:r>
              <a:rPr lang="en-US" dirty="0"/>
              <a:t> Coating Benefits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5877" y="6391402"/>
            <a:ext cx="2507255" cy="32149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err="1"/>
              <a:t>Quantiam</a:t>
            </a:r>
            <a:r>
              <a:rPr lang="en-US" dirty="0"/>
              <a:t> / BASF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848" y="1690688"/>
            <a:ext cx="7846304" cy="4700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6154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of Fins on Furnace Efficiency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1" y="1295400"/>
            <a:ext cx="7869233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4750858"/>
            <a:ext cx="3352800" cy="2107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858001" y="6172200"/>
            <a:ext cx="3762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Nova Chemicals, US 2012/0251407 A1</a:t>
            </a:r>
          </a:p>
        </p:txBody>
      </p:sp>
    </p:spTree>
    <p:extLst>
      <p:ext uri="{BB962C8B-B14F-4D97-AF65-F5344CB8AC3E}">
        <p14:creationId xmlns:p14="http://schemas.microsoft.com/office/powerpoint/2010/main" val="13373654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2576" y="2392229"/>
            <a:ext cx="1882966" cy="1144186"/>
          </a:xfrm>
        </p:spPr>
        <p:txBody>
          <a:bodyPr>
            <a:normAutofit fontScale="90000"/>
          </a:bodyPr>
          <a:lstStyle/>
          <a:p>
            <a:r>
              <a:rPr lang="en-US" dirty="0"/>
              <a:t>Thanks!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85542" y="5497417"/>
            <a:ext cx="26598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Gabriel Castaneda, P.E.</a:t>
            </a:r>
          </a:p>
          <a:p>
            <a:r>
              <a:rPr lang="en-US" dirty="0"/>
              <a:t>713 873 1708</a:t>
            </a:r>
          </a:p>
          <a:p>
            <a:r>
              <a:rPr lang="en-US" dirty="0"/>
              <a:t>Gabriel@gabcheminc.com</a:t>
            </a:r>
          </a:p>
        </p:txBody>
      </p:sp>
    </p:spTree>
    <p:extLst>
      <p:ext uri="{BB962C8B-B14F-4D97-AF65-F5344CB8AC3E}">
        <p14:creationId xmlns:p14="http://schemas.microsoft.com/office/powerpoint/2010/main" val="16494902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 Injection In Compressors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26870" y="5812221"/>
            <a:ext cx="1744717" cy="793774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/>
              <a:t>Hans Joachim </a:t>
            </a:r>
            <a:r>
              <a:rPr lang="en-US" dirty="0" err="1"/>
              <a:t>Moellering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Siemens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304" y="1690688"/>
            <a:ext cx="8386762" cy="478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0404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Steam Cracking Furnace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1" y="1295401"/>
            <a:ext cx="4122255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067800" y="6019800"/>
            <a:ext cx="1118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 </a:t>
            </a:r>
            <a:r>
              <a:rPr lang="en-US" dirty="0" err="1"/>
              <a:t>Chauvel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0272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Heat Exchanger for Cracked Gas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1" y="1600201"/>
            <a:ext cx="633412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534401" y="6248400"/>
            <a:ext cx="1867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US 2008/0121383</a:t>
            </a:r>
          </a:p>
        </p:txBody>
      </p:sp>
    </p:spTree>
    <p:extLst>
      <p:ext uri="{BB962C8B-B14F-4D97-AF65-F5344CB8AC3E}">
        <p14:creationId xmlns:p14="http://schemas.microsoft.com/office/powerpoint/2010/main" val="26543325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Linde</a:t>
            </a:r>
            <a:r>
              <a:rPr lang="en-US" dirty="0"/>
              <a:t> Furnace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295400"/>
            <a:ext cx="758190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229601" y="6096000"/>
            <a:ext cx="1901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US  20030070963</a:t>
            </a:r>
          </a:p>
        </p:txBody>
      </p:sp>
    </p:spTree>
    <p:extLst>
      <p:ext uri="{BB962C8B-B14F-4D97-AF65-F5344CB8AC3E}">
        <p14:creationId xmlns:p14="http://schemas.microsoft.com/office/powerpoint/2010/main" val="42004656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143000"/>
            <a:ext cx="7715250" cy="516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686800" y="6172200"/>
            <a:ext cx="1519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KM Van </a:t>
            </a:r>
            <a:r>
              <a:rPr lang="en-US" dirty="0" err="1"/>
              <a:t>Geem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84856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600200"/>
            <a:ext cx="6496050" cy="4840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58001" y="6172200"/>
            <a:ext cx="3762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Nova Chemicals, US 2012/0251407 A1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19401" y="457201"/>
            <a:ext cx="63049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Steam Cracking  Furnace</a:t>
            </a:r>
          </a:p>
        </p:txBody>
      </p:sp>
    </p:spTree>
    <p:extLst>
      <p:ext uri="{BB962C8B-B14F-4D97-AF65-F5344CB8AC3E}">
        <p14:creationId xmlns:p14="http://schemas.microsoft.com/office/powerpoint/2010/main" val="22880619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Mixed Refrigerant Loop for Ethylene Process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22870" y="1825625"/>
            <a:ext cx="6546260" cy="43513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82411" y="6388274"/>
            <a:ext cx="1372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 </a:t>
            </a:r>
            <a:r>
              <a:rPr lang="en-US" dirty="0" err="1"/>
              <a:t>Amidpour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451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Ethylene Capacity Expansions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5366477"/>
              </p:ext>
            </p:extLst>
          </p:nvPr>
        </p:nvGraphicFramePr>
        <p:xfrm>
          <a:off x="936433" y="1403569"/>
          <a:ext cx="9419422" cy="47716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764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8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33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171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638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88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Company</a:t>
                      </a:r>
                      <a:endParaRPr lang="en-US" sz="1400" b="1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Project</a:t>
                      </a:r>
                      <a:endParaRPr lang="en-US" sz="1400" b="1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Capacity</a:t>
                      </a:r>
                      <a:endParaRPr lang="en-US" sz="1400" b="1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Location</a:t>
                      </a:r>
                      <a:endParaRPr lang="en-US" sz="1400" b="1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Start-up</a:t>
                      </a:r>
                      <a:endParaRPr lang="en-US" sz="1400" b="1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6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Sasol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New cracker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1.5m tonnes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Lake Charles, Louisiana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2017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36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Occidental Chemical/Mexichem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New cracker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544,000 tonnes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Ingleside, Texas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Feb-17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25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ExxonMobil Chemical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New cracker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1.5m tonnes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Baytown, Texas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Late 2016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6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Chevron Phillips Chemical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New cracker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1.5m </a:t>
                      </a:r>
                      <a:r>
                        <a:rPr lang="en-US" sz="1400" u="none" strike="noStrike" dirty="0" err="1">
                          <a:effectLst/>
                        </a:rPr>
                        <a:t>tonnes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Cedar Bayou, Texas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mid-late 2017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25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Dow Chemical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New cracker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1.5m </a:t>
                      </a:r>
                      <a:r>
                        <a:rPr lang="en-US" sz="1400" u="none" strike="noStrike" dirty="0" err="1">
                          <a:effectLst/>
                        </a:rPr>
                        <a:t>tonnes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Freeport, Texas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2017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36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Shell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New cracker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1m </a:t>
                      </a:r>
                      <a:r>
                        <a:rPr lang="en-US" sz="1400" u="none" strike="noStrike" dirty="0" err="1">
                          <a:effectLst/>
                        </a:rPr>
                        <a:t>tonnes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Monaca, Pennsylvania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2019-2020*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36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Formosa Plastics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New cracker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1.2m </a:t>
                      </a:r>
                      <a:r>
                        <a:rPr lang="en-US" sz="1400" u="none" strike="noStrike" dirty="0" err="1">
                          <a:effectLst/>
                        </a:rPr>
                        <a:t>tonnes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Point Comfort, Texas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2017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36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Williams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Expansion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272,158 </a:t>
                      </a:r>
                      <a:r>
                        <a:rPr lang="en-US" sz="1400" u="none" strike="noStrike" dirty="0" err="1">
                          <a:effectLst/>
                        </a:rPr>
                        <a:t>tonnes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Geismar, Louisiana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Q4 2013**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36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INEOS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Debottleneck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115,000 </a:t>
                      </a:r>
                      <a:r>
                        <a:rPr lang="en-US" sz="1400" u="none" strike="noStrike" dirty="0" err="1">
                          <a:effectLst/>
                        </a:rPr>
                        <a:t>tonnes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Chocolate Bayou, Texas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end 2013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36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Westlake Chemical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Expansion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113,399 tonnes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Lake Charles, Louisiana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2014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36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Westlake Chemical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Expansion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82,000 tonnes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Calvert City, Kentucky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Q2 2014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25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LyondellBasell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Expansion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363,000 tonnes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La Porte, Texas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mid-2014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36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LyondellBasell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Expansion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113,000 tonnes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Channelview, Texas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2015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36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</a:rPr>
                        <a:t>LyondellBasell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Expansion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363,000 tonnes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Corpus Christi, Texas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Late 2015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36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BASF </a:t>
                      </a:r>
                      <a:r>
                        <a:rPr lang="en-US" sz="1400" u="none" strike="noStrike" dirty="0" err="1">
                          <a:effectLst/>
                        </a:rPr>
                        <a:t>Fina</a:t>
                      </a:r>
                      <a:r>
                        <a:rPr lang="en-US" sz="1400" u="none" strike="noStrike" dirty="0">
                          <a:effectLst/>
                        </a:rPr>
                        <a:t> Petrochemicals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Expansion</a:t>
                      </a:r>
                      <a:endParaRPr lang="en-US" sz="1400" b="0" i="0" u="none" strike="noStrike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180,000</a:t>
                      </a:r>
                      <a:r>
                        <a:rPr lang="en-US" sz="1400" b="0" i="0" u="none" strike="noStrike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baseline="0" dirty="0" err="1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tonnes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Port Arthur, Texas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2014</a:t>
                      </a:r>
                      <a:endParaRPr lang="en-US" sz="1400" b="0" i="0" u="none" strike="noStrike" dirty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07" marR="7007" marT="7007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948231" y="6268598"/>
            <a:ext cx="1926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Joseph Chang, ICIS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9653" y="6422834"/>
            <a:ext cx="4995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 ICIS Estimate    **did not consider 2013 explosion</a:t>
            </a:r>
          </a:p>
        </p:txBody>
      </p:sp>
    </p:spTree>
    <p:extLst>
      <p:ext uri="{BB962C8B-B14F-4D97-AF65-F5344CB8AC3E}">
        <p14:creationId xmlns:p14="http://schemas.microsoft.com/office/powerpoint/2010/main" val="34372284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Composite Curve of System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7629" y="1825625"/>
            <a:ext cx="70389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3157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Selection of Mixed Refrigerant Composition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6498" y="1690688"/>
            <a:ext cx="7448550" cy="411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723586" y="1839310"/>
            <a:ext cx="2249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C1 to C4 and Nitrogen</a:t>
            </a:r>
          </a:p>
        </p:txBody>
      </p:sp>
    </p:spTree>
    <p:extLst>
      <p:ext uri="{BB962C8B-B14F-4D97-AF65-F5344CB8AC3E}">
        <p14:creationId xmlns:p14="http://schemas.microsoft.com/office/powerpoint/2010/main" val="8338647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Cracked Gas Compressor</a:t>
            </a:r>
            <a:br>
              <a:rPr lang="en-US" dirty="0"/>
            </a:br>
            <a:r>
              <a:rPr lang="en-US" sz="3200" dirty="0"/>
              <a:t>Failures/ Problems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40767" y="5714453"/>
            <a:ext cx="2452760" cy="86502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Bill Broussard</a:t>
            </a:r>
          </a:p>
          <a:p>
            <a:pPr marL="0" indent="0">
              <a:buNone/>
            </a:pPr>
            <a:r>
              <a:rPr lang="en-US" dirty="0"/>
              <a:t>Emerson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207" y="1560999"/>
            <a:ext cx="7659578" cy="5126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947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Steam Cracking Furnace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1" y="1295401"/>
            <a:ext cx="4122255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067800" y="6019800"/>
            <a:ext cx="1118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 </a:t>
            </a:r>
            <a:r>
              <a:rPr lang="en-US" dirty="0" err="1"/>
              <a:t>Chauvel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25235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Linde</a:t>
            </a:r>
            <a:r>
              <a:rPr lang="en-US" dirty="0"/>
              <a:t> Furnace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295400"/>
            <a:ext cx="758190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229601" y="6096000"/>
            <a:ext cx="1901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US  20030070963</a:t>
            </a:r>
          </a:p>
        </p:txBody>
      </p:sp>
    </p:spTree>
    <p:extLst>
      <p:ext uri="{BB962C8B-B14F-4D97-AF65-F5344CB8AC3E}">
        <p14:creationId xmlns:p14="http://schemas.microsoft.com/office/powerpoint/2010/main" val="414574586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Cold Separation of Products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1" y="1371601"/>
            <a:ext cx="6257103" cy="5152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9372600" y="6248400"/>
            <a:ext cx="1118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 </a:t>
            </a:r>
            <a:r>
              <a:rPr lang="en-US" dirty="0" err="1"/>
              <a:t>Chauvel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6926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4849" y="241644"/>
            <a:ext cx="8622535" cy="1212850"/>
          </a:xfrm>
        </p:spPr>
        <p:txBody>
          <a:bodyPr/>
          <a:lstStyle/>
          <a:p>
            <a:r>
              <a:rPr lang="en-US" dirty="0"/>
              <a:t>Hydraulic Fracturing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099" y="1343828"/>
            <a:ext cx="6457720" cy="52468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047384" y="6004193"/>
            <a:ext cx="1544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Propublica.org</a:t>
            </a:r>
          </a:p>
        </p:txBody>
      </p:sp>
    </p:spTree>
    <p:extLst>
      <p:ext uri="{BB962C8B-B14F-4D97-AF65-F5344CB8AC3E}">
        <p14:creationId xmlns:p14="http://schemas.microsoft.com/office/powerpoint/2010/main" val="35426079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North America New Polyethylene Projects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96400" y="5400675"/>
            <a:ext cx="1314450" cy="39052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err="1"/>
              <a:t>Sarpol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1" y="1303714"/>
            <a:ext cx="8667750" cy="3901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32621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Polyethylene Capacity Additions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5550" y="5705475"/>
            <a:ext cx="1238250" cy="4714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err="1"/>
              <a:t>Sorpol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552127"/>
            <a:ext cx="8501062" cy="4529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07389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Furnace Main Components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511" y="2397675"/>
            <a:ext cx="6268425" cy="38149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6936" y="2397675"/>
            <a:ext cx="5788170" cy="35223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576193" y="6212588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Linde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214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Considered Expansions</a:t>
            </a: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5457191"/>
              </p:ext>
            </p:extLst>
          </p:nvPr>
        </p:nvGraphicFramePr>
        <p:xfrm>
          <a:off x="1101686" y="1811880"/>
          <a:ext cx="9419422" cy="29229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764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8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33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171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638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88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Project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Capacity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Location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Start-up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6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LyondellBasell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New cracker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World-scale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US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36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Hanwha Chemical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New cracker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World-scale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US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25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Axiall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New cracker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World-scale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US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6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Indorama Ventures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New cracker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1.3m tonnes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US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25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SABIC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New cracker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World-scale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US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36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Braskem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New cracker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World-scale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US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36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PTT Global Chemical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New cracker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World-scale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US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36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Aither Chemicals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New cracker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272,000 tonnes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US Northeast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2016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36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NOVA Chemicals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Expansion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Corunna, Ontario, Canada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871113" y="5805889"/>
            <a:ext cx="1926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Joseph Chang, ICIS</a:t>
            </a:r>
          </a:p>
        </p:txBody>
      </p:sp>
    </p:spTree>
    <p:extLst>
      <p:ext uri="{BB962C8B-B14F-4D97-AF65-F5344CB8AC3E}">
        <p14:creationId xmlns:p14="http://schemas.microsoft.com/office/powerpoint/2010/main" val="149348952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Hydrocarbon </a:t>
            </a:r>
            <a:r>
              <a:rPr lang="en-US" dirty="0" err="1"/>
              <a:t>Pyrolisis</a:t>
            </a:r>
            <a:r>
              <a:rPr lang="en-US" dirty="0"/>
              <a:t> Furnace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1905000"/>
            <a:ext cx="47815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696200" y="6324600"/>
            <a:ext cx="1309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US 7718052</a:t>
            </a:r>
          </a:p>
        </p:txBody>
      </p:sp>
    </p:spTree>
    <p:extLst>
      <p:ext uri="{BB962C8B-B14F-4D97-AF65-F5344CB8AC3E}">
        <p14:creationId xmlns:p14="http://schemas.microsoft.com/office/powerpoint/2010/main" val="188917336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Heat Exchanger for Cracked Gas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1" y="1600201"/>
            <a:ext cx="633412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534401" y="6248400"/>
            <a:ext cx="1867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US 2008/0121383</a:t>
            </a:r>
          </a:p>
        </p:txBody>
      </p:sp>
    </p:spTree>
    <p:extLst>
      <p:ext uri="{BB962C8B-B14F-4D97-AF65-F5344CB8AC3E}">
        <p14:creationId xmlns:p14="http://schemas.microsoft.com/office/powerpoint/2010/main" val="382232860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Announced Capacity, 1000 MT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3687223" y="1825622"/>
          <a:ext cx="4817553" cy="43513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562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06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06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087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2012-2014</a:t>
                      </a:r>
                      <a:endParaRPr 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2016-2020</a:t>
                      </a:r>
                      <a:endParaRPr 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87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BASF/Total (Port Arthur)</a:t>
                      </a:r>
                      <a:endParaRPr 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180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 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087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Chevron Phillips (Cedar Bayou)</a:t>
                      </a:r>
                      <a:endParaRPr 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 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1500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087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Dow (Taft/ Freeport)</a:t>
                      </a:r>
                      <a:endParaRPr 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396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1500*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087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Eastman</a:t>
                      </a:r>
                      <a:endParaRPr 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90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 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087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Equistar (all locations)</a:t>
                      </a:r>
                      <a:endParaRPr 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521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 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087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Exxon (Baytown)</a:t>
                      </a:r>
                      <a:endParaRPr 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 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1500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087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Formosa (Point Comfort)</a:t>
                      </a:r>
                      <a:endParaRPr 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 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800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087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Ineos</a:t>
                      </a:r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(Chocolate Bayou)</a:t>
                      </a:r>
                      <a:endParaRPr 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107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 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087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Oxy (Ingleside)</a:t>
                      </a:r>
                      <a:endParaRPr 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 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550*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087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Sasol (Lake Charles)</a:t>
                      </a:r>
                      <a:endParaRPr 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 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1400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087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Shell (Northeast)</a:t>
                      </a:r>
                      <a:endParaRPr 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 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1000*%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087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Westlake (Lake Charles / Calvert City)</a:t>
                      </a:r>
                      <a:endParaRPr 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310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 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087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Williams (</a:t>
                      </a:r>
                      <a:r>
                        <a:rPr lang="en-US" sz="15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Geismar</a:t>
                      </a:r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300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 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087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Nova (Sarnia)</a:t>
                      </a:r>
                      <a:endParaRPr 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 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250*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864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Braskem</a:t>
                      </a:r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/ </a:t>
                      </a:r>
                      <a:r>
                        <a:rPr lang="en-US" sz="15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Idesa</a:t>
                      </a:r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(Mexico)</a:t>
                      </a:r>
                      <a:endParaRPr 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 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1000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864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Total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1894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9500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087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Cummulative</a:t>
                      </a:r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Total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 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11394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677525" y="6467475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IHS</a:t>
            </a:r>
          </a:p>
        </p:txBody>
      </p:sp>
    </p:spTree>
    <p:extLst>
      <p:ext uri="{BB962C8B-B14F-4D97-AF65-F5344CB8AC3E}">
        <p14:creationId xmlns:p14="http://schemas.microsoft.com/office/powerpoint/2010/main" val="281428976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Coalescers</a:t>
            </a:r>
            <a:r>
              <a:rPr lang="en-US" dirty="0"/>
              <a:t>/ Filters in Ethane Cracking Process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73" y="1690688"/>
            <a:ext cx="6407054" cy="47339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223653" y="6169446"/>
            <a:ext cx="514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Pall</a:t>
            </a:r>
          </a:p>
        </p:txBody>
      </p:sp>
    </p:spTree>
    <p:extLst>
      <p:ext uri="{BB962C8B-B14F-4D97-AF65-F5344CB8AC3E}">
        <p14:creationId xmlns:p14="http://schemas.microsoft.com/office/powerpoint/2010/main" val="41897760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Ethylene Production Costs, Naphtha, 2010</a:t>
            </a:r>
          </a:p>
        </p:txBody>
      </p:sp>
      <p:graphicFrame>
        <p:nvGraphicFramePr>
          <p:cNvPr id="4" name="Chart 3"/>
          <p:cNvGraphicFramePr/>
          <p:nvPr>
            <p:extLst/>
          </p:nvPr>
        </p:nvGraphicFramePr>
        <p:xfrm>
          <a:off x="4516916" y="1542362"/>
          <a:ext cx="6605965" cy="39347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980840" y="1811874"/>
          <a:ext cx="3234725" cy="43513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253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1741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item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dollars/ton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741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naphtha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1651.1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741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catalyt and chemicals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3.6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1741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raw materials cost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1655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741">
                <a:tc>
                  <a:txBody>
                    <a:bodyPr/>
                    <a:lstStyle/>
                    <a:p>
                      <a:pPr algn="l" fontAlgn="b"/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1741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fuel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195.1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1741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high pressure steam, (40 bar)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24.1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1741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cooling water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1741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electricity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5.9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1741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other utilities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0.3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1741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total utilities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239.4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1741">
                <a:tc>
                  <a:txBody>
                    <a:bodyPr/>
                    <a:lstStyle/>
                    <a:p>
                      <a:pPr algn="l" fontAlgn="b"/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1741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total variable costs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1894.4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1741">
                <a:tc>
                  <a:txBody>
                    <a:bodyPr/>
                    <a:lstStyle/>
                    <a:p>
                      <a:pPr algn="l" fontAlgn="b"/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1741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direct fixed cost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38.8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1741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allocated fixed cost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31.8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1741">
                <a:tc>
                  <a:txBody>
                    <a:bodyPr/>
                    <a:lstStyle/>
                    <a:p>
                      <a:pPr algn="l" fontAlgn="b"/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1741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total costs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1965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08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Process Overview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441" y="1292772"/>
            <a:ext cx="7306118" cy="5362001"/>
          </a:xfrm>
        </p:spPr>
      </p:pic>
      <p:sp>
        <p:nvSpPr>
          <p:cNvPr id="3" name="TextBox 2"/>
          <p:cNvSpPr txBox="1"/>
          <p:nvPr/>
        </p:nvSpPr>
        <p:spPr>
          <a:xfrm>
            <a:off x="10256704" y="6158429"/>
            <a:ext cx="1006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Emerson</a:t>
            </a:r>
          </a:p>
        </p:txBody>
      </p:sp>
    </p:spTree>
    <p:extLst>
      <p:ext uri="{BB962C8B-B14F-4D97-AF65-F5344CB8AC3E}">
        <p14:creationId xmlns:p14="http://schemas.microsoft.com/office/powerpoint/2010/main" val="3284424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Areas to Improve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Energy Consumption</a:t>
            </a:r>
          </a:p>
          <a:p>
            <a:r>
              <a:rPr lang="en-US" dirty="0"/>
              <a:t>Reliability / Operational Issues</a:t>
            </a:r>
          </a:p>
        </p:txBody>
      </p:sp>
    </p:spTree>
    <p:extLst>
      <p:ext uri="{BB962C8B-B14F-4D97-AF65-F5344CB8AC3E}">
        <p14:creationId xmlns:p14="http://schemas.microsoft.com/office/powerpoint/2010/main" val="984437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0616" y="453048"/>
            <a:ext cx="10515600" cy="1325563"/>
          </a:xfrm>
        </p:spPr>
        <p:txBody>
          <a:bodyPr/>
          <a:lstStyle/>
          <a:p>
            <a:r>
              <a:rPr lang="en-US" dirty="0"/>
              <a:t>Energy Consumption, </a:t>
            </a:r>
            <a:br>
              <a:rPr lang="en-US" dirty="0"/>
            </a:br>
            <a:r>
              <a:rPr lang="en-US" dirty="0"/>
              <a:t>Ethane Cracking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748889" y="6513689"/>
            <a:ext cx="2789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Tao Ren, Utrecht University 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626225"/>
              </p:ext>
            </p:extLst>
          </p:nvPr>
        </p:nvGraphicFramePr>
        <p:xfrm>
          <a:off x="4362756" y="2251248"/>
          <a:ext cx="3481254" cy="15011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99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16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33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</a:rPr>
                        <a:t>Operation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</a:rPr>
                        <a:t>Fraction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</a:rPr>
                        <a:t>Pyrolysis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</a:rPr>
                        <a:t>65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</a:rPr>
                        <a:t>Compression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</a:rPr>
                        <a:t>15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</a:rPr>
                        <a:t>Separation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</a:rPr>
                        <a:t>20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57618" y="4362679"/>
            <a:ext cx="3625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Fuel gas provides most of the energy</a:t>
            </a:r>
          </a:p>
        </p:txBody>
      </p:sp>
    </p:spTree>
    <p:extLst>
      <p:ext uri="{BB962C8B-B14F-4D97-AF65-F5344CB8AC3E}">
        <p14:creationId xmlns:p14="http://schemas.microsoft.com/office/powerpoint/2010/main" val="523814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Production Loss due Reliability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0" y="1873127"/>
            <a:ext cx="5782699" cy="43513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12" y="1829840"/>
            <a:ext cx="5668488" cy="4406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37766" y="6406904"/>
            <a:ext cx="2041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Solomon Associates</a:t>
            </a:r>
          </a:p>
        </p:txBody>
      </p:sp>
    </p:spTree>
    <p:extLst>
      <p:ext uri="{BB962C8B-B14F-4D97-AF65-F5344CB8AC3E}">
        <p14:creationId xmlns:p14="http://schemas.microsoft.com/office/powerpoint/2010/main" val="38216996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24341</TotalTime>
  <Words>963</Words>
  <Application>Microsoft Office PowerPoint</Application>
  <PresentationFormat>Widescreen</PresentationFormat>
  <Paragraphs>414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8" baseType="lpstr">
      <vt:lpstr>Arial</vt:lpstr>
      <vt:lpstr>Calibri</vt:lpstr>
      <vt:lpstr>Calibri Light</vt:lpstr>
      <vt:lpstr>Office Theme</vt:lpstr>
      <vt:lpstr>Advances in Ethane Cracking</vt:lpstr>
      <vt:lpstr>Table of Contents</vt:lpstr>
      <vt:lpstr>Economical Advantage</vt:lpstr>
      <vt:lpstr>Ethylene Capacity Expansions</vt:lpstr>
      <vt:lpstr>Considered Expansions</vt:lpstr>
      <vt:lpstr> Process Overview</vt:lpstr>
      <vt:lpstr>Areas to Improve</vt:lpstr>
      <vt:lpstr>Energy Consumption,  Ethane Cracking</vt:lpstr>
      <vt:lpstr>Production Loss due Reliability</vt:lpstr>
      <vt:lpstr>Equipment Fouling</vt:lpstr>
      <vt:lpstr>Polymerization Rate Constant</vt:lpstr>
      <vt:lpstr>Fouling Deposits in Compressors</vt:lpstr>
      <vt:lpstr>Fouling Control in Cracked Gas Compressors</vt:lpstr>
      <vt:lpstr>Water and Wash Oil Injection</vt:lpstr>
      <vt:lpstr>Water Injection in Compressors</vt:lpstr>
      <vt:lpstr>Refrigeration</vt:lpstr>
      <vt:lpstr>Ethane Cracker Process Flow Diagram</vt:lpstr>
      <vt:lpstr>Single Refrigerant</vt:lpstr>
      <vt:lpstr>Cascade Process</vt:lpstr>
      <vt:lpstr>PowerPoint Presentation</vt:lpstr>
      <vt:lpstr>Cooling Curve of Gas</vt:lpstr>
      <vt:lpstr>Natural Gas Cooling Curves</vt:lpstr>
      <vt:lpstr>Efficient Heat Exchanger Arrangement  used with Mixed Refrigerants</vt:lpstr>
      <vt:lpstr>Olefin Plant Refrigeration System</vt:lpstr>
      <vt:lpstr>Coalescers</vt:lpstr>
      <vt:lpstr>Furnace</vt:lpstr>
      <vt:lpstr>Tubes</vt:lpstr>
      <vt:lpstr>Gas Chromatography</vt:lpstr>
      <vt:lpstr>Coke Resistant Coating</vt:lpstr>
      <vt:lpstr>Camol Coating Benefits</vt:lpstr>
      <vt:lpstr>Effect of Fins on Furnace Efficiency</vt:lpstr>
      <vt:lpstr>Thanks!</vt:lpstr>
      <vt:lpstr>Water Injection In Compressors</vt:lpstr>
      <vt:lpstr>Steam Cracking Furnace</vt:lpstr>
      <vt:lpstr>Heat Exchanger for Cracked Gas</vt:lpstr>
      <vt:lpstr>Linde Furnace</vt:lpstr>
      <vt:lpstr>PowerPoint Presentation</vt:lpstr>
      <vt:lpstr>PowerPoint Presentation</vt:lpstr>
      <vt:lpstr>Mixed Refrigerant Loop for Ethylene Process</vt:lpstr>
      <vt:lpstr>Composite Curve of System</vt:lpstr>
      <vt:lpstr>Selection of Mixed Refrigerant Composition</vt:lpstr>
      <vt:lpstr>Cracked Gas Compressor Failures/ Problems Overview</vt:lpstr>
      <vt:lpstr>Steam Cracking Furnace</vt:lpstr>
      <vt:lpstr>Linde Furnace</vt:lpstr>
      <vt:lpstr>Cold Separation of Products</vt:lpstr>
      <vt:lpstr>Hydraulic Fracturing</vt:lpstr>
      <vt:lpstr>North America New Polyethylene Projects</vt:lpstr>
      <vt:lpstr>Global Polyethylene Capacity Additions</vt:lpstr>
      <vt:lpstr>Furnace Main Components</vt:lpstr>
      <vt:lpstr>Hydrocarbon Pyrolisis Furnace</vt:lpstr>
      <vt:lpstr>Heat Exchanger for Cracked Gas</vt:lpstr>
      <vt:lpstr>Announced Capacity, 1000 MT</vt:lpstr>
      <vt:lpstr>Coalescers/ Filters in Ethane Cracking Process</vt:lpstr>
      <vt:lpstr>Ethylene Production Costs, Naphtha, 2010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Economical advantage</dc:title>
  <dc:creator>Gabriel Castaneda</dc:creator>
  <cp:lastModifiedBy>Talia Sanchez</cp:lastModifiedBy>
  <cp:revision>140</cp:revision>
  <dcterms:created xsi:type="dcterms:W3CDTF">2014-01-02T00:31:48Z</dcterms:created>
  <dcterms:modified xsi:type="dcterms:W3CDTF">2018-08-13T16:31:38Z</dcterms:modified>
</cp:coreProperties>
</file>