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8" r:id="rId3"/>
    <p:sldId id="301" r:id="rId4"/>
    <p:sldId id="302" r:id="rId5"/>
    <p:sldId id="303" r:id="rId6"/>
    <p:sldId id="304" r:id="rId7"/>
    <p:sldId id="305" r:id="rId8"/>
    <p:sldId id="307" r:id="rId9"/>
    <p:sldId id="306" r:id="rId10"/>
    <p:sldId id="264" r:id="rId11"/>
    <p:sldId id="309" r:id="rId12"/>
    <p:sldId id="297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9" r:id="rId22"/>
    <p:sldId id="300" r:id="rId23"/>
    <p:sldId id="293" r:id="rId24"/>
    <p:sldId id="294" r:id="rId25"/>
    <p:sldId id="295" r:id="rId26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pos="200">
          <p15:clr>
            <a:srgbClr val="A4A3A4"/>
          </p15:clr>
        </p15:guide>
        <p15:guide id="6" pos="28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5" autoAdjust="0"/>
    <p:restoredTop sz="99849" autoAdjust="0"/>
  </p:normalViewPr>
  <p:slideViewPr>
    <p:cSldViewPr snapToGrid="0" snapToObjects="1">
      <p:cViewPr varScale="1">
        <p:scale>
          <a:sx n="94" d="100"/>
          <a:sy n="94" d="100"/>
        </p:scale>
        <p:origin x="378" y="90"/>
      </p:cViewPr>
      <p:guideLst>
        <p:guide orient="horz" pos="520"/>
        <p:guide orient="horz" pos="3888"/>
        <p:guide orient="horz" pos="2160"/>
        <p:guide orient="horz" pos="664"/>
        <p:guide pos="200"/>
        <p:guide pos="2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BFD628-0CD5-4D76-8C42-C268832740B6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0FF4E8DA-AACE-4ED8-8D20-3FAEE7C9D7F7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tx1"/>
              </a:solidFill>
            </a:rPr>
            <a:t>Water	</a:t>
          </a:r>
          <a:endParaRPr lang="en-US" dirty="0">
            <a:solidFill>
              <a:schemeClr val="tx1"/>
            </a:solidFill>
          </a:endParaRPr>
        </a:p>
      </dgm:t>
    </dgm:pt>
    <dgm:pt modelId="{28516878-3E00-4E00-B070-53D7C593508B}" type="parTrans" cxnId="{7C7A2B4C-FE51-4A1C-9E12-C0BA1927BC9E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F44964BD-FCD6-4E7A-B4D1-00C53662EBD6}" type="sibTrans" cxnId="{7C7A2B4C-FE51-4A1C-9E12-C0BA1927BC9E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886ADA2A-83EE-4CC2-8FC3-5671ABEB2AC1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tx1"/>
              </a:solidFill>
            </a:rPr>
            <a:t>Malted Barley</a:t>
          </a:r>
          <a:endParaRPr lang="en-US" dirty="0">
            <a:solidFill>
              <a:schemeClr val="tx1"/>
            </a:solidFill>
          </a:endParaRPr>
        </a:p>
      </dgm:t>
    </dgm:pt>
    <dgm:pt modelId="{D0B0EE6E-04BF-4450-92AE-BCCEEE9EA842}" type="parTrans" cxnId="{21011500-15D0-4207-847C-B8D61CCE226C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8579694D-6CA8-4A84-B20B-7A4620FEB900}" type="sibTrans" cxnId="{21011500-15D0-4207-847C-B8D61CCE226C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DAE5A2FA-A7C6-4D39-977C-821F8229441D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tx1"/>
              </a:solidFill>
            </a:rPr>
            <a:t>Hops</a:t>
          </a:r>
          <a:endParaRPr lang="en-US" dirty="0">
            <a:solidFill>
              <a:schemeClr val="tx1"/>
            </a:solidFill>
          </a:endParaRPr>
        </a:p>
      </dgm:t>
    </dgm:pt>
    <dgm:pt modelId="{C2E350C7-A9C4-463F-8A76-C2C965F498E9}" type="parTrans" cxnId="{E32AEAED-C8B1-49A9-8458-DBD91B0FE320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8209DE8B-5C6A-4358-8A4A-253C820BEBAC}" type="sibTrans" cxnId="{E32AEAED-C8B1-49A9-8458-DBD91B0FE320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95CE6934-666E-417D-B8C4-1897E33BC2DF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tx1"/>
              </a:solidFill>
            </a:rPr>
            <a:t>Yeast</a:t>
          </a:r>
          <a:endParaRPr lang="en-US" dirty="0">
            <a:solidFill>
              <a:schemeClr val="tx1"/>
            </a:solidFill>
          </a:endParaRPr>
        </a:p>
      </dgm:t>
    </dgm:pt>
    <dgm:pt modelId="{A4EA019B-4790-4BD1-9877-1CD0920D1162}" type="parTrans" cxnId="{06A6B808-B36A-4D56-8263-3BFC27655190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5EECAF26-C5D1-475C-A164-114409ADECB4}" type="sibTrans" cxnId="{06A6B808-B36A-4D56-8263-3BFC27655190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FCA6AD65-8C6F-4CD0-8CFA-10D8B7B2B8F5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tx1"/>
              </a:solidFill>
            </a:rPr>
            <a:t>Convert fermentable sugars into carbon dioxide and ethanol</a:t>
          </a:r>
          <a:endParaRPr lang="en-US" dirty="0">
            <a:solidFill>
              <a:schemeClr val="tx1"/>
            </a:solidFill>
          </a:endParaRPr>
        </a:p>
      </dgm:t>
    </dgm:pt>
    <dgm:pt modelId="{DAFCBD83-3762-49CE-AFC7-B40475E2C221}" type="parTrans" cxnId="{A3337855-D67A-489C-938A-A8BE2880845C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37C6B981-9BAB-4301-A300-A91D491BF6F9}" type="sibTrans" cxnId="{A3337855-D67A-489C-938A-A8BE2880845C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6FE614C8-1660-48FE-841C-EE144D86DFF3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tx1"/>
              </a:solidFill>
            </a:rPr>
            <a:t>Available as malt extract or whole grain (advanced)</a:t>
          </a:r>
          <a:endParaRPr lang="en-US" dirty="0">
            <a:solidFill>
              <a:schemeClr val="tx1"/>
            </a:solidFill>
          </a:endParaRPr>
        </a:p>
      </dgm:t>
    </dgm:pt>
    <dgm:pt modelId="{52AAEAF9-131A-40C0-8A42-8B8DF4826AED}" type="parTrans" cxnId="{AA4A18F7-E120-45FC-BE33-E7720AAB9568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3D5C4735-596E-4641-B801-44BFCE795E63}" type="sibTrans" cxnId="{AA4A18F7-E120-45FC-BE33-E7720AAB9568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84AF3C13-01E4-4256-9994-961AD02ABE30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tx1"/>
              </a:solidFill>
            </a:rPr>
            <a:t>Beer is ~90% water</a:t>
          </a:r>
          <a:endParaRPr lang="en-US" dirty="0">
            <a:solidFill>
              <a:schemeClr val="tx1"/>
            </a:solidFill>
          </a:endParaRPr>
        </a:p>
      </dgm:t>
    </dgm:pt>
    <dgm:pt modelId="{C22CA20B-1173-44CD-A8DC-BB81F0FC1A37}" type="parTrans" cxnId="{12FF11C0-73CD-4C7F-8C88-E46159DDAC0A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356ADAE2-5E66-402B-98E6-D0AB60A02C5B}" type="sibTrans" cxnId="{12FF11C0-73CD-4C7F-8C88-E46159DDAC0A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6724335A-8839-44CF-A556-58B0AC36BBC0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tx1"/>
              </a:solidFill>
            </a:rPr>
            <a:t>Mineral content can impact mash performance and fermentation process</a:t>
          </a:r>
          <a:endParaRPr lang="en-US" dirty="0">
            <a:solidFill>
              <a:schemeClr val="tx1"/>
            </a:solidFill>
          </a:endParaRPr>
        </a:p>
      </dgm:t>
    </dgm:pt>
    <dgm:pt modelId="{E61994F2-F452-425D-9C28-C0F6E3B3B58F}" type="parTrans" cxnId="{F8806A0B-9064-4BE1-9B6C-6308BBA168E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480B2B6-D36E-4C61-8F7C-11D20945DCFF}" type="sibTrans" cxnId="{F8806A0B-9064-4BE1-9B6C-6308BBA168E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7385661-0E67-4017-82D1-7178C730BD38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tx1"/>
              </a:solidFill>
            </a:rPr>
            <a:t>Preservative agent and adds bitterness to balance sweet malt sugars</a:t>
          </a:r>
          <a:endParaRPr lang="en-US" dirty="0">
            <a:solidFill>
              <a:schemeClr val="tx1"/>
            </a:solidFill>
          </a:endParaRPr>
        </a:p>
      </dgm:t>
    </dgm:pt>
    <dgm:pt modelId="{1A59CD62-0C61-440D-9C81-D3335F210034}" type="parTrans" cxnId="{ECF7B065-7B76-4CFC-8D2C-7423A04B7F0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DC55948-818A-4B4C-A731-AFD2FCBA7DC3}" type="sibTrans" cxnId="{ECF7B065-7B76-4CFC-8D2C-7423A04B7F0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03CC7D7-027F-4EE0-92BA-DC5C3CEFF0CD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tx1"/>
              </a:solidFill>
            </a:rPr>
            <a:t>Types, amounts, and step additions have strong impact on beer flavor</a:t>
          </a:r>
          <a:endParaRPr lang="en-US" dirty="0">
            <a:solidFill>
              <a:schemeClr val="tx1"/>
            </a:solidFill>
          </a:endParaRPr>
        </a:p>
      </dgm:t>
    </dgm:pt>
    <dgm:pt modelId="{B17D959E-E1F1-478B-96FC-950C43CB4B96}" type="parTrans" cxnId="{AF456752-E719-4E75-8284-95B6142E46E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8E0F72C-D2E5-4CE7-84E1-F4CE961836A0}" type="sibTrans" cxnId="{AF456752-E719-4E75-8284-95B6142E46E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8C8C1EE-9729-4C76-BFEE-A429C39297AA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tx1"/>
              </a:solidFill>
            </a:rPr>
            <a:t>Each strain has an optimum temperature range</a:t>
          </a:r>
          <a:endParaRPr lang="en-US" dirty="0">
            <a:solidFill>
              <a:schemeClr val="tx1"/>
            </a:solidFill>
          </a:endParaRPr>
        </a:p>
      </dgm:t>
    </dgm:pt>
    <dgm:pt modelId="{5AF0603D-E4ED-4540-8935-6661C43874A9}" type="parTrans" cxnId="{6AC6816C-A08E-4B51-83D5-52C48DE1707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7A11DC5-F530-483E-9133-63B37E8692BC}" type="sibTrans" cxnId="{6AC6816C-A08E-4B51-83D5-52C48DE1707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2AFD436-4A9C-4818-99A4-D8433FCFB7D8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tx1"/>
              </a:solidFill>
            </a:rPr>
            <a:t>Provides flavor, body, and a source of sugars for fermentation</a:t>
          </a:r>
          <a:endParaRPr lang="en-US" dirty="0">
            <a:solidFill>
              <a:schemeClr val="tx1"/>
            </a:solidFill>
          </a:endParaRPr>
        </a:p>
      </dgm:t>
    </dgm:pt>
    <dgm:pt modelId="{5E445979-E64B-458D-8B3C-1DB99C408BCB}" type="parTrans" cxnId="{14CB435B-103F-4547-80D5-43BFEBC8B3A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F21B1BD-30A4-444A-9CB2-487B241027C1}" type="sibTrans" cxnId="{14CB435B-103F-4547-80D5-43BFEBC8B3A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999BD35-9463-4F09-BAE5-3D4400B404BF}" type="pres">
      <dgm:prSet presAssocID="{43BFD628-0CD5-4D76-8C42-C268832740B6}" presName="linearFlow" presStyleCnt="0">
        <dgm:presLayoutVars>
          <dgm:dir/>
          <dgm:resizeHandles val="exact"/>
        </dgm:presLayoutVars>
      </dgm:prSet>
      <dgm:spPr/>
    </dgm:pt>
    <dgm:pt modelId="{49911BA6-9621-45AC-BEE3-ACC03120810A}" type="pres">
      <dgm:prSet presAssocID="{0FF4E8DA-AACE-4ED8-8D20-3FAEE7C9D7F7}" presName="composite" presStyleCnt="0"/>
      <dgm:spPr/>
    </dgm:pt>
    <dgm:pt modelId="{EE20293B-025B-4751-9329-B8E3EC4291F5}" type="pres">
      <dgm:prSet presAssocID="{0FF4E8DA-AACE-4ED8-8D20-3FAEE7C9D7F7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1126E21-1A3F-4CEA-A51E-1D9BDC95385D}" type="pres">
      <dgm:prSet presAssocID="{0FF4E8DA-AACE-4ED8-8D20-3FAEE7C9D7F7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9F41E-88A2-4C4D-A46F-F6B2C97C467F}" type="pres">
      <dgm:prSet presAssocID="{F44964BD-FCD6-4E7A-B4D1-00C53662EBD6}" presName="spacing" presStyleCnt="0"/>
      <dgm:spPr/>
    </dgm:pt>
    <dgm:pt modelId="{8EBF1828-53A4-431F-B7AD-BD662DA69484}" type="pres">
      <dgm:prSet presAssocID="{886ADA2A-83EE-4CC2-8FC3-5671ABEB2AC1}" presName="composite" presStyleCnt="0"/>
      <dgm:spPr/>
    </dgm:pt>
    <dgm:pt modelId="{C14F9106-3176-482C-90A7-FC5B5E9215DA}" type="pres">
      <dgm:prSet presAssocID="{886ADA2A-83EE-4CC2-8FC3-5671ABEB2AC1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1CBA932-57FA-49AF-B060-25F47D249081}" type="pres">
      <dgm:prSet presAssocID="{886ADA2A-83EE-4CC2-8FC3-5671ABEB2AC1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04778-12F9-452A-8CFB-6C059E128199}" type="pres">
      <dgm:prSet presAssocID="{8579694D-6CA8-4A84-B20B-7A4620FEB900}" presName="spacing" presStyleCnt="0"/>
      <dgm:spPr/>
    </dgm:pt>
    <dgm:pt modelId="{7B709997-463E-4AE2-9580-5C828CE75453}" type="pres">
      <dgm:prSet presAssocID="{DAE5A2FA-A7C6-4D39-977C-821F8229441D}" presName="composite" presStyleCnt="0"/>
      <dgm:spPr/>
    </dgm:pt>
    <dgm:pt modelId="{F3A0C9A0-04B9-4B11-B2D5-6CB95CF4B236}" type="pres">
      <dgm:prSet presAssocID="{DAE5A2FA-A7C6-4D39-977C-821F8229441D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F3DACB6-836D-45D9-B5BB-715CAA59A3C0}" type="pres">
      <dgm:prSet presAssocID="{DAE5A2FA-A7C6-4D39-977C-821F8229441D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7F7CD-F664-404A-B66A-4AA9D8F606F2}" type="pres">
      <dgm:prSet presAssocID="{8209DE8B-5C6A-4358-8A4A-253C820BEBAC}" presName="spacing" presStyleCnt="0"/>
      <dgm:spPr/>
    </dgm:pt>
    <dgm:pt modelId="{EC274898-60C6-4D91-AFC2-C656E6E8FAA0}" type="pres">
      <dgm:prSet presAssocID="{95CE6934-666E-417D-B8C4-1897E33BC2DF}" presName="composite" presStyleCnt="0"/>
      <dgm:spPr/>
    </dgm:pt>
    <dgm:pt modelId="{5F83D5C5-32A3-4865-B209-75ACEC7D4F57}" type="pres">
      <dgm:prSet presAssocID="{95CE6934-666E-417D-B8C4-1897E33BC2DF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5B6DE39-F540-4A79-8C41-08D813CED6BA}" type="pres">
      <dgm:prSet presAssocID="{95CE6934-666E-417D-B8C4-1897E33BC2D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7A2B4C-FE51-4A1C-9E12-C0BA1927BC9E}" srcId="{43BFD628-0CD5-4D76-8C42-C268832740B6}" destId="{0FF4E8DA-AACE-4ED8-8D20-3FAEE7C9D7F7}" srcOrd="0" destOrd="0" parTransId="{28516878-3E00-4E00-B070-53D7C593508B}" sibTransId="{F44964BD-FCD6-4E7A-B4D1-00C53662EBD6}"/>
    <dgm:cxn modelId="{12FF11C0-73CD-4C7F-8C88-E46159DDAC0A}" srcId="{0FF4E8DA-AACE-4ED8-8D20-3FAEE7C9D7F7}" destId="{84AF3C13-01E4-4256-9994-961AD02ABE30}" srcOrd="0" destOrd="0" parTransId="{C22CA20B-1173-44CD-A8DC-BB81F0FC1A37}" sibTransId="{356ADAE2-5E66-402B-98E6-D0AB60A02C5B}"/>
    <dgm:cxn modelId="{F8806A0B-9064-4BE1-9B6C-6308BBA168EA}" srcId="{0FF4E8DA-AACE-4ED8-8D20-3FAEE7C9D7F7}" destId="{6724335A-8839-44CF-A556-58B0AC36BBC0}" srcOrd="1" destOrd="0" parTransId="{E61994F2-F452-425D-9C28-C0F6E3B3B58F}" sibTransId="{A480B2B6-D36E-4C61-8F7C-11D20945DCFF}"/>
    <dgm:cxn modelId="{FF75FA0D-C04B-434E-9E1A-316A28D3A8E4}" type="presOf" srcId="{78C8C1EE-9729-4C76-BFEE-A429C39297AA}" destId="{B5B6DE39-F540-4A79-8C41-08D813CED6BA}" srcOrd="0" destOrd="2" presId="urn:microsoft.com/office/officeart/2005/8/layout/vList3"/>
    <dgm:cxn modelId="{14CB435B-103F-4547-80D5-43BFEBC8B3A4}" srcId="{886ADA2A-83EE-4CC2-8FC3-5671ABEB2AC1}" destId="{92AFD436-4A9C-4818-99A4-D8433FCFB7D8}" srcOrd="1" destOrd="0" parTransId="{5E445979-E64B-458D-8B3C-1DB99C408BCB}" sibTransId="{3F21B1BD-30A4-444A-9CB2-487B241027C1}"/>
    <dgm:cxn modelId="{6AC6816C-A08E-4B51-83D5-52C48DE17071}" srcId="{95CE6934-666E-417D-B8C4-1897E33BC2DF}" destId="{78C8C1EE-9729-4C76-BFEE-A429C39297AA}" srcOrd="1" destOrd="0" parTransId="{5AF0603D-E4ED-4540-8935-6661C43874A9}" sibTransId="{27A11DC5-F530-483E-9133-63B37E8692BC}"/>
    <dgm:cxn modelId="{E90F77A0-4884-46B0-B750-C7A4EA55D191}" type="presOf" srcId="{92AFD436-4A9C-4818-99A4-D8433FCFB7D8}" destId="{61CBA932-57FA-49AF-B060-25F47D249081}" srcOrd="0" destOrd="2" presId="urn:microsoft.com/office/officeart/2005/8/layout/vList3"/>
    <dgm:cxn modelId="{ECF7B065-7B76-4CFC-8D2C-7423A04B7F08}" srcId="{DAE5A2FA-A7C6-4D39-977C-821F8229441D}" destId="{27385661-0E67-4017-82D1-7178C730BD38}" srcOrd="0" destOrd="0" parTransId="{1A59CD62-0C61-440D-9C81-D3335F210034}" sibTransId="{2DC55948-818A-4B4C-A731-AFD2FCBA7DC3}"/>
    <dgm:cxn modelId="{123C7B4B-718C-46C0-9BA9-41250AE00462}" type="presOf" srcId="{FCA6AD65-8C6F-4CD0-8CFA-10D8B7B2B8F5}" destId="{B5B6DE39-F540-4A79-8C41-08D813CED6BA}" srcOrd="0" destOrd="1" presId="urn:microsoft.com/office/officeart/2005/8/layout/vList3"/>
    <dgm:cxn modelId="{E32AEAED-C8B1-49A9-8458-DBD91B0FE320}" srcId="{43BFD628-0CD5-4D76-8C42-C268832740B6}" destId="{DAE5A2FA-A7C6-4D39-977C-821F8229441D}" srcOrd="2" destOrd="0" parTransId="{C2E350C7-A9C4-463F-8A76-C2C965F498E9}" sibTransId="{8209DE8B-5C6A-4358-8A4A-253C820BEBAC}"/>
    <dgm:cxn modelId="{B6C1FE30-6B7F-48F2-A124-C54BDD80BCB5}" type="presOf" srcId="{703CC7D7-027F-4EE0-92BA-DC5C3CEFF0CD}" destId="{FF3DACB6-836D-45D9-B5BB-715CAA59A3C0}" srcOrd="0" destOrd="2" presId="urn:microsoft.com/office/officeart/2005/8/layout/vList3"/>
    <dgm:cxn modelId="{753D5137-3B66-4262-80B0-B2FBB78CB664}" type="presOf" srcId="{886ADA2A-83EE-4CC2-8FC3-5671ABEB2AC1}" destId="{61CBA932-57FA-49AF-B060-25F47D249081}" srcOrd="0" destOrd="0" presId="urn:microsoft.com/office/officeart/2005/8/layout/vList3"/>
    <dgm:cxn modelId="{A465CFE1-C93E-4D93-8E64-4E643589F347}" type="presOf" srcId="{27385661-0E67-4017-82D1-7178C730BD38}" destId="{FF3DACB6-836D-45D9-B5BB-715CAA59A3C0}" srcOrd="0" destOrd="1" presId="urn:microsoft.com/office/officeart/2005/8/layout/vList3"/>
    <dgm:cxn modelId="{ED5239F7-7A07-44E3-9684-259DEEC06493}" type="presOf" srcId="{DAE5A2FA-A7C6-4D39-977C-821F8229441D}" destId="{FF3DACB6-836D-45D9-B5BB-715CAA59A3C0}" srcOrd="0" destOrd="0" presId="urn:microsoft.com/office/officeart/2005/8/layout/vList3"/>
    <dgm:cxn modelId="{141579DB-A234-4B4F-BF3D-254270807CD8}" type="presOf" srcId="{84AF3C13-01E4-4256-9994-961AD02ABE30}" destId="{E1126E21-1A3F-4CEA-A51E-1D9BDC95385D}" srcOrd="0" destOrd="1" presId="urn:microsoft.com/office/officeart/2005/8/layout/vList3"/>
    <dgm:cxn modelId="{01B6C384-9073-4D0E-9099-7C9FA1349B20}" type="presOf" srcId="{43BFD628-0CD5-4D76-8C42-C268832740B6}" destId="{8999BD35-9463-4F09-BAE5-3D4400B404BF}" srcOrd="0" destOrd="0" presId="urn:microsoft.com/office/officeart/2005/8/layout/vList3"/>
    <dgm:cxn modelId="{A3337855-D67A-489C-938A-A8BE2880845C}" srcId="{95CE6934-666E-417D-B8C4-1897E33BC2DF}" destId="{FCA6AD65-8C6F-4CD0-8CFA-10D8B7B2B8F5}" srcOrd="0" destOrd="0" parTransId="{DAFCBD83-3762-49CE-AFC7-B40475E2C221}" sibTransId="{37C6B981-9BAB-4301-A300-A91D491BF6F9}"/>
    <dgm:cxn modelId="{210A2A81-A3D3-455E-9D4D-677C5379BCD8}" type="presOf" srcId="{6FE614C8-1660-48FE-841C-EE144D86DFF3}" destId="{61CBA932-57FA-49AF-B060-25F47D249081}" srcOrd="0" destOrd="1" presId="urn:microsoft.com/office/officeart/2005/8/layout/vList3"/>
    <dgm:cxn modelId="{434F5701-A619-4DF2-80A0-F632AEF593B2}" type="presOf" srcId="{95CE6934-666E-417D-B8C4-1897E33BC2DF}" destId="{B5B6DE39-F540-4A79-8C41-08D813CED6BA}" srcOrd="0" destOrd="0" presId="urn:microsoft.com/office/officeart/2005/8/layout/vList3"/>
    <dgm:cxn modelId="{AA4A18F7-E120-45FC-BE33-E7720AAB9568}" srcId="{886ADA2A-83EE-4CC2-8FC3-5671ABEB2AC1}" destId="{6FE614C8-1660-48FE-841C-EE144D86DFF3}" srcOrd="0" destOrd="0" parTransId="{52AAEAF9-131A-40C0-8A42-8B8DF4826AED}" sibTransId="{3D5C4735-596E-4641-B801-44BFCE795E63}"/>
    <dgm:cxn modelId="{095C1A34-EB5E-48CF-A2A0-B8B36872ED30}" type="presOf" srcId="{0FF4E8DA-AACE-4ED8-8D20-3FAEE7C9D7F7}" destId="{E1126E21-1A3F-4CEA-A51E-1D9BDC95385D}" srcOrd="0" destOrd="0" presId="urn:microsoft.com/office/officeart/2005/8/layout/vList3"/>
    <dgm:cxn modelId="{06A6B808-B36A-4D56-8263-3BFC27655190}" srcId="{43BFD628-0CD5-4D76-8C42-C268832740B6}" destId="{95CE6934-666E-417D-B8C4-1897E33BC2DF}" srcOrd="3" destOrd="0" parTransId="{A4EA019B-4790-4BD1-9877-1CD0920D1162}" sibTransId="{5EECAF26-C5D1-475C-A164-114409ADECB4}"/>
    <dgm:cxn modelId="{21011500-15D0-4207-847C-B8D61CCE226C}" srcId="{43BFD628-0CD5-4D76-8C42-C268832740B6}" destId="{886ADA2A-83EE-4CC2-8FC3-5671ABEB2AC1}" srcOrd="1" destOrd="0" parTransId="{D0B0EE6E-04BF-4450-92AE-BCCEEE9EA842}" sibTransId="{8579694D-6CA8-4A84-B20B-7A4620FEB900}"/>
    <dgm:cxn modelId="{AF456752-E719-4E75-8284-95B6142E46E4}" srcId="{DAE5A2FA-A7C6-4D39-977C-821F8229441D}" destId="{703CC7D7-027F-4EE0-92BA-DC5C3CEFF0CD}" srcOrd="1" destOrd="0" parTransId="{B17D959E-E1F1-478B-96FC-950C43CB4B96}" sibTransId="{E8E0F72C-D2E5-4CE7-84E1-F4CE961836A0}"/>
    <dgm:cxn modelId="{377A8A0C-DDC1-4A05-A16B-ED5728E0647E}" type="presOf" srcId="{6724335A-8839-44CF-A556-58B0AC36BBC0}" destId="{E1126E21-1A3F-4CEA-A51E-1D9BDC95385D}" srcOrd="0" destOrd="2" presId="urn:microsoft.com/office/officeart/2005/8/layout/vList3"/>
    <dgm:cxn modelId="{04EB31BC-B7A1-4204-A697-E10B908841A4}" type="presParOf" srcId="{8999BD35-9463-4F09-BAE5-3D4400B404BF}" destId="{49911BA6-9621-45AC-BEE3-ACC03120810A}" srcOrd="0" destOrd="0" presId="urn:microsoft.com/office/officeart/2005/8/layout/vList3"/>
    <dgm:cxn modelId="{233A48D5-7D59-4C9B-A5BA-F494FD9E4EDF}" type="presParOf" srcId="{49911BA6-9621-45AC-BEE3-ACC03120810A}" destId="{EE20293B-025B-4751-9329-B8E3EC4291F5}" srcOrd="0" destOrd="0" presId="urn:microsoft.com/office/officeart/2005/8/layout/vList3"/>
    <dgm:cxn modelId="{824EF1BA-3B8D-437B-BA1A-CED9DF0C7940}" type="presParOf" srcId="{49911BA6-9621-45AC-BEE3-ACC03120810A}" destId="{E1126E21-1A3F-4CEA-A51E-1D9BDC95385D}" srcOrd="1" destOrd="0" presId="urn:microsoft.com/office/officeart/2005/8/layout/vList3"/>
    <dgm:cxn modelId="{0B3F0CAD-B551-4EFD-AB02-2D0BB306B544}" type="presParOf" srcId="{8999BD35-9463-4F09-BAE5-3D4400B404BF}" destId="{CCB9F41E-88A2-4C4D-A46F-F6B2C97C467F}" srcOrd="1" destOrd="0" presId="urn:microsoft.com/office/officeart/2005/8/layout/vList3"/>
    <dgm:cxn modelId="{D7EF4177-2C36-457A-87EE-D71867EE390A}" type="presParOf" srcId="{8999BD35-9463-4F09-BAE5-3D4400B404BF}" destId="{8EBF1828-53A4-431F-B7AD-BD662DA69484}" srcOrd="2" destOrd="0" presId="urn:microsoft.com/office/officeart/2005/8/layout/vList3"/>
    <dgm:cxn modelId="{C1986D4D-45FA-498E-BA89-59C0009CF72A}" type="presParOf" srcId="{8EBF1828-53A4-431F-B7AD-BD662DA69484}" destId="{C14F9106-3176-482C-90A7-FC5B5E9215DA}" srcOrd="0" destOrd="0" presId="urn:microsoft.com/office/officeart/2005/8/layout/vList3"/>
    <dgm:cxn modelId="{967B1C3B-62DF-4693-AB98-BCF5BD58D6F5}" type="presParOf" srcId="{8EBF1828-53A4-431F-B7AD-BD662DA69484}" destId="{61CBA932-57FA-49AF-B060-25F47D249081}" srcOrd="1" destOrd="0" presId="urn:microsoft.com/office/officeart/2005/8/layout/vList3"/>
    <dgm:cxn modelId="{3D5C8FDC-7B2E-4B1D-89CC-A2D46D36AC47}" type="presParOf" srcId="{8999BD35-9463-4F09-BAE5-3D4400B404BF}" destId="{57904778-12F9-452A-8CFB-6C059E128199}" srcOrd="3" destOrd="0" presId="urn:microsoft.com/office/officeart/2005/8/layout/vList3"/>
    <dgm:cxn modelId="{F5D27CBC-5BE2-4658-B3C9-7271AE8B07C2}" type="presParOf" srcId="{8999BD35-9463-4F09-BAE5-3D4400B404BF}" destId="{7B709997-463E-4AE2-9580-5C828CE75453}" srcOrd="4" destOrd="0" presId="urn:microsoft.com/office/officeart/2005/8/layout/vList3"/>
    <dgm:cxn modelId="{3F228B3E-075B-457C-BDBD-F29336B494F8}" type="presParOf" srcId="{7B709997-463E-4AE2-9580-5C828CE75453}" destId="{F3A0C9A0-04B9-4B11-B2D5-6CB95CF4B236}" srcOrd="0" destOrd="0" presId="urn:microsoft.com/office/officeart/2005/8/layout/vList3"/>
    <dgm:cxn modelId="{FFABE304-A617-499F-A370-60815B7DEAAA}" type="presParOf" srcId="{7B709997-463E-4AE2-9580-5C828CE75453}" destId="{FF3DACB6-836D-45D9-B5BB-715CAA59A3C0}" srcOrd="1" destOrd="0" presId="urn:microsoft.com/office/officeart/2005/8/layout/vList3"/>
    <dgm:cxn modelId="{A4E0639A-8C19-475D-A98E-AC7924F7735A}" type="presParOf" srcId="{8999BD35-9463-4F09-BAE5-3D4400B404BF}" destId="{13C7F7CD-F664-404A-B66A-4AA9D8F606F2}" srcOrd="5" destOrd="0" presId="urn:microsoft.com/office/officeart/2005/8/layout/vList3"/>
    <dgm:cxn modelId="{6A0DECED-CBE2-4E9E-B058-BC576D6775F1}" type="presParOf" srcId="{8999BD35-9463-4F09-BAE5-3D4400B404BF}" destId="{EC274898-60C6-4D91-AFC2-C656E6E8FAA0}" srcOrd="6" destOrd="0" presId="urn:microsoft.com/office/officeart/2005/8/layout/vList3"/>
    <dgm:cxn modelId="{37238F65-83CA-44AF-BB65-1335436EC61A}" type="presParOf" srcId="{EC274898-60C6-4D91-AFC2-C656E6E8FAA0}" destId="{5F83D5C5-32A3-4865-B209-75ACEC7D4F57}" srcOrd="0" destOrd="0" presId="urn:microsoft.com/office/officeart/2005/8/layout/vList3"/>
    <dgm:cxn modelId="{254C6BF3-8524-4880-8CE5-F9F810C0118A}" type="presParOf" srcId="{EC274898-60C6-4D91-AFC2-C656E6E8FAA0}" destId="{B5B6DE39-F540-4A79-8C41-08D813CED6B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26E21-1A3F-4CEA-A51E-1D9BDC95385D}">
      <dsp:nvSpPr>
        <dsp:cNvPr id="0" name=""/>
        <dsp:cNvSpPr/>
      </dsp:nvSpPr>
      <dsp:spPr>
        <a:xfrm rot="10800000">
          <a:off x="1894377" y="2928"/>
          <a:ext cx="6530816" cy="99759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910" tIns="60960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Water	</a:t>
          </a:r>
          <a:endParaRPr lang="en-US" sz="16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Beer is ~90% water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Mineral content can impact mash performance and fermentation process</a:t>
          </a:r>
          <a:endParaRPr lang="en-US" sz="1200" kern="1200" dirty="0">
            <a:solidFill>
              <a:schemeClr val="tx1"/>
            </a:solidFill>
          </a:endParaRPr>
        </a:p>
      </dsp:txBody>
      <dsp:txXfrm rot="10800000">
        <a:off x="2143774" y="2928"/>
        <a:ext cx="6281419" cy="997590"/>
      </dsp:txXfrm>
    </dsp:sp>
    <dsp:sp modelId="{EE20293B-025B-4751-9329-B8E3EC4291F5}">
      <dsp:nvSpPr>
        <dsp:cNvPr id="0" name=""/>
        <dsp:cNvSpPr/>
      </dsp:nvSpPr>
      <dsp:spPr>
        <a:xfrm>
          <a:off x="1395582" y="2928"/>
          <a:ext cx="997590" cy="9975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BA932-57FA-49AF-B060-25F47D249081}">
      <dsp:nvSpPr>
        <dsp:cNvPr id="0" name=""/>
        <dsp:cNvSpPr/>
      </dsp:nvSpPr>
      <dsp:spPr>
        <a:xfrm rot="10800000">
          <a:off x="1894377" y="1298307"/>
          <a:ext cx="6530816" cy="997590"/>
        </a:xfrm>
        <a:prstGeom prst="homePlate">
          <a:avLst/>
        </a:prstGeom>
        <a:solidFill>
          <a:schemeClr val="accent5">
            <a:hueOff val="1344768"/>
            <a:satOff val="-13130"/>
            <a:lumOff val="-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910" tIns="60960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Malted Barley</a:t>
          </a:r>
          <a:endParaRPr lang="en-US" sz="16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Available as malt extract or whole grain (advanced)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Provides flavor, body, and a source of sugars for fermentation</a:t>
          </a:r>
          <a:endParaRPr lang="en-US" sz="1200" kern="1200" dirty="0">
            <a:solidFill>
              <a:schemeClr val="tx1"/>
            </a:solidFill>
          </a:endParaRPr>
        </a:p>
      </dsp:txBody>
      <dsp:txXfrm rot="10800000">
        <a:off x="2143774" y="1298307"/>
        <a:ext cx="6281419" cy="997590"/>
      </dsp:txXfrm>
    </dsp:sp>
    <dsp:sp modelId="{C14F9106-3176-482C-90A7-FC5B5E9215DA}">
      <dsp:nvSpPr>
        <dsp:cNvPr id="0" name=""/>
        <dsp:cNvSpPr/>
      </dsp:nvSpPr>
      <dsp:spPr>
        <a:xfrm>
          <a:off x="1395582" y="1298307"/>
          <a:ext cx="997590" cy="99759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DACB6-836D-45D9-B5BB-715CAA59A3C0}">
      <dsp:nvSpPr>
        <dsp:cNvPr id="0" name=""/>
        <dsp:cNvSpPr/>
      </dsp:nvSpPr>
      <dsp:spPr>
        <a:xfrm rot="10800000">
          <a:off x="1894377" y="2593686"/>
          <a:ext cx="6530816" cy="997590"/>
        </a:xfrm>
        <a:prstGeom prst="homePlate">
          <a:avLst/>
        </a:prstGeom>
        <a:solidFill>
          <a:schemeClr val="accent5">
            <a:hueOff val="2689535"/>
            <a:satOff val="-26259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910" tIns="60960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Hops</a:t>
          </a:r>
          <a:endParaRPr lang="en-US" sz="16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Preservative agent and adds bitterness to balance sweet malt sugars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Types, amounts, and step additions have strong impact on beer flavor</a:t>
          </a:r>
          <a:endParaRPr lang="en-US" sz="1200" kern="1200" dirty="0">
            <a:solidFill>
              <a:schemeClr val="tx1"/>
            </a:solidFill>
          </a:endParaRPr>
        </a:p>
      </dsp:txBody>
      <dsp:txXfrm rot="10800000">
        <a:off x="2143774" y="2593686"/>
        <a:ext cx="6281419" cy="997590"/>
      </dsp:txXfrm>
    </dsp:sp>
    <dsp:sp modelId="{F3A0C9A0-04B9-4B11-B2D5-6CB95CF4B236}">
      <dsp:nvSpPr>
        <dsp:cNvPr id="0" name=""/>
        <dsp:cNvSpPr/>
      </dsp:nvSpPr>
      <dsp:spPr>
        <a:xfrm>
          <a:off x="1395582" y="2593686"/>
          <a:ext cx="997590" cy="99759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6DE39-F540-4A79-8C41-08D813CED6BA}">
      <dsp:nvSpPr>
        <dsp:cNvPr id="0" name=""/>
        <dsp:cNvSpPr/>
      </dsp:nvSpPr>
      <dsp:spPr>
        <a:xfrm rot="10800000">
          <a:off x="1894377" y="3889064"/>
          <a:ext cx="6530816" cy="997590"/>
        </a:xfrm>
        <a:prstGeom prst="homePlate">
          <a:avLst/>
        </a:prstGeom>
        <a:solidFill>
          <a:schemeClr val="accent5">
            <a:hueOff val="4034303"/>
            <a:satOff val="-39389"/>
            <a:lumOff val="-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910" tIns="60960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Yeast</a:t>
          </a:r>
          <a:endParaRPr lang="en-US" sz="16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Convert fermentable sugars into carbon dioxide and ethanol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Each strain has an optimum temperature range</a:t>
          </a:r>
          <a:endParaRPr lang="en-US" sz="1200" kern="1200" dirty="0">
            <a:solidFill>
              <a:schemeClr val="tx1"/>
            </a:solidFill>
          </a:endParaRPr>
        </a:p>
      </dsp:txBody>
      <dsp:txXfrm rot="10800000">
        <a:off x="2143774" y="3889064"/>
        <a:ext cx="6281419" cy="997590"/>
      </dsp:txXfrm>
    </dsp:sp>
    <dsp:sp modelId="{5F83D5C5-32A3-4865-B209-75ACEC7D4F57}">
      <dsp:nvSpPr>
        <dsp:cNvPr id="0" name=""/>
        <dsp:cNvSpPr/>
      </dsp:nvSpPr>
      <dsp:spPr>
        <a:xfrm>
          <a:off x="1395582" y="3889064"/>
          <a:ext cx="997590" cy="99759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30" tIns="47115" rIns="94230" bIns="471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30" tIns="47115" rIns="94230" bIns="47115" rtlCol="0"/>
          <a:lstStyle>
            <a:lvl1pPr algn="r">
              <a:defRPr sz="1200"/>
            </a:lvl1pPr>
          </a:lstStyle>
          <a:p>
            <a:fld id="{6EEF8290-40B6-8842-866D-3735C1EFFE55}" type="datetime1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69424"/>
          </a:xfrm>
          <a:prstGeom prst="rect">
            <a:avLst/>
          </a:prstGeom>
        </p:spPr>
        <p:txBody>
          <a:bodyPr vert="horz" lIns="94230" tIns="47115" rIns="94230" bIns="471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3"/>
            <a:ext cx="3077739" cy="469424"/>
          </a:xfrm>
          <a:prstGeom prst="rect">
            <a:avLst/>
          </a:prstGeom>
        </p:spPr>
        <p:txBody>
          <a:bodyPr vert="horz" lIns="94230" tIns="47115" rIns="94230" bIns="47115" rtlCol="0" anchor="b"/>
          <a:lstStyle>
            <a:lvl1pPr algn="r">
              <a:defRPr sz="1200"/>
            </a:lvl1pPr>
          </a:lstStyle>
          <a:p>
            <a:fld id="{530E6269-DF60-1341-9972-2D1ED519C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62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30" tIns="47115" rIns="94230" bIns="471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30" tIns="47115" rIns="94230" bIns="47115" rtlCol="0"/>
          <a:lstStyle>
            <a:lvl1pPr algn="r">
              <a:defRPr sz="1200"/>
            </a:lvl1pPr>
          </a:lstStyle>
          <a:p>
            <a:fld id="{C91499DA-C70D-074E-B6FB-FC7DD5F98DF8}" type="datetime1">
              <a:rPr lang="en-US" smtClean="0"/>
              <a:t>12/3/2018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30" tIns="47115" rIns="94230" bIns="471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vert="horz" lIns="94230" tIns="47115" rIns="94230" bIns="471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69424"/>
          </a:xfrm>
          <a:prstGeom prst="rect">
            <a:avLst/>
          </a:prstGeom>
        </p:spPr>
        <p:txBody>
          <a:bodyPr vert="horz" lIns="94230" tIns="47115" rIns="94230" bIns="471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3"/>
            <a:ext cx="3077739" cy="469424"/>
          </a:xfrm>
          <a:prstGeom prst="rect">
            <a:avLst/>
          </a:prstGeom>
        </p:spPr>
        <p:txBody>
          <a:bodyPr vert="horz" lIns="94230" tIns="47115" rIns="94230" bIns="47115" rtlCol="0" anchor="b"/>
          <a:lstStyle>
            <a:lvl1pPr algn="r">
              <a:defRPr sz="1200"/>
            </a:lvl1pPr>
          </a:lstStyle>
          <a:p>
            <a:fld id="{F1BA375A-1123-5E4A-9C56-A6D9B97A9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880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375A-1123-5E4A-9C56-A6D9B97A90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60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375A-1123-5E4A-9C56-A6D9B97A90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375A-1123-5E4A-9C56-A6D9B97A90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98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375A-1123-5E4A-9C56-A6D9B97A90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99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393DC-E2A9-4FD1-83E2-33F469FBD5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55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393DC-E2A9-4FD1-83E2-33F469FBD5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42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393DC-E2A9-4FD1-83E2-33F469FBD5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7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8A840-AABC-4ED8-B34B-5AE48BE98F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14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8A840-AABC-4ED8-B34B-5AE48BE98F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37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393DC-E2A9-4FD1-83E2-33F469FBD5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12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393DC-E2A9-4FD1-83E2-33F469FBD5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7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375A-1123-5E4A-9C56-A6D9B97A90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11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393DC-E2A9-4FD1-83E2-33F469FBD50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05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393DC-E2A9-4FD1-83E2-33F469FBD50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93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375A-1123-5E4A-9C56-A6D9B97A90D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42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393DC-E2A9-4FD1-83E2-33F469FBD50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73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393DC-E2A9-4FD1-83E2-33F469FBD50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742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393DC-E2A9-4FD1-83E2-33F469FBD50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74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375A-1123-5E4A-9C56-A6D9B97A90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11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375A-1123-5E4A-9C56-A6D9B97A90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88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375A-1123-5E4A-9C56-A6D9B97A90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30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375A-1123-5E4A-9C56-A6D9B97A90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35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375A-1123-5E4A-9C56-A6D9B97A90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35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375A-1123-5E4A-9C56-A6D9B97A90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47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375A-1123-5E4A-9C56-A6D9B97A90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45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460500"/>
            <a:ext cx="7200900" cy="2806700"/>
          </a:xfrm>
          <a:prstGeom prst="rect">
            <a:avLst/>
          </a:prstGeom>
          <a:solidFill>
            <a:srgbClr val="007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9353" y="1696344"/>
            <a:ext cx="6167163" cy="989925"/>
          </a:xfrm>
        </p:spPr>
        <p:txBody>
          <a:bodyPr lIns="0" bIns="0">
            <a:normAutofit/>
          </a:bodyPr>
          <a:lstStyle>
            <a:lvl1pPr algn="l">
              <a:defRPr sz="3400" b="0" i="0" baseline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AIChE Beer Brewing Competition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823885"/>
            <a:ext cx="6167163" cy="496419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 sz="2400" b="0" i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2017 Winners Webinar</a:t>
            </a:r>
          </a:p>
        </p:txBody>
      </p:sp>
    </p:spTree>
    <p:extLst>
      <p:ext uri="{BB962C8B-B14F-4D97-AF65-F5344CB8AC3E}">
        <p14:creationId xmlns:p14="http://schemas.microsoft.com/office/powerpoint/2010/main" val="250818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87592" y="6356350"/>
            <a:ext cx="752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1F828677-349C-A845-AFD8-E1880F4B08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2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8B0E315-DDD3-40B6-A029-98FEE114A0E3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ADC4BD66-5549-4213-83EF-13616DDC9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460500"/>
            <a:ext cx="7200900" cy="2806700"/>
          </a:xfrm>
          <a:prstGeom prst="rect">
            <a:avLst/>
          </a:prstGeom>
          <a:solidFill>
            <a:srgbClr val="007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353" y="1696344"/>
            <a:ext cx="6167163" cy="989925"/>
          </a:xfrm>
        </p:spPr>
        <p:txBody>
          <a:bodyPr lIns="0" bIns="0">
            <a:normAutofit/>
          </a:bodyPr>
          <a:lstStyle>
            <a:lvl1pPr algn="l">
              <a:defRPr sz="3400" b="0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823885"/>
            <a:ext cx="6167163" cy="496419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 sz="2400" b="0" i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638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007B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86983"/>
            <a:ext cx="6961188" cy="14880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9353" y="1696344"/>
            <a:ext cx="6167163" cy="1478656"/>
          </a:xfrm>
          <a:ln>
            <a:noFill/>
          </a:ln>
        </p:spPr>
        <p:txBody>
          <a:bodyPr lIns="0" bIns="0">
            <a:normAutofit/>
          </a:bodyPr>
          <a:lstStyle>
            <a:lvl1pPr algn="l">
              <a:defRPr sz="3600" b="0" i="0" baseline="0">
                <a:solidFill>
                  <a:schemeClr val="accent1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Click to edit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08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Headline 1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500" y="300038"/>
            <a:ext cx="8229600" cy="63552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Title – Blue 36pt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87592" y="6356350"/>
            <a:ext cx="752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1F828677-349C-A845-AFD8-E1880F4B0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1054100"/>
            <a:ext cx="8229600" cy="336550"/>
          </a:xfrm>
        </p:spPr>
        <p:txBody>
          <a:bodyPr wrap="square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rgbClr val="00A4C4"/>
                </a:solidFill>
              </a:defRPr>
            </a:lvl1pPr>
          </a:lstStyle>
          <a:p>
            <a:pPr lvl="0"/>
            <a:r>
              <a:rPr lang="en-US" dirty="0" smtClean="0"/>
              <a:t>Click to create Master headline – CYAN 24pt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17500" y="1543050"/>
            <a:ext cx="8229600" cy="3771900"/>
          </a:xfrm>
        </p:spPr>
        <p:txBody>
          <a:bodyPr bIns="0">
            <a:normAutofit/>
          </a:bodyPr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body text – BLACK 20pt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lIns="91440" anchor="ctr" anchorCtr="0"/>
          <a:lstStyle>
            <a:lvl1pPr>
              <a:defRPr sz="700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0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1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500" y="300038"/>
            <a:ext cx="8229600" cy="6355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 – Blue 36pt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lIns="91440" anchor="ctr" anchorCtr="0"/>
          <a:lstStyle>
            <a:lvl1pPr>
              <a:defRPr sz="700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1054100"/>
            <a:ext cx="8229600" cy="41703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Master body text – BLACK 24pt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87592" y="6356350"/>
            <a:ext cx="752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1F828677-349C-A845-AFD8-E1880F4B08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500" y="181505"/>
            <a:ext cx="8229600" cy="635529"/>
          </a:xfrm>
        </p:spPr>
        <p:txBody>
          <a:bodyPr>
            <a:noAutofit/>
          </a:bodyPr>
          <a:lstStyle>
            <a:lvl1pPr>
              <a:defRPr sz="3600" baseline="0"/>
            </a:lvl1pPr>
          </a:lstStyle>
          <a:p>
            <a:r>
              <a:rPr lang="en-US" dirty="0" smtClean="0"/>
              <a:t>Click To Edit Title – Blue 36pt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lIns="91440" anchor="ctr" anchorCtr="0"/>
          <a:lstStyle>
            <a:lvl1pPr>
              <a:defRPr sz="700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1054100"/>
            <a:ext cx="8229600" cy="413649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Master body text – BLACK 24pt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87592" y="6356350"/>
            <a:ext cx="752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1F828677-349C-A845-AFD8-E1880F4B08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66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500" y="325438"/>
            <a:ext cx="8229600" cy="635529"/>
          </a:xfrm>
        </p:spPr>
        <p:txBody>
          <a:bodyPr>
            <a:noAutofit/>
          </a:bodyPr>
          <a:lstStyle>
            <a:lvl1pPr>
              <a:defRPr sz="3600" baseline="0"/>
            </a:lvl1pPr>
          </a:lstStyle>
          <a:p>
            <a:r>
              <a:rPr lang="en-US" dirty="0" smtClean="0"/>
              <a:t>Click To Edit Title – Blue 36pt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lIns="91440" anchor="ctr" anchorCtr="0"/>
          <a:lstStyle>
            <a:lvl1pPr>
              <a:defRPr sz="700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1054100"/>
            <a:ext cx="2355850" cy="41449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Master body text BLACK 24pt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3225800" y="1049339"/>
            <a:ext cx="5461000" cy="41449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</a:lstStyle>
          <a:p>
            <a:r>
              <a:rPr lang="en-US" dirty="0" smtClean="0"/>
              <a:t>Insert Photo/Graphic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87592" y="6356350"/>
            <a:ext cx="752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1F828677-349C-A845-AFD8-E1880F4B08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7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500" y="319618"/>
            <a:ext cx="8229600" cy="6355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 – BLUE 36pt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lIns="91440" anchor="ctr" anchorCtr="0"/>
          <a:lstStyle>
            <a:lvl1pPr>
              <a:defRPr sz="700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55600" y="1070507"/>
            <a:ext cx="8229600" cy="963611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baseline="0"/>
            </a:lvl1pPr>
          </a:lstStyle>
          <a:p>
            <a:pPr lvl="0"/>
            <a:r>
              <a:rPr lang="en-US" dirty="0" smtClean="0"/>
              <a:t>Click to edit Master body text BLACK 24pt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57200" y="3150131"/>
            <a:ext cx="3917950" cy="29210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</a:lstStyle>
          <a:p>
            <a:r>
              <a:rPr lang="en-US" dirty="0" smtClean="0"/>
              <a:t>Insert Photo/Graphic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768850" y="3150131"/>
            <a:ext cx="3917950" cy="29210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</a:lstStyle>
          <a:p>
            <a:r>
              <a:rPr lang="en-US" dirty="0" smtClean="0"/>
              <a:t>Insert Photo/Graphic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87592" y="6356350"/>
            <a:ext cx="752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1F828677-349C-A845-AFD8-E1880F4B08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8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200" y="323850"/>
            <a:ext cx="8229600" cy="6355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 – Blue 36pt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lIns="91440" anchor="ctr" anchorCtr="0"/>
          <a:lstStyle>
            <a:lvl1pPr>
              <a:defRPr sz="700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1042989"/>
            <a:ext cx="8229600" cy="96361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Master body text BLACK 24pt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317500" y="2163763"/>
            <a:ext cx="8229600" cy="304323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</a:lstStyle>
          <a:p>
            <a:r>
              <a:rPr lang="en-US" dirty="0" smtClean="0"/>
              <a:t>Insert Photo/Graphic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87592" y="6356350"/>
            <a:ext cx="752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1F828677-349C-A845-AFD8-E1880F4B08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2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2100" y="311868"/>
            <a:ext cx="8229600" cy="61126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 smtClean="0"/>
              <a:t>Click To Edit Title – BLUE 36pt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54100"/>
            <a:ext cx="8229600" cy="4727056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9" r:id="rId2"/>
    <p:sldLayoutId id="2147483675" r:id="rId3"/>
    <p:sldLayoutId id="2147483670" r:id="rId4"/>
    <p:sldLayoutId id="2147483672" r:id="rId5"/>
    <p:sldLayoutId id="2147483674" r:id="rId6"/>
    <p:sldLayoutId id="2147483676" r:id="rId7"/>
    <p:sldLayoutId id="2147483677" r:id="rId8"/>
    <p:sldLayoutId id="2147483678" r:id="rId9"/>
    <p:sldLayoutId id="2147483673" r:id="rId10"/>
    <p:sldLayoutId id="2147483680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chemeClr val="accent1"/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50000"/>
        </a:lnSpc>
        <a:spcBef>
          <a:spcPts val="0"/>
        </a:spcBef>
        <a:buClr>
          <a:srgbClr val="007BB7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50000"/>
        </a:lnSpc>
        <a:spcBef>
          <a:spcPts val="0"/>
        </a:spcBef>
        <a:buClr>
          <a:srgbClr val="007BB7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50000"/>
        </a:lnSpc>
        <a:spcBef>
          <a:spcPts val="0"/>
        </a:spcBef>
        <a:buClr>
          <a:srgbClr val="007BB7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50000"/>
        </a:lnSpc>
        <a:spcBef>
          <a:spcPts val="0"/>
        </a:spcBef>
        <a:buClr>
          <a:srgbClr val="007BB7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50000"/>
        </a:lnSpc>
        <a:spcBef>
          <a:spcPts val="0"/>
        </a:spcBef>
        <a:buClr>
          <a:srgbClr val="007BB7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jpg"/><Relationship Id="rId4" Type="http://schemas.openxmlformats.org/officeDocument/2006/relationships/image" Target="../media/image19.tm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mp"/><Relationship Id="rId3" Type="http://schemas.openxmlformats.org/officeDocument/2006/relationships/image" Target="../media/image18.tmp"/><Relationship Id="rId7" Type="http://schemas.openxmlformats.org/officeDocument/2006/relationships/image" Target="../media/image22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tmp"/><Relationship Id="rId5" Type="http://schemas.openxmlformats.org/officeDocument/2006/relationships/image" Target="../media/image20.jpg"/><Relationship Id="rId4" Type="http://schemas.openxmlformats.org/officeDocument/2006/relationships/image" Target="../media/image19.tmp"/><Relationship Id="rId9" Type="http://schemas.openxmlformats.org/officeDocument/2006/relationships/image" Target="../media/image24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na01.safelinks.protection.outlook.com/?url=http://www.homebrewersassociation.org&amp;data=02|01|satipler@dow.com|ab8d5db98501426dff4908d560f69d38|c3e32f53cb7f4809968d1cc4ccc785fe|0|0|636521534748604703&amp;sdata=/MwkGdbRnQr5i2wMtUvIZ//y8dW5mpaeZc%2BSACP/%2B3E%3D&amp;reserved=0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na01.safelinks.protection.outlook.com/?url=http://www.homebrewersassociation.org/community/clubs/find-a-homebrew-club/&amp;data=02|01|satipler@dow.com|ab8d5db98501426dff4908d560f69d38|c3e32f53cb7f4809968d1cc4ccc785fe|0|0|636521534748604703&amp;sdata=aEECpbim0ef0KDoOXGG7yJdI%2Buc8aIaBmAuPCdCBMS0%3D&amp;reserved=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353" y="1696344"/>
            <a:ext cx="6543250" cy="989925"/>
          </a:xfrm>
        </p:spPr>
        <p:txBody>
          <a:bodyPr>
            <a:normAutofit fontScale="90000"/>
          </a:bodyPr>
          <a:lstStyle/>
          <a:p>
            <a:r>
              <a:rPr lang="en-US" dirty="0"/>
              <a:t>A Winning Recipe: Chemical Engineers and </a:t>
            </a:r>
            <a:r>
              <a:rPr lang="en-US" dirty="0" smtClean="0"/>
              <a:t>Homebrew</a:t>
            </a:r>
            <a:br>
              <a:rPr lang="en-US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86269"/>
            <a:ext cx="6167163" cy="531493"/>
          </a:xfrm>
        </p:spPr>
        <p:txBody>
          <a:bodyPr/>
          <a:lstStyle/>
          <a:p>
            <a:r>
              <a:rPr lang="en-US" dirty="0" err="1" smtClean="0"/>
              <a:t>MMAIChE</a:t>
            </a:r>
            <a:r>
              <a:rPr lang="en-US" dirty="0" smtClean="0"/>
              <a:t> Seminar</a:t>
            </a:r>
          </a:p>
          <a:p>
            <a:r>
              <a:rPr lang="en-US" dirty="0" smtClean="0"/>
              <a:t>4 December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0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Competition Summary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17 AIChE Local Section teams competed</a:t>
            </a:r>
          </a:p>
          <a:p>
            <a:pPr marL="406400" lvl="1" indent="-406400">
              <a:buFont typeface="Arial" panose="020B0604020202020204" pitchFamily="34" charset="0"/>
              <a:buChar char="•"/>
            </a:pPr>
            <a:r>
              <a:rPr lang="en-US" dirty="0" smtClean="0"/>
              <a:t>32 brews judged (</a:t>
            </a:r>
            <a:r>
              <a:rPr lang="en-US" dirty="0"/>
              <a:t>15 </a:t>
            </a:r>
            <a:r>
              <a:rPr lang="en-US" dirty="0" smtClean="0"/>
              <a:t>dark/malty, 10 bright/hoppy, 7 seasonal)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66 guest taste judges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10 Beer Judge Certification Program (BJCP) judges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15+ onsite and 10 pre-competition volunteers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1F828677-349C-A845-AFD8-E1880F4B089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70" y="4803494"/>
            <a:ext cx="2645892" cy="175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MMAIChE</a:t>
            </a:r>
            <a:r>
              <a:rPr lang="en-US" dirty="0" smtClean="0"/>
              <a:t> Brewing Process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68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</a:t>
            </a:r>
            <a:r>
              <a:rPr lang="en-US" dirty="0" err="1" smtClean="0"/>
              <a:t>MMAIChE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Mid-Michigan Local Section (Midland, Michigan)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William </a:t>
            </a:r>
            <a:r>
              <a:rPr lang="en-US" dirty="0" smtClean="0"/>
              <a:t>Liechty, David Couling, Scott Tipler, </a:t>
            </a:r>
            <a:r>
              <a:rPr lang="en-US" dirty="0" err="1" smtClean="0"/>
              <a:t>Bala</a:t>
            </a:r>
            <a:r>
              <a:rPr lang="en-US" dirty="0" smtClean="0"/>
              <a:t> Sreedhar, Pat Heider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2017 Summary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b="1" dirty="0"/>
              <a:t>Brews</a:t>
            </a:r>
            <a:r>
              <a:rPr lang="en-US" dirty="0"/>
              <a:t>: Black Lagoon Porter (American Porter, Dark/Malty) and Billy’s Breakfast Bitter (Strong Bitter, Bright/Hoppy)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b="1" dirty="0"/>
              <a:t>Awards</a:t>
            </a:r>
            <a:r>
              <a:rPr lang="en-US" dirty="0"/>
              <a:t>: Grand Prize, 1</a:t>
            </a:r>
            <a:r>
              <a:rPr lang="en-US" baseline="30000" dirty="0"/>
              <a:t>st</a:t>
            </a:r>
            <a:r>
              <a:rPr lang="en-US" dirty="0"/>
              <a:t> in Bright/Hoppy Tasting Category, 3</a:t>
            </a:r>
            <a:r>
              <a:rPr lang="en-US" baseline="30000" dirty="0"/>
              <a:t>rd</a:t>
            </a:r>
            <a:r>
              <a:rPr lang="en-US" dirty="0"/>
              <a:t> in Dark/Malty Tasting Category, 3</a:t>
            </a:r>
            <a:r>
              <a:rPr lang="en-US" baseline="30000" dirty="0"/>
              <a:t>rd</a:t>
            </a:r>
            <a:r>
              <a:rPr lang="en-US" dirty="0"/>
              <a:t> Best Poster Presentation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2018 Summary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Brews: </a:t>
            </a:r>
            <a:r>
              <a:rPr lang="en-US" dirty="0" smtClean="0"/>
              <a:t>Saison’s Greetings (Saison), Beyond a Reasonable Stout (American Stout), Open Loop IPA (NE IPA)</a:t>
            </a:r>
            <a:endParaRPr lang="en-US" b="1" dirty="0" smtClean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Awards: </a:t>
            </a:r>
            <a:r>
              <a:rPr lang="en-US" dirty="0" smtClean="0"/>
              <a:t>Grand Prize (Saison’s Greetings), Biggest Beer (Beyond a Reasonable Stout)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828677-349C-A845-AFD8-E1880F4B089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66" y="5088303"/>
            <a:ext cx="1512422" cy="14956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675" y="5088303"/>
            <a:ext cx="2049833" cy="13829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2320" y="5379479"/>
            <a:ext cx="3294780" cy="120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8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An incomplete history of beer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/>
            <a:fld id="{1F828677-349C-A845-AFD8-E1880F4B0899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457200"/>
              <a:t>13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17500" y="3139282"/>
            <a:ext cx="8229600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49149" y="5139129"/>
            <a:ext cx="8229599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“Without question, the greatest invention in the history of mankind is beer. Oh, I grant you that the wheel was also a fine invention, but the wheel does not go nearly as well with pizza</a:t>
            </a:r>
            <a:r>
              <a:rPr lang="en-US" dirty="0" smtClean="0">
                <a:solidFill>
                  <a:schemeClr val="bg1"/>
                </a:solidFill>
              </a:rPr>
              <a:t>.”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– Dave Barry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96515" y="2528890"/>
            <a:ext cx="0" cy="6103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180736" y="3139285"/>
            <a:ext cx="0" cy="6103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905000" y="2528889"/>
            <a:ext cx="0" cy="6103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242674" y="3139285"/>
            <a:ext cx="0" cy="6103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1377" y="3902163"/>
            <a:ext cx="1212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2400 BC</a:t>
            </a:r>
            <a:r>
              <a:rPr lang="en-US" sz="1200" dirty="0" smtClean="0"/>
              <a:t>: Sumerians invent the straw for beer drinking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17503" y="1202274"/>
            <a:ext cx="11148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7000 BC: </a:t>
            </a:r>
            <a:r>
              <a:rPr lang="en-US" sz="1200" dirty="0" smtClean="0"/>
              <a:t>Chinese villagers brew fermented fruits and honey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637705" y="1373563"/>
            <a:ext cx="994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882 AD:</a:t>
            </a:r>
            <a:r>
              <a:rPr lang="en-US" sz="1200" dirty="0" smtClean="0"/>
              <a:t> First recorded use of hops in brewing</a:t>
            </a:r>
            <a:endParaRPr lang="en-US" sz="1200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632597" y="3182542"/>
            <a:ext cx="0" cy="6103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27200" y="3809829"/>
            <a:ext cx="1405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1040:</a:t>
            </a:r>
            <a:r>
              <a:rPr lang="en-US" sz="1200" dirty="0" smtClean="0"/>
              <a:t> </a:t>
            </a:r>
            <a:r>
              <a:rPr lang="en-US" sz="1200" dirty="0" err="1" smtClean="0"/>
              <a:t>Weihenstephan</a:t>
            </a:r>
            <a:r>
              <a:rPr lang="en-US" sz="1200" dirty="0" smtClean="0"/>
              <a:t> Abbey Brewery opens</a:t>
            </a:r>
            <a:endParaRPr lang="en-US" sz="1200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226490" y="2528887"/>
            <a:ext cx="0" cy="6103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424499" y="1629996"/>
            <a:ext cx="1440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1516:</a:t>
            </a:r>
            <a:r>
              <a:rPr lang="en-US" sz="1200" dirty="0" smtClean="0"/>
              <a:t> Bavarian Beer Purity law established (</a:t>
            </a:r>
            <a:r>
              <a:rPr lang="en-US" sz="1200" dirty="0" err="1" smtClean="0"/>
              <a:t>Reinheitsgebot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6013455" y="3182540"/>
            <a:ext cx="0" cy="6103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40303" y="1870131"/>
            <a:ext cx="1215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1822:</a:t>
            </a:r>
            <a:r>
              <a:rPr lang="en-US" sz="1200" dirty="0" smtClean="0"/>
              <a:t> India Pale Ale is born</a:t>
            </a:r>
            <a:endParaRPr lang="en-US" sz="1200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4092047" y="2528886"/>
            <a:ext cx="0" cy="6103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65289" y="3838846"/>
            <a:ext cx="1550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1920 - 1933:</a:t>
            </a:r>
            <a:r>
              <a:rPr lang="en-US" sz="1200" dirty="0" smtClean="0"/>
              <a:t> Prohibition era, shutting down many maltsters and small breweries</a:t>
            </a:r>
            <a:endParaRPr lang="en-US" sz="1200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7915574" y="2528888"/>
            <a:ext cx="0" cy="6103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54516" y="1748096"/>
            <a:ext cx="1325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2016 AD:</a:t>
            </a:r>
            <a:r>
              <a:rPr lang="en-US" sz="1200" dirty="0" smtClean="0"/>
              <a:t> Number of breweries in US exceeds 5000. 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3132220" y="3836195"/>
            <a:ext cx="130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1705:</a:t>
            </a:r>
            <a:r>
              <a:rPr lang="en-US" sz="1200" dirty="0" smtClean="0"/>
              <a:t> Pale ale/bitter production begins for well-heeled English</a:t>
            </a:r>
            <a:endParaRPr lang="en-US" sz="1200" dirty="0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7524986" y="3139276"/>
            <a:ext cx="0" cy="6103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026110" y="3836193"/>
            <a:ext cx="1325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1978:</a:t>
            </a:r>
            <a:r>
              <a:rPr lang="en-US" sz="1200" dirty="0" smtClean="0"/>
              <a:t> Record low number of breweries in US (89)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725269" y="1558545"/>
            <a:ext cx="1215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1722:</a:t>
            </a:r>
            <a:r>
              <a:rPr lang="en-US" sz="1200" dirty="0" smtClean="0"/>
              <a:t> Porter is born and gives rise to industrial brewing</a:t>
            </a:r>
            <a:endParaRPr lang="en-US" sz="1200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345053" y="2492973"/>
            <a:ext cx="0" cy="6103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771317" y="2492973"/>
            <a:ext cx="0" cy="6103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247411" y="1814688"/>
            <a:ext cx="1215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1967:</a:t>
            </a:r>
            <a:r>
              <a:rPr lang="en-US" sz="1200" dirty="0" smtClean="0"/>
              <a:t> First US Light Beer (</a:t>
            </a:r>
            <a:r>
              <a:rPr lang="en-US" sz="1200" dirty="0" err="1" smtClean="0"/>
              <a:t>Gablinger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3259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Brewing ingredients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/>
            <a:fld id="{1F828677-349C-A845-AFD8-E1880F4B0899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457200"/>
              <a:t>14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23471061"/>
              </p:ext>
            </p:extLst>
          </p:nvPr>
        </p:nvGraphicFramePr>
        <p:xfrm>
          <a:off x="-676776" y="1201167"/>
          <a:ext cx="9820776" cy="4889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4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3" y="384264"/>
            <a:ext cx="6170529" cy="635530"/>
          </a:xfrm>
        </p:spPr>
        <p:txBody>
          <a:bodyPr/>
          <a:lstStyle/>
          <a:p>
            <a:r>
              <a:rPr lang="en-US" dirty="0" err="1" smtClean="0"/>
              <a:t>Homebrewing</a:t>
            </a:r>
            <a:r>
              <a:rPr lang="en-US" dirty="0" smtClean="0"/>
              <a:t> equipment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7499" y="1258732"/>
            <a:ext cx="8651137" cy="396573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Home breweries span a wide range of process sophistication and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Opportunities to customize and DIY are endless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/>
            <a:fld id="{1F828677-349C-A845-AFD8-E1880F4B0899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457200"/>
              <a:t>15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6" name="Content Placeholder 10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2264501"/>
            <a:ext cx="2651760" cy="20761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8" descr="http://www.theelectricbrewery.com/images/IMG_2215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634" y="2264501"/>
            <a:ext cx="2651760" cy="209302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05348d18-7c28-445a-bb4c-1471bc5009fc@NAMP16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677" y="2264501"/>
            <a:ext cx="2651760" cy="20930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8640" y="4800239"/>
            <a:ext cx="2144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~$200 investment</a:t>
            </a:r>
          </a:p>
          <a:p>
            <a:pPr algn="ctr"/>
            <a:r>
              <a:rPr lang="en-US" dirty="0" smtClean="0"/>
              <a:t>Kit/mini-mash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37736" y="4800239"/>
            <a:ext cx="2652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~$</a:t>
            </a:r>
            <a:r>
              <a:rPr lang="en-US" dirty="0" smtClean="0"/>
              <a:t>1000 investment</a:t>
            </a:r>
            <a:endParaRPr lang="en-US" dirty="0"/>
          </a:p>
          <a:p>
            <a:pPr algn="ctr"/>
            <a:r>
              <a:rPr lang="en-US" dirty="0" smtClean="0"/>
              <a:t>All-grain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46634" y="4800239"/>
            <a:ext cx="2651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&gt;$3000 investment</a:t>
            </a:r>
          </a:p>
          <a:p>
            <a:pPr algn="ctr"/>
            <a:r>
              <a:rPr lang="en-US" dirty="0" smtClean="0"/>
              <a:t>All-grain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46634" y="4393982"/>
            <a:ext cx="2604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www.electricbrewery.com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3254167" y="4352747"/>
            <a:ext cx="2356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Team </a:t>
            </a:r>
            <a:r>
              <a:rPr lang="en-US" dirty="0" err="1" smtClean="0"/>
              <a:t>MMAIChE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426720" y="5570991"/>
            <a:ext cx="8371673" cy="76353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Increasing cost, complexity, and process control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4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4" y="369018"/>
            <a:ext cx="6141787" cy="611263"/>
          </a:xfrm>
        </p:spPr>
        <p:txBody>
          <a:bodyPr/>
          <a:lstStyle/>
          <a:p>
            <a:r>
              <a:rPr lang="en-US" dirty="0" smtClean="0"/>
              <a:t>Baseline Process Filled with </a:t>
            </a:r>
            <a:r>
              <a:rPr lang="en-US" dirty="0" err="1" smtClean="0"/>
              <a:t>ChemE</a:t>
            </a:r>
            <a:r>
              <a:rPr lang="en-US" dirty="0" smtClean="0"/>
              <a:t> Challenges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5017" y="1187972"/>
            <a:ext cx="5943600" cy="481888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10779" y="2064004"/>
            <a:ext cx="1162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Malt Extraction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0959" y="5112589"/>
            <a:ext cx="1500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Fermentation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8939" y="853560"/>
            <a:ext cx="1000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Hops Addition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5424" y="2003313"/>
            <a:ext cx="22959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Reaction Engineering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Starch hydrolysis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Separations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Malt extraction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Removal of spent grain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47070" y="2003313"/>
            <a:ext cx="18369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Separations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Hops extraction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68726" y="4681701"/>
            <a:ext cx="27352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Reaction Engineering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Fermentation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Process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Temperature, Stoichiometry</a:t>
            </a:r>
          </a:p>
        </p:txBody>
      </p:sp>
    </p:spTree>
    <p:extLst>
      <p:ext uri="{BB962C8B-B14F-4D97-AF65-F5344CB8AC3E}">
        <p14:creationId xmlns:p14="http://schemas.microsoft.com/office/powerpoint/2010/main" val="141570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62458" y="1581968"/>
            <a:ext cx="5486400" cy="4251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311868"/>
            <a:ext cx="6123740" cy="611263"/>
          </a:xfrm>
        </p:spPr>
        <p:txBody>
          <a:bodyPr/>
          <a:lstStyle/>
          <a:p>
            <a:r>
              <a:rPr lang="en-US" dirty="0" smtClean="0"/>
              <a:t>Baseline Process Filled with </a:t>
            </a:r>
            <a:r>
              <a:rPr lang="en-US" dirty="0" err="1" smtClean="0"/>
              <a:t>ChemE</a:t>
            </a:r>
            <a:r>
              <a:rPr lang="en-US" dirty="0" smtClean="0"/>
              <a:t> Challenges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54189" y="1104488"/>
            <a:ext cx="1222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Malt Extraction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0666" y="5870918"/>
            <a:ext cx="1431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Fermentation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3025" y="1130972"/>
            <a:ext cx="1168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Hops Addition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0830" y="2230440"/>
            <a:ext cx="24623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50" b="1" dirty="0" smtClean="0"/>
              <a:t>Reaction Engineering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50" dirty="0" smtClean="0"/>
              <a:t>Starch hydrolysis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50" b="1" dirty="0" smtClean="0"/>
              <a:t>Separations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50" dirty="0" smtClean="0"/>
              <a:t>Malt extraction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50" dirty="0" smtClean="0"/>
              <a:t>Removal of spent grain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63668" y="2330468"/>
            <a:ext cx="2425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Separations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Hops extraction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63668" y="4855256"/>
            <a:ext cx="26752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Reaction Engineering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Fermentation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Process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Temperature, Stoichiometry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8204" y="2315896"/>
            <a:ext cx="16227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Heat Exchanger Design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3668" y="3871203"/>
            <a:ext cx="2542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Heat Exchanger Design</a:t>
            </a:r>
          </a:p>
        </p:txBody>
      </p:sp>
    </p:spTree>
    <p:extLst>
      <p:ext uri="{BB962C8B-B14F-4D97-AF65-F5344CB8AC3E}">
        <p14:creationId xmlns:p14="http://schemas.microsoft.com/office/powerpoint/2010/main" val="37088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MMAIChE</a:t>
            </a:r>
            <a:r>
              <a:rPr lang="en-US" dirty="0" smtClean="0"/>
              <a:t> Brewing Process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7931" y="1299849"/>
            <a:ext cx="4498225" cy="4706821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300" dirty="0">
                <a:solidFill>
                  <a:schemeClr val="bg1">
                    <a:lumMod val="85000"/>
                  </a:schemeClr>
                </a:solidFill>
              </a:rPr>
              <a:t>Water treatment with various brewing salts to achieve desired water profile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dirty="0">
                <a:solidFill>
                  <a:schemeClr val="bg1">
                    <a:lumMod val="85000"/>
                  </a:schemeClr>
                </a:solidFill>
              </a:rPr>
              <a:t>Starch conversion (</a:t>
            </a:r>
            <a:r>
              <a:rPr lang="en-US" sz="1300" dirty="0" err="1">
                <a:solidFill>
                  <a:schemeClr val="bg1">
                    <a:lumMod val="85000"/>
                  </a:schemeClr>
                </a:solidFill>
              </a:rPr>
              <a:t>saccharification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</a:rPr>
              <a:t>) using heat-exchanged recirculating mash (HERMS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)  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</a:rPr>
              <a:t>Mash/</a:t>
            </a:r>
            <a:r>
              <a:rPr lang="en-US" sz="1300" dirty="0" err="1">
                <a:solidFill>
                  <a:schemeClr val="bg1">
                    <a:lumMod val="85000"/>
                  </a:schemeClr>
                </a:solidFill>
              </a:rPr>
              <a:t>lauter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bg1">
                    <a:lumMod val="85000"/>
                  </a:schemeClr>
                </a:solidFill>
              </a:rPr>
              <a:t>tun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(MLT 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</a:rPr>
              <a:t>= 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V-1) </a:t>
            </a:r>
            <a:b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Hot 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</a:rPr>
              <a:t>liquor tank 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(HLT 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</a:rPr>
              <a:t>= 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HX-1)  </a:t>
            </a:r>
            <a:endParaRPr lang="en-US" sz="13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300" dirty="0">
                <a:solidFill>
                  <a:schemeClr val="bg1">
                    <a:lumMod val="85000"/>
                  </a:schemeClr>
                </a:solidFill>
              </a:rPr>
              <a:t>Hop addition 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and isomerization in 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</a:rPr>
              <a:t>boil kettle (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V-2)  </a:t>
            </a:r>
            <a:endParaRPr lang="en-US" sz="13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300" dirty="0">
                <a:solidFill>
                  <a:schemeClr val="bg1">
                    <a:lumMod val="85000"/>
                  </a:schemeClr>
                </a:solidFill>
              </a:rPr>
              <a:t>Wort cooling via </a:t>
            </a:r>
            <a:r>
              <a:rPr lang="en-US" sz="1300" dirty="0" err="1">
                <a:solidFill>
                  <a:schemeClr val="bg1">
                    <a:lumMod val="85000"/>
                  </a:schemeClr>
                </a:solidFill>
              </a:rPr>
              <a:t>counterflow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</a:rPr>
              <a:t> wort 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chiller (HX-2)</a:t>
            </a:r>
            <a:endParaRPr lang="en-US" sz="13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300" dirty="0">
                <a:solidFill>
                  <a:schemeClr val="bg1">
                    <a:lumMod val="85000"/>
                  </a:schemeClr>
                </a:solidFill>
              </a:rPr>
              <a:t>Direct O</a:t>
            </a:r>
            <a:r>
              <a:rPr lang="en-US" sz="1300" baseline="-25000" dirty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</a:rPr>
              <a:t> injection through 0.5 µm 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diffusion 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</a:rPr>
              <a:t>stone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dirty="0">
                <a:solidFill>
                  <a:schemeClr val="bg1">
                    <a:lumMod val="85000"/>
                  </a:schemeClr>
                </a:solidFill>
              </a:rPr>
              <a:t>Fermentation in temperature-controlled chamber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dirty="0">
                <a:solidFill>
                  <a:schemeClr val="bg1">
                    <a:lumMod val="85000"/>
                  </a:schemeClr>
                </a:solidFill>
              </a:rPr>
              <a:t>Force carbonation with CO</a:t>
            </a:r>
            <a:r>
              <a:rPr lang="en-US" sz="1300" baseline="-25000" dirty="0">
                <a:solidFill>
                  <a:schemeClr val="bg1">
                    <a:lumMod val="85000"/>
                  </a:schemeClr>
                </a:solidFill>
              </a:rPr>
              <a:t>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dirty="0">
                <a:solidFill>
                  <a:schemeClr val="bg1">
                    <a:lumMod val="85000"/>
                  </a:schemeClr>
                </a:solidFill>
              </a:rPr>
              <a:t>Packaging with </a:t>
            </a:r>
            <a:r>
              <a:rPr lang="en-US" sz="1300" dirty="0" err="1">
                <a:solidFill>
                  <a:schemeClr val="bg1">
                    <a:lumMod val="85000"/>
                  </a:schemeClr>
                </a:solidFill>
              </a:rPr>
              <a:t>Blichmann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bg1">
                    <a:lumMod val="85000"/>
                  </a:schemeClr>
                </a:solidFill>
              </a:rPr>
              <a:t>BeerGun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</a:rPr>
              <a:t>®</a:t>
            </a:r>
          </a:p>
          <a:p>
            <a:endParaRPr lang="en-US" sz="13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/>
            <a:fld id="{1F828677-349C-A845-AFD8-E1880F4B0899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457200"/>
              <a:t>18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97708" y="1298311"/>
            <a:ext cx="4297295" cy="3474720"/>
            <a:chOff x="22247942" y="5425316"/>
            <a:chExt cx="9672639" cy="74930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47942" y="5425316"/>
              <a:ext cx="9672639" cy="7493001"/>
            </a:xfrm>
            <a:prstGeom prst="rect">
              <a:avLst/>
            </a:prstGeom>
          </p:spPr>
        </p:pic>
        <p:pic>
          <p:nvPicPr>
            <p:cNvPr id="8" name="Picture 9" descr="Image result for beer ta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76742" y="11658245"/>
              <a:ext cx="896016" cy="1024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80234" y="8077219"/>
              <a:ext cx="554304" cy="75623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89400" y="7924800"/>
              <a:ext cx="554304" cy="756236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 bwMode="auto">
            <a:xfrm>
              <a:off x="27127200" y="11277600"/>
              <a:ext cx="0" cy="89344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26405205" y="12170254"/>
              <a:ext cx="72199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24578992" y="6577908"/>
              <a:ext cx="1129145" cy="597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V-1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460086" y="6519331"/>
              <a:ext cx="1120515" cy="597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V-2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960323" y="6416473"/>
              <a:ext cx="1168058" cy="597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HX-1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596967" y="8729828"/>
              <a:ext cx="1169584" cy="467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HX-2</a:t>
              </a:r>
              <a:endParaRPr 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520434" y="11180847"/>
              <a:ext cx="1324493" cy="597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V-3</a:t>
              </a:r>
              <a:endParaRPr 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697593" y="9784614"/>
              <a:ext cx="1207358" cy="597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V-4</a:t>
              </a:r>
              <a:endParaRPr lang="en-US" sz="1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113664" y="1490909"/>
            <a:ext cx="28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35192" y="1979867"/>
            <a:ext cx="28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72656" y="1882968"/>
            <a:ext cx="28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89154" y="3113787"/>
            <a:ext cx="28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61853" y="3380540"/>
            <a:ext cx="28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22673" y="4159940"/>
            <a:ext cx="28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8434" y="3483119"/>
            <a:ext cx="28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14286" y="4294234"/>
            <a:ext cx="28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4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Iterative recipe design process</a:t>
            </a:r>
            <a:endParaRPr lang="en-US" sz="3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17515"/>
              </p:ext>
            </p:extLst>
          </p:nvPr>
        </p:nvGraphicFramePr>
        <p:xfrm>
          <a:off x="724808" y="3034492"/>
          <a:ext cx="7916635" cy="2973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5934"/>
                <a:gridCol w="3373673"/>
                <a:gridCol w="3207028"/>
              </a:tblGrid>
              <a:tr h="345758">
                <a:tc>
                  <a:txBody>
                    <a:bodyPr/>
                    <a:lstStyle>
                      <a:lvl1pPr marL="0" algn="l" defTabSz="3291840" rtl="0" eaLnBrk="1" latinLnBrk="0" hangingPunct="1">
                        <a:defRPr sz="6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1645920" algn="l" defTabSz="3291840" rtl="0" eaLnBrk="1" latinLnBrk="0" hangingPunct="1">
                        <a:defRPr sz="6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3291840" algn="l" defTabSz="3291840" rtl="0" eaLnBrk="1" latinLnBrk="0" hangingPunct="1">
                        <a:defRPr sz="6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4937760" algn="l" defTabSz="3291840" rtl="0" eaLnBrk="1" latinLnBrk="0" hangingPunct="1">
                        <a:defRPr sz="6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6583680" algn="l" defTabSz="3291840" rtl="0" eaLnBrk="1" latinLnBrk="0" hangingPunct="1">
                        <a:defRPr sz="6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8229600" algn="l" defTabSz="3291840" rtl="0" eaLnBrk="1" latinLnBrk="0" hangingPunct="1">
                        <a:defRPr sz="6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9875520" algn="l" defTabSz="3291840" rtl="0" eaLnBrk="1" latinLnBrk="0" hangingPunct="1">
                        <a:defRPr sz="6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1521440" algn="l" defTabSz="3291840" rtl="0" eaLnBrk="1" latinLnBrk="0" hangingPunct="1">
                        <a:defRPr sz="6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13167360" algn="l" defTabSz="3291840" rtl="0" eaLnBrk="1" latinLnBrk="0" hangingPunct="1">
                        <a:defRPr sz="6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Recipe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291840" rtl="0" eaLnBrk="1" latinLnBrk="0" hangingPunct="1">
                        <a:defRPr sz="6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1645920" algn="l" defTabSz="3291840" rtl="0" eaLnBrk="1" latinLnBrk="0" hangingPunct="1">
                        <a:defRPr sz="6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3291840" algn="l" defTabSz="3291840" rtl="0" eaLnBrk="1" latinLnBrk="0" hangingPunct="1">
                        <a:defRPr sz="6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4937760" algn="l" defTabSz="3291840" rtl="0" eaLnBrk="1" latinLnBrk="0" hangingPunct="1">
                        <a:defRPr sz="6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6583680" algn="l" defTabSz="3291840" rtl="0" eaLnBrk="1" latinLnBrk="0" hangingPunct="1">
                        <a:defRPr sz="6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8229600" algn="l" defTabSz="3291840" rtl="0" eaLnBrk="1" latinLnBrk="0" hangingPunct="1">
                        <a:defRPr sz="6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9875520" algn="l" defTabSz="3291840" rtl="0" eaLnBrk="1" latinLnBrk="0" hangingPunct="1">
                        <a:defRPr sz="6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1521440" algn="l" defTabSz="3291840" rtl="0" eaLnBrk="1" latinLnBrk="0" hangingPunct="1">
                        <a:defRPr sz="6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13167360" algn="l" defTabSz="3291840" rtl="0" eaLnBrk="1" latinLnBrk="0" hangingPunct="1">
                        <a:defRPr sz="6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Taste Panel Feedback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291840" rtl="0" eaLnBrk="1" latinLnBrk="0" hangingPunct="1">
                        <a:defRPr sz="6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1645920" algn="l" defTabSz="3291840" rtl="0" eaLnBrk="1" latinLnBrk="0" hangingPunct="1">
                        <a:defRPr sz="6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3291840" algn="l" defTabSz="3291840" rtl="0" eaLnBrk="1" latinLnBrk="0" hangingPunct="1">
                        <a:defRPr sz="6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4937760" algn="l" defTabSz="3291840" rtl="0" eaLnBrk="1" latinLnBrk="0" hangingPunct="1">
                        <a:defRPr sz="6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6583680" algn="l" defTabSz="3291840" rtl="0" eaLnBrk="1" latinLnBrk="0" hangingPunct="1">
                        <a:defRPr sz="6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8229600" algn="l" defTabSz="3291840" rtl="0" eaLnBrk="1" latinLnBrk="0" hangingPunct="1">
                        <a:defRPr sz="6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9875520" algn="l" defTabSz="3291840" rtl="0" eaLnBrk="1" latinLnBrk="0" hangingPunct="1">
                        <a:defRPr sz="6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1521440" algn="l" defTabSz="3291840" rtl="0" eaLnBrk="1" latinLnBrk="0" hangingPunct="1">
                        <a:defRPr sz="6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13167360" algn="l" defTabSz="3291840" rtl="0" eaLnBrk="1" latinLnBrk="0" hangingPunct="1">
                        <a:defRPr sz="6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Changes Made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313880">
                <a:tc>
                  <a:txBody>
                    <a:bodyPr/>
                    <a:lstStyle>
                      <a:lvl1pPr marL="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164592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329184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493776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658368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822960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987552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152144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1316736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 Bitter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lvl1pPr marL="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164592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329184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493776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658368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822960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987552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152144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1316736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drinkability</a:t>
                      </a:r>
                    </a:p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hop flavor and aroma</a:t>
                      </a:r>
                    </a:p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Dry finish</a:t>
                      </a:r>
                    </a:p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Needs more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amber/ruby color</a:t>
                      </a:r>
                    </a:p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Hazy appearance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lvl1pPr marL="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164592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329184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493776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658368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822960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987552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152144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1316736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Modified hop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addition schedule to add flameout hops</a:t>
                      </a:r>
                    </a:p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Added 1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dry hop</a:t>
                      </a:r>
                    </a:p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Crystal 40L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Malt</a:t>
                      </a:r>
                    </a:p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cold crash period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</a:tr>
              <a:tr h="1313880">
                <a:tc>
                  <a:txBody>
                    <a:bodyPr/>
                    <a:lstStyle>
                      <a:lvl1pPr marL="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164592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329184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493776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658368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822960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987552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152144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1316736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Porter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lvl1pPr marL="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164592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329184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493776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658368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822960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987552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152144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1316736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Overpowering smoke flavor</a:t>
                      </a:r>
                    </a:p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 color</a:t>
                      </a:r>
                    </a:p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discernable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hop aroma</a:t>
                      </a:r>
                    </a:p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 body and mouthfeel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lvl1pPr marL="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164592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329184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493776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658368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822960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987552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152144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13167360" algn="l" defTabSz="3291840" rtl="0" eaLnBrk="1" latinLnBrk="0" hangingPunct="1">
                        <a:defRPr sz="6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Eliminated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smoked malt</a:t>
                      </a:r>
                    </a:p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Added black patent malt</a:t>
                      </a:r>
                    </a:p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Added light dry hop</a:t>
                      </a:r>
                    </a:p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mash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temperature by 2°F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724808" y="1761747"/>
            <a:ext cx="1415143" cy="674914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Design recipe</a:t>
            </a:r>
            <a:endParaRPr lang="en-US" sz="1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2891972" y="1761747"/>
            <a:ext cx="1415143" cy="674914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Generate product</a:t>
            </a:r>
            <a:endParaRPr lang="en-US" sz="16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059136" y="1761747"/>
            <a:ext cx="1415143" cy="674914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Evaluate product</a:t>
            </a:r>
            <a:endParaRPr lang="en-US" sz="1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7226301" y="1761747"/>
            <a:ext cx="1415143" cy="674914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Bottle final product</a:t>
            </a:r>
            <a:endParaRPr lang="en-US" sz="1600" b="1" dirty="0"/>
          </a:p>
        </p:txBody>
      </p:sp>
      <p:cxnSp>
        <p:nvCxnSpPr>
          <p:cNvPr id="7" name="Straight Arrow Connector 6"/>
          <p:cNvCxnSpPr>
            <a:stCxn id="3" idx="3"/>
            <a:endCxn id="13" idx="1"/>
          </p:cNvCxnSpPr>
          <p:nvPr/>
        </p:nvCxnSpPr>
        <p:spPr>
          <a:xfrm>
            <a:off x="2139951" y="2099204"/>
            <a:ext cx="75202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27980" y="2099204"/>
            <a:ext cx="75202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474279" y="2099204"/>
            <a:ext cx="75202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14" idx="0"/>
            <a:endCxn id="3" idx="0"/>
          </p:cNvCxnSpPr>
          <p:nvPr/>
        </p:nvCxnSpPr>
        <p:spPr>
          <a:xfrm rot="16200000" flipV="1">
            <a:off x="3599544" y="-405417"/>
            <a:ext cx="12700" cy="4334328"/>
          </a:xfrm>
          <a:prstGeom prst="bentConnector3">
            <a:avLst>
              <a:gd name="adj1" fmla="val 377142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5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Introductory Quiz</a:t>
            </a:r>
          </a:p>
        </p:txBody>
      </p:sp>
    </p:spTree>
    <p:extLst>
      <p:ext uri="{BB962C8B-B14F-4D97-AF65-F5344CB8AC3E}">
        <p14:creationId xmlns:p14="http://schemas.microsoft.com/office/powerpoint/2010/main" val="10720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2312" y="2634920"/>
            <a:ext cx="3727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Billy’s Breakfast Bitter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457754" y="2177716"/>
            <a:ext cx="3936780" cy="38260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beers</a:t>
            </a:r>
            <a:endParaRPr lang="en-US" sz="4000" dirty="0"/>
          </a:p>
        </p:txBody>
      </p:sp>
      <p:pic>
        <p:nvPicPr>
          <p:cNvPr id="6" name="Picture 5" descr="Screen Clipping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78" t="2510" b="65351"/>
          <a:stretch/>
        </p:blipFill>
        <p:spPr>
          <a:xfrm>
            <a:off x="3433813" y="2602637"/>
            <a:ext cx="729800" cy="1143000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>
          <a:xfrm>
            <a:off x="573214" y="3857225"/>
            <a:ext cx="37058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Batch Size</a:t>
            </a:r>
            <a:r>
              <a:rPr lang="en-US" sz="1200" dirty="0" smtClean="0"/>
              <a:t>: 5.50 gal	</a:t>
            </a:r>
            <a:r>
              <a:rPr lang="en-US" sz="1200" b="1" dirty="0" smtClean="0"/>
              <a:t>Style</a:t>
            </a:r>
            <a:r>
              <a:rPr lang="en-US" sz="1200" dirty="0" smtClean="0"/>
              <a:t>: Strong Bitter (11C)</a:t>
            </a:r>
          </a:p>
          <a:p>
            <a:r>
              <a:rPr lang="en-US" sz="1200" b="1" dirty="0" smtClean="0"/>
              <a:t>Boil Size</a:t>
            </a:r>
            <a:r>
              <a:rPr lang="en-US" sz="1200" dirty="0" smtClean="0"/>
              <a:t>: 7.50 gal		</a:t>
            </a:r>
            <a:r>
              <a:rPr lang="en-US" sz="1200" b="1" dirty="0" smtClean="0"/>
              <a:t>Style Guide</a:t>
            </a:r>
            <a:r>
              <a:rPr lang="en-US" sz="1200" dirty="0" smtClean="0"/>
              <a:t>: BJCP 2015</a:t>
            </a:r>
          </a:p>
          <a:p>
            <a:r>
              <a:rPr lang="en-US" sz="1200" b="1" dirty="0" smtClean="0"/>
              <a:t>Color</a:t>
            </a:r>
            <a:r>
              <a:rPr lang="en-US" sz="1200" dirty="0" smtClean="0"/>
              <a:t>: 10.4 SRM		</a:t>
            </a:r>
            <a:r>
              <a:rPr lang="en-US" sz="1200" b="1" dirty="0" smtClean="0"/>
              <a:t>Equipment</a:t>
            </a:r>
            <a:r>
              <a:rPr lang="en-US" sz="1200" dirty="0" smtClean="0"/>
              <a:t>: 5 gal Stainless Kegs</a:t>
            </a:r>
          </a:p>
          <a:p>
            <a:r>
              <a:rPr lang="en-US" sz="1200" b="1" dirty="0" smtClean="0"/>
              <a:t>Bitterness</a:t>
            </a:r>
            <a:r>
              <a:rPr lang="en-US" sz="1200" dirty="0" smtClean="0"/>
              <a:t>: 42.9 IBU		</a:t>
            </a:r>
            <a:r>
              <a:rPr lang="en-US" sz="1200" b="1" dirty="0" smtClean="0"/>
              <a:t>Boil Time</a:t>
            </a:r>
            <a:r>
              <a:rPr lang="en-US" sz="1200" dirty="0" smtClean="0"/>
              <a:t>: 60 min</a:t>
            </a:r>
          </a:p>
          <a:p>
            <a:r>
              <a:rPr lang="en-US" sz="1200" b="1" dirty="0" smtClean="0"/>
              <a:t>Est OG</a:t>
            </a:r>
            <a:r>
              <a:rPr lang="en-US" sz="1200" dirty="0" smtClean="0"/>
              <a:t>: 1.057 (14.1° P)	</a:t>
            </a:r>
            <a:r>
              <a:rPr lang="en-US" sz="1200" b="1" dirty="0" smtClean="0">
                <a:solidFill>
                  <a:srgbClr val="FF0000"/>
                </a:solidFill>
              </a:rPr>
              <a:t>Act OG</a:t>
            </a:r>
            <a:r>
              <a:rPr lang="en-US" sz="1200" dirty="0">
                <a:solidFill>
                  <a:srgbClr val="FF0000"/>
                </a:solidFill>
              </a:rPr>
              <a:t>: </a:t>
            </a:r>
            <a:r>
              <a:rPr lang="en-US" sz="1200" dirty="0" smtClean="0">
                <a:solidFill>
                  <a:srgbClr val="FF0000"/>
                </a:solidFill>
              </a:rPr>
              <a:t>1.060</a:t>
            </a:r>
          </a:p>
          <a:p>
            <a:r>
              <a:rPr lang="en-US" sz="1200" b="1" dirty="0" smtClean="0"/>
              <a:t>Mash Profile</a:t>
            </a:r>
            <a:r>
              <a:rPr lang="en-US" sz="1200" dirty="0" smtClean="0"/>
              <a:t>: Single Infusion </a:t>
            </a:r>
            <a:r>
              <a:rPr lang="en-US" sz="1200" dirty="0"/>
              <a:t>at 153°F</a:t>
            </a:r>
            <a:endParaRPr lang="en-US" sz="1200" dirty="0" smtClean="0"/>
          </a:p>
          <a:p>
            <a:r>
              <a:rPr lang="en-US" sz="1200" b="1" dirty="0" smtClean="0"/>
              <a:t>Est FG</a:t>
            </a:r>
            <a:r>
              <a:rPr lang="en-US" sz="1200" dirty="0" smtClean="0"/>
              <a:t>: 1.015 SG (3.8° P)	</a:t>
            </a:r>
            <a:r>
              <a:rPr lang="en-US" sz="1200" b="1" dirty="0" smtClean="0">
                <a:solidFill>
                  <a:srgbClr val="FF0000"/>
                </a:solidFill>
              </a:rPr>
              <a:t>Act FG</a:t>
            </a:r>
            <a:r>
              <a:rPr lang="en-US" sz="1200" dirty="0">
                <a:solidFill>
                  <a:srgbClr val="FF0000"/>
                </a:solidFill>
              </a:rPr>
              <a:t>: </a:t>
            </a:r>
            <a:r>
              <a:rPr lang="en-US" sz="1200" dirty="0" smtClean="0">
                <a:solidFill>
                  <a:srgbClr val="FF0000"/>
                </a:solidFill>
              </a:rPr>
              <a:t>1.014</a:t>
            </a:r>
          </a:p>
          <a:p>
            <a:r>
              <a:rPr lang="en-US" sz="1200" b="1" dirty="0" smtClean="0"/>
              <a:t>Fermentation</a:t>
            </a:r>
            <a:r>
              <a:rPr lang="en-US" sz="1200" dirty="0" smtClean="0"/>
              <a:t>: </a:t>
            </a:r>
            <a:r>
              <a:rPr lang="en-US" sz="1200" dirty="0"/>
              <a:t>67°F</a:t>
            </a:r>
            <a:r>
              <a:rPr lang="en-US" sz="1200" dirty="0" smtClean="0"/>
              <a:t>		</a:t>
            </a:r>
            <a:r>
              <a:rPr lang="en-US" sz="1200" b="1" dirty="0">
                <a:solidFill>
                  <a:srgbClr val="FF0000"/>
                </a:solidFill>
              </a:rPr>
              <a:t>ABV: </a:t>
            </a:r>
            <a:r>
              <a:rPr lang="en-US" sz="1200" b="1" dirty="0" smtClean="0">
                <a:solidFill>
                  <a:srgbClr val="FF0000"/>
                </a:solidFill>
              </a:rPr>
              <a:t>6.1%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Screen Clipping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49" t="1167" b="69707"/>
          <a:stretch/>
        </p:blipFill>
        <p:spPr>
          <a:xfrm>
            <a:off x="7766885" y="2602637"/>
            <a:ext cx="731520" cy="1143000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4692316" y="3894803"/>
            <a:ext cx="37941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Batch Size</a:t>
            </a:r>
            <a:r>
              <a:rPr lang="en-US" sz="1200" dirty="0" smtClean="0"/>
              <a:t>: 5.50 gal	</a:t>
            </a:r>
            <a:r>
              <a:rPr lang="en-US" sz="1200" b="1" dirty="0" smtClean="0"/>
              <a:t>Style</a:t>
            </a:r>
            <a:r>
              <a:rPr lang="en-US" sz="1200" dirty="0" smtClean="0"/>
              <a:t>: American Porter (20A)</a:t>
            </a:r>
          </a:p>
          <a:p>
            <a:r>
              <a:rPr lang="en-US" sz="1200" b="1" dirty="0" smtClean="0"/>
              <a:t>Boil Size</a:t>
            </a:r>
            <a:r>
              <a:rPr lang="en-US" sz="1200" dirty="0" smtClean="0"/>
              <a:t>: 7.50 gal		</a:t>
            </a:r>
            <a:r>
              <a:rPr lang="en-US" sz="1200" b="1" dirty="0" smtClean="0"/>
              <a:t>Style Guide</a:t>
            </a:r>
            <a:r>
              <a:rPr lang="en-US" sz="1200" dirty="0" smtClean="0"/>
              <a:t>: BJCP 2015</a:t>
            </a:r>
          </a:p>
          <a:p>
            <a:r>
              <a:rPr lang="en-US" sz="1200" b="1" dirty="0" smtClean="0"/>
              <a:t>Color</a:t>
            </a:r>
            <a:r>
              <a:rPr lang="en-US" sz="1200" dirty="0" smtClean="0"/>
              <a:t>: 34.3 SRM		</a:t>
            </a:r>
            <a:r>
              <a:rPr lang="en-US" sz="1200" b="1" dirty="0" smtClean="0"/>
              <a:t>Equipment</a:t>
            </a:r>
            <a:r>
              <a:rPr lang="en-US" sz="1200" dirty="0" smtClean="0"/>
              <a:t>: 5 gal Stainless Kegs</a:t>
            </a:r>
          </a:p>
          <a:p>
            <a:r>
              <a:rPr lang="en-US" sz="1200" b="1" dirty="0" smtClean="0"/>
              <a:t>Bitterness</a:t>
            </a:r>
            <a:r>
              <a:rPr lang="en-US" sz="1200" dirty="0" smtClean="0"/>
              <a:t>: 47.3 IBU		</a:t>
            </a:r>
            <a:r>
              <a:rPr lang="en-US" sz="1200" b="1" dirty="0" smtClean="0"/>
              <a:t>Boil Time</a:t>
            </a:r>
            <a:r>
              <a:rPr lang="en-US" sz="1200" dirty="0" smtClean="0"/>
              <a:t>: 60 min</a:t>
            </a:r>
          </a:p>
          <a:p>
            <a:r>
              <a:rPr lang="en-US" sz="1200" b="1" dirty="0" smtClean="0"/>
              <a:t>Est OG</a:t>
            </a:r>
            <a:r>
              <a:rPr lang="en-US" sz="1200" dirty="0" smtClean="0"/>
              <a:t>: 1.063 (15.5° P)	</a:t>
            </a:r>
            <a:r>
              <a:rPr lang="en-US" sz="1200" b="1" dirty="0" smtClean="0">
                <a:solidFill>
                  <a:srgbClr val="FF0000"/>
                </a:solidFill>
              </a:rPr>
              <a:t>Act OG</a:t>
            </a:r>
            <a:r>
              <a:rPr lang="en-US" sz="1200" dirty="0">
                <a:solidFill>
                  <a:srgbClr val="FF0000"/>
                </a:solidFill>
              </a:rPr>
              <a:t>: </a:t>
            </a:r>
            <a:r>
              <a:rPr lang="en-US" sz="1200" dirty="0" smtClean="0">
                <a:solidFill>
                  <a:srgbClr val="FF0000"/>
                </a:solidFill>
              </a:rPr>
              <a:t>1.066</a:t>
            </a:r>
          </a:p>
          <a:p>
            <a:r>
              <a:rPr lang="en-US" sz="1200" b="1" dirty="0" smtClean="0"/>
              <a:t>Mash Profile</a:t>
            </a:r>
            <a:r>
              <a:rPr lang="en-US" sz="1200" dirty="0" smtClean="0"/>
              <a:t>: Single Infusion </a:t>
            </a:r>
            <a:r>
              <a:rPr lang="en-US" sz="1200" dirty="0"/>
              <a:t>at 155°F</a:t>
            </a:r>
            <a:endParaRPr lang="en-US" sz="1200" dirty="0" smtClean="0"/>
          </a:p>
          <a:p>
            <a:r>
              <a:rPr lang="en-US" sz="1200" b="1" dirty="0" smtClean="0"/>
              <a:t>Est FG</a:t>
            </a:r>
            <a:r>
              <a:rPr lang="en-US" sz="1200" dirty="0" smtClean="0"/>
              <a:t>: 1.014 SG (3.7° P)	</a:t>
            </a:r>
            <a:r>
              <a:rPr lang="en-US" sz="1200" b="1" dirty="0" smtClean="0">
                <a:solidFill>
                  <a:srgbClr val="FF0000"/>
                </a:solidFill>
              </a:rPr>
              <a:t>Act </a:t>
            </a:r>
            <a:r>
              <a:rPr lang="en-US" sz="1200" b="1" dirty="0">
                <a:solidFill>
                  <a:srgbClr val="FF0000"/>
                </a:solidFill>
              </a:rPr>
              <a:t>FG</a:t>
            </a:r>
            <a:r>
              <a:rPr lang="en-US" sz="1200" dirty="0">
                <a:solidFill>
                  <a:srgbClr val="FF0000"/>
                </a:solidFill>
              </a:rPr>
              <a:t>: </a:t>
            </a:r>
            <a:r>
              <a:rPr lang="en-US" sz="1200" dirty="0" smtClean="0">
                <a:solidFill>
                  <a:srgbClr val="FF0000"/>
                </a:solidFill>
              </a:rPr>
              <a:t>1.019</a:t>
            </a:r>
          </a:p>
          <a:p>
            <a:r>
              <a:rPr lang="en-US" sz="1200" b="1" dirty="0" smtClean="0"/>
              <a:t>Fermentation</a:t>
            </a:r>
            <a:r>
              <a:rPr lang="en-US" sz="1200" dirty="0" smtClean="0"/>
              <a:t>: 67°F		</a:t>
            </a:r>
            <a:r>
              <a:rPr lang="en-US" sz="1200" b="1" dirty="0" smtClean="0">
                <a:solidFill>
                  <a:srgbClr val="FF0000"/>
                </a:solidFill>
              </a:rPr>
              <a:t>ABV</a:t>
            </a:r>
            <a:r>
              <a:rPr lang="en-US" sz="1200" b="1" dirty="0">
                <a:solidFill>
                  <a:srgbClr val="FF0000"/>
                </a:solidFill>
              </a:rPr>
              <a:t>: </a:t>
            </a:r>
            <a:r>
              <a:rPr lang="en-US" sz="1200" b="1" dirty="0" smtClean="0">
                <a:solidFill>
                  <a:srgbClr val="FF0000"/>
                </a:solidFill>
              </a:rPr>
              <a:t>6.3%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1027" y="2634920"/>
            <a:ext cx="3262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Black Lagoon Porter</a:t>
            </a:r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4581027" y="2183013"/>
            <a:ext cx="4024563" cy="38260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4" r="66102" b="54044"/>
          <a:stretch/>
        </p:blipFill>
        <p:spPr>
          <a:xfrm>
            <a:off x="292100" y="1360992"/>
            <a:ext cx="685800" cy="68580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5" b="53794"/>
          <a:stretch/>
        </p:blipFill>
        <p:spPr>
          <a:xfrm>
            <a:off x="4572004" y="1360992"/>
            <a:ext cx="680861" cy="685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4994" y="1339085"/>
            <a:ext cx="399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Bright and hoppy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5410533" y="1360992"/>
            <a:ext cx="347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Dark and malty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311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2312" y="2634920"/>
            <a:ext cx="3727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Billy’s Breakfast Bitter (44/50)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457754" y="2177716"/>
            <a:ext cx="3936780" cy="38260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beers</a:t>
            </a:r>
            <a:endParaRPr lang="en-US" sz="4000" dirty="0"/>
          </a:p>
        </p:txBody>
      </p:sp>
      <p:pic>
        <p:nvPicPr>
          <p:cNvPr id="6" name="Picture 5" descr="Screen Clipping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78" t="2510" b="65351"/>
          <a:stretch/>
        </p:blipFill>
        <p:spPr>
          <a:xfrm>
            <a:off x="3433813" y="2602637"/>
            <a:ext cx="729800" cy="1143000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>
          <a:xfrm>
            <a:off x="573214" y="3857225"/>
            <a:ext cx="37058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Batch Size</a:t>
            </a:r>
            <a:r>
              <a:rPr lang="en-US" sz="1200" dirty="0" smtClean="0"/>
              <a:t>: 5.50 gal	</a:t>
            </a:r>
            <a:r>
              <a:rPr lang="en-US" sz="1200" b="1" dirty="0" smtClean="0"/>
              <a:t>Style</a:t>
            </a:r>
            <a:r>
              <a:rPr lang="en-US" sz="1200" dirty="0" smtClean="0"/>
              <a:t>: Strong Bitter (11C)</a:t>
            </a:r>
          </a:p>
          <a:p>
            <a:r>
              <a:rPr lang="en-US" sz="1200" b="1" dirty="0" smtClean="0"/>
              <a:t>Boil Size</a:t>
            </a:r>
            <a:r>
              <a:rPr lang="en-US" sz="1200" dirty="0" smtClean="0"/>
              <a:t>: 7.50 gal		</a:t>
            </a:r>
            <a:r>
              <a:rPr lang="en-US" sz="1200" b="1" dirty="0" smtClean="0"/>
              <a:t>Style Guide</a:t>
            </a:r>
            <a:r>
              <a:rPr lang="en-US" sz="1200" dirty="0" smtClean="0"/>
              <a:t>: BJCP 2015</a:t>
            </a:r>
          </a:p>
          <a:p>
            <a:r>
              <a:rPr lang="en-US" sz="1200" b="1" dirty="0" smtClean="0"/>
              <a:t>Color</a:t>
            </a:r>
            <a:r>
              <a:rPr lang="en-US" sz="1200" dirty="0" smtClean="0"/>
              <a:t>: 10.4 SRM		</a:t>
            </a:r>
            <a:r>
              <a:rPr lang="en-US" sz="1200" b="1" dirty="0" smtClean="0"/>
              <a:t>Equipment</a:t>
            </a:r>
            <a:r>
              <a:rPr lang="en-US" sz="1200" dirty="0" smtClean="0"/>
              <a:t>: 5 gal Stainless Kegs</a:t>
            </a:r>
          </a:p>
          <a:p>
            <a:r>
              <a:rPr lang="en-US" sz="1200" b="1" dirty="0" smtClean="0"/>
              <a:t>Bitterness</a:t>
            </a:r>
            <a:r>
              <a:rPr lang="en-US" sz="1200" dirty="0" smtClean="0"/>
              <a:t>: 42.9 IBU		</a:t>
            </a:r>
            <a:r>
              <a:rPr lang="en-US" sz="1200" b="1" dirty="0" smtClean="0"/>
              <a:t>Boil Time</a:t>
            </a:r>
            <a:r>
              <a:rPr lang="en-US" sz="1200" dirty="0" smtClean="0"/>
              <a:t>: 60 min</a:t>
            </a:r>
          </a:p>
          <a:p>
            <a:r>
              <a:rPr lang="en-US" sz="1200" b="1" dirty="0" smtClean="0"/>
              <a:t>Est OG</a:t>
            </a:r>
            <a:r>
              <a:rPr lang="en-US" sz="1200" dirty="0" smtClean="0"/>
              <a:t>: 1.057 (14.1° P)	</a:t>
            </a:r>
            <a:r>
              <a:rPr lang="en-US" sz="1200" b="1" dirty="0" smtClean="0">
                <a:solidFill>
                  <a:srgbClr val="FF0000"/>
                </a:solidFill>
              </a:rPr>
              <a:t>Act OG</a:t>
            </a:r>
            <a:r>
              <a:rPr lang="en-US" sz="1200" dirty="0">
                <a:solidFill>
                  <a:srgbClr val="FF0000"/>
                </a:solidFill>
              </a:rPr>
              <a:t>: </a:t>
            </a:r>
            <a:r>
              <a:rPr lang="en-US" sz="1200" dirty="0" smtClean="0">
                <a:solidFill>
                  <a:srgbClr val="FF0000"/>
                </a:solidFill>
              </a:rPr>
              <a:t>1.060</a:t>
            </a:r>
          </a:p>
          <a:p>
            <a:r>
              <a:rPr lang="en-US" sz="1200" b="1" dirty="0" smtClean="0"/>
              <a:t>Mash Profile</a:t>
            </a:r>
            <a:r>
              <a:rPr lang="en-US" sz="1200" dirty="0" smtClean="0"/>
              <a:t>: Single Infusion </a:t>
            </a:r>
            <a:r>
              <a:rPr lang="en-US" sz="1200" dirty="0"/>
              <a:t>at 153°F</a:t>
            </a:r>
            <a:endParaRPr lang="en-US" sz="1200" dirty="0" smtClean="0"/>
          </a:p>
          <a:p>
            <a:r>
              <a:rPr lang="en-US" sz="1200" b="1" dirty="0" smtClean="0"/>
              <a:t>Est FG</a:t>
            </a:r>
            <a:r>
              <a:rPr lang="en-US" sz="1200" dirty="0" smtClean="0"/>
              <a:t>: 1.015 SG (3.8° P)	</a:t>
            </a:r>
            <a:r>
              <a:rPr lang="en-US" sz="1200" b="1" dirty="0" smtClean="0">
                <a:solidFill>
                  <a:srgbClr val="FF0000"/>
                </a:solidFill>
              </a:rPr>
              <a:t>Act FG</a:t>
            </a:r>
            <a:r>
              <a:rPr lang="en-US" sz="1200" dirty="0">
                <a:solidFill>
                  <a:srgbClr val="FF0000"/>
                </a:solidFill>
              </a:rPr>
              <a:t>: </a:t>
            </a:r>
            <a:r>
              <a:rPr lang="en-US" sz="1200" dirty="0" smtClean="0">
                <a:solidFill>
                  <a:srgbClr val="FF0000"/>
                </a:solidFill>
              </a:rPr>
              <a:t>1.014</a:t>
            </a:r>
          </a:p>
          <a:p>
            <a:r>
              <a:rPr lang="en-US" sz="1200" b="1" dirty="0" smtClean="0"/>
              <a:t>Fermentation</a:t>
            </a:r>
            <a:r>
              <a:rPr lang="en-US" sz="1200" dirty="0" smtClean="0"/>
              <a:t>: </a:t>
            </a:r>
            <a:r>
              <a:rPr lang="en-US" sz="1200" dirty="0"/>
              <a:t>67°F</a:t>
            </a:r>
            <a:r>
              <a:rPr lang="en-US" sz="1200" dirty="0" smtClean="0"/>
              <a:t>		</a:t>
            </a:r>
            <a:r>
              <a:rPr lang="en-US" sz="1200" b="1" dirty="0">
                <a:solidFill>
                  <a:srgbClr val="FF0000"/>
                </a:solidFill>
              </a:rPr>
              <a:t>ABV: </a:t>
            </a:r>
            <a:r>
              <a:rPr lang="en-US" sz="1200" b="1" dirty="0" smtClean="0">
                <a:solidFill>
                  <a:srgbClr val="FF0000"/>
                </a:solidFill>
              </a:rPr>
              <a:t>6.1%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Screen Clipping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49" t="1167" b="69707"/>
          <a:stretch/>
        </p:blipFill>
        <p:spPr>
          <a:xfrm>
            <a:off x="7766885" y="2602637"/>
            <a:ext cx="731520" cy="1143000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4692316" y="3894803"/>
            <a:ext cx="37941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Batch Size</a:t>
            </a:r>
            <a:r>
              <a:rPr lang="en-US" sz="1200" dirty="0" smtClean="0"/>
              <a:t>: 5.50 gal	</a:t>
            </a:r>
            <a:r>
              <a:rPr lang="en-US" sz="1200" b="1" dirty="0" smtClean="0"/>
              <a:t>Style</a:t>
            </a:r>
            <a:r>
              <a:rPr lang="en-US" sz="1200" dirty="0" smtClean="0"/>
              <a:t>: American Porter (20A)</a:t>
            </a:r>
          </a:p>
          <a:p>
            <a:r>
              <a:rPr lang="en-US" sz="1200" b="1" dirty="0" smtClean="0"/>
              <a:t>Boil Size</a:t>
            </a:r>
            <a:r>
              <a:rPr lang="en-US" sz="1200" dirty="0" smtClean="0"/>
              <a:t>: 7.50 gal		</a:t>
            </a:r>
            <a:r>
              <a:rPr lang="en-US" sz="1200" b="1" dirty="0" smtClean="0"/>
              <a:t>Style Guide</a:t>
            </a:r>
            <a:r>
              <a:rPr lang="en-US" sz="1200" dirty="0" smtClean="0"/>
              <a:t>: BJCP 2015</a:t>
            </a:r>
          </a:p>
          <a:p>
            <a:r>
              <a:rPr lang="en-US" sz="1200" b="1" dirty="0" smtClean="0"/>
              <a:t>Color</a:t>
            </a:r>
            <a:r>
              <a:rPr lang="en-US" sz="1200" dirty="0" smtClean="0"/>
              <a:t>: 34.3 SRM		</a:t>
            </a:r>
            <a:r>
              <a:rPr lang="en-US" sz="1200" b="1" dirty="0" smtClean="0"/>
              <a:t>Equipment</a:t>
            </a:r>
            <a:r>
              <a:rPr lang="en-US" sz="1200" dirty="0" smtClean="0"/>
              <a:t>: 5 gal Stainless Kegs</a:t>
            </a:r>
          </a:p>
          <a:p>
            <a:r>
              <a:rPr lang="en-US" sz="1200" b="1" dirty="0" smtClean="0"/>
              <a:t>Bitterness</a:t>
            </a:r>
            <a:r>
              <a:rPr lang="en-US" sz="1200" dirty="0" smtClean="0"/>
              <a:t>: 47.3 IBU		</a:t>
            </a:r>
            <a:r>
              <a:rPr lang="en-US" sz="1200" b="1" dirty="0" smtClean="0"/>
              <a:t>Boil Time</a:t>
            </a:r>
            <a:r>
              <a:rPr lang="en-US" sz="1200" dirty="0" smtClean="0"/>
              <a:t>: 60 min</a:t>
            </a:r>
          </a:p>
          <a:p>
            <a:r>
              <a:rPr lang="en-US" sz="1200" b="1" dirty="0" smtClean="0"/>
              <a:t>Est OG</a:t>
            </a:r>
            <a:r>
              <a:rPr lang="en-US" sz="1200" dirty="0" smtClean="0"/>
              <a:t>: 1.063 (15.5° P)	</a:t>
            </a:r>
            <a:r>
              <a:rPr lang="en-US" sz="1200" b="1" dirty="0" smtClean="0">
                <a:solidFill>
                  <a:srgbClr val="FF0000"/>
                </a:solidFill>
              </a:rPr>
              <a:t>Act OG</a:t>
            </a:r>
            <a:r>
              <a:rPr lang="en-US" sz="1200" dirty="0">
                <a:solidFill>
                  <a:srgbClr val="FF0000"/>
                </a:solidFill>
              </a:rPr>
              <a:t>: </a:t>
            </a:r>
            <a:r>
              <a:rPr lang="en-US" sz="1200" dirty="0" smtClean="0">
                <a:solidFill>
                  <a:srgbClr val="FF0000"/>
                </a:solidFill>
              </a:rPr>
              <a:t>1.066</a:t>
            </a:r>
          </a:p>
          <a:p>
            <a:r>
              <a:rPr lang="en-US" sz="1200" b="1" dirty="0" smtClean="0"/>
              <a:t>Mash Profile</a:t>
            </a:r>
            <a:r>
              <a:rPr lang="en-US" sz="1200" dirty="0" smtClean="0"/>
              <a:t>: Single Infusion </a:t>
            </a:r>
            <a:r>
              <a:rPr lang="en-US" sz="1200" dirty="0"/>
              <a:t>at 155°F</a:t>
            </a:r>
            <a:endParaRPr lang="en-US" sz="1200" dirty="0" smtClean="0"/>
          </a:p>
          <a:p>
            <a:r>
              <a:rPr lang="en-US" sz="1200" b="1" dirty="0" smtClean="0"/>
              <a:t>Est FG</a:t>
            </a:r>
            <a:r>
              <a:rPr lang="en-US" sz="1200" dirty="0" smtClean="0"/>
              <a:t>: 1.014 SG (3.7° P)	</a:t>
            </a:r>
            <a:r>
              <a:rPr lang="en-US" sz="1200" b="1" dirty="0" smtClean="0">
                <a:solidFill>
                  <a:srgbClr val="FF0000"/>
                </a:solidFill>
              </a:rPr>
              <a:t>Act </a:t>
            </a:r>
            <a:r>
              <a:rPr lang="en-US" sz="1200" b="1" dirty="0">
                <a:solidFill>
                  <a:srgbClr val="FF0000"/>
                </a:solidFill>
              </a:rPr>
              <a:t>FG</a:t>
            </a:r>
            <a:r>
              <a:rPr lang="en-US" sz="1200" dirty="0">
                <a:solidFill>
                  <a:srgbClr val="FF0000"/>
                </a:solidFill>
              </a:rPr>
              <a:t>: </a:t>
            </a:r>
            <a:r>
              <a:rPr lang="en-US" sz="1200" dirty="0" smtClean="0">
                <a:solidFill>
                  <a:srgbClr val="FF0000"/>
                </a:solidFill>
              </a:rPr>
              <a:t>1.019</a:t>
            </a:r>
          </a:p>
          <a:p>
            <a:r>
              <a:rPr lang="en-US" sz="1200" b="1" dirty="0" smtClean="0"/>
              <a:t>Fermentation</a:t>
            </a:r>
            <a:r>
              <a:rPr lang="en-US" sz="1200" dirty="0" smtClean="0"/>
              <a:t>: 67°F		</a:t>
            </a:r>
            <a:r>
              <a:rPr lang="en-US" sz="1200" b="1" dirty="0" smtClean="0">
                <a:solidFill>
                  <a:srgbClr val="FF0000"/>
                </a:solidFill>
              </a:rPr>
              <a:t>ABV</a:t>
            </a:r>
            <a:r>
              <a:rPr lang="en-US" sz="1200" b="1" dirty="0">
                <a:solidFill>
                  <a:srgbClr val="FF0000"/>
                </a:solidFill>
              </a:rPr>
              <a:t>: </a:t>
            </a:r>
            <a:r>
              <a:rPr lang="en-US" sz="1200" b="1" dirty="0" smtClean="0">
                <a:solidFill>
                  <a:srgbClr val="FF0000"/>
                </a:solidFill>
              </a:rPr>
              <a:t>6.3%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1027" y="2634920"/>
            <a:ext cx="3262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Black Lagoon Porter (39/50)</a:t>
            </a:r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4581027" y="2183013"/>
            <a:ext cx="4024563" cy="38260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4" r="66102" b="54044"/>
          <a:stretch/>
        </p:blipFill>
        <p:spPr>
          <a:xfrm>
            <a:off x="292100" y="1360992"/>
            <a:ext cx="685800" cy="68580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5" b="53794"/>
          <a:stretch/>
        </p:blipFill>
        <p:spPr>
          <a:xfrm>
            <a:off x="4572004" y="1360992"/>
            <a:ext cx="680861" cy="685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4994" y="1339085"/>
            <a:ext cx="399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Bright and hoppy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5410533" y="1360992"/>
            <a:ext cx="347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Dark and malty</a:t>
            </a:r>
            <a:endParaRPr lang="en-US" sz="32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4" y="4814118"/>
            <a:ext cx="3667637" cy="1009791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83" y="3734710"/>
            <a:ext cx="3670891" cy="1051715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02" y="4881162"/>
            <a:ext cx="3734321" cy="952633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997" y="3706492"/>
            <a:ext cx="3716241" cy="110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581" y="1152406"/>
            <a:ext cx="1156039" cy="1734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examples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70655" y="3563027"/>
            <a:ext cx="7772400" cy="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297" y="4479594"/>
            <a:ext cx="520001" cy="1603683"/>
          </a:xfrm>
          <a:prstGeom prst="rect">
            <a:avLst/>
          </a:prstGeom>
        </p:spPr>
      </p:pic>
      <p:pic>
        <p:nvPicPr>
          <p:cNvPr id="1026" name="Picture 2" descr="Image result for great lakes oktoberfe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58" y="4540614"/>
            <a:ext cx="938096" cy="155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" descr="Image result for sierra nevada pale 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17093" r="16284"/>
          <a:stretch/>
        </p:blipFill>
        <p:spPr>
          <a:xfrm>
            <a:off x="5551749" y="1300014"/>
            <a:ext cx="508223" cy="1550751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686603" y="3262655"/>
            <a:ext cx="5317" cy="600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788121" y="3265314"/>
            <a:ext cx="5317" cy="600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338880" y="3265314"/>
            <a:ext cx="5317" cy="600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440396" y="3265314"/>
            <a:ext cx="5317" cy="600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889639" y="3247245"/>
            <a:ext cx="5317" cy="600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237362" y="3262654"/>
            <a:ext cx="5317" cy="600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996756" y="3462374"/>
            <a:ext cx="5316" cy="201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306908" y="3462374"/>
            <a:ext cx="5316" cy="201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617060" y="3462374"/>
            <a:ext cx="5316" cy="201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927212" y="3462374"/>
            <a:ext cx="5316" cy="201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547515" y="3462548"/>
            <a:ext cx="5316" cy="201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857667" y="3462548"/>
            <a:ext cx="5316" cy="201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167819" y="3462548"/>
            <a:ext cx="5316" cy="201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477971" y="3462548"/>
            <a:ext cx="5316" cy="201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098274" y="3462374"/>
            <a:ext cx="5316" cy="201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408426" y="3462374"/>
            <a:ext cx="5316" cy="201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718578" y="3462374"/>
            <a:ext cx="5316" cy="201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028730" y="3462374"/>
            <a:ext cx="5316" cy="201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649033" y="3472052"/>
            <a:ext cx="5316" cy="201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959185" y="3472052"/>
            <a:ext cx="5316" cy="201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269337" y="3472052"/>
            <a:ext cx="5316" cy="201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579489" y="3472052"/>
            <a:ext cx="5316" cy="201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199791" y="3453428"/>
            <a:ext cx="5316" cy="201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509942" y="3453428"/>
            <a:ext cx="5316" cy="201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820093" y="3453428"/>
            <a:ext cx="5316" cy="201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130244" y="3453428"/>
            <a:ext cx="5316" cy="201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06286" y="2838523"/>
            <a:ext cx="46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557045" y="2857540"/>
            <a:ext cx="46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138462" y="2886464"/>
            <a:ext cx="46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30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658563" y="2857540"/>
            <a:ext cx="46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40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8241558" y="2847982"/>
            <a:ext cx="46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50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43867" y="2838523"/>
            <a:ext cx="46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7045020" y="2894163"/>
            <a:ext cx="1766" cy="55926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797293" y="3030497"/>
            <a:ext cx="0" cy="4505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807298" y="3764333"/>
            <a:ext cx="5316" cy="62355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749141" y="3795209"/>
            <a:ext cx="5316" cy="62355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3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361972"/>
            <a:ext cx="5822950" cy="611262"/>
          </a:xfrm>
        </p:spPr>
        <p:txBody>
          <a:bodyPr/>
          <a:lstStyle/>
          <a:p>
            <a:r>
              <a:rPr lang="en-US" dirty="0" smtClean="0"/>
              <a:t>Lessons learned and tips for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270" y="1438981"/>
            <a:ext cx="8812129" cy="4530596"/>
          </a:xfrm>
        </p:spPr>
        <p:txBody>
          <a:bodyPr>
            <a:normAutofit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Sanitation and cleanliness are paramount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Use high-quality ingredients (water, grain, hops, yeast)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Learn from others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Image result for bell 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74" y="3957948"/>
            <a:ext cx="4031361" cy="239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481979" y="5855139"/>
            <a:ext cx="0" cy="30217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748547" y="5674465"/>
            <a:ext cx="0" cy="47141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27375" y="4971280"/>
            <a:ext cx="146876" cy="109327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47854" y="3591723"/>
            <a:ext cx="4001" cy="137955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876564" y="5092740"/>
            <a:ext cx="269748" cy="98978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63591" y="4427950"/>
            <a:ext cx="119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Bad Beer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87407" y="3122870"/>
            <a:ext cx="1599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Good Beer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87035" y="4601949"/>
            <a:ext cx="152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Great Beer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2438" y="3199814"/>
            <a:ext cx="41893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400" dirty="0"/>
              <a:t>Keep good notes (including tasting</a:t>
            </a:r>
            <a:r>
              <a:rPr lang="en-US" sz="2400" dirty="0" smtClean="0"/>
              <a:t>!)</a:t>
            </a:r>
          </a:p>
          <a:p>
            <a:pPr marL="514350" indent="-514350">
              <a:buFont typeface="+mj-lt"/>
              <a:buAutoNum type="arabicPeriod" startAt="4"/>
            </a:pPr>
            <a:endParaRPr lang="en-US" sz="1200" dirty="0"/>
          </a:p>
          <a:p>
            <a:pPr marL="514350" indent="-514350">
              <a:buFont typeface="+mj-lt"/>
              <a:buAutoNum type="arabicPeriod" startAt="4"/>
            </a:pPr>
            <a:r>
              <a:rPr lang="en-US" sz="2400" dirty="0"/>
              <a:t>Get feedback – friends and family love free beer </a:t>
            </a:r>
            <a:endParaRPr lang="en-US" sz="2400" dirty="0" smtClean="0"/>
          </a:p>
          <a:p>
            <a:pPr marL="514350" indent="-514350">
              <a:buFont typeface="+mj-lt"/>
              <a:buAutoNum type="arabicPeriod" startAt="4"/>
            </a:pPr>
            <a:endParaRPr lang="en-US" sz="1200" dirty="0"/>
          </a:p>
          <a:p>
            <a:pPr marL="514350" indent="-514350">
              <a:buFont typeface="+mj-lt"/>
              <a:buAutoNum type="arabicPeriod" startAt="4"/>
            </a:pPr>
            <a:r>
              <a:rPr lang="en-US" sz="2400" dirty="0"/>
              <a:t>Have fun!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33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AutoShape 6" descr="Image result for dogfish head"/>
          <p:cNvSpPr>
            <a:spLocks noChangeAspect="1" noChangeArrowheads="1"/>
          </p:cNvSpPr>
          <p:nvPr/>
        </p:nvSpPr>
        <p:spPr bwMode="auto">
          <a:xfrm>
            <a:off x="116681" y="-144461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36" y="1154269"/>
            <a:ext cx="3559835" cy="23732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35" y="3772970"/>
            <a:ext cx="3559835" cy="23732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4" descr="https://www.aiche.org/sites/default/files/styles/aiche_sidebar_nocrop/public/community/217666/logo-mmaiche-logo.png?itok=2d6005g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95" y="2190321"/>
            <a:ext cx="2483201" cy="123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181" y="4716115"/>
            <a:ext cx="2639980" cy="1748332"/>
          </a:xfrm>
          <a:prstGeom prst="rect">
            <a:avLst/>
          </a:prstGeom>
        </p:spPr>
      </p:pic>
      <p:pic>
        <p:nvPicPr>
          <p:cNvPr id="3" name="Picture 2" descr="C:\Users\monis\Desktop\Helpful Resources\YP Logo - AIChE_YP.250.pixel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30" y="1074658"/>
            <a:ext cx="3049131" cy="86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8805" y="3479310"/>
            <a:ext cx="2561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Bala</a:t>
            </a:r>
            <a:r>
              <a:rPr lang="en-US" b="1" dirty="0" smtClean="0"/>
              <a:t> Sreedhar</a:t>
            </a:r>
          </a:p>
          <a:p>
            <a:pPr algn="ctr"/>
            <a:r>
              <a:rPr lang="en-US" b="1" dirty="0" smtClean="0"/>
              <a:t>Pat Heider</a:t>
            </a:r>
          </a:p>
          <a:p>
            <a:pPr algn="ctr"/>
            <a:r>
              <a:rPr lang="en-US" b="1" dirty="0" smtClean="0"/>
              <a:t>Ted Calverley </a:t>
            </a:r>
          </a:p>
          <a:p>
            <a:pPr algn="ctr"/>
            <a:r>
              <a:rPr lang="en-US" b="1" dirty="0" smtClean="0"/>
              <a:t>Pranav Karanjkar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3887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84" y="311868"/>
            <a:ext cx="8229600" cy="611263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184" y="1203159"/>
            <a:ext cx="8238624" cy="4973806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dirty="0"/>
              <a:t>Palmer, J. J. (2017). How to brew: everything you need to know to brew great beer every time. Boulder, CO: Brewers Publications, a division of the Brewers Association.</a:t>
            </a:r>
          </a:p>
          <a:p>
            <a:r>
              <a:rPr lang="en-US" dirty="0"/>
              <a:t>Daniels, R. (2000). Designing great beers: the ultimate guide to brewing classic beer styles. Boulder, CO: Brewers Publications.</a:t>
            </a:r>
          </a:p>
          <a:p>
            <a:r>
              <a:rPr lang="en-US" dirty="0" smtClean="0"/>
              <a:t>"</a:t>
            </a:r>
            <a:r>
              <a:rPr lang="en-US" dirty="0"/>
              <a:t>The New Complete Joy of Home Brewing", Charlie </a:t>
            </a:r>
            <a:r>
              <a:rPr lang="en-US" dirty="0" err="1"/>
              <a:t>Papazian</a:t>
            </a:r>
            <a:r>
              <a:rPr lang="en-US" dirty="0"/>
              <a:t>, Avon Books, 1984 and </a:t>
            </a:r>
            <a:r>
              <a:rPr lang="en-US" dirty="0" smtClean="0"/>
              <a:t>1991</a:t>
            </a:r>
            <a:endParaRPr lang="en-US" dirty="0"/>
          </a:p>
          <a:p>
            <a:r>
              <a:rPr lang="en-US" dirty="0"/>
              <a:t>"The Home Brewers Companion", Charlie </a:t>
            </a:r>
            <a:r>
              <a:rPr lang="en-US" dirty="0" err="1"/>
              <a:t>Papazian</a:t>
            </a:r>
            <a:r>
              <a:rPr lang="en-US" dirty="0"/>
              <a:t>, Avon Books, </a:t>
            </a:r>
            <a:r>
              <a:rPr lang="en-US" dirty="0" smtClean="0"/>
              <a:t>1994</a:t>
            </a:r>
            <a:endParaRPr lang="en-US" dirty="0"/>
          </a:p>
          <a:p>
            <a:r>
              <a:rPr lang="en-US" dirty="0"/>
              <a:t>"How to Brew: Everything You Need To Know To Brew Beer Right The First Time", John L. Palmer, Brewers Publications, </a:t>
            </a:r>
            <a:r>
              <a:rPr lang="en-US" dirty="0" smtClean="0"/>
              <a:t>2006</a:t>
            </a:r>
            <a:endParaRPr lang="en-US" dirty="0"/>
          </a:p>
          <a:p>
            <a:r>
              <a:rPr lang="en-US" u="sng" dirty="0" smtClean="0">
                <a:hlinkClick r:id="rId3"/>
              </a:rPr>
              <a:t>www.homebrewersassociation.org</a:t>
            </a:r>
            <a:endParaRPr lang="en-US" dirty="0"/>
          </a:p>
          <a:p>
            <a:r>
              <a:rPr lang="en-US" dirty="0"/>
              <a:t>Local homebrew clubs (</a:t>
            </a:r>
            <a:r>
              <a:rPr lang="en-US" u="sng" dirty="0">
                <a:hlinkClick r:id="rId4"/>
              </a:rPr>
              <a:t>www.homebrewersassociation.org/community/clubs/find-a-homebrew-club/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300038"/>
            <a:ext cx="6210891" cy="635529"/>
          </a:xfrm>
        </p:spPr>
        <p:txBody>
          <a:bodyPr/>
          <a:lstStyle/>
          <a:p>
            <a:r>
              <a:rPr lang="en-US" dirty="0" smtClean="0"/>
              <a:t>What four states have the most craft breweries?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7500" y="1562986"/>
            <a:ext cx="8229600" cy="3937922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dirty="0" smtClean="0"/>
              <a:t>Michigan, California, Colorado, Washington</a:t>
            </a:r>
          </a:p>
          <a:p>
            <a:pPr marL="457200" indent="-457200">
              <a:buAutoNum type="alphaUcPeriod"/>
            </a:pPr>
            <a:r>
              <a:rPr lang="en-US" dirty="0" smtClean="0"/>
              <a:t>New York, Oregon, Colorado, California</a:t>
            </a:r>
          </a:p>
          <a:p>
            <a:pPr marL="457200" indent="-457200">
              <a:buAutoNum type="alphaUcPeriod"/>
            </a:pPr>
            <a:r>
              <a:rPr lang="en-US" dirty="0" smtClean="0"/>
              <a:t>California, Pennsylvania, Oregon, Colorado</a:t>
            </a:r>
          </a:p>
          <a:p>
            <a:pPr marL="457200" indent="-457200">
              <a:buAutoNum type="alphaUcPeriod"/>
            </a:pPr>
            <a:r>
              <a:rPr lang="en-US" dirty="0" smtClean="0"/>
              <a:t>Washington, Oregon, California, Colorado</a:t>
            </a:r>
          </a:p>
          <a:p>
            <a:pPr marL="457200" indent="-457200">
              <a:buAutoNum type="alphaUcPeriod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828677-349C-A845-AFD8-E1880F4B089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70" y="4803494"/>
            <a:ext cx="2645892" cy="175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9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300038"/>
            <a:ext cx="6210891" cy="635529"/>
          </a:xfrm>
        </p:spPr>
        <p:txBody>
          <a:bodyPr/>
          <a:lstStyle/>
          <a:p>
            <a:r>
              <a:rPr lang="en-US" sz="3200" dirty="0" smtClean="0"/>
              <a:t>How many cases of beer are produced in the U.S. annually?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7500" y="1339702"/>
            <a:ext cx="8229600" cy="3884760"/>
          </a:xfrm>
        </p:spPr>
        <p:txBody>
          <a:bodyPr/>
          <a:lstStyle/>
          <a:p>
            <a:r>
              <a:rPr lang="en-US" dirty="0" smtClean="0"/>
              <a:t>A. 2.9 Billion</a:t>
            </a:r>
          </a:p>
          <a:p>
            <a:r>
              <a:rPr lang="en-US" dirty="0" smtClean="0"/>
              <a:t>B.  </a:t>
            </a:r>
            <a:r>
              <a:rPr lang="en-US" dirty="0"/>
              <a:t>5</a:t>
            </a:r>
            <a:r>
              <a:rPr lang="en-US" dirty="0" smtClean="0"/>
              <a:t>.1 Billion</a:t>
            </a:r>
          </a:p>
          <a:p>
            <a:r>
              <a:rPr lang="en-US" dirty="0" smtClean="0"/>
              <a:t>C. 990 Million</a:t>
            </a:r>
          </a:p>
          <a:p>
            <a:r>
              <a:rPr lang="en-US" dirty="0" smtClean="0"/>
              <a:t>D.  610 Million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828677-349C-A845-AFD8-E1880F4B089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70" y="4803494"/>
            <a:ext cx="2645892" cy="175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9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617802"/>
            <a:ext cx="6200258" cy="635529"/>
          </a:xfrm>
        </p:spPr>
        <p:txBody>
          <a:bodyPr/>
          <a:lstStyle/>
          <a:p>
            <a:r>
              <a:rPr lang="en-US" dirty="0" smtClean="0"/>
              <a:t>What is the name of a common instrument used in </a:t>
            </a:r>
            <a:r>
              <a:rPr lang="en-US" dirty="0" err="1" smtClean="0"/>
              <a:t>homebrewing</a:t>
            </a:r>
            <a:r>
              <a:rPr lang="en-US" dirty="0"/>
              <a:t>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7500" y="1945758"/>
            <a:ext cx="8229600" cy="3618946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dirty="0" smtClean="0"/>
              <a:t>Goniometer</a:t>
            </a:r>
          </a:p>
          <a:p>
            <a:pPr marL="457200" indent="-457200">
              <a:buAutoNum type="alphaUcPeriod"/>
            </a:pPr>
            <a:r>
              <a:rPr lang="en-US" dirty="0" smtClean="0"/>
              <a:t>Sphygmomanometer</a:t>
            </a:r>
          </a:p>
          <a:p>
            <a:pPr marL="457200" indent="-457200">
              <a:buAutoNum type="alphaUcPeriod"/>
            </a:pPr>
            <a:r>
              <a:rPr lang="en-US" dirty="0" smtClean="0"/>
              <a:t>Hydrometer</a:t>
            </a:r>
          </a:p>
          <a:p>
            <a:pPr marL="457200" indent="-457200">
              <a:buAutoNum type="alphaUcPeriod"/>
            </a:pPr>
            <a:r>
              <a:rPr lang="en-US" dirty="0" err="1" smtClean="0"/>
              <a:t>Lupulinometer</a:t>
            </a:r>
            <a:endParaRPr lang="en-US" dirty="0" smtClean="0"/>
          </a:p>
          <a:p>
            <a:pPr marL="457200" indent="-457200">
              <a:buAutoNum type="alphaUcPeriod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828677-349C-A845-AFD8-E1880F4B089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70" y="4803494"/>
            <a:ext cx="2645892" cy="175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300038"/>
            <a:ext cx="6115198" cy="635529"/>
          </a:xfrm>
        </p:spPr>
        <p:txBody>
          <a:bodyPr/>
          <a:lstStyle/>
          <a:p>
            <a:r>
              <a:rPr lang="en-US" dirty="0" smtClean="0"/>
              <a:t>How many official beer categories exist?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7500" y="1658678"/>
            <a:ext cx="8229600" cy="3565783"/>
          </a:xfrm>
        </p:spPr>
        <p:txBody>
          <a:bodyPr/>
          <a:lstStyle/>
          <a:p>
            <a:r>
              <a:rPr lang="en-US" dirty="0" smtClean="0"/>
              <a:t>A. 16</a:t>
            </a:r>
          </a:p>
          <a:p>
            <a:r>
              <a:rPr lang="en-US" dirty="0" smtClean="0"/>
              <a:t>B. 34</a:t>
            </a:r>
          </a:p>
          <a:p>
            <a:r>
              <a:rPr lang="en-US" dirty="0" smtClean="0"/>
              <a:t>C. 28</a:t>
            </a:r>
          </a:p>
          <a:p>
            <a:r>
              <a:rPr lang="en-US" dirty="0" smtClean="0"/>
              <a:t>D. 52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828677-349C-A845-AFD8-E1880F4B089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70" y="4803494"/>
            <a:ext cx="2645892" cy="175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1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388469"/>
            <a:ext cx="6083300" cy="635529"/>
          </a:xfrm>
        </p:spPr>
        <p:txBody>
          <a:bodyPr/>
          <a:lstStyle/>
          <a:p>
            <a:r>
              <a:rPr lang="en-US" sz="2000" dirty="0"/>
              <a:t>The water-to-grain ratio of a standard mash is typically within ________ quarts of water per pound of grain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7500" y="1531088"/>
            <a:ext cx="8229600" cy="3693374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dirty="0" smtClean="0"/>
              <a:t>0.5 – 1.0</a:t>
            </a:r>
          </a:p>
          <a:p>
            <a:pPr marL="457200" indent="-457200">
              <a:buAutoNum type="alphaUcPeriod"/>
            </a:pPr>
            <a:r>
              <a:rPr lang="en-US" dirty="0" smtClean="0"/>
              <a:t>1.5 – 2.0</a:t>
            </a:r>
          </a:p>
          <a:p>
            <a:pPr marL="457200" indent="-457200">
              <a:buAutoNum type="alphaUcPeriod"/>
            </a:pPr>
            <a:r>
              <a:rPr lang="en-US" dirty="0" smtClean="0"/>
              <a:t>3.0 – 3.5</a:t>
            </a:r>
          </a:p>
          <a:p>
            <a:pPr marL="457200" indent="-457200">
              <a:buAutoNum type="alphaUcPeriod"/>
            </a:pPr>
            <a:r>
              <a:rPr lang="en-US" dirty="0" smtClean="0"/>
              <a:t>4.5 – 5.0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828677-349C-A845-AFD8-E1880F4B089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70" y="4803494"/>
            <a:ext cx="2645892" cy="175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828677-349C-A845-AFD8-E1880F4B089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70" y="4803494"/>
            <a:ext cx="2645892" cy="175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7500" y="1330546"/>
            <a:ext cx="8229600" cy="4170362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1.  What </a:t>
            </a:r>
            <a:r>
              <a:rPr lang="en-US" sz="1800" b="1" dirty="0"/>
              <a:t>four states have the most craft breweries</a:t>
            </a:r>
            <a:r>
              <a:rPr lang="en-US" sz="1800" b="1" dirty="0" smtClean="0"/>
              <a:t>?</a:t>
            </a:r>
          </a:p>
          <a:p>
            <a:r>
              <a:rPr lang="en-US" sz="1800" dirty="0" smtClean="0"/>
              <a:t>	D. Washington</a:t>
            </a:r>
            <a:r>
              <a:rPr lang="en-US" sz="1800" dirty="0"/>
              <a:t>, Oregon, California, </a:t>
            </a:r>
            <a:r>
              <a:rPr lang="en-US" sz="1800" dirty="0" smtClean="0"/>
              <a:t>Colorado</a:t>
            </a:r>
          </a:p>
          <a:p>
            <a:r>
              <a:rPr lang="en-US" sz="1800" b="1" dirty="0" smtClean="0"/>
              <a:t>2.  How </a:t>
            </a:r>
            <a:r>
              <a:rPr lang="en-US" sz="1800" b="1" dirty="0"/>
              <a:t>many cases of beer are produced in the U.S. annually</a:t>
            </a:r>
            <a:r>
              <a:rPr lang="en-US" sz="1800" b="1" dirty="0" smtClean="0"/>
              <a:t>?</a:t>
            </a:r>
          </a:p>
          <a:p>
            <a:pPr marL="457200" lvl="1" indent="0" defTabSz="228600">
              <a:buNone/>
            </a:pPr>
            <a:r>
              <a:rPr lang="en-US" sz="1800" dirty="0" smtClean="0"/>
              <a:t>A.  2.9 Billion</a:t>
            </a:r>
          </a:p>
          <a:p>
            <a:r>
              <a:rPr lang="en-US" sz="1800" b="1" dirty="0" smtClean="0"/>
              <a:t>3.  What </a:t>
            </a:r>
            <a:r>
              <a:rPr lang="en-US" sz="1800" b="1" dirty="0"/>
              <a:t>is the name of a common instrument used in </a:t>
            </a:r>
            <a:r>
              <a:rPr lang="en-US" sz="1800" b="1" dirty="0" err="1"/>
              <a:t>homebrewing</a:t>
            </a:r>
            <a:r>
              <a:rPr lang="en-US" sz="1800" b="1" dirty="0"/>
              <a:t>?</a:t>
            </a:r>
          </a:p>
          <a:p>
            <a:r>
              <a:rPr lang="en-US" sz="1800" dirty="0" smtClean="0"/>
              <a:t>	C. Hydrometer</a:t>
            </a:r>
          </a:p>
          <a:p>
            <a:r>
              <a:rPr lang="en-US" sz="1800" b="1" dirty="0" smtClean="0"/>
              <a:t>4.  How </a:t>
            </a:r>
            <a:r>
              <a:rPr lang="en-US" sz="1800" b="1" dirty="0"/>
              <a:t>many official beer categories exist</a:t>
            </a:r>
            <a:r>
              <a:rPr lang="en-US" sz="1800" b="1" dirty="0" smtClean="0"/>
              <a:t>?</a:t>
            </a:r>
          </a:p>
          <a:p>
            <a:r>
              <a:rPr lang="en-US" sz="1800" dirty="0" smtClean="0"/>
              <a:t>	B</a:t>
            </a:r>
            <a:r>
              <a:rPr lang="en-US" sz="1800" dirty="0"/>
              <a:t>. </a:t>
            </a:r>
            <a:r>
              <a:rPr lang="en-US" sz="1800" dirty="0" smtClean="0"/>
              <a:t>34</a:t>
            </a:r>
          </a:p>
          <a:p>
            <a:r>
              <a:rPr lang="en-US" sz="1800" b="1" dirty="0" smtClean="0"/>
              <a:t>5.  The </a:t>
            </a:r>
            <a:r>
              <a:rPr lang="en-US" sz="1800" b="1" dirty="0"/>
              <a:t>water-to-grain ratio of a standard mash is typically within ________ quarts of water per pound of grain</a:t>
            </a:r>
          </a:p>
          <a:p>
            <a:r>
              <a:rPr lang="en-US" sz="1800" dirty="0" smtClean="0"/>
              <a:t>	B  1.5 </a:t>
            </a:r>
            <a:r>
              <a:rPr lang="en-US" sz="1800" dirty="0"/>
              <a:t>– 2.0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828677-349C-A845-AFD8-E1880F4B089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0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AICh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8B1"/>
      </a:accent1>
      <a:accent2>
        <a:srgbClr val="8B0E04"/>
      </a:accent2>
      <a:accent3>
        <a:srgbClr val="004062"/>
      </a:accent3>
      <a:accent4>
        <a:srgbClr val="00A4C4"/>
      </a:accent4>
      <a:accent5>
        <a:srgbClr val="F47B29"/>
      </a:accent5>
      <a:accent6>
        <a:srgbClr val="84C44A"/>
      </a:accent6>
      <a:hlink>
        <a:srgbClr val="007BB7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3803</TotalTime>
  <Words>1018</Words>
  <Application>Microsoft Office PowerPoint</Application>
  <PresentationFormat>On-screen Show (4:3)</PresentationFormat>
  <Paragraphs>296</Paragraphs>
  <Slides>25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Wingdings</vt:lpstr>
      <vt:lpstr>Default Theme</vt:lpstr>
      <vt:lpstr>A Winning Recipe: Chemical Engineers and Homebrew </vt:lpstr>
      <vt:lpstr>Introductory Quiz</vt:lpstr>
      <vt:lpstr>What four states have the most craft breweries?</vt:lpstr>
      <vt:lpstr>How many cases of beer are produced in the U.S. annually?</vt:lpstr>
      <vt:lpstr>What is the name of a common instrument used in homebrewing?</vt:lpstr>
      <vt:lpstr>How many official beer categories exist?</vt:lpstr>
      <vt:lpstr>The water-to-grain ratio of a standard mash is typically within ________ quarts of water per pound of grain</vt:lpstr>
      <vt:lpstr>PowerPoint Presentation</vt:lpstr>
      <vt:lpstr>Answers</vt:lpstr>
      <vt:lpstr>2017 Competition Summary</vt:lpstr>
      <vt:lpstr>MMAIChE Brewing Process</vt:lpstr>
      <vt:lpstr>Team MMAIChE</vt:lpstr>
      <vt:lpstr>An incomplete history of beer</vt:lpstr>
      <vt:lpstr>Brewing ingredients</vt:lpstr>
      <vt:lpstr>Homebrewing equipment</vt:lpstr>
      <vt:lpstr>Baseline Process Filled with ChemE Challenges</vt:lpstr>
      <vt:lpstr>Baseline Process Filled with ChemE Challenges</vt:lpstr>
      <vt:lpstr>MMAIChE Brewing Process</vt:lpstr>
      <vt:lpstr>Iterative recipe design process</vt:lpstr>
      <vt:lpstr>The beers</vt:lpstr>
      <vt:lpstr>The beers</vt:lpstr>
      <vt:lpstr>Commercial examples</vt:lpstr>
      <vt:lpstr>Lessons learned and tips for success</vt:lpstr>
      <vt:lpstr>Acknowledgments</vt:lpstr>
      <vt:lpstr>References</vt:lpstr>
    </vt:vector>
  </TitlesOfParts>
  <Company>nycedc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uers</dc:creator>
  <cp:lastModifiedBy>Liechty, William (WB)</cp:lastModifiedBy>
  <cp:revision>249</cp:revision>
  <cp:lastPrinted>2018-01-25T18:35:05Z</cp:lastPrinted>
  <dcterms:created xsi:type="dcterms:W3CDTF">2016-02-08T17:47:03Z</dcterms:created>
  <dcterms:modified xsi:type="dcterms:W3CDTF">2018-12-03T22:00:38Z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_Steward">
    <vt:lpwstr>Liechty W u587914</vt:lpwstr>
  </property>
  <property fmtid="{D5CDD505-2E9C-101B-9397-08002B2CF9AE}" pid="3" name="Update_Footer">
    <vt:lpwstr>No</vt:lpwstr>
  </property>
  <property fmtid="{D5CDD505-2E9C-101B-9397-08002B2CF9AE}" pid="4" name="Radio_Button">
    <vt:lpwstr>RadioButton2</vt:lpwstr>
  </property>
  <property fmtid="{D5CDD505-2E9C-101B-9397-08002B2CF9AE}" pid="5" name="Information_Classification">
    <vt:lpwstr/>
  </property>
  <property fmtid="{D5CDD505-2E9C-101B-9397-08002B2CF9AE}" pid="6" name="Record_Title_ID">
    <vt:lpwstr>72</vt:lpwstr>
  </property>
  <property fmtid="{D5CDD505-2E9C-101B-9397-08002B2CF9AE}" pid="7" name="Initial_Creation_Date">
    <vt:filetime>2016-02-08T17:47:02Z</vt:filetime>
  </property>
  <property fmtid="{D5CDD505-2E9C-101B-9397-08002B2CF9AE}" pid="8" name="Retention_Period_Start_Date">
    <vt:filetime>2018-12-03T21:49:17Z</vt:filetime>
  </property>
  <property fmtid="{D5CDD505-2E9C-101B-9397-08002B2CF9AE}" pid="9" name="Last_Reviewed_Date">
    <vt:lpwstr/>
  </property>
  <property fmtid="{D5CDD505-2E9C-101B-9397-08002B2CF9AE}" pid="10" name="Retention_Review_Frequency">
    <vt:lpwstr/>
  </property>
  <property fmtid="{D5CDD505-2E9C-101B-9397-08002B2CF9AE}" pid="11" name="_AdHocReviewCycleID">
    <vt:i4>-1654425589</vt:i4>
  </property>
  <property fmtid="{D5CDD505-2E9C-101B-9397-08002B2CF9AE}" pid="12" name="_NewReviewCycle">
    <vt:lpwstr/>
  </property>
  <property fmtid="{D5CDD505-2E9C-101B-9397-08002B2CF9AE}" pid="13" name="_EmailSubject">
    <vt:lpwstr>Thank you - December MMAIChE Meeting</vt:lpwstr>
  </property>
  <property fmtid="{D5CDD505-2E9C-101B-9397-08002B2CF9AE}" pid="14" name="_AuthorEmail">
    <vt:lpwstr>WBLiechty@dow.com</vt:lpwstr>
  </property>
  <property fmtid="{D5CDD505-2E9C-101B-9397-08002B2CF9AE}" pid="15" name="_AuthorEmailDisplayName">
    <vt:lpwstr>Liechty, William (WB)</vt:lpwstr>
  </property>
  <property fmtid="{D5CDD505-2E9C-101B-9397-08002B2CF9AE}" pid="16" name="_PreviousAdHocReviewCycleID">
    <vt:i4>-680372824</vt:i4>
  </property>
  <property fmtid="{D5CDD505-2E9C-101B-9397-08002B2CF9AE}" pid="17" name="_IQPDocumentId">
    <vt:lpwstr>05971a75-f61c-4734-8fc4-78fe34bf22f3</vt:lpwstr>
  </property>
</Properties>
</file>