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6" r:id="rId5"/>
    <p:sldId id="295" r:id="rId6"/>
    <p:sldId id="257" r:id="rId7"/>
    <p:sldId id="299" r:id="rId8"/>
    <p:sldId id="305" r:id="rId9"/>
    <p:sldId id="302" r:id="rId10"/>
    <p:sldId id="315" r:id="rId11"/>
    <p:sldId id="313" r:id="rId12"/>
    <p:sldId id="316" r:id="rId13"/>
    <p:sldId id="314" r:id="rId14"/>
    <p:sldId id="307" r:id="rId15"/>
    <p:sldId id="317" r:id="rId16"/>
    <p:sldId id="308" r:id="rId17"/>
    <p:sldId id="309" r:id="rId18"/>
    <p:sldId id="311" r:id="rId19"/>
    <p:sldId id="310" r:id="rId20"/>
    <p:sldId id="31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1F8600-1150-4014-B55D-C4C3516D8641}" v="3" dt="2024-07-25T16:26:28.1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0129" autoAdjust="0"/>
  </p:normalViewPr>
  <p:slideViewPr>
    <p:cSldViewPr snapToGrid="0">
      <p:cViewPr varScale="1">
        <p:scale>
          <a:sx n="101" d="100"/>
          <a:sy n="101" d="100"/>
        </p:scale>
        <p:origin x="9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45CB8-0724-48E9-9AA1-6F4E9AF31C5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AE775-8A1B-49B0-A3A5-A5EC09CDE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56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9AE775-8A1B-49B0-A3A5-A5EC09CDE47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000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9AE775-8A1B-49B0-A3A5-A5EC09CDE47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504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9AE775-8A1B-49B0-A3A5-A5EC09CDE47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6093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9AE775-8A1B-49B0-A3A5-A5EC09CDE47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689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9AE775-8A1B-49B0-A3A5-A5EC09CDE47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3671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9AE775-8A1B-49B0-A3A5-A5EC09CDE47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154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9AE775-8A1B-49B0-A3A5-A5EC09CDE47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034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9AE775-8A1B-49B0-A3A5-A5EC09CDE47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590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9AE775-8A1B-49B0-A3A5-A5EC09CDE4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69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9AE775-8A1B-49B0-A3A5-A5EC09CDE47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0729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9AE775-8A1B-49B0-A3A5-A5EC09CDE47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87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9AE775-8A1B-49B0-A3A5-A5EC09CDE47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322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9AE775-8A1B-49B0-A3A5-A5EC09CDE47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286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9AE775-8A1B-49B0-A3A5-A5EC09CDE47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447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9AE775-8A1B-49B0-A3A5-A5EC09CDE47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3204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9AE775-8A1B-49B0-A3A5-A5EC09CDE47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68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6C7C4-21E7-5141-CCD7-84AD99B9B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3F525B-1B03-4A6B-3760-254C3D4377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82951-3CE9-391C-D0FE-94D714C30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4C93-4289-4092-8F41-E84066FB01C1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E1071-FDA9-0E75-E091-1582485D5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CE4D1-4EB1-56C7-AD32-A127A00D5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B52F-BB49-451E-86F3-630831FC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42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9A198-965E-C950-492B-91CA71697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A5AC51-3CAD-F56C-BC6A-89FD7D5A5F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D80D3-2C08-7901-E03F-59D07A8DF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4C93-4289-4092-8F41-E84066FB01C1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E3B8A-7477-1B98-C44D-4E0C824E4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F94FA-009D-A98E-1BB8-D9D6DB5CA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B52F-BB49-451E-86F3-630831FC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03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303B7D-EAA5-9AC9-DA3D-AAED27E10B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4B5F62-149F-13AC-0C8D-752F32E863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DA81B-4521-18C1-4745-EE312496D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4C93-4289-4092-8F41-E84066FB01C1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F341A-81CA-90E0-05B7-DC904D071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A8366-BF87-685F-152E-895D238FA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B52F-BB49-451E-86F3-630831FC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789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F0385-32BC-A180-9B94-223423612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59FF4-560A-CEC8-DBE2-042AD9C8C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645376-0725-DAF7-9C4D-F85053E71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4C93-4289-4092-8F41-E84066FB01C1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FC9D75-9F15-3C66-F5A1-2CA0F756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1DC73-F0E6-1F83-563A-5A4E0792B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B52F-BB49-451E-86F3-630831FC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684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D8CD4-7505-4FCF-4376-2CC81916A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56883-DA7D-D52F-8B37-9F15BE947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65711-2EF7-9E31-2CDA-C7BA1550F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4C93-4289-4092-8F41-E84066FB01C1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87A7F-2127-BB60-1F4F-C7FF62C52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829A6-8C35-36C3-CFC2-97001DF23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B52F-BB49-451E-86F3-630831FC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72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AD658-9CCA-BB97-2B3E-D2F196DF1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0D6B3-8847-391C-1F9D-894E3BEC1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74B84-8F89-186E-FC5A-15F67FE7F1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0F115B-AD37-FE46-B22F-54545A12B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4C93-4289-4092-8F41-E84066FB01C1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BD3A1B-5C79-2338-7E5F-33596FD6D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606D1B-1891-32C3-29E2-0B444B825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B52F-BB49-451E-86F3-630831FC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1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CB6BA-2ECA-6CD2-3582-0808C055C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11623-027E-F20D-D85E-18A8DBAD8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EC5BFC-54BE-3599-CDED-E971A3118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845B2E-51B4-B675-16FC-DEDE79316E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984B63-08EB-E2CD-0D34-43D7C4BED0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8C3396-517E-B296-77A4-C5BBEC723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4C93-4289-4092-8F41-E84066FB01C1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AE9897-81BC-ED0A-05F8-50C911CBF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A68E21-1953-D92C-CBFF-A94E93DA2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B52F-BB49-451E-86F3-630831FC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494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4612A-83DA-29F6-4EE4-16D986D9B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4CA230-9D6D-20CE-04DD-670C3DCAB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4C93-4289-4092-8F41-E84066FB01C1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E8C246-8891-F34E-2227-4B724FE51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03932F-2C08-0EAF-87E8-E0E2F96C6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B52F-BB49-451E-86F3-630831FC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745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B27882-B1F9-94D5-698F-D3F40BB35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4C93-4289-4092-8F41-E84066FB01C1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9229D4-047D-C6FA-122F-F7CF8A4E9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E2ED3D-2958-6E2D-B9A5-BCFE252C6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B52F-BB49-451E-86F3-630831FC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97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3487A-27B5-97AE-160C-8489A283E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C35F1-09C4-AB90-8C52-175ED62F3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253CBE-8640-F414-0E29-524AF4F088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DE2FFC-B8A3-4D1D-2726-123EF7E45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4C93-4289-4092-8F41-E84066FB01C1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C51B33-B2FF-3EAB-7CBD-0C1F25A49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68EE68-1CDF-9D89-5107-D6E91D34C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B52F-BB49-451E-86F3-630831FC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33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DA6D1-09DD-B6DC-4C29-AB02FED88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331A4A-2DFE-E436-D81D-132B57A70A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F02318-0577-89B1-7053-53E852BF31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A29AAD-3021-185D-7C03-DEA53CD94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24C93-4289-4092-8F41-E84066FB01C1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0E25E9-A353-39DA-7752-96869187D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1D3C5E-B65E-FFE8-0B5A-581B0DB5F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B52F-BB49-451E-86F3-630831FC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706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A99937-4E5F-AC70-1F10-A718C17AB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7CC79-C381-75BC-C19F-3960D817B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70A89-804A-C6BF-B455-88D73D76A7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24C93-4289-4092-8F41-E84066FB01C1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C164B-9353-8E44-3107-231FCAF798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8A244-FBE9-220B-A04E-86594C23A8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DB52F-BB49-451E-86F3-630831FC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2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meg_reese@oxy.com" TargetMode="External"/><Relationship Id="rId3" Type="http://schemas.openxmlformats.org/officeDocument/2006/relationships/hyperlink" Target="mailto:nbloontjens@amsty.com" TargetMode="External"/><Relationship Id="rId7" Type="http://schemas.openxmlformats.org/officeDocument/2006/relationships/hyperlink" Target="mailto:ahirsch@amsty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katherine.prem@lyondellbasell.com" TargetMode="External"/><Relationship Id="rId5" Type="http://schemas.openxmlformats.org/officeDocument/2006/relationships/hyperlink" Target="mailto:hope.luebeck@chemours.com" TargetMode="External"/><Relationship Id="rId10" Type="http://schemas.openxmlformats.org/officeDocument/2006/relationships/image" Target="../media/image1.png"/><Relationship Id="rId4" Type="http://schemas.openxmlformats.org/officeDocument/2006/relationships/hyperlink" Target="mailto:laura.Ankrom@pscoreconsulting.com" TargetMode="External"/><Relationship Id="rId9" Type="http://schemas.openxmlformats.org/officeDocument/2006/relationships/hyperlink" Target="mailto:gregg.kiihne@basf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FEF5CD42-B075-268B-3701-AF78E816BA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58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1A3E859-423E-3262-2704-85349C61F3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1868488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FFFFFF"/>
                </a:solidFill>
              </a:rPr>
              <a:t>PSD BOOK CLUB</a:t>
            </a:r>
            <a:br>
              <a:rPr lang="en-US" sz="72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Hosted by the Idea Exchange Committee</a:t>
            </a:r>
            <a:endParaRPr lang="en-US" sz="4000" i="1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D2C97A-8655-01E5-62D9-58B6479057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FFFFFF"/>
                </a:solidFill>
              </a:rPr>
              <a:t>Do Safety Differently </a:t>
            </a:r>
            <a:r>
              <a:rPr lang="en-US" dirty="0">
                <a:solidFill>
                  <a:srgbClr val="FFFFFF"/>
                </a:solidFill>
              </a:rPr>
              <a:t>by Sidney Dekker and Todd Conklin</a:t>
            </a:r>
          </a:p>
          <a:p>
            <a:r>
              <a:rPr lang="en-US" dirty="0">
                <a:solidFill>
                  <a:srgbClr val="FFFFFF"/>
                </a:solidFill>
              </a:rPr>
              <a:t>Last updated 8/1/2024</a:t>
            </a:r>
          </a:p>
        </p:txBody>
      </p:sp>
    </p:spTree>
    <p:extLst>
      <p:ext uri="{BB962C8B-B14F-4D97-AF65-F5344CB8AC3E}">
        <p14:creationId xmlns:p14="http://schemas.microsoft.com/office/powerpoint/2010/main" val="22213505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0ADDDE-B159-0B2C-16D1-12FE21CB2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945" y="39140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Forward and Preface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88B9-2E43-0CAF-7E08-3CAC66E08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07225"/>
            <a:ext cx="9880893" cy="4258871"/>
          </a:xfrm>
        </p:spPr>
        <p:txBody>
          <a:bodyPr>
            <a:normAutofit/>
          </a:bodyPr>
          <a:lstStyle/>
          <a:p>
            <a:r>
              <a:rPr lang="en-US" sz="3200" dirty="0"/>
              <a:t>Open Discussion with attendees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B589374-251B-9DCC-A4A2-A7F1985EC4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6047" y="5550666"/>
            <a:ext cx="1833055" cy="109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71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0ADDDE-B159-0B2C-16D1-12FE21CB2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945" y="391402"/>
            <a:ext cx="9888496" cy="900131"/>
          </a:xfrm>
        </p:spPr>
        <p:txBody>
          <a:bodyPr anchor="t">
            <a:normAutofit fontScale="90000"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Chapter 1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“Do Safety Differently: From Outcome to Capacity”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88B9-2E43-0CAF-7E08-3CAC66E08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143884"/>
            <a:ext cx="9880893" cy="42588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Question 1</a:t>
            </a:r>
          </a:p>
          <a:p>
            <a:r>
              <a:rPr lang="en-US" sz="3200" dirty="0"/>
              <a:t>Consider the list of capacities that make things go well in the example from this chapter (e.g., diversity of opinion, ability to say “stop”). </a:t>
            </a:r>
          </a:p>
          <a:p>
            <a:r>
              <a:rPr lang="en-US" sz="3200" dirty="0"/>
              <a:t>Is there any capacity you are seeing in your own organization? </a:t>
            </a:r>
          </a:p>
          <a:p>
            <a:r>
              <a:rPr lang="en-US" sz="3200" dirty="0"/>
              <a:t>Is there a capacity you would like to see be developed in your own organization? Why?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B589374-251B-9DCC-A4A2-A7F1985EC4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6047" y="5550666"/>
            <a:ext cx="1833055" cy="109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294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0ADDDE-B159-0B2C-16D1-12FE21CB2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945" y="391402"/>
            <a:ext cx="9888496" cy="900131"/>
          </a:xfrm>
        </p:spPr>
        <p:txBody>
          <a:bodyPr anchor="t">
            <a:normAutofit fontScale="90000"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Chapter 1 – 8/1/2024 Discussion Summary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“Do Safety Differently: From Outcome to Capacity”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88B9-2E43-0CAF-7E08-3CAC66E08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143884"/>
            <a:ext cx="8880489" cy="4714116"/>
          </a:xfrm>
        </p:spPr>
        <p:txBody>
          <a:bodyPr>
            <a:normAutofit/>
          </a:bodyPr>
          <a:lstStyle/>
          <a:p>
            <a:r>
              <a:rPr lang="en-US" sz="1100" dirty="0"/>
              <a:t>Capacities:</a:t>
            </a:r>
          </a:p>
          <a:p>
            <a:pPr lvl="1"/>
            <a:r>
              <a:rPr lang="en-US" sz="1000" dirty="0"/>
              <a:t>Deference to expertise</a:t>
            </a:r>
          </a:p>
          <a:p>
            <a:pPr lvl="2"/>
            <a:r>
              <a:rPr lang="en-US" sz="1000" dirty="0"/>
              <a:t>Accepted deference to expertise can be a problem when one blindly follows the other department’s “experts” – accept with a critical eye</a:t>
            </a:r>
          </a:p>
          <a:p>
            <a:pPr lvl="2"/>
            <a:r>
              <a:rPr lang="en-US" sz="1000" dirty="0"/>
              <a:t>Don’t want people making “expert” decisions in a silo</a:t>
            </a:r>
          </a:p>
          <a:p>
            <a:pPr lvl="2"/>
            <a:r>
              <a:rPr lang="en-US" sz="1000" dirty="0"/>
              <a:t>Hard line to walk</a:t>
            </a:r>
          </a:p>
          <a:p>
            <a:pPr lvl="2"/>
            <a:r>
              <a:rPr lang="en-US" sz="1000" dirty="0"/>
              <a:t>Ask for feedback – “does this make sense?”</a:t>
            </a:r>
          </a:p>
          <a:p>
            <a:pPr lvl="2"/>
            <a:r>
              <a:rPr lang="en-US" sz="1000" dirty="0"/>
              <a:t>“This can never happen!” Don’t defer to strong personalities.</a:t>
            </a:r>
          </a:p>
          <a:p>
            <a:pPr lvl="2"/>
            <a:r>
              <a:rPr lang="en-US" sz="1000" dirty="0"/>
              <a:t>Expertise may reside somewhere unsuspected – diversity of opinion and thought</a:t>
            </a:r>
          </a:p>
          <a:p>
            <a:pPr lvl="1"/>
            <a:r>
              <a:rPr lang="en-US" sz="1000" dirty="0"/>
              <a:t>Diversity of opinion</a:t>
            </a:r>
          </a:p>
          <a:p>
            <a:pPr lvl="2"/>
            <a:r>
              <a:rPr lang="en-US" sz="1000" dirty="0"/>
              <a:t>Enabler of all others – psychological safety</a:t>
            </a:r>
          </a:p>
          <a:p>
            <a:pPr lvl="1"/>
            <a:r>
              <a:rPr lang="en-US" sz="1000" dirty="0"/>
              <a:t>Breaking down barriers between hierarchies and departments.</a:t>
            </a:r>
          </a:p>
          <a:p>
            <a:pPr lvl="2"/>
            <a:r>
              <a:rPr lang="en-US" sz="1000" dirty="0"/>
              <a:t>Go beyond obvious experts. Can lead to good, progressive thought. Ask other sites, not just the subject matter expert.</a:t>
            </a:r>
          </a:p>
          <a:p>
            <a:pPr lvl="1"/>
            <a:r>
              <a:rPr lang="en-US" sz="1000" dirty="0"/>
              <a:t>Keep a discussion on risk alive</a:t>
            </a:r>
          </a:p>
          <a:p>
            <a:pPr lvl="2"/>
            <a:r>
              <a:rPr lang="en-US" sz="1000" dirty="0"/>
              <a:t>“What are we doing to ‘de-risk’”</a:t>
            </a:r>
          </a:p>
          <a:p>
            <a:pPr lvl="2"/>
            <a:r>
              <a:rPr lang="en-US" sz="1000" dirty="0"/>
              <a:t>4Ds – what about what we are doing (or did) today is dumb, different, dangerous, or difficult? Operators always have stuff they think is dumb.</a:t>
            </a:r>
          </a:p>
          <a:p>
            <a:pPr lvl="2"/>
            <a:r>
              <a:rPr lang="en-US" sz="1000" dirty="0"/>
              <a:t>Instead of doing BBS audits – ask people to tell you about the work. Anything about it that makes the hair on the back of your neck stand up? Any of the 4Ds?</a:t>
            </a:r>
          </a:p>
          <a:p>
            <a:pPr lvl="2"/>
            <a:r>
              <a:rPr lang="en-US" sz="1000" dirty="0"/>
              <a:t>Human assessment – bring up where there are deviations from procedures. Two-way path opened for operators to discuss procedures.</a:t>
            </a:r>
          </a:p>
          <a:p>
            <a:pPr lvl="1"/>
            <a:r>
              <a:rPr lang="en-US" sz="1000" dirty="0"/>
              <a:t>Capacity gaps that upper management isn’t aware of?</a:t>
            </a:r>
          </a:p>
          <a:p>
            <a:pPr lvl="2"/>
            <a:r>
              <a:rPr lang="en-US" sz="1000" dirty="0"/>
              <a:t>Corporate safety audit – don’t find “people” problems. Establish rapport with plant manager, build trust. Plant manager asks for things to be put in audit and it’ll get attention.</a:t>
            </a:r>
          </a:p>
          <a:p>
            <a:pPr lvl="2"/>
            <a:r>
              <a:rPr lang="en-US" sz="1000" dirty="0"/>
              <a:t>Operators don’t go in wanting to have an accident. Many efforts that senior management doesn’t want to hear – get shot down.</a:t>
            </a:r>
          </a:p>
          <a:p>
            <a:pPr lvl="2"/>
            <a:r>
              <a:rPr lang="en-US" sz="1000" dirty="0"/>
              <a:t>Plant manager said, “You can’t put that in the audit report”. Without support, you’re banging your head against the wall. They need to be instructed by their boss.</a:t>
            </a:r>
          </a:p>
          <a:p>
            <a:pPr lvl="2"/>
            <a:endParaRPr lang="en-US" sz="1000" dirty="0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B589374-251B-9DCC-A4A2-A7F1985EC4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6047" y="5550666"/>
            <a:ext cx="1833055" cy="109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308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0ADDDE-B159-0B2C-16D1-12FE21CB2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945" y="391402"/>
            <a:ext cx="9888496" cy="900131"/>
          </a:xfrm>
        </p:spPr>
        <p:txBody>
          <a:bodyPr anchor="t">
            <a:normAutofit fontScale="90000"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Chapter 1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“Do Safety Differently: From Outcome to Capacity”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88B9-2E43-0CAF-7E08-3CAC66E08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07225"/>
            <a:ext cx="9880893" cy="42588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Question 2</a:t>
            </a:r>
          </a:p>
          <a:p>
            <a:r>
              <a:rPr lang="en-US" sz="3200" dirty="0"/>
              <a:t>The safer your organization or industry becomes, the more inverse the correlation between injuries and accidents tends to become.</a:t>
            </a:r>
          </a:p>
          <a:p>
            <a:r>
              <a:rPr lang="en-US" sz="3200" dirty="0"/>
              <a:t>Why do you think this is true?  </a:t>
            </a:r>
          </a:p>
          <a:p>
            <a:r>
              <a:rPr lang="en-US" sz="3200" dirty="0"/>
              <a:t>Is this a good or a bad outcome?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B589374-251B-9DCC-A4A2-A7F1985EC4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6047" y="5550666"/>
            <a:ext cx="1833055" cy="109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535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0ADDDE-B159-0B2C-16D1-12FE21CB2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945" y="391402"/>
            <a:ext cx="9888496" cy="900131"/>
          </a:xfrm>
        </p:spPr>
        <p:txBody>
          <a:bodyPr anchor="t">
            <a:normAutofit fontScale="90000"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Chapter 1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“Do Safety Differently: From Outcome to Capacity”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88B9-2E43-0CAF-7E08-3CAC66E08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07225"/>
            <a:ext cx="9880893" cy="42588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Question 3</a:t>
            </a:r>
          </a:p>
          <a:p>
            <a:r>
              <a:rPr lang="en-US" sz="3200" dirty="0"/>
              <a:t>Does your organization believe that Heinrich was right? </a:t>
            </a:r>
          </a:p>
          <a:p>
            <a:r>
              <a:rPr lang="en-US" sz="3200" dirty="0"/>
              <a:t>And, if so, about what? </a:t>
            </a:r>
          </a:p>
          <a:p>
            <a:r>
              <a:rPr lang="en-US" sz="3200" dirty="0"/>
              <a:t>Should you try to change that?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B589374-251B-9DCC-A4A2-A7F1985EC4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6047" y="5550666"/>
            <a:ext cx="1833055" cy="109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266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0ADDDE-B159-0B2C-16D1-12FE21CB2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945" y="391402"/>
            <a:ext cx="9888496" cy="900131"/>
          </a:xfrm>
        </p:spPr>
        <p:txBody>
          <a:bodyPr anchor="t">
            <a:normAutofit fontScale="90000"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Chapter 1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“Do Safety Differently: From Outcome to Capacity”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88B9-2E43-0CAF-7E08-3CAC66E08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07225"/>
            <a:ext cx="9880893" cy="42588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Question 4</a:t>
            </a:r>
          </a:p>
          <a:p>
            <a:r>
              <a:rPr lang="en-US" sz="3200" dirty="0"/>
              <a:t>Safety metrics can amount to a ‘Looking Good Index’ (or </a:t>
            </a:r>
            <a:r>
              <a:rPr lang="en-US" sz="3200" dirty="0" err="1"/>
              <a:t>LGI</a:t>
            </a:r>
            <a:r>
              <a:rPr lang="en-US" sz="3200" dirty="0"/>
              <a:t>). Who in your organization is trying to (make whom) look good, and for which stakeholders or what purposes?</a:t>
            </a:r>
          </a:p>
          <a:p>
            <a:r>
              <a:rPr lang="en-US" sz="3200" dirty="0"/>
              <a:t>Does your organization measure or otherwise track the presence of capacities that make things go well?</a:t>
            </a:r>
          </a:p>
          <a:p>
            <a:r>
              <a:rPr lang="en-US" sz="3200" dirty="0"/>
              <a:t>If not, what are the obstacles to them doing so?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B589374-251B-9DCC-A4A2-A7F1985EC4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6047" y="5550666"/>
            <a:ext cx="1833055" cy="109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997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0ADDDE-B159-0B2C-16D1-12FE21CB2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945" y="391402"/>
            <a:ext cx="9888496" cy="900131"/>
          </a:xfrm>
        </p:spPr>
        <p:txBody>
          <a:bodyPr anchor="t">
            <a:normAutofit fontScale="90000"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Chapter 1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“Do Safety Differently: From Outcome to Capacity”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88B9-2E43-0CAF-7E08-3CAC66E08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07225"/>
            <a:ext cx="9880893" cy="42588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Question 5</a:t>
            </a:r>
          </a:p>
          <a:p>
            <a:r>
              <a:rPr lang="en-US" sz="3200" dirty="0"/>
              <a:t>Does your organization have a “Zero Harm” policy or goal?</a:t>
            </a:r>
          </a:p>
          <a:p>
            <a:r>
              <a:rPr lang="en-US" sz="3200" dirty="0"/>
              <a:t>Is it aware of the increased fatality risks associated with such a policy or goal?</a:t>
            </a:r>
          </a:p>
          <a:p>
            <a:r>
              <a:rPr lang="en-US" sz="3200" dirty="0"/>
              <a:t>What might you do about that?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B589374-251B-9DCC-A4A2-A7F1985EC4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6047" y="5550666"/>
            <a:ext cx="1833055" cy="109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471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0ADDDE-B159-0B2C-16D1-12FE21CB2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945" y="391402"/>
            <a:ext cx="9888496" cy="900131"/>
          </a:xfrm>
        </p:spPr>
        <p:txBody>
          <a:bodyPr anchor="t">
            <a:normAutofit fontScale="90000"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Chapter 1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“Do Safety Differently: From Outcome to Capacity”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88B9-2E43-0CAF-7E08-3CAC66E08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07225"/>
            <a:ext cx="9880893" cy="42588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Notes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B589374-251B-9DCC-A4A2-A7F1985EC4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6047" y="5550666"/>
            <a:ext cx="1833055" cy="109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502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5F4107-79B1-A23E-C6B3-48595EB33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Idea Exchange Committee Members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EF837-CEC3-F802-CFF7-AC4753EAF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en-US" sz="2400" dirty="0"/>
              <a:t>Nicole Loontjens  - </a:t>
            </a:r>
            <a:r>
              <a:rPr lang="en-US" sz="2400" dirty="0">
                <a:hlinkClick r:id="rId3"/>
              </a:rPr>
              <a:t>nbloontjens@amsty.com</a:t>
            </a:r>
            <a:endParaRPr lang="en-US" sz="2400" dirty="0"/>
          </a:p>
          <a:p>
            <a:r>
              <a:rPr lang="en-US" sz="2400" dirty="0"/>
              <a:t>Laura Ankrom - </a:t>
            </a:r>
            <a:r>
              <a:rPr lang="en-US" sz="2400" dirty="0">
                <a:hlinkClick r:id="rId4"/>
              </a:rPr>
              <a:t>laura.ankrom@pscoreconsulting.com</a:t>
            </a:r>
            <a:endParaRPr lang="en-US" sz="2400" dirty="0"/>
          </a:p>
          <a:p>
            <a:r>
              <a:rPr lang="en-US" sz="2400" dirty="0"/>
              <a:t>Hope </a:t>
            </a:r>
            <a:r>
              <a:rPr lang="en-US" sz="2400" dirty="0" err="1"/>
              <a:t>Luebeck</a:t>
            </a:r>
            <a:r>
              <a:rPr lang="en-US" sz="2400" dirty="0"/>
              <a:t> - </a:t>
            </a:r>
            <a:r>
              <a:rPr lang="en-US" sz="2400" dirty="0">
                <a:hlinkClick r:id="rId5"/>
              </a:rPr>
              <a:t>hope.luebeck@chemours.com</a:t>
            </a:r>
            <a:endParaRPr lang="en-US" sz="2400" dirty="0"/>
          </a:p>
          <a:p>
            <a:r>
              <a:rPr lang="en-US" sz="2400" dirty="0"/>
              <a:t>Katherine Prem - </a:t>
            </a:r>
            <a:r>
              <a:rPr lang="en-US" sz="2400" dirty="0">
                <a:hlinkClick r:id="rId6"/>
              </a:rPr>
              <a:t>katherine.prem@lyondellbasell.com</a:t>
            </a:r>
            <a:endParaRPr lang="en-US" sz="2400" dirty="0"/>
          </a:p>
          <a:p>
            <a:r>
              <a:rPr lang="en-US" sz="2400" dirty="0"/>
              <a:t>Adam Hirsch - </a:t>
            </a:r>
            <a:r>
              <a:rPr lang="en-US" sz="2400" dirty="0">
                <a:hlinkClick r:id="rId7"/>
              </a:rPr>
              <a:t>ahirsch@amsty.com</a:t>
            </a:r>
            <a:endParaRPr lang="en-US" sz="2400" dirty="0"/>
          </a:p>
          <a:p>
            <a:r>
              <a:rPr lang="en-US" sz="2400" dirty="0"/>
              <a:t>Meg Reese - </a:t>
            </a:r>
            <a:r>
              <a:rPr lang="en-US" sz="2400" dirty="0">
                <a:hlinkClick r:id="rId8"/>
              </a:rPr>
              <a:t>meg_reese@oxy.com</a:t>
            </a:r>
            <a:endParaRPr lang="en-US" sz="2400" dirty="0"/>
          </a:p>
          <a:p>
            <a:r>
              <a:rPr lang="en-US" sz="2400" dirty="0"/>
              <a:t>Gregg </a:t>
            </a:r>
            <a:r>
              <a:rPr lang="en-US" sz="2400" dirty="0" err="1"/>
              <a:t>Kiihne</a:t>
            </a:r>
            <a:r>
              <a:rPr lang="en-US" sz="2400" dirty="0"/>
              <a:t> - </a:t>
            </a:r>
            <a:r>
              <a:rPr lang="en-US" sz="2400" dirty="0">
                <a:hlinkClick r:id="rId9"/>
              </a:rPr>
              <a:t>gregg.kiihne@basf.com</a:t>
            </a:r>
            <a:endParaRPr lang="en-US" sz="2400" dirty="0"/>
          </a:p>
          <a:p>
            <a:endParaRPr lang="en-US" sz="2400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6D12ECA-EB1B-8915-3D11-563DD6BC6A3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6047" y="5550666"/>
            <a:ext cx="1833055" cy="1097435"/>
          </a:xfrm>
          <a:prstGeom prst="rect">
            <a:avLst/>
          </a:pr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226D7637-6B36-4DCF-A601-910BF10DA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inherit"/>
              </a:rPr>
              <a:t>Meg_Reese@oxy.com&gt;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2424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37D9E78-B927-8A43-1304-F2090EF03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inherit"/>
              </a:rPr>
              <a:t>Meg_Reese@oxy.com&gt;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2424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0E4F2D1-9DDC-91BC-B961-0F2015CBC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inherit"/>
              </a:rPr>
              <a:t>Meg_Reese@oxy.com&gt;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24242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67E941-5A8E-2D35-1792-239C0D9572BD}"/>
              </a:ext>
            </a:extLst>
          </p:cNvPr>
          <p:cNvSpPr txBox="1"/>
          <p:nvPr/>
        </p:nvSpPr>
        <p:spPr>
          <a:xfrm>
            <a:off x="675313" y="5761463"/>
            <a:ext cx="9154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New members are always welcome! </a:t>
            </a:r>
          </a:p>
          <a:p>
            <a:pPr algn="ctr"/>
            <a:r>
              <a:rPr lang="en-US" sz="2400" b="1" dirty="0"/>
              <a:t>Feel free to email any of us with questions or to join the committee.</a:t>
            </a:r>
          </a:p>
        </p:txBody>
      </p:sp>
    </p:spTree>
    <p:extLst>
      <p:ext uri="{BB962C8B-B14F-4D97-AF65-F5344CB8AC3E}">
        <p14:creationId xmlns:p14="http://schemas.microsoft.com/office/powerpoint/2010/main" val="596060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0ADDDE-B159-0B2C-16D1-12FE21CB2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Book Club Purpose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88B9-2E43-0CAF-7E08-3CAC66E08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07225"/>
            <a:ext cx="9880893" cy="425887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tabLst>
                <a:tab pos="457200" algn="l"/>
              </a:tabLst>
            </a:pP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Process Safety Division Book Club is open to all PSD members! 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intent of this book club is to provide a forum to discuss books that are being talked about in the process safety world and/or are beneficial for professional development…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                   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continue to build this 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excellent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PS community!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</a:tabLst>
            </a:pP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SzPts val="1000"/>
              <a:buNone/>
              <a:tabLst>
                <a:tab pos="914400" algn="l"/>
              </a:tabLst>
            </a:pP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000" dirty="0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B589374-251B-9DCC-A4A2-A7F1985EC4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6047" y="5550666"/>
            <a:ext cx="1833055" cy="109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373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37A6E3-FBF2-9103-F660-7056C5F981CE}"/>
              </a:ext>
            </a:extLst>
          </p:cNvPr>
          <p:cNvSpPr txBox="1"/>
          <p:nvPr/>
        </p:nvSpPr>
        <p:spPr>
          <a:xfrm>
            <a:off x="5222081" y="1641752"/>
            <a:ext cx="6134894" cy="39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E7B8C2AA-A00E-B454-5614-355CAF771F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4039" y="5550666"/>
            <a:ext cx="1833055" cy="1097435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D54F3B0-4589-0927-98CF-C14ED0CBF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sz="4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Safety Differently </a:t>
            </a:r>
            <a:br>
              <a:rPr kumimoji="0" lang="en-US" sz="4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by Sidney Dekker and Todd Conklin</a:t>
            </a:r>
            <a:endParaRPr lang="en-US" dirty="0"/>
          </a:p>
        </p:txBody>
      </p:sp>
      <p:pic>
        <p:nvPicPr>
          <p:cNvPr id="5" name="Picture 4" descr="Amazon.com: Do Safety Differently eBook ...">
            <a:extLst>
              <a:ext uri="{FF2B5EF4-FFF2-40B4-BE49-F238E27FC236}">
                <a16:creationId xmlns:a16="http://schemas.microsoft.com/office/drawing/2014/main" id="{9D805805-F4F3-05FB-4DA2-CFA34B272A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35" y="2153703"/>
            <a:ext cx="3783012" cy="378301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CA8E1FC-3861-AC13-6872-26E116C84237}"/>
              </a:ext>
            </a:extLst>
          </p:cNvPr>
          <p:cNvSpPr txBox="1"/>
          <p:nvPr/>
        </p:nvSpPr>
        <p:spPr>
          <a:xfrm>
            <a:off x="4905375" y="2409825"/>
            <a:ext cx="71818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“It takes a long time to turn around an aircraft carrier.”</a:t>
            </a:r>
          </a:p>
          <a:p>
            <a:endParaRPr lang="en-US" dirty="0"/>
          </a:p>
          <a:p>
            <a:r>
              <a:rPr lang="en-US" dirty="0"/>
              <a:t>Dekker and Conklin provide insight and answers to these topics: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Safety: From outcome to capacity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the work done is not as you imagined: Do learning teams.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things go wrong: Do investigations differently.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there is too much compliance: Declutter your safety bureaucracy.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your safety people are dejected: Empower them differently.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you need to help your leaders succeed.</a:t>
            </a:r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8099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0ADDDE-B159-0B2C-16D1-12FE21CB2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Schedule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B589374-251B-9DCC-A4A2-A7F1985EC4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3271" y="5848350"/>
            <a:ext cx="1335831" cy="799751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5169B1-AA30-28E9-7E8D-D8E81F9F7F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426115"/>
              </p:ext>
            </p:extLst>
          </p:nvPr>
        </p:nvGraphicFramePr>
        <p:xfrm>
          <a:off x="414775" y="1839389"/>
          <a:ext cx="11559102" cy="296672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357000">
                  <a:extLst>
                    <a:ext uri="{9D8B030D-6E8A-4147-A177-3AD203B41FA5}">
                      <a16:colId xmlns:a16="http://schemas.microsoft.com/office/drawing/2014/main" val="3491312044"/>
                    </a:ext>
                  </a:extLst>
                </a:gridCol>
                <a:gridCol w="9202102">
                  <a:extLst>
                    <a:ext uri="{9D8B030D-6E8A-4147-A177-3AD203B41FA5}">
                      <a16:colId xmlns:a16="http://schemas.microsoft.com/office/drawing/2014/main" val="6135845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Meeting 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Topics Covered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796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July 18 &amp; July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Forward and Preface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458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August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Chapter 1 “Do Safety Differently: From Outcome to Capacity”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298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August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Chapter 2 “When the Work as done is Different From What You Imagined: Do Learning Teams”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364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August 15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Chapter 3 “When Things Go Wrong: Do Investigations Differently”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02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August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Chapter 4 “When there is Too Much Compliance: Declutter Your Safety Bureaucracy”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947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August 29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Chapter 5 “When Your Safety People are dejected: Empower Them Differently”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877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September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Chapter 6 “When You Need To Help Your Leaders Succeed”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787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3568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0ADDDE-B159-0B2C-16D1-12FE21CB2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Book Club Format (Trial Run)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88B9-2E43-0CAF-7E08-3CAC66E08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23" y="2299755"/>
            <a:ext cx="10598302" cy="425887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tabLst>
                <a:tab pos="457200" algn="l"/>
              </a:tabLs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Weekly Zoom meetings from AIChE account</a:t>
            </a:r>
          </a:p>
          <a:p>
            <a:pPr>
              <a:spcBef>
                <a:spcPts val="0"/>
              </a:spcBef>
              <a:tabLst>
                <a:tab pos="45720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Thursdays at 11:30 Central/12:30 Eastern</a:t>
            </a:r>
          </a:p>
          <a:p>
            <a:pPr>
              <a:spcBef>
                <a:spcPts val="0"/>
              </a:spcBef>
              <a:tabLst>
                <a:tab pos="457200" algn="l"/>
              </a:tabLs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30-45 minutes</a:t>
            </a:r>
          </a:p>
          <a:p>
            <a:pPr>
              <a:spcBef>
                <a:spcPts val="0"/>
              </a:spcBef>
              <a:tabLst>
                <a:tab pos="457200" algn="l"/>
              </a:tabLs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An Idea Exchange Committee member will facilitate weekly meetings.</a:t>
            </a:r>
          </a:p>
          <a:p>
            <a:pPr>
              <a:spcBef>
                <a:spcPts val="0"/>
              </a:spcBef>
              <a:tabLst>
                <a:tab pos="45720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Questions at the end of each chapter will be used as guide for di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scussion. </a:t>
            </a:r>
          </a:p>
          <a:p>
            <a:pPr>
              <a:spcBef>
                <a:spcPts val="0"/>
              </a:spcBef>
              <a:tabLst>
                <a:tab pos="457200" algn="l"/>
              </a:tabLs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This PowerPoint slide deck will be used to compile and posts notes from each book club meeting.</a:t>
            </a:r>
          </a:p>
          <a:p>
            <a:pPr>
              <a:spcBef>
                <a:spcPts val="0"/>
              </a:spcBef>
              <a:tabLst>
                <a:tab pos="457200" algn="l"/>
              </a:tabLs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Meetings won’t be recorded to foster open discussion, nor will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names, companies, etc. be included in the notes.</a:t>
            </a:r>
          </a:p>
          <a:p>
            <a:pPr>
              <a:spcBef>
                <a:spcPts val="0"/>
              </a:spcBef>
              <a:tabLst>
                <a:tab pos="45720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 a large group participates, we will break out into smaller rooms in the Zoom meeting.</a:t>
            </a: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SzPts val="1000"/>
              <a:buNone/>
              <a:tabLst>
                <a:tab pos="914400" algn="l"/>
              </a:tabLst>
            </a:pP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000" dirty="0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B589374-251B-9DCC-A4A2-A7F1985EC4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6047" y="5550666"/>
            <a:ext cx="1833055" cy="109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838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0ADDDE-B159-0B2C-16D1-12FE21CB2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Disclaimer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88B9-2E43-0CAF-7E08-3CAC66E08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23" y="2299755"/>
            <a:ext cx="10598302" cy="425887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SzPts val="1000"/>
              <a:buNone/>
              <a:tabLst>
                <a:tab pos="9144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Legal disclaimer drafted for review by AIChE. Will be included in slide deck for all meetings.</a:t>
            </a:r>
          </a:p>
          <a:p>
            <a:endParaRPr lang="en-US" sz="1000" dirty="0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B589374-251B-9DCC-A4A2-A7F1985EC4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6047" y="5550666"/>
            <a:ext cx="1833055" cy="109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000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0ADDDE-B159-0B2C-16D1-12FE21CB2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945" y="39140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Weekly Agenda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88B9-2E43-0CAF-7E08-3CAC66E08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07225"/>
            <a:ext cx="9880893" cy="4258871"/>
          </a:xfrm>
        </p:spPr>
        <p:txBody>
          <a:bodyPr>
            <a:normAutofit/>
          </a:bodyPr>
          <a:lstStyle/>
          <a:p>
            <a:r>
              <a:rPr lang="en-US" sz="3200" dirty="0"/>
              <a:t>Brief Introductions - Name and Company (&lt;2 minutes)</a:t>
            </a:r>
          </a:p>
          <a:p>
            <a:r>
              <a:rPr lang="en-US" sz="3200" dirty="0"/>
              <a:t>Determine if break out rooms are needed and assign facilitators by room (1 minute)</a:t>
            </a:r>
          </a:p>
          <a:p>
            <a:r>
              <a:rPr lang="en-US" sz="3200" dirty="0"/>
              <a:t>Facilitator will: </a:t>
            </a:r>
          </a:p>
          <a:p>
            <a:pPr lvl="1"/>
            <a:r>
              <a:rPr lang="en-US" sz="2800" dirty="0"/>
              <a:t>Choose question to be discussed</a:t>
            </a:r>
          </a:p>
          <a:p>
            <a:pPr lvl="1"/>
            <a:r>
              <a:rPr lang="en-US" sz="2800" dirty="0"/>
              <a:t>Facilitate discussion and take notes</a:t>
            </a:r>
          </a:p>
          <a:p>
            <a:pPr lvl="1"/>
            <a:r>
              <a:rPr lang="en-US" sz="2800" dirty="0"/>
              <a:t>Lead open discussion if time permits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B589374-251B-9DCC-A4A2-A7F1985EC4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6047" y="5550666"/>
            <a:ext cx="1833055" cy="109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047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0ADDDE-B159-0B2C-16D1-12FE21CB2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945" y="39140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Ground Rules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888B9-2E43-0CAF-7E08-3CAC66E08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07225"/>
            <a:ext cx="9880893" cy="4258871"/>
          </a:xfrm>
        </p:spPr>
        <p:txBody>
          <a:bodyPr>
            <a:normAutofit/>
          </a:bodyPr>
          <a:lstStyle/>
          <a:p>
            <a:r>
              <a:rPr lang="en-US" dirty="0"/>
              <a:t>R</a:t>
            </a:r>
            <a:r>
              <a:rPr lang="en-US" sz="2800" dirty="0"/>
              <a:t>aise hands to interject, ask a question, etc.</a:t>
            </a:r>
          </a:p>
          <a:p>
            <a:r>
              <a:rPr lang="en-US" dirty="0"/>
              <a:t>U</a:t>
            </a:r>
            <a:r>
              <a:rPr lang="en-US" sz="2800" dirty="0"/>
              <a:t>se chat function to add ideas, thoughts, questions, helpful links, etc.  </a:t>
            </a:r>
          </a:p>
          <a:p>
            <a:r>
              <a:rPr lang="en-US" dirty="0"/>
              <a:t>Be courteous.</a:t>
            </a:r>
          </a:p>
          <a:p>
            <a:r>
              <a:rPr lang="en-US" sz="2800" dirty="0"/>
              <a:t>Facilitator/Scribe will monitor the chat and hands as well as ask for a topic to be ‘tabled’ if straying too far off. 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B589374-251B-9DCC-A4A2-A7F1985EC4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6047" y="5550666"/>
            <a:ext cx="1833055" cy="109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096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3BCA23579FF34AAA17866F0B548537" ma:contentTypeVersion="18" ma:contentTypeDescription="Create a new document." ma:contentTypeScope="" ma:versionID="79ddc033ff354f81a56f6bc606f5db93">
  <xsd:schema xmlns:xsd="http://www.w3.org/2001/XMLSchema" xmlns:xs="http://www.w3.org/2001/XMLSchema" xmlns:p="http://schemas.microsoft.com/office/2006/metadata/properties" xmlns:ns3="da29fbb9-1202-4086-a77b-b291b82eddca" xmlns:ns4="5fc51020-4731-4e0d-81f0-115985867561" targetNamespace="http://schemas.microsoft.com/office/2006/metadata/properties" ma:root="true" ma:fieldsID="9d010043a0e36f28ebf7aed814783c45" ns3:_="" ns4:_="">
    <xsd:import namespace="da29fbb9-1202-4086-a77b-b291b82eddca"/>
    <xsd:import namespace="5fc51020-4731-4e0d-81f0-11598586756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29fbb9-1202-4086-a77b-b291b82edd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c51020-4731-4e0d-81f0-11598586756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a29fbb9-1202-4086-a77b-b291b82eddc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F3CF72-3B08-46BE-A4FD-43D8F7FC1FCD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da29fbb9-1202-4086-a77b-b291b82eddca"/>
    <ds:schemaRef ds:uri="5fc51020-4731-4e0d-81f0-115985867561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CFBCFC-3286-4719-A7FE-469299468570}">
  <ds:schemaRefs>
    <ds:schemaRef ds:uri="http://schemas.microsoft.com/office/2006/metadata/properties"/>
    <ds:schemaRef ds:uri="http://www.w3.org/2000/xmlns/"/>
    <ds:schemaRef ds:uri="da29fbb9-1202-4086-a77b-b291b82eddca"/>
    <ds:schemaRef ds:uri="http://www.w3.org/2001/XMLSchema-instan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25BA499-77AE-47C9-B7DD-FE7DF92BA253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b50c80f-103b-4433-a91c-b4b06c507387}" enabled="0" method="" siteId="{9b50c80f-103b-4433-a91c-b4b06c50738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1601</TotalTime>
  <Words>1314</Words>
  <Application>Microsoft Office PowerPoint</Application>
  <PresentationFormat>Widescreen</PresentationFormat>
  <Paragraphs>145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inherit</vt:lpstr>
      <vt:lpstr>Segoe UI</vt:lpstr>
      <vt:lpstr>Office Theme</vt:lpstr>
      <vt:lpstr>PSD BOOK CLUB Hosted by the Idea Exchange Committee</vt:lpstr>
      <vt:lpstr>Idea Exchange Committee Members</vt:lpstr>
      <vt:lpstr>Book Club Purpose</vt:lpstr>
      <vt:lpstr>Do Safety Differently  by Sidney Dekker and Todd Conklin</vt:lpstr>
      <vt:lpstr>Schedule</vt:lpstr>
      <vt:lpstr>Book Club Format (Trial Run)</vt:lpstr>
      <vt:lpstr>Disclaimer</vt:lpstr>
      <vt:lpstr>Weekly Agenda</vt:lpstr>
      <vt:lpstr>Ground Rules</vt:lpstr>
      <vt:lpstr>Forward and Preface</vt:lpstr>
      <vt:lpstr>Chapter 1 “Do Safety Differently: From Outcome to Capacity”</vt:lpstr>
      <vt:lpstr>Chapter 1 – 8/1/2024 Discussion Summary “Do Safety Differently: From Outcome to Capacity”</vt:lpstr>
      <vt:lpstr>Chapter 1 “Do Safety Differently: From Outcome to Capacity”</vt:lpstr>
      <vt:lpstr>Chapter 1 “Do Safety Differently: From Outcome to Capacity”</vt:lpstr>
      <vt:lpstr>Chapter 1 “Do Safety Differently: From Outcome to Capacity”</vt:lpstr>
      <vt:lpstr>Chapter 1 “Do Safety Differently: From Outcome to Capacity”</vt:lpstr>
      <vt:lpstr>Chapter 1 “Do Safety Differently: From Outcome to Capacity”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PSD Officers Meeting</dc:title>
  <dc:creator>Mize, Jennifer</dc:creator>
  <cp:lastModifiedBy>Loontjens, Nicole (N)</cp:lastModifiedBy>
  <cp:revision>12</cp:revision>
  <dcterms:created xsi:type="dcterms:W3CDTF">2024-01-24T20:08:23Z</dcterms:created>
  <dcterms:modified xsi:type="dcterms:W3CDTF">2024-08-01T17:41:38Z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0x010100B43BCA23579FF34AAA17866F0B548537</vt:lpwstr>
  </property>
  <property fmtid="{D5CDD505-2E9C-101B-9397-08002B2CF9AE}" pid="3" name="MSIP_Label_1f3f34e6-98e4-41bc-8c28-d5c039906545_Enabled">
    <vt:lpwstr>true</vt:lpwstr>
  </property>
  <property fmtid="{D5CDD505-2E9C-101B-9397-08002B2CF9AE}" pid="4" name="MSIP_Label_1f3f34e6-98e4-41bc-8c28-d5c039906545_SetDate">
    <vt:lpwstr>2024-07-12T15:31:34Z</vt:lpwstr>
  </property>
  <property fmtid="{D5CDD505-2E9C-101B-9397-08002B2CF9AE}" pid="5" name="MSIP_Label_1f3f34e6-98e4-41bc-8c28-d5c039906545_Method">
    <vt:lpwstr>Standard</vt:lpwstr>
  </property>
  <property fmtid="{D5CDD505-2E9C-101B-9397-08002B2CF9AE}" pid="6" name="MSIP_Label_1f3f34e6-98e4-41bc-8c28-d5c039906545_Name">
    <vt:lpwstr>Internal</vt:lpwstr>
  </property>
  <property fmtid="{D5CDD505-2E9C-101B-9397-08002B2CF9AE}" pid="7" name="MSIP_Label_1f3f34e6-98e4-41bc-8c28-d5c039906545_SiteId">
    <vt:lpwstr>82a76afe-3939-4043-8f87-4a6fb9e9e477</vt:lpwstr>
  </property>
  <property fmtid="{D5CDD505-2E9C-101B-9397-08002B2CF9AE}" pid="8" name="MSIP_Label_1f3f34e6-98e4-41bc-8c28-d5c039906545_ActionId">
    <vt:lpwstr>00a2810a-772e-4d2e-91a2-bcdb1e69727a</vt:lpwstr>
  </property>
  <property fmtid="{D5CDD505-2E9C-101B-9397-08002B2CF9AE}" pid="9" name="MSIP_Label_1f3f34e6-98e4-41bc-8c28-d5c039906545_ContentBits">
    <vt:lpwstr>0</vt:lpwstr>
  </property>
</Properties>
</file>