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 id="2147483676" r:id="rId3"/>
    <p:sldMasterId id="2147483664" r:id="rId4"/>
  </p:sldMasterIdLst>
  <p:notesMasterIdLst>
    <p:notesMasterId r:id="rId26"/>
  </p:notesMasterIdLst>
  <p:sldIdLst>
    <p:sldId id="256" r:id="rId5"/>
    <p:sldId id="284" r:id="rId6"/>
    <p:sldId id="257" r:id="rId7"/>
    <p:sldId id="609" r:id="rId8"/>
    <p:sldId id="260" r:id="rId9"/>
    <p:sldId id="607" r:id="rId10"/>
    <p:sldId id="608" r:id="rId11"/>
    <p:sldId id="264" r:id="rId12"/>
    <p:sldId id="275" r:id="rId13"/>
    <p:sldId id="610" r:id="rId14"/>
    <p:sldId id="611" r:id="rId15"/>
    <p:sldId id="287" r:id="rId16"/>
    <p:sldId id="604" r:id="rId17"/>
    <p:sldId id="612" r:id="rId18"/>
    <p:sldId id="613" r:id="rId19"/>
    <p:sldId id="285" r:id="rId20"/>
    <p:sldId id="286" r:id="rId21"/>
    <p:sldId id="614" r:id="rId22"/>
    <p:sldId id="277" r:id="rId23"/>
    <p:sldId id="605" r:id="rId24"/>
    <p:sldId id="273" r:id="rId25"/>
  </p:sldIdLst>
  <p:sldSz cx="9144000" cy="6858000" type="screen4x3"/>
  <p:notesSz cx="69342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82"/>
    <p:restoredTop sz="71156"/>
  </p:normalViewPr>
  <p:slideViewPr>
    <p:cSldViewPr>
      <p:cViewPr varScale="1">
        <p:scale>
          <a:sx n="82" d="100"/>
          <a:sy n="82" d="100"/>
        </p:scale>
        <p:origin x="2120" y="1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idx="1"/>
          </p:nvPr>
        </p:nvSpPr>
        <p:spPr>
          <a:xfrm>
            <a:off x="3927775" y="0"/>
            <a:ext cx="3004820" cy="461010"/>
          </a:xfrm>
          <a:prstGeom prst="rect">
            <a:avLst/>
          </a:prstGeom>
        </p:spPr>
        <p:txBody>
          <a:bodyPr vert="horz" lIns="92309" tIns="46154" rIns="92309" bIns="46154" rtlCol="0"/>
          <a:lstStyle>
            <a:lvl1pPr algn="r">
              <a:defRPr sz="1200"/>
            </a:lvl1pPr>
          </a:lstStyle>
          <a:p>
            <a:fld id="{61808816-3907-4CFC-91CD-C964FA21FD78}" type="datetimeFigureOut">
              <a:rPr lang="en-US" smtClean="0"/>
              <a:pPr/>
              <a:t>10/8/19</a:t>
            </a:fld>
            <a:endParaRPr lang="en-US"/>
          </a:p>
        </p:txBody>
      </p:sp>
      <p:sp>
        <p:nvSpPr>
          <p:cNvPr id="4" name="Slide Image Placeholder 3"/>
          <p:cNvSpPr>
            <a:spLocks noGrp="1" noRot="1" noChangeAspect="1"/>
          </p:cNvSpPr>
          <p:nvPr>
            <p:ph type="sldImg" idx="2"/>
          </p:nvPr>
        </p:nvSpPr>
        <p:spPr>
          <a:xfrm>
            <a:off x="1162050" y="692150"/>
            <a:ext cx="4610100" cy="3457575"/>
          </a:xfrm>
          <a:prstGeom prst="rect">
            <a:avLst/>
          </a:prstGeom>
          <a:noFill/>
          <a:ln w="12700">
            <a:solidFill>
              <a:prstClr val="black"/>
            </a:solidFill>
          </a:ln>
        </p:spPr>
        <p:txBody>
          <a:bodyPr vert="horz" lIns="92309" tIns="46154" rIns="92309" bIns="46154" rtlCol="0" anchor="ctr"/>
          <a:lstStyle/>
          <a:p>
            <a:endParaRPr lang="en-US"/>
          </a:p>
        </p:txBody>
      </p:sp>
      <p:sp>
        <p:nvSpPr>
          <p:cNvPr id="5" name="Notes Placeholder 4"/>
          <p:cNvSpPr>
            <a:spLocks noGrp="1"/>
          </p:cNvSpPr>
          <p:nvPr>
            <p:ph type="body" sz="quarter" idx="3"/>
          </p:nvPr>
        </p:nvSpPr>
        <p:spPr>
          <a:xfrm>
            <a:off x="693420" y="4379595"/>
            <a:ext cx="5547360" cy="4149090"/>
          </a:xfrm>
          <a:prstGeom prst="rect">
            <a:avLst/>
          </a:prstGeom>
        </p:spPr>
        <p:txBody>
          <a:bodyPr vert="horz" lIns="92309" tIns="46154" rIns="92309" bIns="4615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0"/>
            <a:ext cx="3004820" cy="461010"/>
          </a:xfrm>
          <a:prstGeom prst="rect">
            <a:avLst/>
          </a:prstGeom>
        </p:spPr>
        <p:txBody>
          <a:bodyPr vert="horz" lIns="92309" tIns="46154" rIns="92309" bIns="46154" rtlCol="0" anchor="b"/>
          <a:lstStyle>
            <a:lvl1pPr algn="l">
              <a:defRPr sz="1200"/>
            </a:lvl1pPr>
          </a:lstStyle>
          <a:p>
            <a:endParaRPr lang="en-US"/>
          </a:p>
        </p:txBody>
      </p:sp>
      <p:sp>
        <p:nvSpPr>
          <p:cNvPr id="7" name="Slide Number Placeholder 6"/>
          <p:cNvSpPr>
            <a:spLocks noGrp="1"/>
          </p:cNvSpPr>
          <p:nvPr>
            <p:ph type="sldNum" sz="quarter" idx="5"/>
          </p:nvPr>
        </p:nvSpPr>
        <p:spPr>
          <a:xfrm>
            <a:off x="3927775" y="8757590"/>
            <a:ext cx="3004820" cy="461010"/>
          </a:xfrm>
          <a:prstGeom prst="rect">
            <a:avLst/>
          </a:prstGeom>
        </p:spPr>
        <p:txBody>
          <a:bodyPr vert="horz" lIns="92309" tIns="46154" rIns="92309" bIns="46154" rtlCol="0" anchor="b"/>
          <a:lstStyle>
            <a:lvl1pPr algn="r">
              <a:defRPr sz="1200"/>
            </a:lvl1pPr>
          </a:lstStyle>
          <a:p>
            <a:fld id="{782A425C-029E-4BE0-B593-30FE376B04D9}" type="slidenum">
              <a:rPr lang="en-US" smtClean="0"/>
              <a:pPr/>
              <a:t>‹#›</a:t>
            </a:fld>
            <a:endParaRPr lang="en-US"/>
          </a:p>
        </p:txBody>
      </p:sp>
    </p:spTree>
    <p:extLst>
      <p:ext uri="{BB962C8B-B14F-4D97-AF65-F5344CB8AC3E}">
        <p14:creationId xmlns:p14="http://schemas.microsoft.com/office/powerpoint/2010/main" val="1421818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Good afternoon, its great to be here in Denver! The focus of this presentation is on PS Leadership – The Challenge for this generation.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 want to make the case for integration of PS into Management systems.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 believe its all about organizations being professional and most importantly about you being professional – you are the chemical engineer – you will typically be the person on point and most knowledgeable about PS, if you don’t do it, who will?</a:t>
            </a:r>
          </a:p>
        </p:txBody>
      </p:sp>
      <p:sp>
        <p:nvSpPr>
          <p:cNvPr id="4" name="Slide Number Placeholder 3"/>
          <p:cNvSpPr>
            <a:spLocks noGrp="1"/>
          </p:cNvSpPr>
          <p:nvPr>
            <p:ph type="sldNum" sz="quarter" idx="5"/>
          </p:nvPr>
        </p:nvSpPr>
        <p:spPr/>
        <p:txBody>
          <a:bodyPr/>
          <a:lstStyle/>
          <a:p>
            <a:fld id="{782A425C-029E-4BE0-B593-30FE376B04D9}" type="slidenum">
              <a:rPr lang="en-US" smtClean="0"/>
              <a:pPr/>
              <a:t>1</a:t>
            </a:fld>
            <a:endParaRPr lang="en-US"/>
          </a:p>
        </p:txBody>
      </p:sp>
    </p:spTree>
    <p:extLst>
      <p:ext uri="{BB962C8B-B14F-4D97-AF65-F5344CB8AC3E}">
        <p14:creationId xmlns:p14="http://schemas.microsoft.com/office/powerpoint/2010/main" val="1092384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this look like? OSHA PSM</a:t>
            </a:r>
          </a:p>
        </p:txBody>
      </p:sp>
      <p:sp>
        <p:nvSpPr>
          <p:cNvPr id="4" name="Slide Number Placeholder 3"/>
          <p:cNvSpPr>
            <a:spLocks noGrp="1"/>
          </p:cNvSpPr>
          <p:nvPr>
            <p:ph type="sldNum" sz="quarter" idx="5"/>
          </p:nvPr>
        </p:nvSpPr>
        <p:spPr/>
        <p:txBody>
          <a:bodyPr/>
          <a:lstStyle/>
          <a:p>
            <a:fld id="{782A425C-029E-4BE0-B593-30FE376B04D9}" type="slidenum">
              <a:rPr lang="en-US" smtClean="0"/>
              <a:pPr/>
              <a:t>14</a:t>
            </a:fld>
            <a:endParaRPr lang="en-US"/>
          </a:p>
        </p:txBody>
      </p:sp>
    </p:spTree>
    <p:extLst>
      <p:ext uri="{BB962C8B-B14F-4D97-AF65-F5344CB8AC3E}">
        <p14:creationId xmlns:p14="http://schemas.microsoft.com/office/powerpoint/2010/main" val="1935422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this look like? OSHA PSM</a:t>
            </a:r>
          </a:p>
        </p:txBody>
      </p:sp>
      <p:sp>
        <p:nvSpPr>
          <p:cNvPr id="4" name="Slide Number Placeholder 3"/>
          <p:cNvSpPr>
            <a:spLocks noGrp="1"/>
          </p:cNvSpPr>
          <p:nvPr>
            <p:ph type="sldNum" sz="quarter" idx="5"/>
          </p:nvPr>
        </p:nvSpPr>
        <p:spPr/>
        <p:txBody>
          <a:bodyPr/>
          <a:lstStyle/>
          <a:p>
            <a:fld id="{782A425C-029E-4BE0-B593-30FE376B04D9}" type="slidenum">
              <a:rPr lang="en-US" smtClean="0"/>
              <a:pPr/>
              <a:t>15</a:t>
            </a:fld>
            <a:endParaRPr lang="en-US"/>
          </a:p>
        </p:txBody>
      </p:sp>
    </p:spTree>
    <p:extLst>
      <p:ext uri="{BB962C8B-B14F-4D97-AF65-F5344CB8AC3E}">
        <p14:creationId xmlns:p14="http://schemas.microsoft.com/office/powerpoint/2010/main" val="409157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Dow has had a long and successful history of reducing process safety incidents.  This started with the establishment of formal generational goals in 1995 to reduce incidents by 90% over 10 years.  These goals and progress metrics were and are externally published on</a:t>
            </a:r>
            <a:r>
              <a:rPr lang="en-US" sz="1200" kern="1200" baseline="0" dirty="0">
                <a:solidFill>
                  <a:schemeClr val="tx1"/>
                </a:solidFill>
                <a:effectLst/>
                <a:latin typeface="Arial" charset="0"/>
                <a:ea typeface="+mn-ea"/>
                <a:cs typeface="+mn-cs"/>
              </a:rPr>
              <a:t> Dow.com</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In 2005 another 10 year goal was established to further reduce process safety incidents and their severity by 75% and 90% respectively.</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By 2008 it was clear that our performance had plateaued and we were not continuing to make progress towards meeting our 2015 goal for reducing incidents.  As process safety incidents were analyzed, the data showed a lot of repetition.  While an incident may not be on the same equipment or in the same plant, it was clear that the same failure mode(s) and management system(s) were involved.</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Analysis of the data also showed an opportunity to ensure every required protection layer failure and its associated management system failure were identified and fixed and to improve how the investigation results were leveraged across the company. </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In other words we had to fully integrate Process Safety Management Systems into</a:t>
            </a:r>
            <a:r>
              <a:rPr lang="en-US" sz="1200" kern="1200" baseline="0" dirty="0">
                <a:solidFill>
                  <a:schemeClr val="tx1"/>
                </a:solidFill>
                <a:effectLst/>
                <a:latin typeface="Arial" charset="0"/>
                <a:ea typeface="+mn-ea"/>
                <a:cs typeface="+mn-cs"/>
              </a:rPr>
              <a:t> our Operations</a:t>
            </a:r>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By 2009 we were back on track and actually surpassed our 2015 goal in 2011. </a:t>
            </a:r>
            <a:endParaRPr lang="en-US" dirty="0"/>
          </a:p>
        </p:txBody>
      </p:sp>
      <p:sp>
        <p:nvSpPr>
          <p:cNvPr id="4" name="Slide Number Placeholder 3"/>
          <p:cNvSpPr>
            <a:spLocks noGrp="1"/>
          </p:cNvSpPr>
          <p:nvPr>
            <p:ph type="sldNum" sz="quarter" idx="10"/>
          </p:nvPr>
        </p:nvSpPr>
        <p:spPr/>
        <p:txBody>
          <a:bodyPr/>
          <a:lstStyle/>
          <a:p>
            <a:pPr>
              <a:defRPr/>
            </a:pPr>
            <a:fld id="{33E24AB1-F0E9-40DE-BADF-404D393E730C}" type="slidenum">
              <a:rPr lang="en-US" smtClean="0"/>
              <a:pPr>
                <a:defRPr/>
              </a:pPr>
              <a:t>16</a:t>
            </a:fld>
            <a:endParaRPr lang="en-US" dirty="0"/>
          </a:p>
        </p:txBody>
      </p:sp>
    </p:spTree>
    <p:extLst>
      <p:ext uri="{BB962C8B-B14F-4D97-AF65-F5344CB8AC3E}">
        <p14:creationId xmlns:p14="http://schemas.microsoft.com/office/powerpoint/2010/main" val="33272561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Example of actual incident with MS strategy employed to </a:t>
            </a:r>
            <a:r>
              <a:rPr lang="en-US" sz="1800" kern="1200" dirty="0">
                <a:solidFill>
                  <a:schemeClr val="tx1"/>
                </a:solidFill>
                <a:effectLst/>
                <a:latin typeface="Arial" charset="0"/>
                <a:ea typeface="+mn-ea"/>
                <a:cs typeface="+mn-cs"/>
              </a:rPr>
              <a:t>leverage</a:t>
            </a:r>
            <a:r>
              <a:rPr lang="en-US" sz="1200" kern="1200" dirty="0">
                <a:solidFill>
                  <a:schemeClr val="tx1"/>
                </a:solidFill>
                <a:effectLst/>
                <a:latin typeface="Arial" charset="0"/>
                <a:ea typeface="+mn-ea"/>
                <a:cs typeface="+mn-cs"/>
              </a:rPr>
              <a:t> the learnings of the incidents through formally tracked action items.</a:t>
            </a:r>
          </a:p>
        </p:txBody>
      </p:sp>
      <p:sp>
        <p:nvSpPr>
          <p:cNvPr id="4" name="Slide Number Placeholder 3"/>
          <p:cNvSpPr>
            <a:spLocks noGrp="1"/>
          </p:cNvSpPr>
          <p:nvPr>
            <p:ph type="sldNum" sz="quarter" idx="10"/>
          </p:nvPr>
        </p:nvSpPr>
        <p:spPr/>
        <p:txBody>
          <a:bodyPr/>
          <a:lstStyle/>
          <a:p>
            <a:pPr>
              <a:defRPr/>
            </a:pPr>
            <a:fld id="{33E24AB1-F0E9-40DE-BADF-404D393E730C}" type="slidenum">
              <a:rPr lang="en-US" smtClean="0"/>
              <a:pPr>
                <a:defRPr/>
              </a:pPr>
              <a:t>17</a:t>
            </a:fld>
            <a:endParaRPr lang="en-US" dirty="0"/>
          </a:p>
        </p:txBody>
      </p:sp>
    </p:spTree>
    <p:extLst>
      <p:ext uri="{BB962C8B-B14F-4D97-AF65-F5344CB8AC3E}">
        <p14:creationId xmlns:p14="http://schemas.microsoft.com/office/powerpoint/2010/main" val="1635081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Dow has had a long and successful history of reducing process safety incidents.  This started with the establishment of formal generational goals in 1995 to reduce incidents by 90% over 10 years.  These goals and progress metrics were and are externally published on</a:t>
            </a:r>
            <a:r>
              <a:rPr lang="en-US" sz="1200" kern="1200" baseline="0" dirty="0">
                <a:solidFill>
                  <a:schemeClr val="tx1"/>
                </a:solidFill>
                <a:effectLst/>
                <a:latin typeface="Arial" charset="0"/>
                <a:ea typeface="+mn-ea"/>
                <a:cs typeface="+mn-cs"/>
              </a:rPr>
              <a:t> Dow.com</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In 2005 another 10 year goal was established to further reduce process safety incidents and their severity by 75% and 90% respectively.</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By 2008 it was clear that our performance had plateaued and we were not continuing to make progress towards meeting our 2015 goal for reducing incidents.  As process safety incidents were analyzed, the data showed a lot of repetition.  While an incident may not be on the same equipment or in the same plant, it was clear that the same failure mode(s) and management system(s) were involved.</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Analysis of the data also showed an opportunity to ensure every required protection layer failure and its associated management system failure were identified and fixed and to improve how the investigation results were leveraged across the company. </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In other words we had to fully integrate Process Safety Management Systems into</a:t>
            </a:r>
            <a:r>
              <a:rPr lang="en-US" sz="1200" kern="1200" baseline="0" dirty="0">
                <a:solidFill>
                  <a:schemeClr val="tx1"/>
                </a:solidFill>
                <a:effectLst/>
                <a:latin typeface="Arial" charset="0"/>
                <a:ea typeface="+mn-ea"/>
                <a:cs typeface="+mn-cs"/>
              </a:rPr>
              <a:t> our Operations</a:t>
            </a:r>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By 2009 we were back on track and actually surpassed our 2015 goal in 2011. </a:t>
            </a:r>
            <a:endParaRPr lang="en-US" dirty="0"/>
          </a:p>
        </p:txBody>
      </p:sp>
      <p:sp>
        <p:nvSpPr>
          <p:cNvPr id="4" name="Slide Number Placeholder 3"/>
          <p:cNvSpPr>
            <a:spLocks noGrp="1"/>
          </p:cNvSpPr>
          <p:nvPr>
            <p:ph type="sldNum" sz="quarter" idx="10"/>
          </p:nvPr>
        </p:nvSpPr>
        <p:spPr/>
        <p:txBody>
          <a:bodyPr/>
          <a:lstStyle/>
          <a:p>
            <a:pPr>
              <a:defRPr/>
            </a:pPr>
            <a:fld id="{33E24AB1-F0E9-40DE-BADF-404D393E730C}" type="slidenum">
              <a:rPr lang="en-US" smtClean="0"/>
              <a:pPr>
                <a:defRPr/>
              </a:pPr>
              <a:t>18</a:t>
            </a:fld>
            <a:endParaRPr lang="en-US" dirty="0"/>
          </a:p>
        </p:txBody>
      </p:sp>
    </p:spTree>
    <p:extLst>
      <p:ext uri="{BB962C8B-B14F-4D97-AF65-F5344CB8AC3E}">
        <p14:creationId xmlns:p14="http://schemas.microsoft.com/office/powerpoint/2010/main" val="1461285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2A425C-029E-4BE0-B593-30FE376B04D9}" type="slidenum">
              <a:rPr lang="en-US" smtClean="0"/>
              <a:pPr/>
              <a:t>21</a:t>
            </a:fld>
            <a:endParaRPr lang="en-US"/>
          </a:p>
        </p:txBody>
      </p:sp>
    </p:spTree>
    <p:extLst>
      <p:ext uri="{BB962C8B-B14F-4D97-AF65-F5344CB8AC3E}">
        <p14:creationId xmlns:p14="http://schemas.microsoft.com/office/powerpoint/2010/main" val="1257669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On Sunday, March 17, 2019 at approximately 10AM, a storage tank caught fire at the Intercontinental Terminals Company (ITC) Deer Park facility, the entire city of DP sheltered in place for days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 Wednesday, August 4, 2019 a massive explosion and fire rocked ExxonMobil's Baytown plant near Houston, one of the largest oil refineries in the country.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Thirty-seven were injured and panic spread throughout the community. Quickly, iPhones began buzzing with a notification warning nearby residents to “shelter in place” or risk exposure to the toxic brew of chemicals in the air.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Around the globe, significant hazardous releases continue to occur daily, many with catastrophic potential.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Nearly all look like previous incidents, what Tony Barrell described as “an awful sameness,” and all are preventable.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leaders, how can we accept this, when one of our primary roles is to manage risk, including the risk of process safety incidents?</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36762E37-F1D4-4C18-B6A6-88CE3B8F4B64}" type="slidenum">
              <a:rPr lang="en-US" smtClean="0"/>
              <a:t>3</a:t>
            </a:fld>
            <a:endParaRPr lang="en-US" dirty="0"/>
          </a:p>
        </p:txBody>
      </p:sp>
    </p:spTree>
    <p:extLst>
      <p:ext uri="{BB962C8B-B14F-4D97-AF65-F5344CB8AC3E}">
        <p14:creationId xmlns:p14="http://schemas.microsoft.com/office/powerpoint/2010/main" val="2679949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400" b="1" dirty="0">
                <a:solidFill>
                  <a:srgbClr val="00B0F0"/>
                </a:solidFill>
              </a:rPr>
              <a:t>Industry Approach to standardized Incident Reporting</a:t>
            </a:r>
            <a:endParaRPr lang="en-US" dirty="0"/>
          </a:p>
        </p:txBody>
      </p:sp>
      <p:sp>
        <p:nvSpPr>
          <p:cNvPr id="4" name="Slide Number Placeholder 3"/>
          <p:cNvSpPr>
            <a:spLocks noGrp="1"/>
          </p:cNvSpPr>
          <p:nvPr>
            <p:ph type="sldNum" sz="quarter" idx="10"/>
          </p:nvPr>
        </p:nvSpPr>
        <p:spPr/>
        <p:txBody>
          <a:bodyPr/>
          <a:lstStyle/>
          <a:p>
            <a:fld id="{36762E37-F1D4-4C18-B6A6-88CE3B8F4B64}" type="slidenum">
              <a:rPr lang="en-US" smtClean="0"/>
              <a:t>4</a:t>
            </a:fld>
            <a:endParaRPr lang="en-US" dirty="0"/>
          </a:p>
        </p:txBody>
      </p:sp>
    </p:spTree>
    <p:extLst>
      <p:ext uri="{BB962C8B-B14F-4D97-AF65-F5344CB8AC3E}">
        <p14:creationId xmlns:p14="http://schemas.microsoft.com/office/powerpoint/2010/main" val="4233784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endParaRPr lang="en-US" dirty="0"/>
          </a:p>
          <a:p>
            <a:pPr marL="2286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ACC Companies</a:t>
            </a:r>
            <a:r>
              <a:rPr lang="en-US" baseline="0" dirty="0"/>
              <a:t> - </a:t>
            </a:r>
            <a:r>
              <a:rPr lang="en-US" dirty="0"/>
              <a:t>Much has been accomplished</a:t>
            </a:r>
          </a:p>
          <a:p>
            <a:pPr marL="2286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Lies, Damn Lies and Statistics</a:t>
            </a:r>
          </a:p>
          <a:p>
            <a:pPr marL="2286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Despite</a:t>
            </a:r>
            <a:r>
              <a:rPr lang="en-US" baseline="0" dirty="0"/>
              <a:t> heavy Human and Capital Expense performance has </a:t>
            </a:r>
            <a:r>
              <a:rPr lang="en-US" dirty="0"/>
              <a:t>Plateaued for the last 10 years</a:t>
            </a:r>
          </a:p>
          <a:p>
            <a:pPr marL="228600" marR="0" lvl="1"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628650" marR="0" lvl="2"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dirty="0"/>
          </a:p>
        </p:txBody>
      </p:sp>
      <p:sp>
        <p:nvSpPr>
          <p:cNvPr id="4" name="Slide Number Placeholder 3"/>
          <p:cNvSpPr>
            <a:spLocks noGrp="1"/>
          </p:cNvSpPr>
          <p:nvPr>
            <p:ph type="sldNum" sz="quarter" idx="10"/>
          </p:nvPr>
        </p:nvSpPr>
        <p:spPr/>
        <p:txBody>
          <a:bodyPr/>
          <a:lstStyle/>
          <a:p>
            <a:fld id="{36762E37-F1D4-4C18-B6A6-88CE3B8F4B64}" type="slidenum">
              <a:rPr lang="en-US" smtClean="0"/>
              <a:t>5</a:t>
            </a:fld>
            <a:endParaRPr lang="en-US" dirty="0"/>
          </a:p>
        </p:txBody>
      </p:sp>
    </p:spTree>
    <p:extLst>
      <p:ext uri="{BB962C8B-B14F-4D97-AF65-F5344CB8AC3E}">
        <p14:creationId xmlns:p14="http://schemas.microsoft.com/office/powerpoint/2010/main" val="2098570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endParaRPr lang="en-US" dirty="0"/>
          </a:p>
          <a:p>
            <a:r>
              <a:rPr lang="en-US" sz="1200" b="0" i="0" u="none" strike="noStrike" kern="1200" dirty="0">
                <a:solidFill>
                  <a:schemeClr val="tx1"/>
                </a:solidFill>
                <a:effectLst/>
                <a:latin typeface="+mn-lt"/>
                <a:ea typeface="+mn-ea"/>
                <a:cs typeface="+mn-cs"/>
              </a:rPr>
              <a:t>Starting in 2017, ACC members began using a new methodology for reporting annual process safety incident information.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As a result of the change in reporting criteria, data results prior to 2017 are similar, but not identical to data now being collected.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Under the </a:t>
            </a:r>
            <a:r>
              <a:rPr lang="en-US" sz="1200" b="0" i="1" u="none" strike="noStrike" kern="1200" dirty="0">
                <a:solidFill>
                  <a:schemeClr val="tx1"/>
                </a:solidFill>
                <a:effectLst/>
                <a:latin typeface="+mn-lt"/>
                <a:ea typeface="+mn-ea"/>
                <a:cs typeface="+mn-cs"/>
              </a:rPr>
              <a:t>API Recommended Practice 754</a:t>
            </a:r>
            <a:r>
              <a:rPr lang="en-US" sz="1200" b="0" i="0" u="none" strike="noStrike" kern="1200" dirty="0">
                <a:solidFill>
                  <a:schemeClr val="tx1"/>
                </a:solidFill>
                <a:effectLst/>
                <a:latin typeface="+mn-lt"/>
                <a:ea typeface="+mn-ea"/>
                <a:cs typeface="+mn-cs"/>
              </a:rPr>
              <a:t> methodology, Tier 1 process safety incidents are given a severity score ranging from 0-135, 0 being a low severity incident and 135 being the maximum severity score. In 2018, 92 percent of the Tier 1 process safety incidents reported by ACC members were categorized as "low severity."</a:t>
            </a:r>
            <a:endParaRPr lang="en-US" dirty="0"/>
          </a:p>
        </p:txBody>
      </p:sp>
      <p:sp>
        <p:nvSpPr>
          <p:cNvPr id="4" name="Slide Number Placeholder 3"/>
          <p:cNvSpPr>
            <a:spLocks noGrp="1"/>
          </p:cNvSpPr>
          <p:nvPr>
            <p:ph type="sldNum" sz="quarter" idx="10"/>
          </p:nvPr>
        </p:nvSpPr>
        <p:spPr/>
        <p:txBody>
          <a:bodyPr/>
          <a:lstStyle/>
          <a:p>
            <a:fld id="{36762E37-F1D4-4C18-B6A6-88CE3B8F4B64}" type="slidenum">
              <a:rPr lang="en-US" smtClean="0"/>
              <a:t>6</a:t>
            </a:fld>
            <a:endParaRPr lang="en-US" dirty="0"/>
          </a:p>
        </p:txBody>
      </p:sp>
    </p:spTree>
    <p:extLst>
      <p:ext uri="{BB962C8B-B14F-4D97-AF65-F5344CB8AC3E}">
        <p14:creationId xmlns:p14="http://schemas.microsoft.com/office/powerpoint/2010/main" val="3467847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2200" dirty="0"/>
              <a:t>Potential for Major Incident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700" dirty="0"/>
              <a:t>Catastrophic Impact on Employees / Community</a:t>
            </a:r>
            <a:r>
              <a:rPr lang="en-US" sz="1700" baseline="0" dirty="0"/>
              <a:t> </a:t>
            </a:r>
            <a:r>
              <a:rPr lang="mr-IN" sz="1700" baseline="0" dirty="0"/>
              <a:t>–</a:t>
            </a:r>
            <a:r>
              <a:rPr lang="en-US" sz="1700" baseline="0" dirty="0"/>
              <a:t> Can impact large # of people, incidents are happening every few years to very reputable companies </a:t>
            </a:r>
            <a:endParaRPr lang="en-US" sz="1700" dirty="0"/>
          </a:p>
          <a:p>
            <a:pPr lvl="1"/>
            <a:r>
              <a:rPr lang="en-US" sz="1700" dirty="0"/>
              <a:t>Impact on Company Sustainability </a:t>
            </a:r>
            <a:r>
              <a:rPr lang="mr-IN" sz="1700" dirty="0"/>
              <a:t>–</a:t>
            </a:r>
            <a:r>
              <a:rPr lang="en-US" sz="1700" dirty="0"/>
              <a:t> Can be a</a:t>
            </a:r>
            <a:r>
              <a:rPr lang="en-US" sz="1700" baseline="0" dirty="0"/>
              <a:t> matter of survival </a:t>
            </a:r>
            <a:r>
              <a:rPr lang="mr-IN" sz="1700" baseline="0" dirty="0"/>
              <a:t>–</a:t>
            </a:r>
            <a:r>
              <a:rPr lang="en-US" sz="1700" baseline="0" dirty="0"/>
              <a:t> Examples: Macondo Well/DWH , Freedom Chemical Bankruptcy</a:t>
            </a:r>
            <a:endParaRPr lang="en-US" sz="1700" dirty="0"/>
          </a:p>
          <a:p>
            <a:pPr lvl="1"/>
            <a:r>
              <a:rPr lang="en-US" sz="1700" dirty="0"/>
              <a:t>Societal Expectations and Company Reputation - </a:t>
            </a:r>
          </a:p>
          <a:p>
            <a:pPr lvl="1"/>
            <a:r>
              <a:rPr lang="en-US" sz="1700" dirty="0"/>
              <a:t>Executive Legal Accountability </a:t>
            </a:r>
            <a:r>
              <a:rPr lang="mr-IN" sz="1800" dirty="0"/>
              <a:t>–</a:t>
            </a:r>
            <a:r>
              <a:rPr lang="en-US" sz="1800" dirty="0"/>
              <a:t> Executives are being pursued by the law after major incidents </a:t>
            </a:r>
            <a:r>
              <a:rPr lang="mr-IN" sz="1800" dirty="0"/>
              <a:t>–</a:t>
            </a:r>
            <a:r>
              <a:rPr lang="en-US" sz="1800" dirty="0"/>
              <a:t> Examples:</a:t>
            </a:r>
            <a:r>
              <a:rPr lang="en-US" sz="1800" baseline="0" dirty="0"/>
              <a:t> 1. 2007 ThyssenKrupp Steel Plant Fire in Turin Italy resulting in 7 fatalities, </a:t>
            </a:r>
            <a:r>
              <a:rPr lang="en-US" sz="1200" b="0" i="0" kern="1200" baseline="0" dirty="0">
                <a:solidFill>
                  <a:schemeClr val="tx1"/>
                </a:solidFill>
                <a:effectLst/>
                <a:latin typeface="+mn-lt"/>
                <a:ea typeface="+mn-ea"/>
                <a:cs typeface="+mn-cs"/>
              </a:rPr>
              <a:t>C</a:t>
            </a:r>
            <a:r>
              <a:rPr lang="en-US" sz="1200" b="0" i="0" kern="1200" dirty="0">
                <a:solidFill>
                  <a:schemeClr val="tx1"/>
                </a:solidFill>
                <a:effectLst/>
                <a:latin typeface="+mn-lt"/>
                <a:ea typeface="+mn-ea"/>
                <a:cs typeface="+mn-cs"/>
              </a:rPr>
              <a:t>hairman of ThyssenKrupp’s Italian division and Five other ThyssenKrupp managers were </a:t>
            </a:r>
            <a:r>
              <a:rPr lang="en-US" sz="1200" b="0" i="0" kern="1200" baseline="0" dirty="0">
                <a:solidFill>
                  <a:schemeClr val="tx1"/>
                </a:solidFill>
                <a:effectLst/>
                <a:latin typeface="+mn-lt"/>
                <a:ea typeface="+mn-ea"/>
                <a:cs typeface="+mn-cs"/>
              </a:rPr>
              <a:t>tried </a:t>
            </a:r>
            <a:r>
              <a:rPr lang="en-US" sz="1200" b="0" i="0" kern="1200" dirty="0">
                <a:solidFill>
                  <a:schemeClr val="tx1"/>
                </a:solidFill>
                <a:effectLst/>
                <a:latin typeface="+mn-lt"/>
                <a:ea typeface="+mn-ea"/>
                <a:cs typeface="+mn-cs"/>
              </a:rPr>
              <a:t>and convicted of manslaughter. 2) 2014</a:t>
            </a:r>
            <a:r>
              <a:rPr lang="en-US" sz="1200" b="0" i="0" kern="1200" baseline="0" dirty="0">
                <a:solidFill>
                  <a:schemeClr val="tx1"/>
                </a:solidFill>
                <a:effectLst/>
                <a:latin typeface="+mn-lt"/>
                <a:ea typeface="+mn-ea"/>
                <a:cs typeface="+mn-cs"/>
              </a:rPr>
              <a:t> Freedom Chemicals Spill into Elk River </a:t>
            </a:r>
            <a:r>
              <a:rPr lang="mr-IN" sz="1200" b="0" i="0" kern="1200" baseline="0" dirty="0">
                <a:solidFill>
                  <a:schemeClr val="tx1"/>
                </a:solidFill>
                <a:effectLst/>
                <a:latin typeface="+mn-lt"/>
                <a:ea typeface="+mn-ea"/>
                <a:cs typeface="+mn-cs"/>
              </a:rPr>
              <a:t>–</a:t>
            </a:r>
            <a:r>
              <a:rPr lang="en-US" sz="1200" b="0" i="0" kern="1200" baseline="0" dirty="0">
                <a:solidFill>
                  <a:schemeClr val="tx1"/>
                </a:solidFill>
                <a:effectLst/>
                <a:latin typeface="+mn-lt"/>
                <a:ea typeface="+mn-ea"/>
                <a:cs typeface="+mn-cs"/>
              </a:rPr>
              <a:t> Executives indicted and plead guilty to violations of the Clean Water Ac</a:t>
            </a:r>
            <a:r>
              <a:rPr lang="en-US" sz="1700" b="0" i="0" kern="1200" baseline="0" dirty="0">
                <a:solidFill>
                  <a:schemeClr val="tx1"/>
                </a:solidFill>
                <a:effectLst/>
                <a:latin typeface="+mn-lt"/>
                <a:ea typeface="+mn-ea"/>
                <a:cs typeface="+mn-cs"/>
              </a:rPr>
              <a:t>t</a:t>
            </a:r>
          </a:p>
          <a:p>
            <a:pPr lvl="0"/>
            <a:r>
              <a:rPr lang="en-US" sz="1200" dirty="0"/>
              <a:t>Regulatory Initiatives</a:t>
            </a:r>
          </a:p>
          <a:p>
            <a:pPr lvl="1"/>
            <a:r>
              <a:rPr lang="en-US" sz="1700" dirty="0"/>
              <a:t>Refinery and Chemical Plant National Emphasis Program</a:t>
            </a:r>
          </a:p>
          <a:p>
            <a:pPr lvl="1"/>
            <a:r>
              <a:rPr lang="en-US" sz="1700" dirty="0"/>
              <a:t>EPA RMP</a:t>
            </a:r>
          </a:p>
          <a:p>
            <a:pPr lvl="1"/>
            <a:r>
              <a:rPr lang="en-US" sz="1700" dirty="0"/>
              <a:t>Combustible Dust</a:t>
            </a:r>
          </a:p>
          <a:p>
            <a:pPr lvl="1"/>
            <a:r>
              <a:rPr lang="en-US" sz="1700" dirty="0"/>
              <a:t>Etc.</a:t>
            </a:r>
          </a:p>
          <a:p>
            <a:pPr lvl="0"/>
            <a:endParaRPr lang="en-US" dirty="0"/>
          </a:p>
        </p:txBody>
      </p:sp>
      <p:sp>
        <p:nvSpPr>
          <p:cNvPr id="4" name="Slide Number Placeholder 3"/>
          <p:cNvSpPr>
            <a:spLocks noGrp="1"/>
          </p:cNvSpPr>
          <p:nvPr>
            <p:ph type="sldNum" sz="quarter" idx="10"/>
          </p:nvPr>
        </p:nvSpPr>
        <p:spPr/>
        <p:txBody>
          <a:bodyPr/>
          <a:lstStyle/>
          <a:p>
            <a:fld id="{36762E37-F1D4-4C18-B6A6-88CE3B8F4B64}" type="slidenum">
              <a:rPr lang="en-US" smtClean="0"/>
              <a:t>7</a:t>
            </a:fld>
            <a:endParaRPr lang="en-US" dirty="0"/>
          </a:p>
        </p:txBody>
      </p:sp>
    </p:spTree>
    <p:extLst>
      <p:ext uri="{BB962C8B-B14F-4D97-AF65-F5344CB8AC3E}">
        <p14:creationId xmlns:p14="http://schemas.microsoft.com/office/powerpoint/2010/main" val="955009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a:p>
            <a:pPr lvl="2"/>
            <a:endParaRPr lang="en-US" dirty="0"/>
          </a:p>
        </p:txBody>
      </p:sp>
      <p:sp>
        <p:nvSpPr>
          <p:cNvPr id="4" name="Slide Number Placeholder 3"/>
          <p:cNvSpPr>
            <a:spLocks noGrp="1"/>
          </p:cNvSpPr>
          <p:nvPr>
            <p:ph type="sldNum" sz="quarter" idx="10"/>
          </p:nvPr>
        </p:nvSpPr>
        <p:spPr/>
        <p:txBody>
          <a:bodyPr/>
          <a:lstStyle/>
          <a:p>
            <a:fld id="{36762E37-F1D4-4C18-B6A6-88CE3B8F4B64}" type="slidenum">
              <a:rPr lang="en-US" smtClean="0"/>
              <a:t>8</a:t>
            </a:fld>
            <a:endParaRPr lang="en-US" dirty="0"/>
          </a:p>
        </p:txBody>
      </p:sp>
    </p:spTree>
    <p:extLst>
      <p:ext uri="{BB962C8B-B14F-4D97-AF65-F5344CB8AC3E}">
        <p14:creationId xmlns:p14="http://schemas.microsoft.com/office/powerpoint/2010/main" val="3990635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Quality Management Systems, Environmental Management Systems</a:t>
            </a:r>
          </a:p>
        </p:txBody>
      </p:sp>
      <p:sp>
        <p:nvSpPr>
          <p:cNvPr id="4" name="Slide Number Placeholder 3"/>
          <p:cNvSpPr>
            <a:spLocks noGrp="1"/>
          </p:cNvSpPr>
          <p:nvPr>
            <p:ph type="sldNum" sz="quarter" idx="5"/>
          </p:nvPr>
        </p:nvSpPr>
        <p:spPr/>
        <p:txBody>
          <a:bodyPr/>
          <a:lstStyle/>
          <a:p>
            <a:fld id="{782A425C-029E-4BE0-B593-30FE376B04D9}" type="slidenum">
              <a:rPr lang="en-US" smtClean="0"/>
              <a:pPr/>
              <a:t>9</a:t>
            </a:fld>
            <a:endParaRPr lang="en-US"/>
          </a:p>
        </p:txBody>
      </p:sp>
    </p:spTree>
    <p:extLst>
      <p:ext uri="{BB962C8B-B14F-4D97-AF65-F5344CB8AC3E}">
        <p14:creationId xmlns:p14="http://schemas.microsoft.com/office/powerpoint/2010/main" val="1311527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this look like? OSHA PSM, What Concept are missing</a:t>
            </a:r>
          </a:p>
        </p:txBody>
      </p:sp>
      <p:sp>
        <p:nvSpPr>
          <p:cNvPr id="4" name="Slide Number Placeholder 3"/>
          <p:cNvSpPr>
            <a:spLocks noGrp="1"/>
          </p:cNvSpPr>
          <p:nvPr>
            <p:ph type="sldNum" sz="quarter" idx="5"/>
          </p:nvPr>
        </p:nvSpPr>
        <p:spPr/>
        <p:txBody>
          <a:bodyPr/>
          <a:lstStyle/>
          <a:p>
            <a:fld id="{782A425C-029E-4BE0-B593-30FE376B04D9}" type="slidenum">
              <a:rPr lang="en-US" smtClean="0"/>
              <a:pPr/>
              <a:t>13</a:t>
            </a:fld>
            <a:endParaRPr lang="en-US"/>
          </a:p>
        </p:txBody>
      </p:sp>
    </p:spTree>
    <p:extLst>
      <p:ext uri="{BB962C8B-B14F-4D97-AF65-F5344CB8AC3E}">
        <p14:creationId xmlns:p14="http://schemas.microsoft.com/office/powerpoint/2010/main" val="1324593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895600" y="2590800"/>
            <a:ext cx="5791200" cy="1752600"/>
          </a:xfrm>
        </p:spPr>
        <p:txBody>
          <a:bodyPr/>
          <a:lstStyle/>
          <a:p>
            <a:r>
              <a:rPr lang="en-US"/>
              <a:t>Click to edit Master title style</a:t>
            </a:r>
          </a:p>
        </p:txBody>
      </p:sp>
      <p:sp>
        <p:nvSpPr>
          <p:cNvPr id="3" name="Subtitle 2"/>
          <p:cNvSpPr>
            <a:spLocks noGrp="1"/>
          </p:cNvSpPr>
          <p:nvPr>
            <p:ph type="subTitle" idx="1"/>
          </p:nvPr>
        </p:nvSpPr>
        <p:spPr>
          <a:xfrm>
            <a:off x="3810000" y="4648200"/>
            <a:ext cx="4876800" cy="1447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298F71A-4613-499B-8718-3CA16F4CB756}" type="datetime1">
              <a:rPr lang="en-US" smtClean="0"/>
              <a:pPr/>
              <a:t>10/8/19</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D99C5E-F212-4014-AAED-3545D4B4AC3A}" type="slidenum">
              <a:rPr lang="en-US" smtClean="0"/>
              <a:pPr/>
              <a:t>‹#›</a:t>
            </a:fld>
            <a:endParaRPr lang="en-US" dirty="0"/>
          </a:p>
        </p:txBody>
      </p:sp>
    </p:spTree>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F93B47-D0B8-4500-AB1E-021AE3CD1C3A}" type="datetime1">
              <a:rPr lang="en-US" smtClean="0"/>
              <a:pPr/>
              <a:t>10/8/19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D5793-60D4-4FD7-80E2-D30A99E2642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44C2A2-9B74-48CD-B377-1B147A0FA2EC}" type="datetime1">
              <a:rPr lang="en-US" smtClean="0"/>
              <a:pPr/>
              <a:t>10/8/19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D5793-60D4-4FD7-80E2-D30A99E2642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6974A4-E270-4458-8D55-FC82DE02A61E}" type="datetime1">
              <a:rPr lang="en-US" smtClean="0"/>
              <a:pPr/>
              <a:t>10/8/19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D5793-60D4-4FD7-80E2-D30A99E26422}"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124200" y="1828801"/>
            <a:ext cx="5715000" cy="1447799"/>
          </a:xfrm>
        </p:spPr>
        <p:txBody>
          <a:bodyPr/>
          <a:lstStyle/>
          <a:p>
            <a:r>
              <a:rPr lang="en-US"/>
              <a:t>Click to edit Master title style</a:t>
            </a:r>
          </a:p>
        </p:txBody>
      </p:sp>
      <p:sp>
        <p:nvSpPr>
          <p:cNvPr id="3" name="Subtitle 2"/>
          <p:cNvSpPr>
            <a:spLocks noGrp="1"/>
          </p:cNvSpPr>
          <p:nvPr>
            <p:ph type="subTitle" idx="1"/>
          </p:nvPr>
        </p:nvSpPr>
        <p:spPr>
          <a:xfrm>
            <a:off x="5181600" y="3429000"/>
            <a:ext cx="3657600" cy="106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871E5C59-FA6A-458A-8AD1-6B87C61ABC07}" type="datetimeFigureOut">
              <a:rPr lang="en-US" smtClean="0"/>
              <a:pPr/>
              <a:t>10/8/19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32DC2C-18AD-4D98-AEA4-DE796DCF1483}"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86ADC84-4D77-451C-BD13-78F1BF01E21B}" type="datetime1">
              <a:rPr lang="en-US" smtClean="0"/>
              <a:pPr/>
              <a:t>10/8/19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FC3FC4-81DE-4B6C-BFB8-82AFE1925916}"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5C0A6B-59F7-462A-95A1-511EFF12B052}" type="datetime1">
              <a:rPr lang="en-US" smtClean="0"/>
              <a:pPr/>
              <a:t>10/8/19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FC3FC4-81DE-4B6C-BFB8-82AFE1925916}"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C4C0C5-E8C0-4374-A61A-965790D83952}" type="datetime1">
              <a:rPr lang="en-US" smtClean="0"/>
              <a:pPr/>
              <a:t>10/8/19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FC3FC4-81DE-4B6C-BFB8-82AFE1925916}"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ED268C-7043-40E5-9DB6-40A6F8991B3B}" type="datetime1">
              <a:rPr lang="en-US" smtClean="0"/>
              <a:pPr/>
              <a:t>10/8/19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FC3FC4-81DE-4B6C-BFB8-82AFE1925916}"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EFFC13-4B49-40E5-A1E3-062D03FEC537}" type="datetime1">
              <a:rPr lang="en-US" smtClean="0"/>
              <a:pPr/>
              <a:t>10/8/19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FC3FC4-81DE-4B6C-BFB8-82AFE1925916}"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AF8F8E-B7B1-44E9-A26A-6BECF5661C32}" type="datetime1">
              <a:rPr lang="en-US" smtClean="0"/>
              <a:pPr/>
              <a:t>10/8/19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FC3FC4-81DE-4B6C-BFB8-82AFE192591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E313A4-B6D3-42D0-AE5F-09962C41F379}" type="datetime1">
              <a:rPr lang="en-US" smtClean="0"/>
              <a:pPr/>
              <a:t>10/8/19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D5793-60D4-4FD7-80E2-D30A99E26422}"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115883-C248-4ECD-BCEF-CF8981C560BC}" type="datetime1">
              <a:rPr lang="en-US" smtClean="0"/>
              <a:pPr/>
              <a:t>10/8/19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FC3FC4-81DE-4B6C-BFB8-82AFE1925916}"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6BA1A5-97D5-4AAD-8743-2EE6E29778EB}" type="datetime1">
              <a:rPr lang="en-US" smtClean="0"/>
              <a:pPr/>
              <a:t>10/8/19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FC3FC4-81DE-4B6C-BFB8-82AFE1925916}"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2ABE13-9E78-4AFC-8742-A69953219EBC}" type="datetime1">
              <a:rPr lang="en-US" smtClean="0"/>
              <a:pPr/>
              <a:t>10/8/19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FC3FC4-81DE-4B6C-BFB8-82AFE1925916}"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6C05EC-26F7-48B4-9F08-5C97D81C4F6F}" type="datetime1">
              <a:rPr lang="en-US" smtClean="0"/>
              <a:pPr/>
              <a:t>10/8/19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FC3FC4-81DE-4B6C-BFB8-82AFE1925916}"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07D670-188E-40A2-A1A4-92EF91CFDFEF}" type="datetime1">
              <a:rPr lang="en-US" smtClean="0"/>
              <a:pPr/>
              <a:t>10/8/19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FC3FC4-81DE-4B6C-BFB8-82AFE192591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3353D8-A581-46FE-99C8-14C8085E403A}" type="datetime1">
              <a:rPr lang="en-US" smtClean="0"/>
              <a:pPr/>
              <a:t>10/8/19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D5793-60D4-4FD7-80E2-D30A99E2642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667F7F-20C7-41CA-9672-1C0D555E3C5E}" type="datetime1">
              <a:rPr lang="en-US" smtClean="0"/>
              <a:pPr/>
              <a:t>10/8/19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D5793-60D4-4FD7-80E2-D30A99E2642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3ECFC5-9E80-4885-8E76-747C489DBEDF}" type="datetime1">
              <a:rPr lang="en-US" smtClean="0"/>
              <a:pPr/>
              <a:t>10/8/19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D5793-60D4-4FD7-80E2-D30A99E2642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650947-374F-4162-A367-108123AA42BF}" type="datetime1">
              <a:rPr lang="en-US" smtClean="0"/>
              <a:pPr/>
              <a:t>10/8/19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CD5793-60D4-4FD7-80E2-D30A99E2642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09B5E4-D2B1-4E29-B86C-7D576DCA1AE0}" type="datetime1">
              <a:rPr lang="en-US" smtClean="0"/>
              <a:pPr/>
              <a:t>10/8/19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CD5793-60D4-4FD7-80E2-D30A99E2642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34A042-B3ED-4F07-8655-B3405E0FF43B}" type="datetime1">
              <a:rPr lang="en-US" smtClean="0"/>
              <a:pPr/>
              <a:t>10/8/19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CD5793-60D4-4FD7-80E2-D30A99E2642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D6C517-C583-4B11-8FE8-E60988026F5D}" type="datetime1">
              <a:rPr lang="en-US" smtClean="0"/>
              <a:pPr/>
              <a:t>10/8/19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D5793-60D4-4FD7-80E2-D30A99E2642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jpe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4.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5.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PowerPoint_Title_1.jpg"/>
          <p:cNvPicPr>
            <a:picLocks noChangeAspect="1"/>
          </p:cNvPicPr>
          <p:nvPr userDrawn="1"/>
        </p:nvPicPr>
        <p:blipFill>
          <a:blip r:embed="rId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3048000" y="2514600"/>
            <a:ext cx="5638800" cy="20574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48400" y="4800600"/>
            <a:ext cx="2438400" cy="1447800"/>
          </a:xfrm>
          <a:prstGeom prst="rect">
            <a:avLst/>
          </a:prstGeom>
        </p:spPr>
        <p:txBody>
          <a:bodyPr vert="horz" lIns="91440" tIns="45720" rIns="91440" bIns="45720" rtlCol="0">
            <a:normAutofit/>
          </a:bodyPr>
          <a:lstStyle/>
          <a:p>
            <a:pPr lvl="0"/>
            <a:r>
              <a:rPr lang="en-US" dirty="0"/>
              <a:t>Click to edit Master text styles</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F558F6-DFD1-442B-B21C-205E527674FC}" type="datetime1">
              <a:rPr lang="en-US" smtClean="0"/>
              <a:pPr/>
              <a:t>10/8/19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D99C5E-F212-4014-AAED-3545D4B4AC3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PowerPoint_Slide_1.jpg"/>
          <p:cNvPicPr>
            <a:picLocks noChangeAspect="1"/>
          </p:cNvPicPr>
          <p:nvPr userDrawn="1"/>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2133600" y="1143000"/>
            <a:ext cx="6553200" cy="10668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2362200"/>
            <a:ext cx="8229600" cy="3763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B70033-493A-43E1-954E-DD78472C13F2}" type="datetime1">
              <a:rPr lang="en-US" smtClean="0"/>
              <a:pPr/>
              <a:t>10/8/19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CD5793-60D4-4FD7-80E2-D30A99E2642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descr="PowerPoint_Title_2.jpg"/>
          <p:cNvPicPr>
            <a:picLocks noChangeAspect="1"/>
          </p:cNvPicPr>
          <p:nvPr userDrawn="1"/>
        </p:nvPicPr>
        <p:blipFill>
          <a:blip r:embed="rId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2895600" y="1828800"/>
            <a:ext cx="5715000" cy="10668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343400" y="3200400"/>
            <a:ext cx="4267200" cy="1143000"/>
          </a:xfrm>
          <a:prstGeom prst="rect">
            <a:avLst/>
          </a:prstGeom>
        </p:spPr>
        <p:txBody>
          <a:bodyPr vert="horz" lIns="91440" tIns="45720" rIns="91440" bIns="45720" rtlCol="0">
            <a:normAutofit/>
          </a:bodyPr>
          <a:lstStyle/>
          <a:p>
            <a:pPr lvl="0"/>
            <a:r>
              <a:rPr lang="en-US" dirty="0"/>
              <a:t>Click to edit Master</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1E5C59-FA6A-458A-8AD1-6B87C61ABC07}" type="datetimeFigureOut">
              <a:rPr lang="en-US" smtClean="0"/>
              <a:pPr/>
              <a:t>10/8/19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32DC2C-18AD-4D98-AEA4-DE796DCF1483}" type="slidenum">
              <a:rPr lang="en-US" smtClean="0"/>
              <a:pPr/>
              <a:t>‹#›</a:t>
            </a:fld>
            <a:endParaRPr lang="en-US"/>
          </a:p>
        </p:txBody>
      </p:sp>
      <p:sp>
        <p:nvSpPr>
          <p:cNvPr id="8" name="TextBox 7"/>
          <p:cNvSpPr txBox="1"/>
          <p:nvPr userDrawn="1"/>
        </p:nvSpPr>
        <p:spPr>
          <a:xfrm>
            <a:off x="7391400" y="4953000"/>
            <a:ext cx="1752600" cy="1107996"/>
          </a:xfrm>
          <a:prstGeom prst="rect">
            <a:avLst/>
          </a:prstGeom>
          <a:noFill/>
        </p:spPr>
        <p:txBody>
          <a:bodyPr wrap="square" rtlCol="0">
            <a:spAutoFit/>
          </a:bodyPr>
          <a:lstStyle/>
          <a:p>
            <a:pPr lvl="0">
              <a:buFont typeface="Arial" pitchFamily="34" charset="0"/>
              <a:buChar char="•"/>
            </a:pPr>
            <a:r>
              <a:rPr lang="en-US" sz="1100" b="1" dirty="0">
                <a:latin typeface="Arial" pitchFamily="34" charset="0"/>
                <a:cs typeface="Arial" pitchFamily="34" charset="0"/>
              </a:rPr>
              <a:t>Safe Design</a:t>
            </a:r>
          </a:p>
          <a:p>
            <a:pPr lvl="0">
              <a:buFont typeface="Arial" pitchFamily="34" charset="0"/>
              <a:buChar char="•"/>
            </a:pPr>
            <a:r>
              <a:rPr lang="en-US" sz="1100" b="1" dirty="0">
                <a:latin typeface="Arial" pitchFamily="34" charset="0"/>
                <a:cs typeface="Arial" pitchFamily="34" charset="0"/>
              </a:rPr>
              <a:t>Operate within</a:t>
            </a:r>
          </a:p>
          <a:p>
            <a:pPr lvl="0"/>
            <a:r>
              <a:rPr lang="en-US" sz="1100" b="1" dirty="0">
                <a:latin typeface="Arial" pitchFamily="34" charset="0"/>
                <a:cs typeface="Arial" pitchFamily="34" charset="0"/>
              </a:rPr>
              <a:t> Safe Design</a:t>
            </a:r>
          </a:p>
          <a:p>
            <a:pPr lvl="0">
              <a:buFont typeface="Arial" pitchFamily="34" charset="0"/>
              <a:buChar char="•"/>
            </a:pPr>
            <a:r>
              <a:rPr lang="en-US" sz="1100" b="1" dirty="0">
                <a:latin typeface="Arial" pitchFamily="34" charset="0"/>
                <a:cs typeface="Arial" pitchFamily="34" charset="0"/>
              </a:rPr>
              <a:t>Maintain</a:t>
            </a:r>
          </a:p>
          <a:p>
            <a:pPr lvl="0"/>
            <a:r>
              <a:rPr lang="en-US" sz="1100" b="1" dirty="0">
                <a:latin typeface="Arial" pitchFamily="34" charset="0"/>
                <a:cs typeface="Arial" pitchFamily="34" charset="0"/>
              </a:rPr>
              <a:t> Safe Design</a:t>
            </a:r>
          </a:p>
          <a:p>
            <a:endParaRPr lang="en-US" sz="1100" b="1" dirty="0"/>
          </a:p>
        </p:txBody>
      </p:sp>
      <p:sp>
        <p:nvSpPr>
          <p:cNvPr id="9" name="TextBox 8"/>
          <p:cNvSpPr txBox="1"/>
          <p:nvPr userDrawn="1"/>
        </p:nvSpPr>
        <p:spPr>
          <a:xfrm>
            <a:off x="6324600" y="5181600"/>
            <a:ext cx="1066800" cy="584775"/>
          </a:xfrm>
          <a:prstGeom prst="rect">
            <a:avLst/>
          </a:prstGeom>
          <a:noFill/>
        </p:spPr>
        <p:txBody>
          <a:bodyPr wrap="square" rtlCol="0">
            <a:spAutoFit/>
          </a:bodyPr>
          <a:lstStyle/>
          <a:p>
            <a:pPr algn="ctr"/>
            <a:r>
              <a:rPr lang="en-US" sz="1600" b="1" dirty="0">
                <a:latin typeface="Arial" pitchFamily="34" charset="0"/>
                <a:cs typeface="Arial" pitchFamily="34" charset="0"/>
              </a:rPr>
              <a:t>Manage</a:t>
            </a:r>
          </a:p>
          <a:p>
            <a:pPr algn="ctr"/>
            <a:r>
              <a:rPr lang="en-US" sz="1600" b="1" dirty="0">
                <a:latin typeface="Arial" pitchFamily="34" charset="0"/>
                <a:cs typeface="Arial" pitchFamily="34" charset="0"/>
              </a:rPr>
              <a:t>Risk</a:t>
            </a:r>
          </a:p>
        </p:txBody>
      </p:sp>
      <p:sp>
        <p:nvSpPr>
          <p:cNvPr id="10" name="TextBox 9"/>
          <p:cNvSpPr txBox="1"/>
          <p:nvPr userDrawn="1"/>
        </p:nvSpPr>
        <p:spPr>
          <a:xfrm>
            <a:off x="3733800" y="5181600"/>
            <a:ext cx="1066800" cy="584775"/>
          </a:xfrm>
          <a:prstGeom prst="rect">
            <a:avLst/>
          </a:prstGeom>
          <a:noFill/>
        </p:spPr>
        <p:txBody>
          <a:bodyPr wrap="square" rtlCol="0">
            <a:spAutoFit/>
          </a:bodyPr>
          <a:lstStyle/>
          <a:p>
            <a:pPr algn="ctr"/>
            <a:r>
              <a:rPr lang="en-US" sz="1600" b="1" dirty="0">
                <a:latin typeface="Arial" pitchFamily="34" charset="0"/>
                <a:cs typeface="Arial" pitchFamily="34" charset="0"/>
              </a:rPr>
              <a:t>Assess</a:t>
            </a:r>
          </a:p>
          <a:p>
            <a:pPr algn="ctr"/>
            <a:r>
              <a:rPr lang="en-US" sz="1600" b="1" dirty="0">
                <a:latin typeface="Arial" pitchFamily="34" charset="0"/>
                <a:cs typeface="Arial" pitchFamily="34" charset="0"/>
              </a:rPr>
              <a:t>Risk</a:t>
            </a:r>
          </a:p>
        </p:txBody>
      </p:sp>
      <p:sp>
        <p:nvSpPr>
          <p:cNvPr id="11" name="TextBox 10"/>
          <p:cNvSpPr txBox="1"/>
          <p:nvPr userDrawn="1"/>
        </p:nvSpPr>
        <p:spPr>
          <a:xfrm>
            <a:off x="4876800" y="5105400"/>
            <a:ext cx="1752600" cy="600164"/>
          </a:xfrm>
          <a:prstGeom prst="rect">
            <a:avLst/>
          </a:prstGeom>
          <a:noFill/>
        </p:spPr>
        <p:txBody>
          <a:bodyPr wrap="square" rtlCol="0">
            <a:spAutoFit/>
          </a:bodyPr>
          <a:lstStyle/>
          <a:p>
            <a:pPr lvl="0">
              <a:buFont typeface="Arial" pitchFamily="34" charset="0"/>
              <a:buChar char="•"/>
            </a:pPr>
            <a:r>
              <a:rPr lang="en-US" sz="1100" b="1" dirty="0">
                <a:latin typeface="Arial" pitchFamily="34" charset="0"/>
                <a:cs typeface="Arial" pitchFamily="34" charset="0"/>
              </a:rPr>
              <a:t>Hazards</a:t>
            </a:r>
          </a:p>
          <a:p>
            <a:pPr lvl="0">
              <a:buFont typeface="Arial" pitchFamily="34" charset="0"/>
              <a:buChar char="•"/>
            </a:pPr>
            <a:r>
              <a:rPr lang="en-US" sz="1100" b="1" dirty="0">
                <a:latin typeface="Arial" pitchFamily="34" charset="0"/>
                <a:cs typeface="Arial" pitchFamily="34" charset="0"/>
              </a:rPr>
              <a:t>Layers of</a:t>
            </a:r>
          </a:p>
          <a:p>
            <a:pPr lvl="0"/>
            <a:r>
              <a:rPr lang="en-US" sz="1100" b="1" dirty="0">
                <a:latin typeface="Arial" pitchFamily="34" charset="0"/>
                <a:cs typeface="Arial" pitchFamily="34" charset="0"/>
              </a:rPr>
              <a:t> Protection</a:t>
            </a:r>
          </a:p>
        </p:txBody>
      </p:sp>
      <p:sp>
        <p:nvSpPr>
          <p:cNvPr id="12" name="TextBox 11"/>
          <p:cNvSpPr txBox="1"/>
          <p:nvPr userDrawn="1"/>
        </p:nvSpPr>
        <p:spPr>
          <a:xfrm>
            <a:off x="1143000" y="5181600"/>
            <a:ext cx="1066800" cy="584775"/>
          </a:xfrm>
          <a:prstGeom prst="rect">
            <a:avLst/>
          </a:prstGeom>
          <a:noFill/>
        </p:spPr>
        <p:txBody>
          <a:bodyPr wrap="square" rtlCol="0">
            <a:spAutoFit/>
          </a:bodyPr>
          <a:lstStyle/>
          <a:p>
            <a:pPr algn="ctr"/>
            <a:r>
              <a:rPr lang="en-US" sz="1600" b="1" dirty="0">
                <a:latin typeface="Arial" pitchFamily="34" charset="0"/>
                <a:cs typeface="Arial" pitchFamily="34" charset="0"/>
              </a:rPr>
              <a:t>Process</a:t>
            </a:r>
          </a:p>
          <a:p>
            <a:pPr algn="ctr"/>
            <a:r>
              <a:rPr lang="en-US" sz="1600" b="1" dirty="0">
                <a:latin typeface="Arial" pitchFamily="34" charset="0"/>
                <a:cs typeface="Arial" pitchFamily="34" charset="0"/>
              </a:rPr>
              <a:t>Safety</a:t>
            </a:r>
          </a:p>
        </p:txBody>
      </p:sp>
      <p:sp>
        <p:nvSpPr>
          <p:cNvPr id="13" name="TextBox 12"/>
          <p:cNvSpPr txBox="1"/>
          <p:nvPr userDrawn="1"/>
        </p:nvSpPr>
        <p:spPr>
          <a:xfrm>
            <a:off x="2286000" y="5174159"/>
            <a:ext cx="1752600" cy="769441"/>
          </a:xfrm>
          <a:prstGeom prst="rect">
            <a:avLst/>
          </a:prstGeom>
          <a:noFill/>
        </p:spPr>
        <p:txBody>
          <a:bodyPr wrap="square" rtlCol="0">
            <a:spAutoFit/>
          </a:bodyPr>
          <a:lstStyle/>
          <a:p>
            <a:pPr lvl="0">
              <a:buFont typeface="Arial" pitchFamily="34" charset="0"/>
              <a:buChar char="•"/>
            </a:pPr>
            <a:r>
              <a:rPr lang="en-US" sz="1100" b="1" dirty="0">
                <a:latin typeface="Arial" pitchFamily="34" charset="0"/>
                <a:cs typeface="Arial" pitchFamily="34" charset="0"/>
              </a:rPr>
              <a:t>Reactivity</a:t>
            </a:r>
          </a:p>
          <a:p>
            <a:pPr lvl="0">
              <a:buFont typeface="Arial" pitchFamily="34" charset="0"/>
              <a:buChar char="•"/>
            </a:pPr>
            <a:r>
              <a:rPr lang="en-US" sz="1100" b="1" dirty="0">
                <a:latin typeface="Arial" pitchFamily="34" charset="0"/>
                <a:cs typeface="Arial" pitchFamily="34" charset="0"/>
              </a:rPr>
              <a:t>Flammability</a:t>
            </a:r>
          </a:p>
          <a:p>
            <a:pPr lvl="0">
              <a:buFont typeface="Arial" pitchFamily="34" charset="0"/>
              <a:buChar char="•"/>
            </a:pPr>
            <a:r>
              <a:rPr lang="en-US" sz="1100" b="1" dirty="0">
                <a:latin typeface="Arial" pitchFamily="34" charset="0"/>
                <a:cs typeface="Arial" pitchFamily="34" charset="0"/>
              </a:rPr>
              <a:t>Toxicity</a:t>
            </a:r>
          </a:p>
          <a:p>
            <a:endParaRPr lang="en-US" sz="1100" b="1" dirty="0"/>
          </a:p>
        </p:txBody>
      </p:sp>
    </p:spTree>
  </p:cSld>
  <p:clrMap bg1="lt1" tx1="dk1" bg2="lt2" tx2="dk2" accent1="accent1" accent2="accent2" accent3="accent3" accent4="accent4" accent5="accent5" accent6="accent6" hlink="hlink" folHlink="folHlink"/>
  <p:sldLayoutIdLst>
    <p:sldLayoutId id="214748367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PowerPoint_Slide_2.jpg"/>
          <p:cNvPicPr>
            <a:picLocks noChangeAspect="1"/>
          </p:cNvPicPr>
          <p:nvPr userDrawn="1"/>
        </p:nvPicPr>
        <p:blipFill>
          <a:blip r:embed="rId13" cstate="print"/>
          <a:stretch>
            <a:fillRect/>
          </a:stretch>
        </p:blipFill>
        <p:spPr>
          <a:xfrm>
            <a:off x="0" y="0"/>
            <a:ext cx="9144000" cy="6858000"/>
          </a:xfrm>
          <a:prstGeom prst="rect">
            <a:avLst/>
          </a:prstGeom>
        </p:spPr>
      </p:pic>
      <p:pic>
        <p:nvPicPr>
          <p:cNvPr id="23" name="Picture 22" descr="Slide Arrow.eps"/>
          <p:cNvPicPr>
            <a:picLocks noChangeAspect="1"/>
          </p:cNvPicPr>
          <p:nvPr userDrawn="1"/>
        </p:nvPicPr>
        <p:blipFill>
          <a:blip r:embed="rId14" cstate="print"/>
          <a:stretch>
            <a:fillRect/>
          </a:stretch>
        </p:blipFill>
        <p:spPr>
          <a:xfrm>
            <a:off x="990599" y="4872908"/>
            <a:ext cx="8001001" cy="1803631"/>
          </a:xfrm>
          <a:prstGeom prst="rect">
            <a:avLst/>
          </a:prstGeom>
        </p:spPr>
      </p:pic>
      <p:sp>
        <p:nvSpPr>
          <p:cNvPr id="2" name="Title Placeholder 1"/>
          <p:cNvSpPr>
            <a:spLocks noGrp="1"/>
          </p:cNvSpPr>
          <p:nvPr>
            <p:ph type="title"/>
          </p:nvPr>
        </p:nvSpPr>
        <p:spPr>
          <a:xfrm>
            <a:off x="2209800" y="1219200"/>
            <a:ext cx="6477000" cy="111283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2743200"/>
            <a:ext cx="8229600" cy="3382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0C79AF-AB54-48D2-9556-715B22DC7DE6}" type="datetime1">
              <a:rPr lang="en-US" smtClean="0"/>
              <a:pPr/>
              <a:t>10/8/19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FC3FC4-81DE-4B6C-BFB8-82AFE192591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hyperlink" Target="mailto:kpstevick@gmail.com" TargetMode="Externa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19400" y="2667000"/>
            <a:ext cx="6172200" cy="1752600"/>
          </a:xfrm>
        </p:spPr>
        <p:txBody>
          <a:bodyPr>
            <a:noAutofit/>
          </a:bodyPr>
          <a:lstStyle/>
          <a:p>
            <a:pPr algn="l"/>
            <a:r>
              <a:rPr lang="en-US" sz="4000" dirty="0">
                <a:solidFill>
                  <a:srgbClr val="FF0000"/>
                </a:solidFill>
              </a:rPr>
              <a:t>Process Safety Leadership:</a:t>
            </a:r>
            <a:br>
              <a:rPr lang="en-US" sz="4000" dirty="0">
                <a:solidFill>
                  <a:srgbClr val="FF0000"/>
                </a:solidFill>
              </a:rPr>
            </a:br>
            <a:r>
              <a:rPr lang="en-US" sz="800" dirty="0">
                <a:solidFill>
                  <a:srgbClr val="FF0000"/>
                </a:solidFill>
              </a:rPr>
              <a:t> </a:t>
            </a:r>
            <a:br>
              <a:rPr lang="en-US" sz="4000" dirty="0">
                <a:solidFill>
                  <a:srgbClr val="FF0000"/>
                </a:solidFill>
              </a:rPr>
            </a:br>
            <a:r>
              <a:rPr lang="en-US" sz="4800" dirty="0">
                <a:solidFill>
                  <a:srgbClr val="FF0000"/>
                </a:solidFill>
              </a:rPr>
              <a:t>The challenge for this generation!</a:t>
            </a:r>
            <a:endParaRPr lang="en-US" sz="4000" dirty="0">
              <a:solidFill>
                <a:srgbClr val="FF0000"/>
              </a:solidFill>
            </a:endParaRPr>
          </a:p>
        </p:txBody>
      </p:sp>
      <p:sp>
        <p:nvSpPr>
          <p:cNvPr id="3" name="Subtitle 2"/>
          <p:cNvSpPr>
            <a:spLocks noGrp="1"/>
          </p:cNvSpPr>
          <p:nvPr>
            <p:ph type="subTitle" idx="1"/>
          </p:nvPr>
        </p:nvSpPr>
        <p:spPr>
          <a:xfrm>
            <a:off x="457200" y="4908550"/>
            <a:ext cx="8229600" cy="1447800"/>
          </a:xfrm>
        </p:spPr>
        <p:txBody>
          <a:bodyPr>
            <a:normAutofit/>
          </a:bodyPr>
          <a:lstStyle/>
          <a:p>
            <a:pPr algn="l"/>
            <a:r>
              <a:rPr lang="en-US" sz="3600" dirty="0">
                <a:solidFill>
                  <a:srgbClr val="00B0F0"/>
                </a:solidFill>
              </a:rPr>
              <a:t>Process Safety Management Systems and Driving Continuous Improvement</a:t>
            </a:r>
          </a:p>
        </p:txBody>
      </p:sp>
      <p:sp>
        <p:nvSpPr>
          <p:cNvPr id="17" name="Date Placeholder 16"/>
          <p:cNvSpPr>
            <a:spLocks noGrp="1"/>
          </p:cNvSpPr>
          <p:nvPr>
            <p:ph type="dt" sz="half" idx="10"/>
          </p:nvPr>
        </p:nvSpPr>
        <p:spPr/>
        <p:txBody>
          <a:bodyPr/>
          <a:lstStyle/>
          <a:p>
            <a:fld id="{2B7AA651-6AF4-4F39-A5AB-855E66061FB6}" type="datetime1">
              <a:rPr lang="en-US" smtClean="0"/>
              <a:pPr/>
              <a:t>10/8/19</a:t>
            </a:fld>
            <a:endParaRPr lang="en-US"/>
          </a:p>
        </p:txBody>
      </p:sp>
      <p:sp>
        <p:nvSpPr>
          <p:cNvPr id="18" name="Slide Number Placeholder 17"/>
          <p:cNvSpPr>
            <a:spLocks noGrp="1"/>
          </p:cNvSpPr>
          <p:nvPr>
            <p:ph type="sldNum" sz="quarter" idx="12"/>
          </p:nvPr>
        </p:nvSpPr>
        <p:spPr/>
        <p:txBody>
          <a:bodyPr/>
          <a:lstStyle/>
          <a:p>
            <a:fld id="{24D99C5E-F212-4014-AAED-3545D4B4AC3A}" type="slidenum">
              <a:rPr lang="en-US" smtClean="0"/>
              <a:pPr/>
              <a:t>1</a:t>
            </a:fld>
            <a:endParaRPr lang="en-US" dirty="0"/>
          </a:p>
        </p:txBody>
      </p:sp>
      <p:sp>
        <p:nvSpPr>
          <p:cNvPr id="19" name="Footer Placeholder 18"/>
          <p:cNvSpPr>
            <a:spLocks noGrp="1"/>
          </p:cNvSpPr>
          <p:nvPr>
            <p:ph type="ftr" sz="quarter" idx="11"/>
          </p:nvPr>
        </p:nvSpPr>
        <p:spPr/>
        <p:txBody>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7C35B4-CBA1-3043-9507-A2B9DAF984A9}"/>
              </a:ext>
            </a:extLst>
          </p:cNvPr>
          <p:cNvSpPr>
            <a:spLocks noGrp="1"/>
          </p:cNvSpPr>
          <p:nvPr>
            <p:ph idx="1"/>
          </p:nvPr>
        </p:nvSpPr>
        <p:spPr>
          <a:xfrm>
            <a:off x="457200" y="2287586"/>
            <a:ext cx="8229600" cy="3763963"/>
          </a:xfrm>
        </p:spPr>
        <p:txBody>
          <a:bodyPr>
            <a:normAutofit fontScale="77500" lnSpcReduction="20000"/>
          </a:bodyPr>
          <a:lstStyle/>
          <a:p>
            <a:endParaRPr lang="en-US" sz="1500" dirty="0"/>
          </a:p>
          <a:p>
            <a:r>
              <a:rPr lang="en-US" dirty="0"/>
              <a:t>The PDCA model can be applied to any management system: </a:t>
            </a:r>
          </a:p>
          <a:p>
            <a:endParaRPr lang="en-US" sz="1500" dirty="0"/>
          </a:p>
          <a:p>
            <a:pPr lvl="1">
              <a:buFont typeface="Courier New" panose="02070309020205020404" pitchFamily="49" charset="0"/>
              <a:buChar char="o"/>
            </a:pPr>
            <a:r>
              <a:rPr lang="en-US" dirty="0"/>
              <a:t>Plan: establish objectives, processes and procedures necessary to deliver results in accordance with the organization’s policy.</a:t>
            </a:r>
          </a:p>
          <a:p>
            <a:pPr lvl="1">
              <a:buFont typeface="Courier New" panose="02070309020205020404" pitchFamily="49" charset="0"/>
              <a:buChar char="o"/>
            </a:pPr>
            <a:endParaRPr lang="en-US" sz="1100" dirty="0"/>
          </a:p>
          <a:p>
            <a:pPr lvl="1">
              <a:buFont typeface="Courier New" panose="02070309020205020404" pitchFamily="49" charset="0"/>
              <a:buChar char="o"/>
            </a:pPr>
            <a:r>
              <a:rPr lang="en-US" dirty="0"/>
              <a:t>Do: implement the processes &amp; procedures as planned.</a:t>
            </a:r>
          </a:p>
          <a:p>
            <a:pPr lvl="1">
              <a:buFont typeface="Courier New" panose="02070309020205020404" pitchFamily="49" charset="0"/>
              <a:buChar char="o"/>
            </a:pPr>
            <a:endParaRPr lang="en-US" sz="1100" dirty="0"/>
          </a:p>
          <a:p>
            <a:pPr lvl="1">
              <a:buFont typeface="Courier New" panose="02070309020205020404" pitchFamily="49" charset="0"/>
              <a:buChar char="o"/>
            </a:pPr>
            <a:r>
              <a:rPr lang="en-US" dirty="0"/>
              <a:t>Check: monitor and measure processes against the policy, including its commitments, and operating criteria, and report the results.</a:t>
            </a:r>
          </a:p>
          <a:p>
            <a:pPr lvl="1">
              <a:buFont typeface="Courier New" panose="02070309020205020404" pitchFamily="49" charset="0"/>
              <a:buChar char="o"/>
            </a:pPr>
            <a:endParaRPr lang="en-US" sz="1100" dirty="0"/>
          </a:p>
          <a:p>
            <a:pPr lvl="1">
              <a:buFont typeface="Courier New" panose="02070309020205020404" pitchFamily="49" charset="0"/>
              <a:buChar char="o"/>
            </a:pPr>
            <a:r>
              <a:rPr lang="en-US" dirty="0"/>
              <a:t>Act: take actions to continually improve.</a:t>
            </a:r>
          </a:p>
          <a:p>
            <a:endParaRPr lang="en-US" dirty="0"/>
          </a:p>
        </p:txBody>
      </p:sp>
      <p:sp>
        <p:nvSpPr>
          <p:cNvPr id="4" name="Date Placeholder 3">
            <a:extLst>
              <a:ext uri="{FF2B5EF4-FFF2-40B4-BE49-F238E27FC236}">
                <a16:creationId xmlns:a16="http://schemas.microsoft.com/office/drawing/2014/main" id="{7D8FCA1F-7E1B-B64A-817A-E55D74D75291}"/>
              </a:ext>
            </a:extLst>
          </p:cNvPr>
          <p:cNvSpPr>
            <a:spLocks noGrp="1"/>
          </p:cNvSpPr>
          <p:nvPr>
            <p:ph type="dt" sz="half" idx="10"/>
          </p:nvPr>
        </p:nvSpPr>
        <p:spPr/>
        <p:txBody>
          <a:bodyPr/>
          <a:lstStyle/>
          <a:p>
            <a:fld id="{603353D8-A581-46FE-99C8-14C8085E403A}" type="datetime1">
              <a:rPr lang="en-US" smtClean="0"/>
              <a:pPr/>
              <a:t>10/8/19</a:t>
            </a:fld>
            <a:endParaRPr lang="en-US"/>
          </a:p>
        </p:txBody>
      </p:sp>
      <p:sp>
        <p:nvSpPr>
          <p:cNvPr id="5" name="Footer Placeholder 4">
            <a:extLst>
              <a:ext uri="{FF2B5EF4-FFF2-40B4-BE49-F238E27FC236}">
                <a16:creationId xmlns:a16="http://schemas.microsoft.com/office/drawing/2014/main" id="{F306E401-220D-D14B-8B47-879BF27CC8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00EDBD-54FE-164A-99CC-307B00DF132A}"/>
              </a:ext>
            </a:extLst>
          </p:cNvPr>
          <p:cNvSpPr>
            <a:spLocks noGrp="1"/>
          </p:cNvSpPr>
          <p:nvPr>
            <p:ph type="sldNum" sz="quarter" idx="12"/>
          </p:nvPr>
        </p:nvSpPr>
        <p:spPr/>
        <p:txBody>
          <a:bodyPr/>
          <a:lstStyle/>
          <a:p>
            <a:fld id="{92CD5793-60D4-4FD7-80E2-D30A99E26422}" type="slidenum">
              <a:rPr lang="en-US" smtClean="0"/>
              <a:pPr/>
              <a:t>10</a:t>
            </a:fld>
            <a:endParaRPr lang="en-US"/>
          </a:p>
        </p:txBody>
      </p:sp>
      <p:sp>
        <p:nvSpPr>
          <p:cNvPr id="9" name="Title 4">
            <a:extLst>
              <a:ext uri="{FF2B5EF4-FFF2-40B4-BE49-F238E27FC236}">
                <a16:creationId xmlns:a16="http://schemas.microsoft.com/office/drawing/2014/main" id="{7BC36D19-034B-8543-A67D-3A9A389FE2BB}"/>
              </a:ext>
            </a:extLst>
          </p:cNvPr>
          <p:cNvSpPr>
            <a:spLocks noGrp="1"/>
          </p:cNvSpPr>
          <p:nvPr>
            <p:ph type="title"/>
          </p:nvPr>
        </p:nvSpPr>
        <p:spPr>
          <a:xfrm>
            <a:off x="1752600" y="915985"/>
            <a:ext cx="6553200" cy="1066800"/>
          </a:xfrm>
        </p:spPr>
        <p:txBody>
          <a:bodyPr>
            <a:normAutofit fontScale="90000"/>
          </a:bodyPr>
          <a:lstStyle/>
          <a:p>
            <a:r>
              <a:rPr lang="en-US" sz="2800" b="1" dirty="0">
                <a:solidFill>
                  <a:srgbClr val="00B0F0"/>
                </a:solidFill>
              </a:rPr>
              <a:t>Case for Integrating PS into Management Systems and Driving Continuous Improvement</a:t>
            </a:r>
          </a:p>
        </p:txBody>
      </p:sp>
      <p:pic>
        <p:nvPicPr>
          <p:cNvPr id="10" name="Picture 2" descr="C:\Users\U530042\AppData\Local\Microsoft\Windows\Temporary Internet Files\Content.IE5\ED9A49R4\thumb-Spin-Around-circular-arrows-0-3534[1].gif">
            <a:extLst>
              <a:ext uri="{FF2B5EF4-FFF2-40B4-BE49-F238E27FC236}">
                <a16:creationId xmlns:a16="http://schemas.microsoft.com/office/drawing/2014/main" id="{3B6A89FF-3782-1447-B5AF-586BCEDB53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0000" y="5537199"/>
            <a:ext cx="1620000" cy="102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765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0E30D-B668-6C4F-9760-CD23D5AE51FA}"/>
              </a:ext>
            </a:extLst>
          </p:cNvPr>
          <p:cNvSpPr>
            <a:spLocks noGrp="1"/>
          </p:cNvSpPr>
          <p:nvPr>
            <p:ph type="title"/>
          </p:nvPr>
        </p:nvSpPr>
        <p:spPr>
          <a:xfrm>
            <a:off x="1676400" y="914400"/>
            <a:ext cx="7239000" cy="1066800"/>
          </a:xfrm>
        </p:spPr>
        <p:txBody>
          <a:bodyPr>
            <a:normAutofit/>
          </a:bodyPr>
          <a:lstStyle/>
          <a:p>
            <a:r>
              <a:rPr lang="en-US" sz="3200" b="1" dirty="0">
                <a:solidFill>
                  <a:srgbClr val="FF0000"/>
                </a:solidFill>
              </a:rPr>
              <a:t>Process Safety Management System (PSMS)</a:t>
            </a:r>
            <a:endParaRPr lang="en-US" sz="3200" b="1" dirty="0"/>
          </a:p>
        </p:txBody>
      </p:sp>
      <p:sp>
        <p:nvSpPr>
          <p:cNvPr id="3" name="Content Placeholder 2">
            <a:extLst>
              <a:ext uri="{FF2B5EF4-FFF2-40B4-BE49-F238E27FC236}">
                <a16:creationId xmlns:a16="http://schemas.microsoft.com/office/drawing/2014/main" id="{217C35B4-CBA1-3043-9507-A2B9DAF984A9}"/>
              </a:ext>
            </a:extLst>
          </p:cNvPr>
          <p:cNvSpPr>
            <a:spLocks noGrp="1"/>
          </p:cNvSpPr>
          <p:nvPr>
            <p:ph idx="1"/>
          </p:nvPr>
        </p:nvSpPr>
        <p:spPr>
          <a:xfrm>
            <a:off x="457200" y="2171700"/>
            <a:ext cx="8229600" cy="4305300"/>
          </a:xfrm>
        </p:spPr>
        <p:txBody>
          <a:bodyPr>
            <a:normAutofit fontScale="70000" lnSpcReduction="20000"/>
          </a:bodyPr>
          <a:lstStyle/>
          <a:p>
            <a:pPr marL="0" indent="0">
              <a:buNone/>
            </a:pPr>
            <a:r>
              <a:rPr lang="en-US" sz="3800" b="1" dirty="0"/>
              <a:t>Process Safety Management System (PSMS):</a:t>
            </a:r>
            <a:r>
              <a:rPr lang="en-US" sz="3800" dirty="0"/>
              <a:t> “A management system that is focused on prevention of, preparedness for, mitigation of, response to, or restoration from catastrophic releases of chemicals or energy from a process associated with a facility.” </a:t>
            </a:r>
          </a:p>
          <a:p>
            <a:endParaRPr lang="en-US" sz="1700" dirty="0"/>
          </a:p>
          <a:p>
            <a:r>
              <a:rPr lang="en-US" sz="3800" dirty="0"/>
              <a:t>Management systems for chemical process safety are:</a:t>
            </a:r>
          </a:p>
          <a:p>
            <a:pPr lvl="1"/>
            <a:r>
              <a:rPr lang="en-US" sz="3400" dirty="0"/>
              <a:t>comprehensive sets of policies,</a:t>
            </a:r>
          </a:p>
          <a:p>
            <a:pPr lvl="1"/>
            <a:r>
              <a:rPr lang="en-US" sz="3400" dirty="0"/>
              <a:t>processes, </a:t>
            </a:r>
          </a:p>
          <a:p>
            <a:pPr lvl="1"/>
            <a:r>
              <a:rPr lang="en-US" sz="3400" dirty="0"/>
              <a:t>procedures, and safe work practices </a:t>
            </a:r>
          </a:p>
          <a:p>
            <a:pPr marL="400050" lvl="1" indent="0">
              <a:buNone/>
            </a:pPr>
            <a:r>
              <a:rPr lang="en-US" sz="3400" dirty="0"/>
              <a:t>designed to ensure that </a:t>
            </a:r>
            <a:r>
              <a:rPr lang="en-US" sz="3400" b="1" i="1" u="sng" dirty="0">
                <a:solidFill>
                  <a:srgbClr val="FF0000"/>
                </a:solidFill>
              </a:rPr>
              <a:t>barriers</a:t>
            </a:r>
            <a:r>
              <a:rPr lang="en-US" sz="3400" dirty="0"/>
              <a:t> to major incidents are in place, in use, and effective. </a:t>
            </a:r>
          </a:p>
          <a:p>
            <a:endParaRPr lang="en-US" sz="1700" dirty="0"/>
          </a:p>
          <a:p>
            <a:endParaRPr lang="en-US" dirty="0"/>
          </a:p>
        </p:txBody>
      </p:sp>
      <p:sp>
        <p:nvSpPr>
          <p:cNvPr id="4" name="Date Placeholder 3">
            <a:extLst>
              <a:ext uri="{FF2B5EF4-FFF2-40B4-BE49-F238E27FC236}">
                <a16:creationId xmlns:a16="http://schemas.microsoft.com/office/drawing/2014/main" id="{7D8FCA1F-7E1B-B64A-817A-E55D74D75291}"/>
              </a:ext>
            </a:extLst>
          </p:cNvPr>
          <p:cNvSpPr>
            <a:spLocks noGrp="1"/>
          </p:cNvSpPr>
          <p:nvPr>
            <p:ph type="dt" sz="half" idx="10"/>
          </p:nvPr>
        </p:nvSpPr>
        <p:spPr/>
        <p:txBody>
          <a:bodyPr/>
          <a:lstStyle/>
          <a:p>
            <a:fld id="{603353D8-A581-46FE-99C8-14C8085E403A}" type="datetime1">
              <a:rPr lang="en-US" smtClean="0"/>
              <a:pPr/>
              <a:t>10/8/19</a:t>
            </a:fld>
            <a:endParaRPr lang="en-US"/>
          </a:p>
        </p:txBody>
      </p:sp>
      <p:sp>
        <p:nvSpPr>
          <p:cNvPr id="5" name="Footer Placeholder 4">
            <a:extLst>
              <a:ext uri="{FF2B5EF4-FFF2-40B4-BE49-F238E27FC236}">
                <a16:creationId xmlns:a16="http://schemas.microsoft.com/office/drawing/2014/main" id="{F306E401-220D-D14B-8B47-879BF27CC8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00EDBD-54FE-164A-99CC-307B00DF132A}"/>
              </a:ext>
            </a:extLst>
          </p:cNvPr>
          <p:cNvSpPr>
            <a:spLocks noGrp="1"/>
          </p:cNvSpPr>
          <p:nvPr>
            <p:ph type="sldNum" sz="quarter" idx="12"/>
          </p:nvPr>
        </p:nvSpPr>
        <p:spPr/>
        <p:txBody>
          <a:bodyPr/>
          <a:lstStyle/>
          <a:p>
            <a:fld id="{92CD5793-60D4-4FD7-80E2-D30A99E26422}" type="slidenum">
              <a:rPr lang="en-US" smtClean="0"/>
              <a:pPr/>
              <a:t>11</a:t>
            </a:fld>
            <a:endParaRPr lang="en-US"/>
          </a:p>
        </p:txBody>
      </p:sp>
    </p:spTree>
    <p:extLst>
      <p:ext uri="{BB962C8B-B14F-4D97-AF65-F5344CB8AC3E}">
        <p14:creationId xmlns:p14="http://schemas.microsoft.com/office/powerpoint/2010/main" val="3734395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0E30D-B668-6C4F-9760-CD23D5AE51FA}"/>
              </a:ext>
            </a:extLst>
          </p:cNvPr>
          <p:cNvSpPr>
            <a:spLocks noGrp="1"/>
          </p:cNvSpPr>
          <p:nvPr>
            <p:ph type="title"/>
          </p:nvPr>
        </p:nvSpPr>
        <p:spPr>
          <a:xfrm>
            <a:off x="1676400" y="914400"/>
            <a:ext cx="7239000" cy="1066800"/>
          </a:xfrm>
        </p:spPr>
        <p:txBody>
          <a:bodyPr>
            <a:normAutofit/>
          </a:bodyPr>
          <a:lstStyle/>
          <a:p>
            <a:r>
              <a:rPr lang="en-US" sz="3200" b="1" dirty="0">
                <a:solidFill>
                  <a:srgbClr val="FF0000"/>
                </a:solidFill>
              </a:rPr>
              <a:t>Process Safety Management System (PSMS)</a:t>
            </a:r>
            <a:endParaRPr lang="en-US" sz="3200" b="1" dirty="0"/>
          </a:p>
        </p:txBody>
      </p:sp>
      <p:sp>
        <p:nvSpPr>
          <p:cNvPr id="3" name="Content Placeholder 2">
            <a:extLst>
              <a:ext uri="{FF2B5EF4-FFF2-40B4-BE49-F238E27FC236}">
                <a16:creationId xmlns:a16="http://schemas.microsoft.com/office/drawing/2014/main" id="{217C35B4-CBA1-3043-9507-A2B9DAF984A9}"/>
              </a:ext>
            </a:extLst>
          </p:cNvPr>
          <p:cNvSpPr>
            <a:spLocks noGrp="1"/>
          </p:cNvSpPr>
          <p:nvPr>
            <p:ph idx="1"/>
          </p:nvPr>
        </p:nvSpPr>
        <p:spPr>
          <a:xfrm>
            <a:off x="457200" y="2171700"/>
            <a:ext cx="8229600" cy="4305300"/>
          </a:xfrm>
        </p:spPr>
        <p:txBody>
          <a:bodyPr>
            <a:normAutofit fontScale="70000" lnSpcReduction="20000"/>
          </a:bodyPr>
          <a:lstStyle/>
          <a:p>
            <a:endParaRPr lang="en-US" sz="1700" dirty="0"/>
          </a:p>
          <a:p>
            <a:r>
              <a:rPr lang="en-US" sz="3800" dirty="0"/>
              <a:t>Management systems serve to integrate process safety concepts into ongoing activities of everyone – from the process operator to the chief executive officer.</a:t>
            </a:r>
          </a:p>
          <a:p>
            <a:endParaRPr lang="en-US" sz="1700" dirty="0"/>
          </a:p>
          <a:p>
            <a:r>
              <a:rPr lang="en-US" sz="5900" b="1" dirty="0">
                <a:solidFill>
                  <a:srgbClr val="FF0000"/>
                </a:solidFill>
              </a:rPr>
              <a:t>Guess who is the most knowledgeable or should be the most knowledgeable about PSMS?</a:t>
            </a:r>
          </a:p>
          <a:p>
            <a:endParaRPr lang="en-US" dirty="0"/>
          </a:p>
        </p:txBody>
      </p:sp>
      <p:sp>
        <p:nvSpPr>
          <p:cNvPr id="4" name="Date Placeholder 3">
            <a:extLst>
              <a:ext uri="{FF2B5EF4-FFF2-40B4-BE49-F238E27FC236}">
                <a16:creationId xmlns:a16="http://schemas.microsoft.com/office/drawing/2014/main" id="{7D8FCA1F-7E1B-B64A-817A-E55D74D75291}"/>
              </a:ext>
            </a:extLst>
          </p:cNvPr>
          <p:cNvSpPr>
            <a:spLocks noGrp="1"/>
          </p:cNvSpPr>
          <p:nvPr>
            <p:ph type="dt" sz="half" idx="10"/>
          </p:nvPr>
        </p:nvSpPr>
        <p:spPr/>
        <p:txBody>
          <a:bodyPr/>
          <a:lstStyle/>
          <a:p>
            <a:fld id="{603353D8-A581-46FE-99C8-14C8085E403A}" type="datetime1">
              <a:rPr lang="en-US" smtClean="0"/>
              <a:pPr/>
              <a:t>10/8/19</a:t>
            </a:fld>
            <a:endParaRPr lang="en-US"/>
          </a:p>
        </p:txBody>
      </p:sp>
      <p:sp>
        <p:nvSpPr>
          <p:cNvPr id="5" name="Footer Placeholder 4">
            <a:extLst>
              <a:ext uri="{FF2B5EF4-FFF2-40B4-BE49-F238E27FC236}">
                <a16:creationId xmlns:a16="http://schemas.microsoft.com/office/drawing/2014/main" id="{F306E401-220D-D14B-8B47-879BF27CC8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00EDBD-54FE-164A-99CC-307B00DF132A}"/>
              </a:ext>
            </a:extLst>
          </p:cNvPr>
          <p:cNvSpPr>
            <a:spLocks noGrp="1"/>
          </p:cNvSpPr>
          <p:nvPr>
            <p:ph type="sldNum" sz="quarter" idx="12"/>
          </p:nvPr>
        </p:nvSpPr>
        <p:spPr/>
        <p:txBody>
          <a:bodyPr/>
          <a:lstStyle/>
          <a:p>
            <a:fld id="{92CD5793-60D4-4FD7-80E2-D30A99E26422}" type="slidenum">
              <a:rPr lang="en-US" smtClean="0"/>
              <a:pPr/>
              <a:t>12</a:t>
            </a:fld>
            <a:endParaRPr lang="en-US"/>
          </a:p>
        </p:txBody>
      </p:sp>
    </p:spTree>
    <p:extLst>
      <p:ext uri="{BB962C8B-B14F-4D97-AF65-F5344CB8AC3E}">
        <p14:creationId xmlns:p14="http://schemas.microsoft.com/office/powerpoint/2010/main" val="281143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BF752-2B11-0A42-914B-B9FE9FBA7DE1}"/>
              </a:ext>
            </a:extLst>
          </p:cNvPr>
          <p:cNvSpPr>
            <a:spLocks noGrp="1"/>
          </p:cNvSpPr>
          <p:nvPr>
            <p:ph type="title"/>
          </p:nvPr>
        </p:nvSpPr>
        <p:spPr>
          <a:xfrm>
            <a:off x="1828800" y="836613"/>
            <a:ext cx="6553200" cy="1066800"/>
          </a:xfrm>
        </p:spPr>
        <p:txBody>
          <a:bodyPr>
            <a:normAutofit/>
          </a:bodyPr>
          <a:lstStyle/>
          <a:p>
            <a:r>
              <a:rPr lang="en-US" sz="2800" b="1" dirty="0">
                <a:solidFill>
                  <a:srgbClr val="FF0000"/>
                </a:solidFill>
              </a:rPr>
              <a:t>Traditional Regulation approach that define, implement and govern barriers</a:t>
            </a:r>
          </a:p>
        </p:txBody>
      </p:sp>
      <p:sp>
        <p:nvSpPr>
          <p:cNvPr id="3" name="Content Placeholder 2">
            <a:extLst>
              <a:ext uri="{FF2B5EF4-FFF2-40B4-BE49-F238E27FC236}">
                <a16:creationId xmlns:a16="http://schemas.microsoft.com/office/drawing/2014/main" id="{AC7828D4-8400-7345-B472-ABEF629F1D9E}"/>
              </a:ext>
            </a:extLst>
          </p:cNvPr>
          <p:cNvSpPr>
            <a:spLocks noGrp="1"/>
          </p:cNvSpPr>
          <p:nvPr>
            <p:ph sz="half" idx="1"/>
          </p:nvPr>
        </p:nvSpPr>
        <p:spPr>
          <a:xfrm>
            <a:off x="457200" y="1868487"/>
            <a:ext cx="4038600" cy="4525963"/>
          </a:xfrm>
        </p:spPr>
        <p:txBody>
          <a:bodyPr>
            <a:normAutofit/>
          </a:bodyPr>
          <a:lstStyle/>
          <a:p>
            <a:endParaRPr lang="en-US" sz="882" dirty="0"/>
          </a:p>
          <a:p>
            <a:r>
              <a:rPr lang="en-US" sz="2400" dirty="0"/>
              <a:t>Process Hazard Analysis/ Risk Analysis Work Process </a:t>
            </a:r>
          </a:p>
          <a:p>
            <a:r>
              <a:rPr lang="en-US" sz="2400" dirty="0"/>
              <a:t>Design Standards</a:t>
            </a:r>
          </a:p>
          <a:p>
            <a:r>
              <a:rPr lang="en-US" sz="2400" dirty="0"/>
              <a:t>Reactive Chemicals</a:t>
            </a:r>
          </a:p>
          <a:p>
            <a:r>
              <a:rPr lang="en-US" sz="2400" dirty="0"/>
              <a:t>Project Methodology: Engineering, Procurement, Construction and Startup</a:t>
            </a:r>
          </a:p>
          <a:p>
            <a:r>
              <a:rPr lang="en-US" sz="2400" dirty="0"/>
              <a:t>Pre-startup safety Reviews</a:t>
            </a:r>
          </a:p>
          <a:p>
            <a:r>
              <a:rPr lang="en-US" sz="2400" dirty="0"/>
              <a:t>Emergency Preparation and Response</a:t>
            </a:r>
          </a:p>
          <a:p>
            <a:endParaRPr lang="en-US" dirty="0"/>
          </a:p>
          <a:p>
            <a:endParaRPr lang="en-US" dirty="0"/>
          </a:p>
        </p:txBody>
      </p:sp>
      <p:sp>
        <p:nvSpPr>
          <p:cNvPr id="6" name="Content Placeholder 5">
            <a:extLst>
              <a:ext uri="{FF2B5EF4-FFF2-40B4-BE49-F238E27FC236}">
                <a16:creationId xmlns:a16="http://schemas.microsoft.com/office/drawing/2014/main" id="{8E9F78CE-D0F4-8241-A530-534F2E81172E}"/>
              </a:ext>
            </a:extLst>
          </p:cNvPr>
          <p:cNvSpPr>
            <a:spLocks noGrp="1"/>
          </p:cNvSpPr>
          <p:nvPr>
            <p:ph sz="half" idx="2"/>
          </p:nvPr>
        </p:nvSpPr>
        <p:spPr>
          <a:xfrm>
            <a:off x="4648202" y="2133600"/>
            <a:ext cx="4038600" cy="4525963"/>
          </a:xfrm>
        </p:spPr>
        <p:txBody>
          <a:bodyPr>
            <a:normAutofit/>
          </a:bodyPr>
          <a:lstStyle/>
          <a:p>
            <a:r>
              <a:rPr lang="en-US" sz="2400" dirty="0"/>
              <a:t>Safe/Hot Work/Confined Space Permits</a:t>
            </a:r>
          </a:p>
          <a:p>
            <a:r>
              <a:rPr lang="en-US" sz="2400" dirty="0"/>
              <a:t>Mechanical Integrity</a:t>
            </a:r>
          </a:p>
          <a:p>
            <a:r>
              <a:rPr lang="en-US" sz="2400" dirty="0"/>
              <a:t>Interlocks, Controls, Safety Instrumented Systems</a:t>
            </a:r>
          </a:p>
          <a:p>
            <a:r>
              <a:rPr lang="en-US" sz="2400" dirty="0"/>
              <a:t>Procedures</a:t>
            </a:r>
          </a:p>
          <a:p>
            <a:r>
              <a:rPr lang="en-US" sz="2400" dirty="0"/>
              <a:t>Contractors</a:t>
            </a:r>
          </a:p>
          <a:p>
            <a:r>
              <a:rPr lang="en-US" sz="2400" dirty="0"/>
              <a:t>MOC</a:t>
            </a:r>
          </a:p>
          <a:p>
            <a:r>
              <a:rPr lang="en-US" sz="2400" dirty="0"/>
              <a:t>Incident Investigation</a:t>
            </a:r>
          </a:p>
          <a:p>
            <a:r>
              <a:rPr lang="en-US" sz="2400" dirty="0"/>
              <a:t>Auditing</a:t>
            </a:r>
          </a:p>
          <a:p>
            <a:endParaRPr lang="en-US" dirty="0"/>
          </a:p>
        </p:txBody>
      </p:sp>
      <p:sp>
        <p:nvSpPr>
          <p:cNvPr id="4" name="Footer Placeholder 3">
            <a:extLst>
              <a:ext uri="{FF2B5EF4-FFF2-40B4-BE49-F238E27FC236}">
                <a16:creationId xmlns:a16="http://schemas.microsoft.com/office/drawing/2014/main" id="{380C6AF8-A2BE-E241-8B3F-A44D062C6D22}"/>
              </a:ext>
            </a:extLst>
          </p:cNvPr>
          <p:cNvSpPr>
            <a:spLocks noGrp="1"/>
          </p:cNvSpPr>
          <p:nvPr>
            <p:ph type="ftr" sz="quarter" idx="11"/>
          </p:nvPr>
        </p:nvSpPr>
        <p:spPr/>
        <p:txBody>
          <a:bodyPr/>
          <a:lstStyle/>
          <a:p>
            <a:r>
              <a:rPr lang="en-US"/>
              <a:t>Company Confidential</a:t>
            </a:r>
            <a:endParaRPr lang="en-US" dirty="0"/>
          </a:p>
        </p:txBody>
      </p:sp>
      <p:sp>
        <p:nvSpPr>
          <p:cNvPr id="5" name="Slide Number Placeholder 4">
            <a:extLst>
              <a:ext uri="{FF2B5EF4-FFF2-40B4-BE49-F238E27FC236}">
                <a16:creationId xmlns:a16="http://schemas.microsoft.com/office/drawing/2014/main" id="{B79EA106-8B18-A944-A3E9-6D22B20C4778}"/>
              </a:ext>
            </a:extLst>
          </p:cNvPr>
          <p:cNvSpPr>
            <a:spLocks noGrp="1"/>
          </p:cNvSpPr>
          <p:nvPr>
            <p:ph type="sldNum" sz="quarter" idx="12"/>
          </p:nvPr>
        </p:nvSpPr>
        <p:spPr/>
        <p:txBody>
          <a:bodyPr/>
          <a:lstStyle/>
          <a:p>
            <a:fld id="{A8A50A3F-2F41-48E4-A6A9-FEF7DA1E99A4}" type="slidenum">
              <a:rPr lang="en-US" smtClean="0"/>
              <a:pPr/>
              <a:t>13</a:t>
            </a:fld>
            <a:endParaRPr lang="en-US" dirty="0"/>
          </a:p>
        </p:txBody>
      </p:sp>
    </p:spTree>
    <p:extLst>
      <p:ext uri="{BB962C8B-B14F-4D97-AF65-F5344CB8AC3E}">
        <p14:creationId xmlns:p14="http://schemas.microsoft.com/office/powerpoint/2010/main" val="2228287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BF752-2B11-0A42-914B-B9FE9FBA7DE1}"/>
              </a:ext>
            </a:extLst>
          </p:cNvPr>
          <p:cNvSpPr>
            <a:spLocks noGrp="1"/>
          </p:cNvSpPr>
          <p:nvPr>
            <p:ph type="title"/>
          </p:nvPr>
        </p:nvSpPr>
        <p:spPr>
          <a:xfrm>
            <a:off x="1524000" y="836613"/>
            <a:ext cx="7315200" cy="1066800"/>
          </a:xfrm>
        </p:spPr>
        <p:txBody>
          <a:bodyPr>
            <a:normAutofit/>
          </a:bodyPr>
          <a:lstStyle/>
          <a:p>
            <a:r>
              <a:rPr lang="en-US" sz="2800" b="1" dirty="0">
                <a:solidFill>
                  <a:srgbClr val="FF0000"/>
                </a:solidFill>
              </a:rPr>
              <a:t>Center for Chemical Process Safety Publications</a:t>
            </a:r>
          </a:p>
        </p:txBody>
      </p:sp>
      <p:sp>
        <p:nvSpPr>
          <p:cNvPr id="3" name="Content Placeholder 2">
            <a:extLst>
              <a:ext uri="{FF2B5EF4-FFF2-40B4-BE49-F238E27FC236}">
                <a16:creationId xmlns:a16="http://schemas.microsoft.com/office/drawing/2014/main" id="{AC7828D4-8400-7345-B472-ABEF629F1D9E}"/>
              </a:ext>
            </a:extLst>
          </p:cNvPr>
          <p:cNvSpPr>
            <a:spLocks noGrp="1"/>
          </p:cNvSpPr>
          <p:nvPr>
            <p:ph sz="half" idx="1"/>
          </p:nvPr>
        </p:nvSpPr>
        <p:spPr>
          <a:xfrm>
            <a:off x="457200" y="1868487"/>
            <a:ext cx="5105400" cy="4852988"/>
          </a:xfrm>
        </p:spPr>
        <p:txBody>
          <a:bodyPr>
            <a:normAutofit/>
          </a:bodyPr>
          <a:lstStyle/>
          <a:p>
            <a:endParaRPr lang="en-US" sz="882" dirty="0"/>
          </a:p>
          <a:p>
            <a:r>
              <a:rPr lang="en-US" sz="2400" dirty="0"/>
              <a:t>2007, Risk Based Process Safety: Introduces additional elements </a:t>
            </a:r>
            <a:r>
              <a:rPr lang="en-US" sz="2400" dirty="0">
                <a:sym typeface="Wingdings" pitchFamily="2" charset="2"/>
              </a:rPr>
              <a:t> Management System  Continual Improvement</a:t>
            </a:r>
          </a:p>
          <a:p>
            <a:endParaRPr lang="en-US" sz="800" dirty="0"/>
          </a:p>
          <a:p>
            <a:pPr lvl="1"/>
            <a:r>
              <a:rPr lang="en-US" sz="2000" dirty="0"/>
              <a:t>Leadership and Culture</a:t>
            </a:r>
          </a:p>
          <a:p>
            <a:pPr lvl="1"/>
            <a:r>
              <a:rPr lang="en-US" sz="2000" dirty="0"/>
              <a:t>Competency for all employees</a:t>
            </a:r>
          </a:p>
          <a:p>
            <a:pPr lvl="1"/>
            <a:r>
              <a:rPr lang="en-US" sz="2000" dirty="0"/>
              <a:t>Conduct of Operations</a:t>
            </a:r>
          </a:p>
          <a:p>
            <a:pPr lvl="1"/>
            <a:r>
              <a:rPr lang="en-US" sz="2000" dirty="0"/>
              <a:t>Measurements and Metrics</a:t>
            </a:r>
          </a:p>
          <a:p>
            <a:pPr lvl="1"/>
            <a:r>
              <a:rPr lang="en-US" sz="2000" dirty="0"/>
              <a:t>Management Review and Continuous Improvement</a:t>
            </a:r>
          </a:p>
          <a:p>
            <a:endParaRPr lang="en-US" dirty="0"/>
          </a:p>
        </p:txBody>
      </p:sp>
      <p:sp>
        <p:nvSpPr>
          <p:cNvPr id="4" name="Footer Placeholder 3">
            <a:extLst>
              <a:ext uri="{FF2B5EF4-FFF2-40B4-BE49-F238E27FC236}">
                <a16:creationId xmlns:a16="http://schemas.microsoft.com/office/drawing/2014/main" id="{380C6AF8-A2BE-E241-8B3F-A44D062C6D22}"/>
              </a:ext>
            </a:extLst>
          </p:cNvPr>
          <p:cNvSpPr>
            <a:spLocks noGrp="1"/>
          </p:cNvSpPr>
          <p:nvPr>
            <p:ph type="ftr" sz="quarter" idx="11"/>
          </p:nvPr>
        </p:nvSpPr>
        <p:spPr/>
        <p:txBody>
          <a:bodyPr/>
          <a:lstStyle/>
          <a:p>
            <a:r>
              <a:rPr lang="en-US"/>
              <a:t>Company Confidential</a:t>
            </a:r>
            <a:endParaRPr lang="en-US" dirty="0"/>
          </a:p>
        </p:txBody>
      </p:sp>
      <p:sp>
        <p:nvSpPr>
          <p:cNvPr id="5" name="Slide Number Placeholder 4">
            <a:extLst>
              <a:ext uri="{FF2B5EF4-FFF2-40B4-BE49-F238E27FC236}">
                <a16:creationId xmlns:a16="http://schemas.microsoft.com/office/drawing/2014/main" id="{B79EA106-8B18-A944-A3E9-6D22B20C4778}"/>
              </a:ext>
            </a:extLst>
          </p:cNvPr>
          <p:cNvSpPr>
            <a:spLocks noGrp="1"/>
          </p:cNvSpPr>
          <p:nvPr>
            <p:ph type="sldNum" sz="quarter" idx="12"/>
          </p:nvPr>
        </p:nvSpPr>
        <p:spPr/>
        <p:txBody>
          <a:bodyPr/>
          <a:lstStyle/>
          <a:p>
            <a:fld id="{A8A50A3F-2F41-48E4-A6A9-FEF7DA1E99A4}" type="slidenum">
              <a:rPr lang="en-US" smtClean="0"/>
              <a:pPr/>
              <a:t>14</a:t>
            </a:fld>
            <a:endParaRPr lang="en-US" dirty="0"/>
          </a:p>
        </p:txBody>
      </p:sp>
      <p:pic>
        <p:nvPicPr>
          <p:cNvPr id="8" name="Picture 7">
            <a:extLst>
              <a:ext uri="{FF2B5EF4-FFF2-40B4-BE49-F238E27FC236}">
                <a16:creationId xmlns:a16="http://schemas.microsoft.com/office/drawing/2014/main" id="{117CE09F-D484-9142-9D6F-89613AFA8B65}"/>
              </a:ext>
            </a:extLst>
          </p:cNvPr>
          <p:cNvPicPr>
            <a:picLocks noChangeAspect="1"/>
          </p:cNvPicPr>
          <p:nvPr/>
        </p:nvPicPr>
        <p:blipFill>
          <a:blip r:embed="rId3"/>
          <a:stretch>
            <a:fillRect/>
          </a:stretch>
        </p:blipFill>
        <p:spPr>
          <a:xfrm>
            <a:off x="5863068" y="1964531"/>
            <a:ext cx="2675664" cy="4330700"/>
          </a:xfrm>
          <a:prstGeom prst="rect">
            <a:avLst/>
          </a:prstGeom>
        </p:spPr>
      </p:pic>
    </p:spTree>
    <p:extLst>
      <p:ext uri="{BB962C8B-B14F-4D97-AF65-F5344CB8AC3E}">
        <p14:creationId xmlns:p14="http://schemas.microsoft.com/office/powerpoint/2010/main" val="2081404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BF752-2B11-0A42-914B-B9FE9FBA7DE1}"/>
              </a:ext>
            </a:extLst>
          </p:cNvPr>
          <p:cNvSpPr>
            <a:spLocks noGrp="1"/>
          </p:cNvSpPr>
          <p:nvPr>
            <p:ph type="title"/>
          </p:nvPr>
        </p:nvSpPr>
        <p:spPr>
          <a:xfrm>
            <a:off x="1524000" y="836613"/>
            <a:ext cx="7315200" cy="1066800"/>
          </a:xfrm>
        </p:spPr>
        <p:txBody>
          <a:bodyPr>
            <a:normAutofit/>
          </a:bodyPr>
          <a:lstStyle/>
          <a:p>
            <a:r>
              <a:rPr lang="en-US" sz="2800" b="1" dirty="0">
                <a:solidFill>
                  <a:srgbClr val="FF0000"/>
                </a:solidFill>
              </a:rPr>
              <a:t>Center for Chemical Process Safety Publications</a:t>
            </a:r>
          </a:p>
        </p:txBody>
      </p:sp>
      <p:sp>
        <p:nvSpPr>
          <p:cNvPr id="3" name="Content Placeholder 2">
            <a:extLst>
              <a:ext uri="{FF2B5EF4-FFF2-40B4-BE49-F238E27FC236}">
                <a16:creationId xmlns:a16="http://schemas.microsoft.com/office/drawing/2014/main" id="{AC7828D4-8400-7345-B472-ABEF629F1D9E}"/>
              </a:ext>
            </a:extLst>
          </p:cNvPr>
          <p:cNvSpPr>
            <a:spLocks noGrp="1"/>
          </p:cNvSpPr>
          <p:nvPr>
            <p:ph sz="half" idx="1"/>
          </p:nvPr>
        </p:nvSpPr>
        <p:spPr>
          <a:xfrm>
            <a:off x="419746" y="2005012"/>
            <a:ext cx="5257800" cy="4852988"/>
          </a:xfrm>
        </p:spPr>
        <p:txBody>
          <a:bodyPr>
            <a:normAutofit fontScale="85000" lnSpcReduction="20000"/>
          </a:bodyPr>
          <a:lstStyle/>
          <a:p>
            <a:pPr marL="0" indent="0">
              <a:buNone/>
            </a:pPr>
            <a:r>
              <a:rPr lang="en-US" sz="2600" dirty="0"/>
              <a:t>2019, Process Safety Leadership from the Boardroom to the Frontline</a:t>
            </a:r>
          </a:p>
          <a:p>
            <a:pPr marL="0" indent="0">
              <a:buNone/>
            </a:pPr>
            <a:endParaRPr lang="en-US" sz="900" dirty="0"/>
          </a:p>
          <a:p>
            <a:r>
              <a:rPr lang="en-US" sz="2300" dirty="0"/>
              <a:t>Outlines responsibility of leadership at all levels:</a:t>
            </a:r>
          </a:p>
          <a:p>
            <a:pPr lvl="1"/>
            <a:r>
              <a:rPr lang="en-US" sz="2100" dirty="0"/>
              <a:t>C-suite executives and the board of directors </a:t>
            </a:r>
          </a:p>
          <a:p>
            <a:pPr lvl="1"/>
            <a:r>
              <a:rPr lang="en-US" sz="2100" dirty="0"/>
              <a:t>frontline managers and supervisors</a:t>
            </a:r>
          </a:p>
          <a:p>
            <a:pPr lvl="1"/>
            <a:r>
              <a:rPr lang="en-US" sz="2100" dirty="0"/>
              <a:t>Operators and Technicians</a:t>
            </a:r>
          </a:p>
          <a:p>
            <a:pPr lvl="1"/>
            <a:r>
              <a:rPr lang="en-US" sz="2100" dirty="0"/>
              <a:t>Support Roles: Engineering, HR, Procurement</a:t>
            </a:r>
          </a:p>
          <a:p>
            <a:pPr lvl="1"/>
            <a:endParaRPr lang="en-US" sz="900" dirty="0"/>
          </a:p>
          <a:p>
            <a:r>
              <a:rPr lang="en-US" sz="2300" dirty="0"/>
              <a:t>Intent to create a viable culture of safety within an organization, </a:t>
            </a:r>
          </a:p>
          <a:p>
            <a:r>
              <a:rPr lang="en-US" sz="2300" dirty="0"/>
              <a:t>implement and maintain disciplined management systems, </a:t>
            </a:r>
          </a:p>
          <a:p>
            <a:r>
              <a:rPr lang="en-US" sz="2300" dirty="0"/>
              <a:t>and address the risks of process safety deficiencies.</a:t>
            </a:r>
            <a:br>
              <a:rPr lang="en-US" dirty="0"/>
            </a:br>
            <a:endParaRPr lang="en-US" dirty="0"/>
          </a:p>
          <a:p>
            <a:endParaRPr lang="en-US" dirty="0"/>
          </a:p>
        </p:txBody>
      </p:sp>
      <p:sp>
        <p:nvSpPr>
          <p:cNvPr id="4" name="Footer Placeholder 3">
            <a:extLst>
              <a:ext uri="{FF2B5EF4-FFF2-40B4-BE49-F238E27FC236}">
                <a16:creationId xmlns:a16="http://schemas.microsoft.com/office/drawing/2014/main" id="{380C6AF8-A2BE-E241-8B3F-A44D062C6D22}"/>
              </a:ext>
            </a:extLst>
          </p:cNvPr>
          <p:cNvSpPr>
            <a:spLocks noGrp="1"/>
          </p:cNvSpPr>
          <p:nvPr>
            <p:ph type="ftr" sz="quarter" idx="11"/>
          </p:nvPr>
        </p:nvSpPr>
        <p:spPr/>
        <p:txBody>
          <a:bodyPr/>
          <a:lstStyle/>
          <a:p>
            <a:r>
              <a:rPr lang="en-US"/>
              <a:t>Company Confidential</a:t>
            </a:r>
            <a:endParaRPr lang="en-US" dirty="0"/>
          </a:p>
        </p:txBody>
      </p:sp>
      <p:sp>
        <p:nvSpPr>
          <p:cNvPr id="5" name="Slide Number Placeholder 4">
            <a:extLst>
              <a:ext uri="{FF2B5EF4-FFF2-40B4-BE49-F238E27FC236}">
                <a16:creationId xmlns:a16="http://schemas.microsoft.com/office/drawing/2014/main" id="{B79EA106-8B18-A944-A3E9-6D22B20C4778}"/>
              </a:ext>
            </a:extLst>
          </p:cNvPr>
          <p:cNvSpPr>
            <a:spLocks noGrp="1"/>
          </p:cNvSpPr>
          <p:nvPr>
            <p:ph type="sldNum" sz="quarter" idx="12"/>
          </p:nvPr>
        </p:nvSpPr>
        <p:spPr/>
        <p:txBody>
          <a:bodyPr/>
          <a:lstStyle/>
          <a:p>
            <a:fld id="{A8A50A3F-2F41-48E4-A6A9-FEF7DA1E99A4}" type="slidenum">
              <a:rPr lang="en-US" smtClean="0"/>
              <a:pPr/>
              <a:t>15</a:t>
            </a:fld>
            <a:endParaRPr lang="en-US" dirty="0"/>
          </a:p>
        </p:txBody>
      </p:sp>
      <p:pic>
        <p:nvPicPr>
          <p:cNvPr id="6" name="Picture 5">
            <a:extLst>
              <a:ext uri="{FF2B5EF4-FFF2-40B4-BE49-F238E27FC236}">
                <a16:creationId xmlns:a16="http://schemas.microsoft.com/office/drawing/2014/main" id="{B773024F-C529-ED4E-9DF7-6FBCE07F0E44}"/>
              </a:ext>
            </a:extLst>
          </p:cNvPr>
          <p:cNvPicPr>
            <a:picLocks noChangeAspect="1"/>
          </p:cNvPicPr>
          <p:nvPr/>
        </p:nvPicPr>
        <p:blipFill>
          <a:blip r:embed="rId3"/>
          <a:stretch>
            <a:fillRect/>
          </a:stretch>
        </p:blipFill>
        <p:spPr>
          <a:xfrm>
            <a:off x="6019800" y="2114855"/>
            <a:ext cx="2514600" cy="4030053"/>
          </a:xfrm>
          <a:prstGeom prst="rect">
            <a:avLst/>
          </a:prstGeom>
        </p:spPr>
      </p:pic>
    </p:spTree>
    <p:extLst>
      <p:ext uri="{BB962C8B-B14F-4D97-AF65-F5344CB8AC3E}">
        <p14:creationId xmlns:p14="http://schemas.microsoft.com/office/powerpoint/2010/main" val="2292051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4884754"/>
            <a:ext cx="2971800" cy="1562172"/>
          </a:xfrm>
        </p:spPr>
        <p:txBody>
          <a:bodyPr>
            <a:noAutofit/>
          </a:bodyPr>
          <a:lstStyle/>
          <a:p>
            <a:pPr marL="0" indent="0">
              <a:buNone/>
            </a:pPr>
            <a:r>
              <a:rPr lang="en-US" sz="1600" dirty="0"/>
              <a:t>Generational goals to reduce PS and LOPC Incidents</a:t>
            </a:r>
          </a:p>
          <a:p>
            <a:pPr marL="0" indent="0">
              <a:buNone/>
            </a:pPr>
            <a:endParaRPr lang="en-US" sz="800" dirty="0"/>
          </a:p>
          <a:p>
            <a:pPr marL="171450" indent="-69850"/>
            <a:r>
              <a:rPr lang="en-US" sz="1600" dirty="0"/>
              <a:t> 1996 </a:t>
            </a:r>
            <a:r>
              <a:rPr lang="en-US" sz="1600" dirty="0">
                <a:sym typeface="Wingdings" panose="05000000000000000000" pitchFamily="2" charset="2"/>
              </a:rPr>
              <a:t> 2005: 90% Reduction</a:t>
            </a:r>
          </a:p>
          <a:p>
            <a:pPr marL="171450" indent="-69850"/>
            <a:r>
              <a:rPr lang="en-US" sz="1600" dirty="0">
                <a:sym typeface="Wingdings" panose="05000000000000000000" pitchFamily="2" charset="2"/>
              </a:rPr>
              <a:t> 2005  2015: 75% Reduction</a:t>
            </a:r>
          </a:p>
          <a:p>
            <a:pPr marL="171450" indent="-69850"/>
            <a:r>
              <a:rPr lang="en-US" sz="1600" dirty="0">
                <a:sym typeface="Wingdings" panose="05000000000000000000" pitchFamily="2" charset="2"/>
              </a:rPr>
              <a:t> 2015  2025: Eliminate</a:t>
            </a:r>
            <a:endParaRPr lang="en-US" sz="1600" dirty="0"/>
          </a:p>
        </p:txBody>
      </p:sp>
      <p:pic>
        <p:nvPicPr>
          <p:cNvPr id="4" name="Picture 3"/>
          <p:cNvPicPr/>
          <p:nvPr/>
        </p:nvPicPr>
        <p:blipFill>
          <a:blip r:embed="rId3" cstate="print"/>
          <a:srcRect/>
          <a:stretch>
            <a:fillRect/>
          </a:stretch>
        </p:blipFill>
        <p:spPr bwMode="auto">
          <a:xfrm>
            <a:off x="4048760" y="2043156"/>
            <a:ext cx="4434840" cy="2661761"/>
          </a:xfrm>
          <a:prstGeom prst="rect">
            <a:avLst/>
          </a:prstGeom>
          <a:noFill/>
          <a:ln w="9525">
            <a:noFill/>
            <a:miter lim="800000"/>
            <a:headEnd/>
            <a:tailEnd/>
          </a:ln>
          <a:effectLst/>
        </p:spPr>
      </p:pic>
      <p:grpSp>
        <p:nvGrpSpPr>
          <p:cNvPr id="8" name="Group 7"/>
          <p:cNvGrpSpPr/>
          <p:nvPr/>
        </p:nvGrpSpPr>
        <p:grpSpPr>
          <a:xfrm>
            <a:off x="762000" y="2045700"/>
            <a:ext cx="2080260" cy="2571750"/>
            <a:chOff x="76200" y="1295400"/>
            <a:chExt cx="2773680" cy="3429000"/>
          </a:xfrm>
        </p:grpSpPr>
        <p:sp>
          <p:nvSpPr>
            <p:cNvPr id="7" name="Rectangle 6"/>
            <p:cNvSpPr/>
            <p:nvPr/>
          </p:nvSpPr>
          <p:spPr>
            <a:xfrm>
              <a:off x="76200" y="1295400"/>
              <a:ext cx="2773680"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447800"/>
              <a:ext cx="2514600" cy="3174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Content Placeholder 2"/>
          <p:cNvSpPr txBox="1">
            <a:spLocks/>
          </p:cNvSpPr>
          <p:nvPr/>
        </p:nvSpPr>
        <p:spPr bwMode="auto">
          <a:xfrm>
            <a:off x="4074160" y="4854608"/>
            <a:ext cx="4409440" cy="1485972"/>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20000"/>
              </a:spcAft>
              <a:buClr>
                <a:schemeClr val="tx1"/>
              </a:buClr>
              <a:buChar char="•"/>
              <a:defRPr sz="2800">
                <a:solidFill>
                  <a:schemeClr val="tx1"/>
                </a:solidFill>
                <a:latin typeface="+mn-lt"/>
                <a:ea typeface="+mn-ea"/>
                <a:cs typeface="+mn-cs"/>
              </a:defRPr>
            </a:lvl1pPr>
            <a:lvl2pPr marL="742950" indent="-285750" algn="l" rtl="0" eaLnBrk="0" fontAlgn="base" hangingPunct="0">
              <a:spcBef>
                <a:spcPct val="20000"/>
              </a:spcBef>
              <a:spcAft>
                <a:spcPct val="2000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42863" indent="0">
              <a:buNone/>
            </a:pPr>
            <a:r>
              <a:rPr lang="en-US" sz="1600" kern="0" dirty="0"/>
              <a:t>2005 </a:t>
            </a:r>
            <a:r>
              <a:rPr lang="en-US" sz="1600" kern="0" dirty="0">
                <a:sym typeface="Wingdings" panose="05000000000000000000" pitchFamily="2" charset="2"/>
              </a:rPr>
              <a:t> 2008 </a:t>
            </a:r>
            <a:r>
              <a:rPr lang="en-US" sz="1600" kern="0" dirty="0"/>
              <a:t>Plateaued performance</a:t>
            </a:r>
          </a:p>
          <a:p>
            <a:pPr marL="42863" indent="0">
              <a:buNone/>
            </a:pPr>
            <a:endParaRPr lang="en-US" sz="800" kern="0" dirty="0"/>
          </a:p>
          <a:p>
            <a:pPr indent="-128588">
              <a:spcBef>
                <a:spcPts val="0"/>
              </a:spcBef>
              <a:spcAft>
                <a:spcPts val="0"/>
              </a:spcAft>
            </a:pPr>
            <a:r>
              <a:rPr lang="en-US" sz="1600" kern="0" dirty="0"/>
              <a:t> Repetition</a:t>
            </a:r>
          </a:p>
          <a:p>
            <a:pPr indent="-128588">
              <a:spcBef>
                <a:spcPts val="0"/>
              </a:spcBef>
              <a:spcAft>
                <a:spcPts val="0"/>
              </a:spcAft>
            </a:pPr>
            <a:r>
              <a:rPr lang="en-US" sz="1600" kern="0" dirty="0"/>
              <a:t> Same Failure Modes / Management Systems</a:t>
            </a:r>
          </a:p>
          <a:p>
            <a:pPr indent="-128588">
              <a:spcBef>
                <a:spcPts val="0"/>
              </a:spcBef>
              <a:spcAft>
                <a:spcPts val="0"/>
              </a:spcAft>
            </a:pPr>
            <a:r>
              <a:rPr lang="en-US" sz="1600" kern="0" dirty="0"/>
              <a:t> Action Plan</a:t>
            </a:r>
          </a:p>
        </p:txBody>
      </p:sp>
      <p:sp>
        <p:nvSpPr>
          <p:cNvPr id="11" name="Title 4">
            <a:extLst>
              <a:ext uri="{FF2B5EF4-FFF2-40B4-BE49-F238E27FC236}">
                <a16:creationId xmlns:a16="http://schemas.microsoft.com/office/drawing/2014/main" id="{624792BB-BE7A-4194-B775-B5093EC4578B}"/>
              </a:ext>
            </a:extLst>
          </p:cNvPr>
          <p:cNvSpPr>
            <a:spLocks noGrp="1"/>
          </p:cNvSpPr>
          <p:nvPr>
            <p:ph type="title"/>
          </p:nvPr>
        </p:nvSpPr>
        <p:spPr>
          <a:xfrm>
            <a:off x="1506509" y="994795"/>
            <a:ext cx="7605203" cy="897378"/>
          </a:xfrm>
        </p:spPr>
        <p:txBody>
          <a:bodyPr>
            <a:normAutofit fontScale="90000"/>
          </a:bodyPr>
          <a:lstStyle/>
          <a:p>
            <a:r>
              <a:rPr lang="en-US" sz="2800" b="1" dirty="0">
                <a:solidFill>
                  <a:srgbClr val="00B0F0"/>
                </a:solidFill>
              </a:rPr>
              <a:t>Case Study for Integrating PS into Management </a:t>
            </a:r>
            <a:br>
              <a:rPr lang="en-US" sz="2800" b="1" dirty="0">
                <a:solidFill>
                  <a:srgbClr val="00B0F0"/>
                </a:solidFill>
              </a:rPr>
            </a:br>
            <a:r>
              <a:rPr lang="en-US" sz="2800" b="1" dirty="0">
                <a:solidFill>
                  <a:srgbClr val="00B0F0"/>
                </a:solidFill>
              </a:rPr>
              <a:t>Systems and Driving Continuous Improvement</a:t>
            </a:r>
          </a:p>
        </p:txBody>
      </p:sp>
    </p:spTree>
    <p:extLst>
      <p:ext uri="{BB962C8B-B14F-4D97-AF65-F5344CB8AC3E}">
        <p14:creationId xmlns:p14="http://schemas.microsoft.com/office/powerpoint/2010/main" val="37247508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653606" y="1956658"/>
            <a:ext cx="8477694" cy="4901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685800" fontAlgn="base">
              <a:spcBef>
                <a:spcPct val="0"/>
              </a:spcBef>
              <a:spcAft>
                <a:spcPct val="0"/>
              </a:spcAft>
            </a:pPr>
            <a:r>
              <a:rPr lang="en-US" altLang="en-US" sz="1400" b="1" u="sng" dirty="0">
                <a:solidFill>
                  <a:srgbClr val="212F47"/>
                </a:solidFill>
                <a:latin typeface="Arial" charset="0"/>
                <a:ea typeface="Arial" charset="0"/>
                <a:cs typeface="Arial" charset="0"/>
              </a:rPr>
              <a:t>What Happened: MS Upgrade - Corporate Wide Actions</a:t>
            </a:r>
            <a:endParaRPr lang="en-US" altLang="en-US" sz="700" dirty="0">
              <a:solidFill>
                <a:srgbClr val="212F47"/>
              </a:solidFill>
              <a:latin typeface="Arial" charset="0"/>
              <a:ea typeface="Arial" charset="0"/>
              <a:cs typeface="Arial" charset="0"/>
            </a:endParaRPr>
          </a:p>
          <a:p>
            <a:pPr defTabSz="685800" eaLnBrk="0" fontAlgn="base" hangingPunct="0">
              <a:spcBef>
                <a:spcPct val="0"/>
              </a:spcBef>
              <a:spcAft>
                <a:spcPct val="0"/>
              </a:spcAft>
            </a:pPr>
            <a:endParaRPr lang="en-US" altLang="en-US" sz="600" dirty="0">
              <a:solidFill>
                <a:srgbClr val="212F47"/>
              </a:solidFill>
              <a:latin typeface="Arial" charset="0"/>
              <a:ea typeface="Arial" charset="0"/>
              <a:cs typeface="Arial" charset="0"/>
            </a:endParaRPr>
          </a:p>
          <a:p>
            <a:pPr defTabSz="685800" eaLnBrk="0" fontAlgn="base" hangingPunct="0">
              <a:spcBef>
                <a:spcPct val="0"/>
              </a:spcBef>
              <a:spcAft>
                <a:spcPct val="0"/>
              </a:spcAft>
            </a:pPr>
            <a:r>
              <a:rPr lang="en-US" altLang="en-US" sz="1400" dirty="0">
                <a:solidFill>
                  <a:srgbClr val="212F47"/>
                </a:solidFill>
                <a:latin typeface="Arial" charset="0"/>
                <a:ea typeface="Arial" charset="0"/>
                <a:cs typeface="Arial" charset="0"/>
              </a:rPr>
              <a:t>Ethylene piping failure due to Corrosion Under Insulation (CUI) – Picture 1</a:t>
            </a:r>
            <a:endParaRPr lang="en-US" altLang="en-US" sz="700" dirty="0">
              <a:solidFill>
                <a:srgbClr val="212F47"/>
              </a:solidFill>
              <a:latin typeface="Arial" charset="0"/>
              <a:ea typeface="Arial" charset="0"/>
              <a:cs typeface="Arial" charset="0"/>
            </a:endParaRPr>
          </a:p>
          <a:p>
            <a:pPr defTabSz="685800" eaLnBrk="0" fontAlgn="base" hangingPunct="0">
              <a:spcBef>
                <a:spcPct val="0"/>
              </a:spcBef>
              <a:spcAft>
                <a:spcPct val="0"/>
              </a:spcAft>
            </a:pPr>
            <a:r>
              <a:rPr lang="en-US" altLang="en-US" sz="1400" b="1" i="1" dirty="0">
                <a:solidFill>
                  <a:srgbClr val="5D8730"/>
                </a:solidFill>
                <a:latin typeface="Arial" charset="0"/>
                <a:ea typeface="Arial" charset="0"/>
                <a:cs typeface="Arial" charset="0"/>
              </a:rPr>
              <a:t>Note:</a:t>
            </a:r>
            <a:r>
              <a:rPr lang="en-US" altLang="en-US" sz="1400" dirty="0">
                <a:solidFill>
                  <a:srgbClr val="5D8730"/>
                </a:solidFill>
                <a:latin typeface="Arial" charset="0"/>
                <a:ea typeface="Arial" charset="0"/>
                <a:cs typeface="Arial" charset="0"/>
              </a:rPr>
              <a:t> </a:t>
            </a:r>
            <a:r>
              <a:rPr lang="en-US" altLang="en-US" sz="1400" dirty="0">
                <a:solidFill>
                  <a:srgbClr val="212F47"/>
                </a:solidFill>
                <a:latin typeface="Arial" charset="0"/>
                <a:ea typeface="Arial" charset="0"/>
                <a:cs typeface="Arial" charset="0"/>
              </a:rPr>
              <a:t>CUI is particularly aggressive where operating temperatures cause frequent or continuous condensation and re-evaporation of atmospheric moisture.</a:t>
            </a:r>
            <a:endParaRPr lang="en-US" altLang="en-US" sz="700" dirty="0">
              <a:solidFill>
                <a:srgbClr val="212F47"/>
              </a:solidFill>
              <a:latin typeface="Arial" charset="0"/>
              <a:ea typeface="Arial" charset="0"/>
              <a:cs typeface="Arial" charset="0"/>
            </a:endParaRPr>
          </a:p>
          <a:p>
            <a:pPr defTabSz="685800" eaLnBrk="0" fontAlgn="base" hangingPunct="0">
              <a:spcBef>
                <a:spcPct val="0"/>
              </a:spcBef>
              <a:spcAft>
                <a:spcPct val="0"/>
              </a:spcAft>
            </a:pPr>
            <a:endParaRPr lang="en-US" altLang="en-US" sz="1200" b="1" u="sng" dirty="0">
              <a:solidFill>
                <a:srgbClr val="212F47"/>
              </a:solidFill>
              <a:latin typeface="Arial" charset="0"/>
              <a:ea typeface="Arial" charset="0"/>
              <a:cs typeface="Arial" charset="0"/>
            </a:endParaRPr>
          </a:p>
          <a:p>
            <a:pPr defTabSz="685800" eaLnBrk="0" fontAlgn="base" hangingPunct="0">
              <a:spcBef>
                <a:spcPct val="0"/>
              </a:spcBef>
              <a:spcAft>
                <a:spcPct val="0"/>
              </a:spcAft>
            </a:pPr>
            <a:r>
              <a:rPr lang="en-US" altLang="en-US" sz="1400" b="1" u="sng" dirty="0">
                <a:solidFill>
                  <a:srgbClr val="212F47"/>
                </a:solidFill>
                <a:latin typeface="Arial" charset="0"/>
                <a:ea typeface="Arial" charset="0"/>
                <a:cs typeface="Arial" charset="0"/>
              </a:rPr>
              <a:t>Management System Failure</a:t>
            </a:r>
          </a:p>
          <a:p>
            <a:pPr defTabSz="685800" eaLnBrk="0" fontAlgn="base" hangingPunct="0">
              <a:spcBef>
                <a:spcPct val="0"/>
              </a:spcBef>
              <a:spcAft>
                <a:spcPct val="0"/>
              </a:spcAft>
            </a:pPr>
            <a:endParaRPr lang="en-US" altLang="en-US" sz="700" dirty="0">
              <a:solidFill>
                <a:srgbClr val="212F47"/>
              </a:solidFill>
              <a:latin typeface="Arial" charset="0"/>
              <a:cs typeface="Arial" charset="0"/>
            </a:endParaRPr>
          </a:p>
          <a:p>
            <a:pPr defTabSz="685800" eaLnBrk="0" fontAlgn="base" hangingPunct="0">
              <a:spcBef>
                <a:spcPct val="0"/>
              </a:spcBef>
              <a:spcAft>
                <a:spcPct val="0"/>
              </a:spcAft>
            </a:pPr>
            <a:r>
              <a:rPr lang="en-US" altLang="en-US" sz="1400" dirty="0">
                <a:solidFill>
                  <a:srgbClr val="212F47"/>
                </a:solidFill>
                <a:latin typeface="Arial" charset="0"/>
                <a:ea typeface="Arial" charset="0"/>
                <a:cs typeface="Arial" charset="0"/>
              </a:rPr>
              <a:t>Corporate Mechanical Integrity (MI) Standard and Work Process was not specific on performing CUI inspections</a:t>
            </a:r>
            <a:endParaRPr lang="en-US" altLang="en-US" sz="700" dirty="0">
              <a:solidFill>
                <a:srgbClr val="212F47"/>
              </a:solidFill>
              <a:latin typeface="Arial" charset="0"/>
              <a:ea typeface="Arial" charset="0"/>
              <a:cs typeface="Arial" charset="0"/>
            </a:endParaRPr>
          </a:p>
          <a:p>
            <a:pPr defTabSz="685800" eaLnBrk="0" fontAlgn="base" hangingPunct="0">
              <a:spcBef>
                <a:spcPct val="0"/>
              </a:spcBef>
              <a:spcAft>
                <a:spcPct val="0"/>
              </a:spcAft>
            </a:pPr>
            <a:endParaRPr lang="en-US" altLang="en-US" sz="1200" u="sng" dirty="0">
              <a:solidFill>
                <a:srgbClr val="212F47"/>
              </a:solidFill>
              <a:latin typeface="Arial" charset="0"/>
              <a:ea typeface="Arial" charset="0"/>
              <a:cs typeface="Arial" charset="0"/>
            </a:endParaRPr>
          </a:p>
          <a:p>
            <a:pPr defTabSz="685800" eaLnBrk="0" fontAlgn="base" hangingPunct="0">
              <a:spcBef>
                <a:spcPct val="0"/>
              </a:spcBef>
              <a:spcAft>
                <a:spcPct val="0"/>
              </a:spcAft>
            </a:pPr>
            <a:r>
              <a:rPr lang="en-US" altLang="en-US" sz="1400" b="1" u="sng" dirty="0">
                <a:solidFill>
                  <a:srgbClr val="212F47"/>
                </a:solidFill>
                <a:latin typeface="Arial" charset="0"/>
                <a:ea typeface="Arial" charset="0"/>
                <a:cs typeface="Arial" charset="0"/>
              </a:rPr>
              <a:t>Corporate Corrective Actions</a:t>
            </a:r>
          </a:p>
          <a:p>
            <a:pPr defTabSz="685800" eaLnBrk="0" fontAlgn="base" hangingPunct="0">
              <a:spcBef>
                <a:spcPct val="0"/>
              </a:spcBef>
              <a:spcAft>
                <a:spcPct val="0"/>
              </a:spcAft>
            </a:pPr>
            <a:endParaRPr lang="en-US" altLang="en-US" sz="700" dirty="0">
              <a:solidFill>
                <a:srgbClr val="212F47"/>
              </a:solidFill>
              <a:latin typeface="Arial" charset="0"/>
              <a:ea typeface="Arial" charset="0"/>
              <a:cs typeface="Arial" charset="0"/>
            </a:endParaRPr>
          </a:p>
          <a:p>
            <a:pPr defTabSz="685800" eaLnBrk="0" fontAlgn="base" hangingPunct="0">
              <a:spcBef>
                <a:spcPct val="0"/>
              </a:spcBef>
              <a:spcAft>
                <a:spcPct val="0"/>
              </a:spcAft>
              <a:buFontTx/>
              <a:buChar char="•"/>
            </a:pPr>
            <a:r>
              <a:rPr lang="en-US" altLang="en-US" sz="1100" b="1" dirty="0">
                <a:solidFill>
                  <a:srgbClr val="212F47"/>
                </a:solidFill>
                <a:latin typeface="Arial" charset="0"/>
                <a:ea typeface="Arial" charset="0"/>
                <a:cs typeface="Arial" charset="0"/>
              </a:rPr>
              <a:t>  </a:t>
            </a:r>
            <a:r>
              <a:rPr lang="en-US" altLang="en-US" sz="1100" dirty="0">
                <a:solidFill>
                  <a:srgbClr val="212F47"/>
                </a:solidFill>
                <a:latin typeface="Arial" charset="0"/>
                <a:ea typeface="Arial" charset="0"/>
                <a:cs typeface="Arial" charset="0"/>
              </a:rPr>
              <a:t>Update MI Standard and Work Process </a:t>
            </a:r>
          </a:p>
          <a:p>
            <a:pPr defTabSz="685800" eaLnBrk="0" fontAlgn="base" hangingPunct="0">
              <a:spcBef>
                <a:spcPct val="0"/>
              </a:spcBef>
              <a:spcAft>
                <a:spcPct val="0"/>
              </a:spcAft>
            </a:pPr>
            <a:r>
              <a:rPr lang="en-US" altLang="en-US" sz="1100" dirty="0">
                <a:solidFill>
                  <a:srgbClr val="212F47"/>
                </a:solidFill>
                <a:latin typeface="Arial" charset="0"/>
                <a:ea typeface="Arial" charset="0"/>
                <a:cs typeface="Arial" charset="0"/>
              </a:rPr>
              <a:t>    to clearly articulate CUI Requirements</a:t>
            </a:r>
            <a:endParaRPr lang="en-US" altLang="en-US" sz="700" dirty="0">
              <a:solidFill>
                <a:srgbClr val="212F47"/>
              </a:solidFill>
              <a:latin typeface="Arial" charset="0"/>
              <a:ea typeface="Arial" charset="0"/>
              <a:cs typeface="Arial" charset="0"/>
            </a:endParaRPr>
          </a:p>
          <a:p>
            <a:pPr defTabSz="685800" eaLnBrk="0" fontAlgn="base" hangingPunct="0">
              <a:spcBef>
                <a:spcPct val="0"/>
              </a:spcBef>
              <a:spcAft>
                <a:spcPct val="0"/>
              </a:spcAft>
              <a:buFontTx/>
              <a:buChar char="•"/>
              <a:tabLst>
                <a:tab pos="1114425" algn="l"/>
              </a:tabLst>
            </a:pPr>
            <a:r>
              <a:rPr lang="en-US" altLang="en-US" sz="1100" dirty="0">
                <a:solidFill>
                  <a:srgbClr val="212F47"/>
                </a:solidFill>
                <a:latin typeface="Arial" charset="0"/>
                <a:ea typeface="Arial" charset="0"/>
                <a:cs typeface="Arial" charset="0"/>
              </a:rPr>
              <a:t>  Train Maintenance and Production Leadership</a:t>
            </a:r>
            <a:endParaRPr lang="en-US" altLang="en-US" sz="700" dirty="0">
              <a:solidFill>
                <a:srgbClr val="212F47"/>
              </a:solidFill>
              <a:latin typeface="Arial" charset="0"/>
              <a:ea typeface="Arial" charset="0"/>
              <a:cs typeface="Arial" charset="0"/>
            </a:endParaRPr>
          </a:p>
          <a:p>
            <a:pPr defTabSz="685800" eaLnBrk="0" fontAlgn="base" hangingPunct="0">
              <a:spcBef>
                <a:spcPct val="0"/>
              </a:spcBef>
              <a:spcAft>
                <a:spcPct val="0"/>
              </a:spcAft>
              <a:buFontTx/>
              <a:buChar char="•"/>
            </a:pPr>
            <a:r>
              <a:rPr lang="en-US" altLang="en-US" sz="1100" dirty="0">
                <a:solidFill>
                  <a:srgbClr val="212F47"/>
                </a:solidFill>
                <a:latin typeface="Arial" charset="0"/>
                <a:ea typeface="Arial" charset="0"/>
                <a:cs typeface="Arial" charset="0"/>
              </a:rPr>
              <a:t>  Technology Centers define and prioritize </a:t>
            </a:r>
          </a:p>
          <a:p>
            <a:pPr defTabSz="685800" eaLnBrk="0" fontAlgn="base" hangingPunct="0">
              <a:spcBef>
                <a:spcPct val="0"/>
              </a:spcBef>
              <a:spcAft>
                <a:spcPct val="0"/>
              </a:spcAft>
            </a:pPr>
            <a:r>
              <a:rPr lang="en-US" altLang="en-US" sz="1100" dirty="0">
                <a:solidFill>
                  <a:srgbClr val="212F47"/>
                </a:solidFill>
                <a:latin typeface="Arial" charset="0"/>
                <a:ea typeface="Arial" charset="0"/>
                <a:cs typeface="Arial" charset="0"/>
              </a:rPr>
              <a:t>    susceptible areas for CUI</a:t>
            </a:r>
            <a:endParaRPr lang="en-US" altLang="en-US" sz="700" dirty="0">
              <a:solidFill>
                <a:srgbClr val="212F47"/>
              </a:solidFill>
              <a:latin typeface="Arial" charset="0"/>
              <a:ea typeface="Arial" charset="0"/>
              <a:cs typeface="Arial" charset="0"/>
            </a:endParaRPr>
          </a:p>
          <a:p>
            <a:pPr defTabSz="685800" eaLnBrk="0" fontAlgn="base" hangingPunct="0">
              <a:spcBef>
                <a:spcPct val="0"/>
              </a:spcBef>
              <a:spcAft>
                <a:spcPct val="0"/>
              </a:spcAft>
              <a:buFontTx/>
              <a:buChar char="•"/>
            </a:pPr>
            <a:r>
              <a:rPr lang="en-US" altLang="en-US" sz="1100" dirty="0">
                <a:solidFill>
                  <a:srgbClr val="212F47"/>
                </a:solidFill>
                <a:latin typeface="Arial" charset="0"/>
                <a:ea typeface="Arial" charset="0"/>
                <a:cs typeface="Arial" charset="0"/>
              </a:rPr>
              <a:t>  Facilities to carry out CUI Inspections within </a:t>
            </a:r>
          </a:p>
          <a:p>
            <a:pPr defTabSz="685800" eaLnBrk="0" fontAlgn="base" hangingPunct="0">
              <a:spcBef>
                <a:spcPct val="0"/>
              </a:spcBef>
              <a:spcAft>
                <a:spcPct val="0"/>
              </a:spcAft>
            </a:pPr>
            <a:r>
              <a:rPr lang="en-US" altLang="en-US" sz="1100" dirty="0">
                <a:solidFill>
                  <a:srgbClr val="212F47"/>
                </a:solidFill>
                <a:latin typeface="Arial" charset="0"/>
                <a:ea typeface="Arial" charset="0"/>
                <a:cs typeface="Arial" charset="0"/>
              </a:rPr>
              <a:t>   a defined time frame and report back findings</a:t>
            </a:r>
            <a:endParaRPr lang="en-US" altLang="en-US" sz="700" dirty="0">
              <a:solidFill>
                <a:srgbClr val="212F47"/>
              </a:solidFill>
              <a:latin typeface="Arial" charset="0"/>
              <a:ea typeface="Arial" charset="0"/>
              <a:cs typeface="Arial" charset="0"/>
            </a:endParaRPr>
          </a:p>
          <a:p>
            <a:pPr defTabSz="685800" eaLnBrk="0" fontAlgn="base" hangingPunct="0">
              <a:spcBef>
                <a:spcPct val="0"/>
              </a:spcBef>
              <a:spcAft>
                <a:spcPct val="0"/>
              </a:spcAft>
            </a:pPr>
            <a:endParaRPr lang="en-US" altLang="en-US" sz="1400" b="1" u="sng" dirty="0">
              <a:solidFill>
                <a:srgbClr val="212F47"/>
              </a:solidFill>
              <a:latin typeface="Arial" charset="0"/>
              <a:ea typeface="Arial" charset="0"/>
              <a:cs typeface="Arial" charset="0"/>
            </a:endParaRPr>
          </a:p>
          <a:p>
            <a:pPr defTabSz="685800" eaLnBrk="0" fontAlgn="base" hangingPunct="0">
              <a:spcBef>
                <a:spcPct val="0"/>
              </a:spcBef>
              <a:spcAft>
                <a:spcPct val="0"/>
              </a:spcAft>
            </a:pPr>
            <a:r>
              <a:rPr lang="en-US" altLang="en-US" sz="1400" b="1" u="sng" dirty="0">
                <a:solidFill>
                  <a:srgbClr val="212F47"/>
                </a:solidFill>
                <a:latin typeface="Arial" charset="0"/>
                <a:ea typeface="Arial" charset="0"/>
                <a:cs typeface="Arial" charset="0"/>
              </a:rPr>
              <a:t>Results</a:t>
            </a:r>
          </a:p>
          <a:p>
            <a:pPr defTabSz="685800" eaLnBrk="0" fontAlgn="base" hangingPunct="0">
              <a:spcBef>
                <a:spcPct val="0"/>
              </a:spcBef>
              <a:spcAft>
                <a:spcPct val="0"/>
              </a:spcAft>
            </a:pPr>
            <a:endParaRPr lang="en-US" altLang="en-US" sz="700" dirty="0">
              <a:solidFill>
                <a:srgbClr val="212F47"/>
              </a:solidFill>
              <a:latin typeface="Arial" charset="0"/>
              <a:ea typeface="Arial" charset="0"/>
              <a:cs typeface="Arial" charset="0"/>
            </a:endParaRPr>
          </a:p>
          <a:p>
            <a:pPr defTabSz="685800" eaLnBrk="0" fontAlgn="base" hangingPunct="0">
              <a:spcBef>
                <a:spcPct val="0"/>
              </a:spcBef>
              <a:spcAft>
                <a:spcPct val="0"/>
              </a:spcAft>
            </a:pPr>
            <a:r>
              <a:rPr lang="en-US" altLang="en-US" sz="1400" dirty="0">
                <a:solidFill>
                  <a:srgbClr val="212F47"/>
                </a:solidFill>
                <a:latin typeface="Arial" charset="0"/>
                <a:ea typeface="Arial" charset="0"/>
                <a:cs typeface="Arial" charset="0"/>
              </a:rPr>
              <a:t>Additional finding of severe CUI, prevention of </a:t>
            </a:r>
          </a:p>
          <a:p>
            <a:pPr defTabSz="685800" eaLnBrk="0" fontAlgn="base" hangingPunct="0">
              <a:spcBef>
                <a:spcPct val="0"/>
              </a:spcBef>
              <a:spcAft>
                <a:spcPct val="0"/>
              </a:spcAft>
            </a:pPr>
            <a:r>
              <a:rPr lang="en-US" altLang="en-US" sz="1400" dirty="0">
                <a:solidFill>
                  <a:srgbClr val="212F47"/>
                </a:solidFill>
                <a:latin typeface="Arial" charset="0"/>
                <a:ea typeface="Arial" charset="0"/>
                <a:cs typeface="Arial" charset="0"/>
              </a:rPr>
              <a:t>repeat incidents – Picture 2</a:t>
            </a:r>
          </a:p>
          <a:p>
            <a:pPr defTabSz="685800" eaLnBrk="0" fontAlgn="base" hangingPunct="0">
              <a:spcBef>
                <a:spcPct val="0"/>
              </a:spcBef>
              <a:spcAft>
                <a:spcPct val="0"/>
              </a:spcAft>
            </a:pPr>
            <a:endParaRPr lang="en-US" altLang="en-US" dirty="0">
              <a:solidFill>
                <a:srgbClr val="212F47"/>
              </a:solidFill>
            </a:endParaRPr>
          </a:p>
        </p:txBody>
      </p:sp>
      <p:pic>
        <p:nvPicPr>
          <p:cNvPr id="102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3830659"/>
            <a:ext cx="3539837" cy="2203700"/>
          </a:xfrm>
          <a:prstGeom prst="rect">
            <a:avLst/>
          </a:prstGeom>
          <a:noFill/>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E7E6E6"/>
                  </a:outerShdw>
                </a:effectLst>
              </a14:hiddenEffects>
            </a:ext>
          </a:extLst>
        </p:spPr>
      </p:pic>
      <p:sp>
        <p:nvSpPr>
          <p:cNvPr id="5" name="Title 4">
            <a:extLst>
              <a:ext uri="{FF2B5EF4-FFF2-40B4-BE49-F238E27FC236}">
                <a16:creationId xmlns:a16="http://schemas.microsoft.com/office/drawing/2014/main" id="{297FBF63-A45B-8941-9D81-4F55BA3EAB91}"/>
              </a:ext>
            </a:extLst>
          </p:cNvPr>
          <p:cNvSpPr txBox="1">
            <a:spLocks/>
          </p:cNvSpPr>
          <p:nvPr/>
        </p:nvSpPr>
        <p:spPr>
          <a:xfrm>
            <a:off x="927100" y="861741"/>
            <a:ext cx="8229600" cy="897378"/>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00B0F0"/>
                </a:solidFill>
              </a:rPr>
              <a:t>Case for Integrating Process </a:t>
            </a:r>
            <a:br>
              <a:rPr lang="en-US" sz="2800" b="1" dirty="0">
                <a:solidFill>
                  <a:srgbClr val="00B0F0"/>
                </a:solidFill>
              </a:rPr>
            </a:br>
            <a:r>
              <a:rPr lang="en-US" sz="2800" b="1" dirty="0">
                <a:solidFill>
                  <a:srgbClr val="00B0F0"/>
                </a:solidFill>
              </a:rPr>
              <a:t>Safety into Management Systems</a:t>
            </a:r>
          </a:p>
        </p:txBody>
      </p:sp>
    </p:spTree>
    <p:extLst>
      <p:ext uri="{BB962C8B-B14F-4D97-AF65-F5344CB8AC3E}">
        <p14:creationId xmlns:p14="http://schemas.microsoft.com/office/powerpoint/2010/main" val="2097586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624792BB-BE7A-4194-B775-B5093EC4578B}"/>
              </a:ext>
            </a:extLst>
          </p:cNvPr>
          <p:cNvSpPr>
            <a:spLocks noGrp="1"/>
          </p:cNvSpPr>
          <p:nvPr>
            <p:ph type="title"/>
          </p:nvPr>
        </p:nvSpPr>
        <p:spPr>
          <a:xfrm>
            <a:off x="1506509" y="994795"/>
            <a:ext cx="7605203" cy="897378"/>
          </a:xfrm>
        </p:spPr>
        <p:txBody>
          <a:bodyPr>
            <a:normAutofit fontScale="90000"/>
          </a:bodyPr>
          <a:lstStyle/>
          <a:p>
            <a:r>
              <a:rPr lang="en-US" sz="2800" b="1" dirty="0">
                <a:solidFill>
                  <a:srgbClr val="00B0F0"/>
                </a:solidFill>
              </a:rPr>
              <a:t>Case Study for Integrating PS into Management </a:t>
            </a:r>
            <a:br>
              <a:rPr lang="en-US" sz="2800" b="1" dirty="0">
                <a:solidFill>
                  <a:srgbClr val="00B0F0"/>
                </a:solidFill>
              </a:rPr>
            </a:br>
            <a:r>
              <a:rPr lang="en-US" sz="2800" b="1" dirty="0">
                <a:solidFill>
                  <a:srgbClr val="00B0F0"/>
                </a:solidFill>
              </a:rPr>
              <a:t>Systems and Driving Continuous Improvement</a:t>
            </a:r>
          </a:p>
        </p:txBody>
      </p:sp>
      <p:pic>
        <p:nvPicPr>
          <p:cNvPr id="6" name="Picture 5">
            <a:extLst>
              <a:ext uri="{FF2B5EF4-FFF2-40B4-BE49-F238E27FC236}">
                <a16:creationId xmlns:a16="http://schemas.microsoft.com/office/drawing/2014/main" id="{AF4CFBE8-0BFB-1842-8F53-E2E8DADB88FB}"/>
              </a:ext>
            </a:extLst>
          </p:cNvPr>
          <p:cNvPicPr>
            <a:picLocks noChangeAspect="1"/>
          </p:cNvPicPr>
          <p:nvPr/>
        </p:nvPicPr>
        <p:blipFill>
          <a:blip r:embed="rId3"/>
          <a:stretch>
            <a:fillRect/>
          </a:stretch>
        </p:blipFill>
        <p:spPr>
          <a:xfrm>
            <a:off x="990600" y="1892173"/>
            <a:ext cx="7605203" cy="3830224"/>
          </a:xfrm>
          <a:prstGeom prst="rect">
            <a:avLst/>
          </a:prstGeom>
        </p:spPr>
      </p:pic>
      <p:sp>
        <p:nvSpPr>
          <p:cNvPr id="10" name="TextBox 9">
            <a:extLst>
              <a:ext uri="{FF2B5EF4-FFF2-40B4-BE49-F238E27FC236}">
                <a16:creationId xmlns:a16="http://schemas.microsoft.com/office/drawing/2014/main" id="{368FE784-50F0-C04D-9E0E-B9590310FE7A}"/>
              </a:ext>
            </a:extLst>
          </p:cNvPr>
          <p:cNvSpPr txBox="1"/>
          <p:nvPr/>
        </p:nvSpPr>
        <p:spPr>
          <a:xfrm>
            <a:off x="342900" y="5934670"/>
            <a:ext cx="8458200" cy="923330"/>
          </a:xfrm>
          <a:prstGeom prst="rect">
            <a:avLst/>
          </a:prstGeom>
          <a:noFill/>
        </p:spPr>
        <p:txBody>
          <a:bodyPr wrap="square" rtlCol="0">
            <a:spAutoFit/>
          </a:bodyPr>
          <a:lstStyle/>
          <a:p>
            <a:r>
              <a:rPr lang="en-US" dirty="0"/>
              <a:t>More information can be found: K. Stevick, “</a:t>
            </a:r>
            <a:r>
              <a:rPr lang="en-US" i="1" dirty="0"/>
              <a:t>Next Generation Root Cause Investigation and Analysis</a:t>
            </a:r>
            <a:r>
              <a:rPr lang="en-US" dirty="0"/>
              <a:t>” 11</a:t>
            </a:r>
            <a:r>
              <a:rPr lang="en-US" baseline="30000" dirty="0"/>
              <a:t>th</a:t>
            </a:r>
            <a:r>
              <a:rPr lang="en-US" dirty="0"/>
              <a:t> Global Congress of Process Safety”, Austin Texas, 2015</a:t>
            </a:r>
          </a:p>
          <a:p>
            <a:endParaRPr lang="en-US" dirty="0"/>
          </a:p>
        </p:txBody>
      </p:sp>
    </p:spTree>
    <p:extLst>
      <p:ext uri="{BB962C8B-B14F-4D97-AF65-F5344CB8AC3E}">
        <p14:creationId xmlns:p14="http://schemas.microsoft.com/office/powerpoint/2010/main" val="4032580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20823-9170-4F43-A16D-6C70D434695C}"/>
              </a:ext>
            </a:extLst>
          </p:cNvPr>
          <p:cNvSpPr>
            <a:spLocks noGrp="1"/>
          </p:cNvSpPr>
          <p:nvPr>
            <p:ph type="title"/>
          </p:nvPr>
        </p:nvSpPr>
        <p:spPr>
          <a:xfrm>
            <a:off x="2095500" y="990600"/>
            <a:ext cx="6553200" cy="1066800"/>
          </a:xfrm>
        </p:spPr>
        <p:txBody>
          <a:bodyPr>
            <a:normAutofit fontScale="90000"/>
          </a:bodyPr>
          <a:lstStyle/>
          <a:p>
            <a:r>
              <a:rPr lang="en-US" b="1" dirty="0">
                <a:solidFill>
                  <a:srgbClr val="FF0000"/>
                </a:solidFill>
              </a:rPr>
              <a:t>Leadership = Professionalism</a:t>
            </a:r>
          </a:p>
        </p:txBody>
      </p:sp>
      <p:sp>
        <p:nvSpPr>
          <p:cNvPr id="3" name="Content Placeholder 2">
            <a:extLst>
              <a:ext uri="{FF2B5EF4-FFF2-40B4-BE49-F238E27FC236}">
                <a16:creationId xmlns:a16="http://schemas.microsoft.com/office/drawing/2014/main" id="{B323E832-381B-8340-88F0-50C02E343BF9}"/>
              </a:ext>
            </a:extLst>
          </p:cNvPr>
          <p:cNvSpPr>
            <a:spLocks noGrp="1"/>
          </p:cNvSpPr>
          <p:nvPr>
            <p:ph idx="1"/>
          </p:nvPr>
        </p:nvSpPr>
        <p:spPr/>
        <p:txBody>
          <a:bodyPr>
            <a:normAutofit fontScale="92500" lnSpcReduction="20000"/>
          </a:bodyPr>
          <a:lstStyle/>
          <a:p>
            <a:pPr marL="0" indent="0">
              <a:buNone/>
            </a:pPr>
            <a:r>
              <a:rPr lang="en-US" dirty="0"/>
              <a:t>The catastrophic potential of operations handling and/or processing hazardous materials </a:t>
            </a:r>
            <a:r>
              <a:rPr lang="en-US" b="1" i="1" dirty="0">
                <a:solidFill>
                  <a:srgbClr val="FF0000"/>
                </a:solidFill>
              </a:rPr>
              <a:t>requires</a:t>
            </a:r>
            <a:r>
              <a:rPr lang="en-US" dirty="0"/>
              <a:t> taking personal accountability to conform to the technical and ethical standards of Process Safety Management.</a:t>
            </a:r>
          </a:p>
          <a:p>
            <a:endParaRPr lang="en-US" dirty="0"/>
          </a:p>
          <a:p>
            <a:pPr marL="0" indent="0">
              <a:buNone/>
            </a:pPr>
            <a:r>
              <a:rPr lang="en-US" dirty="0"/>
              <a:t>Leaders must be a professional in the implementation, operation, maintenance and verification of PSMS.</a:t>
            </a:r>
          </a:p>
          <a:p>
            <a:endParaRPr lang="en-US" dirty="0"/>
          </a:p>
        </p:txBody>
      </p:sp>
      <p:sp>
        <p:nvSpPr>
          <p:cNvPr id="4" name="Date Placeholder 3">
            <a:extLst>
              <a:ext uri="{FF2B5EF4-FFF2-40B4-BE49-F238E27FC236}">
                <a16:creationId xmlns:a16="http://schemas.microsoft.com/office/drawing/2014/main" id="{FEC396B5-F269-484E-8528-F766AC0DE875}"/>
              </a:ext>
            </a:extLst>
          </p:cNvPr>
          <p:cNvSpPr>
            <a:spLocks noGrp="1"/>
          </p:cNvSpPr>
          <p:nvPr>
            <p:ph type="dt" sz="half" idx="10"/>
          </p:nvPr>
        </p:nvSpPr>
        <p:spPr/>
        <p:txBody>
          <a:bodyPr/>
          <a:lstStyle/>
          <a:p>
            <a:fld id="{603353D8-A581-46FE-99C8-14C8085E403A}" type="datetime1">
              <a:rPr lang="en-US" smtClean="0"/>
              <a:pPr/>
              <a:t>10/8/19</a:t>
            </a:fld>
            <a:endParaRPr lang="en-US"/>
          </a:p>
        </p:txBody>
      </p:sp>
      <p:sp>
        <p:nvSpPr>
          <p:cNvPr id="5" name="Footer Placeholder 4">
            <a:extLst>
              <a:ext uri="{FF2B5EF4-FFF2-40B4-BE49-F238E27FC236}">
                <a16:creationId xmlns:a16="http://schemas.microsoft.com/office/drawing/2014/main" id="{18A4C810-48B1-C24A-A6A1-3A094993B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C6BC9F-3805-8648-AD36-B952383DE5C7}"/>
              </a:ext>
            </a:extLst>
          </p:cNvPr>
          <p:cNvSpPr>
            <a:spLocks noGrp="1"/>
          </p:cNvSpPr>
          <p:nvPr>
            <p:ph type="sldNum" sz="quarter" idx="12"/>
          </p:nvPr>
        </p:nvSpPr>
        <p:spPr/>
        <p:txBody>
          <a:bodyPr/>
          <a:lstStyle/>
          <a:p>
            <a:fld id="{92CD5793-60D4-4FD7-80E2-D30A99E26422}" type="slidenum">
              <a:rPr lang="en-US" smtClean="0"/>
              <a:pPr/>
              <a:t>19</a:t>
            </a:fld>
            <a:endParaRPr lang="en-US"/>
          </a:p>
        </p:txBody>
      </p:sp>
    </p:spTree>
    <p:extLst>
      <p:ext uri="{BB962C8B-B14F-4D97-AF65-F5344CB8AC3E}">
        <p14:creationId xmlns:p14="http://schemas.microsoft.com/office/powerpoint/2010/main" val="1173946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E049A-AAB8-1742-BB68-7528A86CC1DB}"/>
              </a:ext>
            </a:extLst>
          </p:cNvPr>
          <p:cNvSpPr>
            <a:spLocks noGrp="1"/>
          </p:cNvSpPr>
          <p:nvPr>
            <p:ph type="title"/>
          </p:nvPr>
        </p:nvSpPr>
        <p:spPr>
          <a:xfrm>
            <a:off x="2133600" y="838200"/>
            <a:ext cx="6553200" cy="1066800"/>
          </a:xfrm>
        </p:spPr>
        <p:txBody>
          <a:bodyPr/>
          <a:lstStyle/>
          <a:p>
            <a:r>
              <a:rPr lang="en-US" b="1" dirty="0">
                <a:solidFill>
                  <a:srgbClr val="00B0F0"/>
                </a:solidFill>
              </a:rPr>
              <a:t>Kenan Stevick - Bio</a:t>
            </a:r>
          </a:p>
        </p:txBody>
      </p:sp>
      <p:sp>
        <p:nvSpPr>
          <p:cNvPr id="4" name="Date Placeholder 3">
            <a:extLst>
              <a:ext uri="{FF2B5EF4-FFF2-40B4-BE49-F238E27FC236}">
                <a16:creationId xmlns:a16="http://schemas.microsoft.com/office/drawing/2014/main" id="{F81C22C9-BE50-8B4E-B3DF-78A4B583BA53}"/>
              </a:ext>
            </a:extLst>
          </p:cNvPr>
          <p:cNvSpPr>
            <a:spLocks noGrp="1"/>
          </p:cNvSpPr>
          <p:nvPr>
            <p:ph type="dt" sz="half" idx="10"/>
          </p:nvPr>
        </p:nvSpPr>
        <p:spPr/>
        <p:txBody>
          <a:bodyPr/>
          <a:lstStyle/>
          <a:p>
            <a:fld id="{603353D8-A581-46FE-99C8-14C8085E403A}" type="datetime1">
              <a:rPr lang="en-US" smtClean="0"/>
              <a:pPr/>
              <a:t>10/8/19</a:t>
            </a:fld>
            <a:endParaRPr lang="en-US"/>
          </a:p>
        </p:txBody>
      </p:sp>
      <p:sp>
        <p:nvSpPr>
          <p:cNvPr id="5" name="Footer Placeholder 4">
            <a:extLst>
              <a:ext uri="{FF2B5EF4-FFF2-40B4-BE49-F238E27FC236}">
                <a16:creationId xmlns:a16="http://schemas.microsoft.com/office/drawing/2014/main" id="{BF503D7A-2A3E-A245-80C1-DE46E32266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2C705-31AF-F640-A624-51F2E1FCA8F6}"/>
              </a:ext>
            </a:extLst>
          </p:cNvPr>
          <p:cNvSpPr>
            <a:spLocks noGrp="1"/>
          </p:cNvSpPr>
          <p:nvPr>
            <p:ph type="sldNum" sz="quarter" idx="12"/>
          </p:nvPr>
        </p:nvSpPr>
        <p:spPr/>
        <p:txBody>
          <a:bodyPr/>
          <a:lstStyle/>
          <a:p>
            <a:fld id="{92CD5793-60D4-4FD7-80E2-D30A99E26422}" type="slidenum">
              <a:rPr lang="en-US" smtClean="0"/>
              <a:pPr/>
              <a:t>2</a:t>
            </a:fld>
            <a:endParaRPr lang="en-US"/>
          </a:p>
        </p:txBody>
      </p:sp>
      <p:sp>
        <p:nvSpPr>
          <p:cNvPr id="7" name="Content Placeholder 2">
            <a:extLst>
              <a:ext uri="{FF2B5EF4-FFF2-40B4-BE49-F238E27FC236}">
                <a16:creationId xmlns:a16="http://schemas.microsoft.com/office/drawing/2014/main" id="{19619F9C-BAC5-C74F-8D9E-D802FF8C34FF}"/>
              </a:ext>
            </a:extLst>
          </p:cNvPr>
          <p:cNvSpPr>
            <a:spLocks noGrp="1"/>
          </p:cNvSpPr>
          <p:nvPr>
            <p:ph idx="1"/>
          </p:nvPr>
        </p:nvSpPr>
        <p:spPr>
          <a:xfrm>
            <a:off x="457200" y="2057400"/>
            <a:ext cx="8229600" cy="4240369"/>
          </a:xfrm>
        </p:spPr>
        <p:txBody>
          <a:bodyPr>
            <a:normAutofit fontScale="70000" lnSpcReduction="20000"/>
          </a:bodyPr>
          <a:lstStyle/>
          <a:p>
            <a:r>
              <a:rPr lang="en-US" dirty="0"/>
              <a:t>1981: Michigan Tech - BS Chemical Engineering</a:t>
            </a:r>
          </a:p>
          <a:p>
            <a:endParaRPr lang="en-US" sz="1000" dirty="0"/>
          </a:p>
          <a:p>
            <a:r>
              <a:rPr lang="en-US" dirty="0"/>
              <a:t>1981 – 2015: Dow Chemical in Manufacturing and Process Safety</a:t>
            </a:r>
          </a:p>
          <a:p>
            <a:endParaRPr lang="en-US" sz="600" dirty="0"/>
          </a:p>
          <a:p>
            <a:pPr lvl="1"/>
            <a:r>
              <a:rPr lang="en-US" dirty="0"/>
              <a:t>Manufacturing Assignments 1981 – 2001 (10 + years as Plant / Site Leader)</a:t>
            </a:r>
          </a:p>
          <a:p>
            <a:pPr lvl="1"/>
            <a:r>
              <a:rPr lang="en-US" dirty="0"/>
              <a:t>Process Safety Discipline Leader and Reactive Chemicals Manager 2002 – 2009</a:t>
            </a:r>
          </a:p>
          <a:p>
            <a:pPr lvl="1"/>
            <a:r>
              <a:rPr lang="en-US" dirty="0"/>
              <a:t>Chief Process Safety Engineer and Global Director of Process Safety 2009 – 2015</a:t>
            </a:r>
          </a:p>
          <a:p>
            <a:pPr lvl="1"/>
            <a:r>
              <a:rPr lang="en-US" dirty="0"/>
              <a:t>Various Manufacturing Positions: Plant Engineer, Project Manager, Plant Manager, Global Business EH&amp;S Manager, Site Leader</a:t>
            </a:r>
          </a:p>
          <a:p>
            <a:pPr lvl="1"/>
            <a:endParaRPr lang="en-US" sz="600" dirty="0"/>
          </a:p>
          <a:p>
            <a:pPr lvl="1"/>
            <a:endParaRPr lang="en-US" sz="600" dirty="0"/>
          </a:p>
          <a:p>
            <a:pPr lvl="1"/>
            <a:endParaRPr lang="en-US" sz="1000" dirty="0"/>
          </a:p>
          <a:p>
            <a:r>
              <a:rPr lang="en-US" dirty="0"/>
              <a:t>2016 – Present: President: KPS Inc., Process Safety Consulting</a:t>
            </a:r>
          </a:p>
          <a:p>
            <a:endParaRPr lang="en-US" sz="1300" dirty="0"/>
          </a:p>
          <a:p>
            <a:pPr marL="400050" lvl="1" indent="0">
              <a:buNone/>
            </a:pPr>
            <a:r>
              <a:rPr lang="en-US" dirty="0" err="1"/>
              <a:t>kenan@kpscps.com</a:t>
            </a:r>
            <a:r>
              <a:rPr lang="en-US" dirty="0"/>
              <a:t>, </a:t>
            </a:r>
            <a:r>
              <a:rPr lang="en-US" dirty="0">
                <a:hlinkClick r:id="rId2"/>
              </a:rPr>
              <a:t>kpstevick@gmail.com</a:t>
            </a:r>
            <a:r>
              <a:rPr lang="en-US" dirty="0"/>
              <a:t>, 970-409-2528</a:t>
            </a:r>
          </a:p>
        </p:txBody>
      </p:sp>
    </p:spTree>
    <p:extLst>
      <p:ext uri="{BB962C8B-B14F-4D97-AF65-F5344CB8AC3E}">
        <p14:creationId xmlns:p14="http://schemas.microsoft.com/office/powerpoint/2010/main" val="22413731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4EF29-FF4D-9447-9EB7-404F0EE52062}"/>
              </a:ext>
            </a:extLst>
          </p:cNvPr>
          <p:cNvSpPr>
            <a:spLocks noGrp="1"/>
          </p:cNvSpPr>
          <p:nvPr>
            <p:ph type="title"/>
          </p:nvPr>
        </p:nvSpPr>
        <p:spPr>
          <a:xfrm>
            <a:off x="1524000" y="914400"/>
            <a:ext cx="7315200" cy="1066800"/>
          </a:xfrm>
        </p:spPr>
        <p:txBody>
          <a:bodyPr>
            <a:normAutofit/>
          </a:bodyPr>
          <a:lstStyle/>
          <a:p>
            <a:r>
              <a:rPr lang="en-US" sz="3600" b="1" dirty="0">
                <a:solidFill>
                  <a:srgbClr val="FF0000"/>
                </a:solidFill>
              </a:rPr>
              <a:t>What will our professions legacy be? </a:t>
            </a:r>
          </a:p>
        </p:txBody>
      </p:sp>
      <p:sp>
        <p:nvSpPr>
          <p:cNvPr id="3" name="Content Placeholder 2">
            <a:extLst>
              <a:ext uri="{FF2B5EF4-FFF2-40B4-BE49-F238E27FC236}">
                <a16:creationId xmlns:a16="http://schemas.microsoft.com/office/drawing/2014/main" id="{A63875DC-68E4-7F44-ACD4-1B4BD151257F}"/>
              </a:ext>
            </a:extLst>
          </p:cNvPr>
          <p:cNvSpPr>
            <a:spLocks noGrp="1"/>
          </p:cNvSpPr>
          <p:nvPr>
            <p:ph idx="1"/>
          </p:nvPr>
        </p:nvSpPr>
        <p:spPr>
          <a:xfrm>
            <a:off x="457200" y="2179637"/>
            <a:ext cx="8229600" cy="3763963"/>
          </a:xfrm>
        </p:spPr>
        <p:txBody>
          <a:bodyPr>
            <a:normAutofit lnSpcReduction="10000"/>
          </a:bodyPr>
          <a:lstStyle/>
          <a:p>
            <a:r>
              <a:rPr lang="en-US" dirty="0"/>
              <a:t>1974: </a:t>
            </a:r>
            <a:r>
              <a:rPr lang="en-US" dirty="0" err="1"/>
              <a:t>Flixborough</a:t>
            </a:r>
            <a:r>
              <a:rPr lang="en-US" dirty="0"/>
              <a:t> – 28 Fatalities</a:t>
            </a:r>
          </a:p>
          <a:p>
            <a:r>
              <a:rPr lang="en-US" dirty="0"/>
              <a:t>1984: Bhopal – Thousands of fatalities</a:t>
            </a:r>
          </a:p>
          <a:p>
            <a:r>
              <a:rPr lang="en-US" dirty="0"/>
              <a:t>1988: Piper Alpha – 167 Fatalities</a:t>
            </a:r>
          </a:p>
          <a:p>
            <a:r>
              <a:rPr lang="en-US" dirty="0"/>
              <a:t>1989: Pasadena – 23 Fatalities </a:t>
            </a:r>
          </a:p>
          <a:p>
            <a:r>
              <a:rPr lang="en-US" dirty="0"/>
              <a:t>2005: Texas City – 15 Fatalities</a:t>
            </a:r>
          </a:p>
          <a:p>
            <a:r>
              <a:rPr lang="en-US" dirty="0"/>
              <a:t>2010: Macondo well – 11 Fatalities</a:t>
            </a:r>
          </a:p>
          <a:p>
            <a:r>
              <a:rPr lang="en-US" dirty="0"/>
              <a:t>2015: Tianjin – 173 Fatalities</a:t>
            </a:r>
          </a:p>
        </p:txBody>
      </p:sp>
      <p:sp>
        <p:nvSpPr>
          <p:cNvPr id="4" name="Date Placeholder 3">
            <a:extLst>
              <a:ext uri="{FF2B5EF4-FFF2-40B4-BE49-F238E27FC236}">
                <a16:creationId xmlns:a16="http://schemas.microsoft.com/office/drawing/2014/main" id="{1DB3811F-27D2-BE4C-A974-6DAA989A23C4}"/>
              </a:ext>
            </a:extLst>
          </p:cNvPr>
          <p:cNvSpPr>
            <a:spLocks noGrp="1"/>
          </p:cNvSpPr>
          <p:nvPr>
            <p:ph type="dt" sz="half" idx="10"/>
          </p:nvPr>
        </p:nvSpPr>
        <p:spPr/>
        <p:txBody>
          <a:bodyPr/>
          <a:lstStyle/>
          <a:p>
            <a:fld id="{603353D8-A581-46FE-99C8-14C8085E403A}" type="datetime1">
              <a:rPr lang="en-US" smtClean="0"/>
              <a:pPr/>
              <a:t>10/8/19</a:t>
            </a:fld>
            <a:endParaRPr lang="en-US"/>
          </a:p>
        </p:txBody>
      </p:sp>
      <p:sp>
        <p:nvSpPr>
          <p:cNvPr id="5" name="Footer Placeholder 4">
            <a:extLst>
              <a:ext uri="{FF2B5EF4-FFF2-40B4-BE49-F238E27FC236}">
                <a16:creationId xmlns:a16="http://schemas.microsoft.com/office/drawing/2014/main" id="{3247C886-AE46-8943-8E7F-BC63D54C8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58588A-DFB4-B748-BD74-745CE3052BDE}"/>
              </a:ext>
            </a:extLst>
          </p:cNvPr>
          <p:cNvSpPr>
            <a:spLocks noGrp="1"/>
          </p:cNvSpPr>
          <p:nvPr>
            <p:ph type="sldNum" sz="quarter" idx="12"/>
          </p:nvPr>
        </p:nvSpPr>
        <p:spPr/>
        <p:txBody>
          <a:bodyPr/>
          <a:lstStyle/>
          <a:p>
            <a:fld id="{92CD5793-60D4-4FD7-80E2-D30A99E26422}" type="slidenum">
              <a:rPr lang="en-US" smtClean="0"/>
              <a:pPr/>
              <a:t>20</a:t>
            </a:fld>
            <a:endParaRPr lang="en-US"/>
          </a:p>
        </p:txBody>
      </p:sp>
    </p:spTree>
    <p:extLst>
      <p:ext uri="{BB962C8B-B14F-4D97-AF65-F5344CB8AC3E}">
        <p14:creationId xmlns:p14="http://schemas.microsoft.com/office/powerpoint/2010/main" val="6863108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57400"/>
            <a:ext cx="8229600" cy="4298950"/>
          </a:xfrm>
        </p:spPr>
        <p:txBody>
          <a:bodyPr>
            <a:normAutofit fontScale="32500" lnSpcReduction="20000"/>
          </a:bodyPr>
          <a:lstStyle/>
          <a:p>
            <a:pPr marL="61913" lvl="1" indent="0">
              <a:buNone/>
            </a:pPr>
            <a:r>
              <a:rPr lang="en-US" sz="12300" b="1" dirty="0">
                <a:solidFill>
                  <a:srgbClr val="FF0000"/>
                </a:solidFill>
              </a:rPr>
              <a:t>Process Safety Professionalism</a:t>
            </a:r>
          </a:p>
          <a:p>
            <a:pPr marL="61913" lvl="1" indent="0">
              <a:buNone/>
            </a:pPr>
            <a:endParaRPr lang="en-US" sz="2900" b="1" dirty="0">
              <a:solidFill>
                <a:srgbClr val="FF0000"/>
              </a:solidFill>
            </a:endParaRPr>
          </a:p>
          <a:p>
            <a:pPr marL="571500" lvl="1" indent="-509588"/>
            <a:r>
              <a:rPr lang="en-US" sz="8400" b="1" dirty="0">
                <a:solidFill>
                  <a:srgbClr val="00B0F0"/>
                </a:solidFill>
              </a:rPr>
              <a:t>Your companies responsibility, Your responsibility</a:t>
            </a:r>
          </a:p>
          <a:p>
            <a:pPr marL="61912" lvl="1" indent="0">
              <a:buNone/>
            </a:pPr>
            <a:endParaRPr lang="en-US" sz="8400" b="1" dirty="0">
              <a:solidFill>
                <a:srgbClr val="FF0000"/>
              </a:solidFill>
            </a:endParaRPr>
          </a:p>
          <a:p>
            <a:pPr marL="61912" lvl="1" indent="0">
              <a:buNone/>
            </a:pPr>
            <a:r>
              <a:rPr lang="en-US" sz="11100" b="1" dirty="0">
                <a:solidFill>
                  <a:srgbClr val="FF0000"/>
                </a:solidFill>
              </a:rPr>
              <a:t>It's time to eliminate catastrophic PS incidents</a:t>
            </a:r>
          </a:p>
          <a:p>
            <a:pPr marL="61912" lvl="1" indent="0">
              <a:buNone/>
            </a:pPr>
            <a:endParaRPr lang="en-US" sz="2500" b="1" dirty="0">
              <a:solidFill>
                <a:srgbClr val="FF0000"/>
              </a:solidFill>
            </a:endParaRPr>
          </a:p>
          <a:p>
            <a:pPr marL="571500" lvl="1" indent="-511175">
              <a:buFontTx/>
              <a:buChar char="-"/>
            </a:pPr>
            <a:r>
              <a:rPr lang="en-US" sz="8300" b="1" dirty="0">
                <a:solidFill>
                  <a:srgbClr val="00B0F0"/>
                </a:solidFill>
              </a:rPr>
              <a:t>Our Shareholders demand it</a:t>
            </a:r>
          </a:p>
          <a:p>
            <a:pPr marL="571500" lvl="1" indent="-511175">
              <a:buFontTx/>
              <a:buChar char="-"/>
            </a:pPr>
            <a:r>
              <a:rPr lang="en-US" sz="8300" b="1" dirty="0">
                <a:solidFill>
                  <a:srgbClr val="00B0F0"/>
                </a:solidFill>
              </a:rPr>
              <a:t>Our Employees deserve it </a:t>
            </a:r>
          </a:p>
          <a:p>
            <a:pPr marL="571500" lvl="1" indent="-511175">
              <a:buFontTx/>
              <a:buChar char="-"/>
            </a:pPr>
            <a:r>
              <a:rPr lang="en-US" sz="8300" b="1" dirty="0">
                <a:solidFill>
                  <a:srgbClr val="00B0F0"/>
                </a:solidFill>
              </a:rPr>
              <a:t>Our Communities expect it</a:t>
            </a:r>
          </a:p>
          <a:p>
            <a:pPr marL="400050" lvl="1" indent="0" algn="ctr">
              <a:buNone/>
            </a:pPr>
            <a:endParaRPr lang="en-US" dirty="0"/>
          </a:p>
        </p:txBody>
      </p:sp>
      <p:sp>
        <p:nvSpPr>
          <p:cNvPr id="4" name="Date Placeholder 3"/>
          <p:cNvSpPr>
            <a:spLocks noGrp="1"/>
          </p:cNvSpPr>
          <p:nvPr>
            <p:ph type="dt" sz="half" idx="10"/>
          </p:nvPr>
        </p:nvSpPr>
        <p:spPr/>
        <p:txBody>
          <a:bodyPr/>
          <a:lstStyle/>
          <a:p>
            <a:fld id="{603353D8-A581-46FE-99C8-14C8085E403A}" type="datetime1">
              <a:rPr lang="en-US" smtClean="0"/>
              <a:pPr/>
              <a:t>10/8/19</a:t>
            </a:fld>
            <a:endParaRPr lang="en-US"/>
          </a:p>
        </p:txBody>
      </p:sp>
      <p:sp>
        <p:nvSpPr>
          <p:cNvPr id="5" name="Footer Placeholder 4"/>
          <p:cNvSpPr>
            <a:spLocks noGrp="1"/>
          </p:cNvSpPr>
          <p:nvPr>
            <p:ph type="ftr" sz="quarter" idx="11"/>
          </p:nvPr>
        </p:nvSpPr>
        <p:spPr/>
        <p:txBody>
          <a:bodyPr/>
          <a:lstStyle/>
          <a:p>
            <a:r>
              <a:rPr lang="en-US"/>
              <a:t>DOW RESTRICTED</a:t>
            </a:r>
          </a:p>
        </p:txBody>
      </p:sp>
      <p:sp>
        <p:nvSpPr>
          <p:cNvPr id="6" name="Slide Number Placeholder 5"/>
          <p:cNvSpPr>
            <a:spLocks noGrp="1"/>
          </p:cNvSpPr>
          <p:nvPr>
            <p:ph type="sldNum" sz="quarter" idx="12"/>
          </p:nvPr>
        </p:nvSpPr>
        <p:spPr/>
        <p:txBody>
          <a:bodyPr/>
          <a:lstStyle/>
          <a:p>
            <a:fld id="{92CD5793-60D4-4FD7-80E2-D30A99E26422}" type="slidenum">
              <a:rPr lang="en-US" smtClean="0"/>
              <a:pPr/>
              <a:t>21</a:t>
            </a:fld>
            <a:endParaRPr lang="en-US"/>
          </a:p>
        </p:txBody>
      </p:sp>
    </p:spTree>
    <p:extLst>
      <p:ext uri="{BB962C8B-B14F-4D97-AF65-F5344CB8AC3E}">
        <p14:creationId xmlns:p14="http://schemas.microsoft.com/office/powerpoint/2010/main" val="42007231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76400" y="945008"/>
            <a:ext cx="7315200" cy="1066800"/>
          </a:xfrm>
        </p:spPr>
        <p:txBody>
          <a:bodyPr>
            <a:normAutofit/>
          </a:bodyPr>
          <a:lstStyle/>
          <a:p>
            <a:pPr marL="1587"/>
            <a:r>
              <a:rPr lang="en-US" sz="3600" b="1" dirty="0">
                <a:solidFill>
                  <a:srgbClr val="FF0000"/>
                </a:solidFill>
              </a:rPr>
              <a:t>How is the Chemical Industry doing?</a:t>
            </a:r>
          </a:p>
        </p:txBody>
      </p:sp>
      <p:sp>
        <p:nvSpPr>
          <p:cNvPr id="5" name="Content Placeholder 4"/>
          <p:cNvSpPr>
            <a:spLocks noGrp="1"/>
          </p:cNvSpPr>
          <p:nvPr>
            <p:ph idx="1"/>
          </p:nvPr>
        </p:nvSpPr>
        <p:spPr>
          <a:xfrm>
            <a:off x="457200" y="2019557"/>
            <a:ext cx="8229600" cy="4381243"/>
          </a:xfrm>
        </p:spPr>
        <p:txBody>
          <a:bodyPr numCol="1">
            <a:normAutofit fontScale="70000" lnSpcReduction="20000"/>
          </a:bodyPr>
          <a:lstStyle/>
          <a:p>
            <a:pPr marL="1587" indent="0">
              <a:buNone/>
            </a:pPr>
            <a:r>
              <a:rPr lang="en-US" sz="3800" b="1" dirty="0">
                <a:solidFill>
                  <a:srgbClr val="00B0F0"/>
                </a:solidFill>
              </a:rPr>
              <a:t>Have you picked up a newspaper or I-pad lately?</a:t>
            </a:r>
          </a:p>
          <a:p>
            <a:pPr marL="1587" indent="0">
              <a:buNone/>
            </a:pPr>
            <a:endParaRPr lang="en-US" sz="1100" dirty="0"/>
          </a:p>
          <a:p>
            <a:pPr marL="344487"/>
            <a:r>
              <a:rPr lang="en-US" dirty="0"/>
              <a:t>April 2, 2019, KMCO, LLC (“KMCO”) facility in Crosby, Texas</a:t>
            </a:r>
          </a:p>
          <a:p>
            <a:pPr marL="744537" lvl="1"/>
            <a:r>
              <a:rPr lang="en-US" dirty="0"/>
              <a:t>Vapor cloud explosion of isobutylene killing one worker and seriously burning two others. </a:t>
            </a:r>
          </a:p>
          <a:p>
            <a:pPr marL="744537" lvl="1"/>
            <a:r>
              <a:rPr lang="en-US" dirty="0"/>
              <a:t>200 employees, contract workers, and visitors were onsite. At least</a:t>
            </a:r>
            <a:br>
              <a:rPr lang="en-US" dirty="0"/>
            </a:br>
            <a:r>
              <a:rPr lang="en-US" dirty="0"/>
              <a:t>30 workers were injured.</a:t>
            </a:r>
          </a:p>
          <a:p>
            <a:pPr marL="744537" lvl="1"/>
            <a:r>
              <a:rPr lang="en-US" dirty="0"/>
              <a:t>A shelter-in-place was issued to community members within one mile of the KMCO facility. </a:t>
            </a:r>
          </a:p>
          <a:p>
            <a:pPr marL="744537" lvl="1"/>
            <a:r>
              <a:rPr lang="en-US" dirty="0"/>
              <a:t>The incident interrupted normal business operations at KMCO and resulted in two rounds of employee layoffs, reducing the number of employees at the Crosby facility from more than 180 to less than 50. </a:t>
            </a:r>
          </a:p>
          <a:p>
            <a:pPr marL="744537" lvl="1"/>
            <a:endParaRPr lang="en-US" sz="2400" dirty="0"/>
          </a:p>
          <a:p>
            <a:pPr marL="1587" indent="0">
              <a:buNone/>
            </a:pPr>
            <a:r>
              <a:rPr lang="en-US" sz="3800" b="1" dirty="0">
                <a:solidFill>
                  <a:srgbClr val="00B0F0"/>
                </a:solidFill>
              </a:rPr>
              <a:t>Does this appear to be a daily occurrence globally?</a:t>
            </a:r>
          </a:p>
          <a:p>
            <a:pPr marL="744537" lvl="1"/>
            <a:endParaRPr lang="en-US" sz="2400" dirty="0"/>
          </a:p>
          <a:p>
            <a:pPr lvl="1"/>
            <a:endParaRPr lang="en-US" sz="800" dirty="0"/>
          </a:p>
          <a:p>
            <a:pPr lvl="1"/>
            <a:endParaRPr lang="en-US" sz="800" dirty="0"/>
          </a:p>
        </p:txBody>
      </p:sp>
    </p:spTree>
    <p:extLst>
      <p:ext uri="{BB962C8B-B14F-4D97-AF65-F5344CB8AC3E}">
        <p14:creationId xmlns:p14="http://schemas.microsoft.com/office/powerpoint/2010/main" val="1272944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76400" y="922231"/>
            <a:ext cx="7010400" cy="1066800"/>
          </a:xfrm>
        </p:spPr>
        <p:txBody>
          <a:bodyPr>
            <a:normAutofit fontScale="90000"/>
          </a:bodyPr>
          <a:lstStyle/>
          <a:p>
            <a:r>
              <a:rPr lang="en-US" sz="2800" b="1" dirty="0">
                <a:solidFill>
                  <a:srgbClr val="00B0F0"/>
                </a:solidFill>
              </a:rPr>
              <a:t>API RP 754 – Process Safety Performance Indicators for the Refining and Petrochemical Industries</a:t>
            </a:r>
          </a:p>
        </p:txBody>
      </p:sp>
      <p:pic>
        <p:nvPicPr>
          <p:cNvPr id="8" name="Picture 7">
            <a:extLst>
              <a:ext uri="{FF2B5EF4-FFF2-40B4-BE49-F238E27FC236}">
                <a16:creationId xmlns:a16="http://schemas.microsoft.com/office/drawing/2014/main" id="{3D425B68-D010-694B-82AE-AD45F98FAD5B}"/>
              </a:ext>
            </a:extLst>
          </p:cNvPr>
          <p:cNvPicPr>
            <a:picLocks noChangeAspect="1"/>
          </p:cNvPicPr>
          <p:nvPr/>
        </p:nvPicPr>
        <p:blipFill>
          <a:blip r:embed="rId3"/>
          <a:stretch>
            <a:fillRect/>
          </a:stretch>
        </p:blipFill>
        <p:spPr>
          <a:xfrm>
            <a:off x="304800" y="2286000"/>
            <a:ext cx="6096000" cy="3902197"/>
          </a:xfrm>
          <a:prstGeom prst="rect">
            <a:avLst/>
          </a:prstGeom>
        </p:spPr>
      </p:pic>
      <p:sp>
        <p:nvSpPr>
          <p:cNvPr id="9" name="TextBox 8">
            <a:extLst>
              <a:ext uri="{FF2B5EF4-FFF2-40B4-BE49-F238E27FC236}">
                <a16:creationId xmlns:a16="http://schemas.microsoft.com/office/drawing/2014/main" id="{C03AF93D-9E3E-4B40-8A63-76EFB312BFDB}"/>
              </a:ext>
            </a:extLst>
          </p:cNvPr>
          <p:cNvSpPr txBox="1"/>
          <p:nvPr/>
        </p:nvSpPr>
        <p:spPr>
          <a:xfrm>
            <a:off x="5715000" y="2514600"/>
            <a:ext cx="2743200" cy="2031325"/>
          </a:xfrm>
          <a:prstGeom prst="rect">
            <a:avLst/>
          </a:prstGeom>
          <a:noFill/>
        </p:spPr>
        <p:txBody>
          <a:bodyPr wrap="square" rtlCol="0">
            <a:spAutoFit/>
          </a:bodyPr>
          <a:lstStyle/>
          <a:p>
            <a:pPr marL="285750" indent="-285750">
              <a:buFont typeface="Arial" panose="020B0604020202020204" pitchFamily="34" charset="0"/>
              <a:buChar char="•"/>
            </a:pPr>
            <a:r>
              <a:rPr lang="en-US" dirty="0"/>
              <a:t>Tier 1 and Tier 2:  Public Reporting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Tier 3 and Tier 4: Internal Company reporting for continuous Improvement</a:t>
            </a:r>
          </a:p>
        </p:txBody>
      </p:sp>
    </p:spTree>
    <p:extLst>
      <p:ext uri="{BB962C8B-B14F-4D97-AF65-F5344CB8AC3E}">
        <p14:creationId xmlns:p14="http://schemas.microsoft.com/office/powerpoint/2010/main" val="181430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28800" y="990600"/>
            <a:ext cx="6553200" cy="1066800"/>
          </a:xfrm>
        </p:spPr>
        <p:txBody>
          <a:bodyPr>
            <a:normAutofit fontScale="90000"/>
          </a:bodyPr>
          <a:lstStyle/>
          <a:p>
            <a:r>
              <a:rPr lang="en-US" sz="2800" b="1" dirty="0">
                <a:solidFill>
                  <a:srgbClr val="00B0F0"/>
                </a:solidFill>
              </a:rPr>
              <a:t>Case for Integrating PS into Management Systems and Driving Continuous Improvement</a:t>
            </a:r>
          </a:p>
        </p:txBody>
      </p:sp>
      <p:sp>
        <p:nvSpPr>
          <p:cNvPr id="7" name="Content Placeholder 6"/>
          <p:cNvSpPr>
            <a:spLocks noGrp="1"/>
          </p:cNvSpPr>
          <p:nvPr>
            <p:ph sz="half" idx="2"/>
          </p:nvPr>
        </p:nvSpPr>
        <p:spPr>
          <a:xfrm>
            <a:off x="5284329" y="2533502"/>
            <a:ext cx="3726469" cy="3232298"/>
          </a:xfrm>
        </p:spPr>
        <p:txBody>
          <a:bodyPr>
            <a:normAutofit fontScale="92500" lnSpcReduction="10000"/>
          </a:bodyPr>
          <a:lstStyle/>
          <a:p>
            <a:pPr marL="0" indent="0">
              <a:buNone/>
            </a:pPr>
            <a:r>
              <a:rPr lang="en-US" dirty="0"/>
              <a:t>ACC Member Companies, Process Safety Incidents</a:t>
            </a:r>
          </a:p>
          <a:p>
            <a:pPr marL="0" indent="0">
              <a:buNone/>
            </a:pPr>
            <a:endParaRPr lang="en-US" sz="900" dirty="0"/>
          </a:p>
          <a:p>
            <a:r>
              <a:rPr lang="en-US" dirty="0"/>
              <a:t>60% Reduction since 1995</a:t>
            </a:r>
          </a:p>
          <a:p>
            <a:r>
              <a:rPr lang="en-US" dirty="0"/>
              <a:t>Lowest # of Incidents in</a:t>
            </a:r>
            <a:br>
              <a:rPr lang="en-US" dirty="0"/>
            </a:br>
            <a:r>
              <a:rPr lang="en-US" dirty="0"/>
              <a:t>10 years</a:t>
            </a:r>
          </a:p>
          <a:p>
            <a:endParaRPr lang="en-US" sz="900" dirty="0"/>
          </a:p>
          <a:p>
            <a:r>
              <a:rPr lang="en-US" dirty="0">
                <a:solidFill>
                  <a:srgbClr val="FF0000"/>
                </a:solidFill>
              </a:rPr>
              <a:t>Plateaued</a:t>
            </a:r>
          </a:p>
        </p:txBody>
      </p:sp>
      <p:pic>
        <p:nvPicPr>
          <p:cNvPr id="8" name="Picture 7"/>
          <p:cNvPicPr>
            <a:picLocks noChangeAspect="1"/>
          </p:cNvPicPr>
          <p:nvPr/>
        </p:nvPicPr>
        <p:blipFill>
          <a:blip r:embed="rId3"/>
          <a:stretch>
            <a:fillRect/>
          </a:stretch>
        </p:blipFill>
        <p:spPr>
          <a:xfrm>
            <a:off x="133202" y="2235200"/>
            <a:ext cx="5110716" cy="3773111"/>
          </a:xfrm>
          <a:prstGeom prst="rect">
            <a:avLst/>
          </a:prstGeom>
        </p:spPr>
      </p:pic>
    </p:spTree>
    <p:extLst>
      <p:ext uri="{BB962C8B-B14F-4D97-AF65-F5344CB8AC3E}">
        <p14:creationId xmlns:p14="http://schemas.microsoft.com/office/powerpoint/2010/main" val="251752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28800" y="990600"/>
            <a:ext cx="6553200" cy="1066800"/>
          </a:xfrm>
        </p:spPr>
        <p:txBody>
          <a:bodyPr>
            <a:normAutofit fontScale="90000"/>
          </a:bodyPr>
          <a:lstStyle/>
          <a:p>
            <a:r>
              <a:rPr lang="en-US" sz="2800" b="1" dirty="0">
                <a:solidFill>
                  <a:srgbClr val="00B0F0"/>
                </a:solidFill>
              </a:rPr>
              <a:t>Case for Integrating PS into Management Systems and Driving Continuous Improvement</a:t>
            </a:r>
          </a:p>
        </p:txBody>
      </p:sp>
      <p:sp>
        <p:nvSpPr>
          <p:cNvPr id="7" name="Content Placeholder 6"/>
          <p:cNvSpPr>
            <a:spLocks noGrp="1"/>
          </p:cNvSpPr>
          <p:nvPr>
            <p:ph sz="half" idx="2"/>
          </p:nvPr>
        </p:nvSpPr>
        <p:spPr>
          <a:xfrm>
            <a:off x="6019800" y="2340163"/>
            <a:ext cx="2990998" cy="3828674"/>
          </a:xfrm>
        </p:spPr>
        <p:txBody>
          <a:bodyPr>
            <a:normAutofit fontScale="85000" lnSpcReduction="20000"/>
          </a:bodyPr>
          <a:lstStyle/>
          <a:p>
            <a:pPr marL="0" indent="0">
              <a:buNone/>
            </a:pPr>
            <a:r>
              <a:rPr lang="en-US" sz="3100" dirty="0"/>
              <a:t>ACC Member Companies, Process Safety Incidents</a:t>
            </a:r>
          </a:p>
          <a:p>
            <a:pPr marL="0" indent="0">
              <a:buNone/>
            </a:pPr>
            <a:endParaRPr lang="en-US" sz="1000" dirty="0"/>
          </a:p>
          <a:p>
            <a:r>
              <a:rPr lang="en-US" sz="2600" dirty="0"/>
              <a:t>48% Reduction since 2000</a:t>
            </a:r>
          </a:p>
          <a:p>
            <a:r>
              <a:rPr lang="en-US" sz="2600" dirty="0"/>
              <a:t>In 2018, 92 percent of the Tier 1 PSI categorized as "low severity."</a:t>
            </a:r>
          </a:p>
          <a:p>
            <a:endParaRPr lang="en-US" sz="1000" dirty="0"/>
          </a:p>
          <a:p>
            <a:r>
              <a:rPr lang="en-US" sz="2600" dirty="0">
                <a:solidFill>
                  <a:srgbClr val="FF0000"/>
                </a:solidFill>
              </a:rPr>
              <a:t>The plateau continues</a:t>
            </a:r>
          </a:p>
        </p:txBody>
      </p:sp>
      <p:pic>
        <p:nvPicPr>
          <p:cNvPr id="3" name="Picture 2">
            <a:extLst>
              <a:ext uri="{FF2B5EF4-FFF2-40B4-BE49-F238E27FC236}">
                <a16:creationId xmlns:a16="http://schemas.microsoft.com/office/drawing/2014/main" id="{5B6531FA-056E-EB46-9DCA-C364C246B36F}"/>
              </a:ext>
            </a:extLst>
          </p:cNvPr>
          <p:cNvPicPr>
            <a:picLocks noChangeAspect="1"/>
          </p:cNvPicPr>
          <p:nvPr/>
        </p:nvPicPr>
        <p:blipFill>
          <a:blip r:embed="rId3"/>
          <a:stretch>
            <a:fillRect/>
          </a:stretch>
        </p:blipFill>
        <p:spPr>
          <a:xfrm>
            <a:off x="190501" y="2340162"/>
            <a:ext cx="5867400" cy="3828675"/>
          </a:xfrm>
          <a:prstGeom prst="rect">
            <a:avLst/>
          </a:prstGeom>
        </p:spPr>
      </p:pic>
    </p:spTree>
    <p:extLst>
      <p:ext uri="{BB962C8B-B14F-4D97-AF65-F5344CB8AC3E}">
        <p14:creationId xmlns:p14="http://schemas.microsoft.com/office/powerpoint/2010/main" val="1999979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33600" y="922231"/>
            <a:ext cx="6553200" cy="1066800"/>
          </a:xfrm>
        </p:spPr>
        <p:txBody>
          <a:bodyPr>
            <a:normAutofit fontScale="90000"/>
          </a:bodyPr>
          <a:lstStyle/>
          <a:p>
            <a:r>
              <a:rPr lang="en-US" sz="2800" b="1" dirty="0">
                <a:solidFill>
                  <a:srgbClr val="00B0F0"/>
                </a:solidFill>
              </a:rPr>
              <a:t>Case for Integrating PS into Management Systems and Driving Continuous Improvement</a:t>
            </a:r>
          </a:p>
        </p:txBody>
      </p:sp>
      <p:sp>
        <p:nvSpPr>
          <p:cNvPr id="5" name="Content Placeholder 4"/>
          <p:cNvSpPr>
            <a:spLocks noGrp="1"/>
          </p:cNvSpPr>
          <p:nvPr>
            <p:ph idx="1"/>
          </p:nvPr>
        </p:nvSpPr>
        <p:spPr>
          <a:xfrm>
            <a:off x="166257" y="2847573"/>
            <a:ext cx="4181301" cy="3400827"/>
          </a:xfrm>
        </p:spPr>
        <p:txBody>
          <a:bodyPr numCol="1">
            <a:normAutofit/>
          </a:bodyPr>
          <a:lstStyle/>
          <a:p>
            <a:pPr marL="344487"/>
            <a:r>
              <a:rPr lang="en-US" sz="2400" dirty="0"/>
              <a:t>Potential for Major Incidents</a:t>
            </a:r>
          </a:p>
          <a:p>
            <a:pPr lvl="1"/>
            <a:endParaRPr lang="en-US" sz="800" dirty="0"/>
          </a:p>
          <a:p>
            <a:pPr marL="919162" lvl="1" indent="-342900">
              <a:buFont typeface="Courier New" panose="02070309020205020404" pitchFamily="49" charset="0"/>
              <a:buChar char="o"/>
            </a:pPr>
            <a:r>
              <a:rPr lang="en-US" sz="2000" dirty="0"/>
              <a:t>Catastrophic Impact on Employees / Community</a:t>
            </a:r>
          </a:p>
          <a:p>
            <a:pPr marL="919162" lvl="1" indent="-342900">
              <a:buFont typeface="Courier New" panose="02070309020205020404" pitchFamily="49" charset="0"/>
              <a:buChar char="o"/>
            </a:pPr>
            <a:r>
              <a:rPr lang="en-US" sz="2000" dirty="0"/>
              <a:t>Impact on Company Sustainability</a:t>
            </a:r>
          </a:p>
          <a:p>
            <a:pPr marL="919162" lvl="1" indent="-342900">
              <a:buFont typeface="Courier New" panose="02070309020205020404" pitchFamily="49" charset="0"/>
              <a:buChar char="o"/>
            </a:pPr>
            <a:r>
              <a:rPr lang="en-US" sz="2000" dirty="0"/>
              <a:t>Societal Expectations and Company Reputation</a:t>
            </a:r>
          </a:p>
          <a:p>
            <a:pPr marL="919162" lvl="1" indent="-342900">
              <a:buFont typeface="Courier New" panose="02070309020205020404" pitchFamily="49" charset="0"/>
              <a:buChar char="o"/>
            </a:pPr>
            <a:r>
              <a:rPr lang="en-US" sz="2000" dirty="0"/>
              <a:t>Executive Legal Accountability</a:t>
            </a:r>
          </a:p>
        </p:txBody>
      </p:sp>
      <p:sp>
        <p:nvSpPr>
          <p:cNvPr id="6" name="Content Placeholder 4"/>
          <p:cNvSpPr txBox="1">
            <a:spLocks/>
          </p:cNvSpPr>
          <p:nvPr/>
        </p:nvSpPr>
        <p:spPr>
          <a:xfrm>
            <a:off x="385157" y="2218209"/>
            <a:ext cx="8755912" cy="387486"/>
          </a:xfrm>
          <a:prstGeom prst="rect">
            <a:avLst/>
          </a:prstGeom>
        </p:spPr>
        <p:txBody>
          <a:bodyPr vert="horz" lIns="0" tIns="0" rIns="0" bIns="0" rtlCol="0">
            <a:normAutofit/>
          </a:bodyPr>
          <a:lstStyle>
            <a:lvl1pPr marL="230188" indent="-230188" algn="l" defTabSz="457200" rtl="0" eaLnBrk="1" latinLnBrk="0" hangingPunct="1">
              <a:lnSpc>
                <a:spcPct val="90000"/>
              </a:lnSpc>
              <a:spcBef>
                <a:spcPct val="20000"/>
              </a:spcBef>
              <a:buClr>
                <a:srgbClr val="5D8730"/>
              </a:buClr>
              <a:buFont typeface="Arial"/>
              <a:buChar char="•"/>
              <a:defRPr sz="2800" kern="1200">
                <a:solidFill>
                  <a:srgbClr val="212F47"/>
                </a:solidFill>
                <a:latin typeface="Arial"/>
                <a:ea typeface="+mn-ea"/>
                <a:cs typeface="Arial"/>
              </a:defRPr>
            </a:lvl1pPr>
            <a:lvl2pPr marL="514350" indent="-284163" algn="l" defTabSz="457200" rtl="0" eaLnBrk="1" latinLnBrk="0" hangingPunct="1">
              <a:lnSpc>
                <a:spcPct val="90000"/>
              </a:lnSpc>
              <a:spcBef>
                <a:spcPct val="20000"/>
              </a:spcBef>
              <a:buFont typeface="Arial"/>
              <a:buChar char="–"/>
              <a:defRPr sz="2400" kern="1200">
                <a:solidFill>
                  <a:srgbClr val="212F47"/>
                </a:solidFill>
                <a:latin typeface="Arial"/>
                <a:ea typeface="+mn-ea"/>
                <a:cs typeface="Arial"/>
              </a:defRPr>
            </a:lvl2pPr>
            <a:lvl3pPr marL="684213" indent="-223838" algn="l" defTabSz="457200" rtl="0" eaLnBrk="1" latinLnBrk="0" hangingPunct="1">
              <a:lnSpc>
                <a:spcPct val="90000"/>
              </a:lnSpc>
              <a:spcBef>
                <a:spcPct val="20000"/>
              </a:spcBef>
              <a:buFont typeface="Arial"/>
              <a:buChar char="•"/>
              <a:defRPr sz="2400" kern="1200">
                <a:solidFill>
                  <a:srgbClr val="212F47"/>
                </a:solidFill>
                <a:latin typeface="Arial"/>
                <a:ea typeface="+mn-ea"/>
                <a:cs typeface="Arial"/>
              </a:defRPr>
            </a:lvl3pPr>
            <a:lvl4pPr marL="914400" indent="-230188" algn="l" defTabSz="457200" rtl="0" eaLnBrk="1" latinLnBrk="0" hangingPunct="1">
              <a:lnSpc>
                <a:spcPct val="90000"/>
              </a:lnSpc>
              <a:spcBef>
                <a:spcPct val="20000"/>
              </a:spcBef>
              <a:buFont typeface="Arial"/>
              <a:buChar char="–"/>
              <a:defRPr sz="2000" kern="1200">
                <a:solidFill>
                  <a:srgbClr val="212F47"/>
                </a:solidFill>
                <a:latin typeface="Arial"/>
                <a:ea typeface="+mn-ea"/>
                <a:cs typeface="Arial"/>
              </a:defRPr>
            </a:lvl4pPr>
            <a:lvl5pPr marL="1084263" indent="-225425" algn="l" defTabSz="457200" rtl="0" eaLnBrk="1" latinLnBrk="0" hangingPunct="1">
              <a:lnSpc>
                <a:spcPct val="90000"/>
              </a:lnSpc>
              <a:spcBef>
                <a:spcPct val="20000"/>
              </a:spcBef>
              <a:buFont typeface="Arial"/>
              <a:buChar char="»"/>
              <a:tabLst/>
              <a:defRPr sz="2000" kern="1200">
                <a:solidFill>
                  <a:srgbClr val="212F47"/>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rgbClr val="FF0000"/>
                </a:solidFill>
              </a:rPr>
              <a:t>Boardroom Realization</a:t>
            </a:r>
          </a:p>
        </p:txBody>
      </p:sp>
      <p:sp>
        <p:nvSpPr>
          <p:cNvPr id="7" name="Content Placeholder 4"/>
          <p:cNvSpPr txBox="1">
            <a:spLocks/>
          </p:cNvSpPr>
          <p:nvPr/>
        </p:nvSpPr>
        <p:spPr>
          <a:xfrm>
            <a:off x="4347558" y="2895600"/>
            <a:ext cx="4613563" cy="2791227"/>
          </a:xfrm>
          <a:prstGeom prst="rect">
            <a:avLst/>
          </a:prstGeom>
        </p:spPr>
        <p:txBody>
          <a:bodyPr vert="horz" lIns="0" tIns="0" rIns="0" bIns="0" numCol="1" rtlCol="0">
            <a:normAutofit/>
          </a:bodyPr>
          <a:lstStyle>
            <a:lvl1pPr marL="230188" indent="-230188" algn="l" defTabSz="457200" rtl="0" eaLnBrk="1" latinLnBrk="0" hangingPunct="1">
              <a:lnSpc>
                <a:spcPct val="90000"/>
              </a:lnSpc>
              <a:spcBef>
                <a:spcPct val="20000"/>
              </a:spcBef>
              <a:buClr>
                <a:srgbClr val="5D8730"/>
              </a:buClr>
              <a:buFont typeface="Arial"/>
              <a:buChar char="•"/>
              <a:defRPr sz="2800" kern="1200">
                <a:solidFill>
                  <a:srgbClr val="212F47"/>
                </a:solidFill>
                <a:latin typeface="Arial"/>
                <a:ea typeface="+mn-ea"/>
                <a:cs typeface="Arial"/>
              </a:defRPr>
            </a:lvl1pPr>
            <a:lvl2pPr marL="514350" indent="-284163" algn="l" defTabSz="457200" rtl="0" eaLnBrk="1" latinLnBrk="0" hangingPunct="1">
              <a:lnSpc>
                <a:spcPct val="90000"/>
              </a:lnSpc>
              <a:spcBef>
                <a:spcPct val="20000"/>
              </a:spcBef>
              <a:buFont typeface="Arial"/>
              <a:buChar char="–"/>
              <a:defRPr sz="2400" kern="1200">
                <a:solidFill>
                  <a:srgbClr val="212F47"/>
                </a:solidFill>
                <a:latin typeface="Arial"/>
                <a:ea typeface="+mn-ea"/>
                <a:cs typeface="Arial"/>
              </a:defRPr>
            </a:lvl2pPr>
            <a:lvl3pPr marL="684213" indent="-223838" algn="l" defTabSz="457200" rtl="0" eaLnBrk="1" latinLnBrk="0" hangingPunct="1">
              <a:lnSpc>
                <a:spcPct val="90000"/>
              </a:lnSpc>
              <a:spcBef>
                <a:spcPct val="20000"/>
              </a:spcBef>
              <a:buFont typeface="Arial"/>
              <a:buChar char="•"/>
              <a:defRPr sz="2400" kern="1200">
                <a:solidFill>
                  <a:srgbClr val="212F47"/>
                </a:solidFill>
                <a:latin typeface="Arial"/>
                <a:ea typeface="+mn-ea"/>
                <a:cs typeface="Arial"/>
              </a:defRPr>
            </a:lvl3pPr>
            <a:lvl4pPr marL="914400" indent="-230188" algn="l" defTabSz="457200" rtl="0" eaLnBrk="1" latinLnBrk="0" hangingPunct="1">
              <a:lnSpc>
                <a:spcPct val="90000"/>
              </a:lnSpc>
              <a:spcBef>
                <a:spcPct val="20000"/>
              </a:spcBef>
              <a:buFont typeface="Arial"/>
              <a:buChar char="–"/>
              <a:defRPr sz="2000" kern="1200">
                <a:solidFill>
                  <a:srgbClr val="212F47"/>
                </a:solidFill>
                <a:latin typeface="Arial"/>
                <a:ea typeface="+mn-ea"/>
                <a:cs typeface="Arial"/>
              </a:defRPr>
            </a:lvl4pPr>
            <a:lvl5pPr marL="1084263" indent="-225425" algn="l" defTabSz="457200" rtl="0" eaLnBrk="1" latinLnBrk="0" hangingPunct="1">
              <a:lnSpc>
                <a:spcPct val="90000"/>
              </a:lnSpc>
              <a:spcBef>
                <a:spcPct val="20000"/>
              </a:spcBef>
              <a:buFont typeface="Arial"/>
              <a:buChar char="»"/>
              <a:tabLst/>
              <a:defRPr sz="2000" kern="1200">
                <a:solidFill>
                  <a:srgbClr val="212F47"/>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Font typeface="Arial" panose="020B0604020202020204" pitchFamily="34" charset="0"/>
              <a:buChar char="•"/>
            </a:pPr>
            <a:r>
              <a:rPr lang="en-US" dirty="0">
                <a:latin typeface="+mn-lt"/>
              </a:rPr>
              <a:t>Major Incidents – Gov. Oversight &amp; Regulatory Initiatives</a:t>
            </a:r>
          </a:p>
          <a:p>
            <a:pPr lvl="1">
              <a:buFont typeface="Arial" panose="020B0604020202020204" pitchFamily="34" charset="0"/>
              <a:buChar char="•"/>
            </a:pPr>
            <a:endParaRPr lang="en-US" sz="1000" dirty="0">
              <a:latin typeface="+mn-lt"/>
            </a:endParaRPr>
          </a:p>
          <a:p>
            <a:pPr marL="866775" lvl="2" indent="-406400">
              <a:buFont typeface="Courier New" panose="02070309020205020404" pitchFamily="49" charset="0"/>
              <a:buChar char="o"/>
            </a:pPr>
            <a:r>
              <a:rPr lang="en-US" sz="2000" dirty="0">
                <a:latin typeface="+mn-lt"/>
              </a:rPr>
              <a:t>Refinery and Chemical Plant National Emphasis Program</a:t>
            </a:r>
          </a:p>
          <a:p>
            <a:pPr marL="860425" lvl="2" indent="-342900">
              <a:buFont typeface="Courier New" panose="02070309020205020404" pitchFamily="49" charset="0"/>
              <a:buChar char="o"/>
            </a:pPr>
            <a:r>
              <a:rPr lang="en-US" sz="2000" dirty="0">
                <a:latin typeface="+mn-lt"/>
              </a:rPr>
              <a:t>EPA RMP Update</a:t>
            </a:r>
          </a:p>
          <a:p>
            <a:pPr marL="860425" lvl="2" indent="-342900">
              <a:buFont typeface="Courier New" panose="02070309020205020404" pitchFamily="49" charset="0"/>
              <a:buChar char="o"/>
            </a:pPr>
            <a:r>
              <a:rPr lang="en-US" sz="2000" dirty="0">
                <a:latin typeface="+mn-lt"/>
              </a:rPr>
              <a:t>Combustible Dust Regulations</a:t>
            </a:r>
          </a:p>
          <a:p>
            <a:pPr marL="860425" lvl="2" indent="-342900">
              <a:buFont typeface="Courier New" panose="02070309020205020404" pitchFamily="49" charset="0"/>
              <a:buChar char="o"/>
            </a:pPr>
            <a:r>
              <a:rPr lang="en-US" sz="2000" dirty="0">
                <a:latin typeface="+mn-lt"/>
              </a:rPr>
              <a:t>Etc.</a:t>
            </a:r>
          </a:p>
          <a:p>
            <a:pPr lvl="3"/>
            <a:endParaRPr lang="en-US" dirty="0"/>
          </a:p>
          <a:p>
            <a:pPr lvl="2"/>
            <a:endParaRPr lang="en-US" dirty="0"/>
          </a:p>
          <a:p>
            <a:pPr lvl="2"/>
            <a:endParaRPr lang="en-US" dirty="0"/>
          </a:p>
        </p:txBody>
      </p:sp>
    </p:spTree>
    <p:extLst>
      <p:ext uri="{BB962C8B-B14F-4D97-AF65-F5344CB8AC3E}">
        <p14:creationId xmlns:p14="http://schemas.microsoft.com/office/powerpoint/2010/main" val="2558796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33600" y="914400"/>
            <a:ext cx="6553200" cy="1066800"/>
          </a:xfrm>
        </p:spPr>
        <p:txBody>
          <a:bodyPr>
            <a:normAutofit fontScale="90000"/>
          </a:bodyPr>
          <a:lstStyle/>
          <a:p>
            <a:r>
              <a:rPr lang="en-US" sz="2800" b="1" dirty="0">
                <a:solidFill>
                  <a:srgbClr val="00B0F0"/>
                </a:solidFill>
              </a:rPr>
              <a:t>Case for Integrating PS into Management Systems and Driving Continuous Improvement</a:t>
            </a:r>
          </a:p>
        </p:txBody>
      </p:sp>
      <p:sp>
        <p:nvSpPr>
          <p:cNvPr id="5" name="Content Placeholder 4"/>
          <p:cNvSpPr>
            <a:spLocks noGrp="1"/>
          </p:cNvSpPr>
          <p:nvPr>
            <p:ph idx="1"/>
          </p:nvPr>
        </p:nvSpPr>
        <p:spPr>
          <a:xfrm>
            <a:off x="457199" y="2065809"/>
            <a:ext cx="8531469" cy="4030191"/>
          </a:xfrm>
        </p:spPr>
        <p:txBody>
          <a:bodyPr>
            <a:normAutofit lnSpcReduction="10000"/>
          </a:bodyPr>
          <a:lstStyle/>
          <a:p>
            <a:pPr marL="0" indent="0">
              <a:buNone/>
            </a:pPr>
            <a:r>
              <a:rPr lang="en-US" sz="2800" b="1" dirty="0">
                <a:solidFill>
                  <a:srgbClr val="FF0000"/>
                </a:solidFill>
              </a:rPr>
              <a:t>Boardroom Realization</a:t>
            </a:r>
          </a:p>
          <a:p>
            <a:pPr marL="0" indent="0">
              <a:buNone/>
            </a:pPr>
            <a:endParaRPr lang="en-US" sz="800" dirty="0">
              <a:solidFill>
                <a:srgbClr val="FF0000"/>
              </a:solidFill>
            </a:endParaRPr>
          </a:p>
          <a:p>
            <a:pPr lvl="1" indent="-280988"/>
            <a:r>
              <a:rPr lang="en-US" sz="2200" dirty="0"/>
              <a:t>Tier 1 Process Safety Incidents</a:t>
            </a:r>
          </a:p>
          <a:p>
            <a:pPr lvl="2" indent="-166688"/>
            <a:r>
              <a:rPr lang="en-US" sz="1700" dirty="0"/>
              <a:t>Significant Cost: People, Recovery, Loss of Sales, Insurance, etc.</a:t>
            </a:r>
          </a:p>
          <a:p>
            <a:pPr lvl="2" indent="-166688"/>
            <a:r>
              <a:rPr lang="en-US" sz="1700" dirty="0"/>
              <a:t>Same Management System Failures that can lead to major Incidents</a:t>
            </a:r>
          </a:p>
          <a:p>
            <a:pPr lvl="2" indent="-166688"/>
            <a:endParaRPr lang="en-US" sz="800" dirty="0"/>
          </a:p>
          <a:p>
            <a:pPr lvl="1"/>
            <a:r>
              <a:rPr lang="en-US" sz="2200" dirty="0"/>
              <a:t>Tier 2 and 3 Process Safety Incidents</a:t>
            </a:r>
          </a:p>
          <a:p>
            <a:pPr lvl="2" indent="-166688"/>
            <a:r>
              <a:rPr lang="en-US" sz="1700" dirty="0"/>
              <a:t>Same Management System Failures that can lead to major Incidents</a:t>
            </a:r>
          </a:p>
          <a:p>
            <a:pPr lvl="2" indent="-166688"/>
            <a:r>
              <a:rPr lang="en-US" sz="1700" dirty="0"/>
              <a:t>All of these incidents at some level are repetitive</a:t>
            </a:r>
          </a:p>
          <a:p>
            <a:pPr lvl="2" indent="-166688"/>
            <a:endParaRPr lang="en-US" sz="800" dirty="0"/>
          </a:p>
          <a:p>
            <a:pPr lvl="1"/>
            <a:r>
              <a:rPr lang="en-US" sz="2200" dirty="0"/>
              <a:t>Heavy Human and Capital Resources Investment</a:t>
            </a:r>
          </a:p>
          <a:p>
            <a:pPr lvl="2" indent="-166688"/>
            <a:r>
              <a:rPr lang="en-US" sz="1700" dirty="0"/>
              <a:t>Process Safety Management Systems</a:t>
            </a:r>
          </a:p>
          <a:p>
            <a:pPr lvl="2" indent="-166688"/>
            <a:r>
              <a:rPr lang="en-US" sz="1700" dirty="0"/>
              <a:t>RAGAGEP and IPLs</a:t>
            </a:r>
          </a:p>
          <a:p>
            <a:pPr lvl="2" indent="-166688"/>
            <a:r>
              <a:rPr lang="en-US" sz="1700" dirty="0"/>
              <a:t>Where are the results?</a:t>
            </a:r>
          </a:p>
          <a:p>
            <a:pPr lvl="3"/>
            <a:endParaRPr lang="en-US" dirty="0"/>
          </a:p>
          <a:p>
            <a:pPr marL="914400" lvl="2" indent="0">
              <a:buNone/>
            </a:pPr>
            <a:endParaRPr lang="en-US" dirty="0"/>
          </a:p>
          <a:p>
            <a:pPr lvl="2"/>
            <a:endParaRPr lang="en-US" dirty="0"/>
          </a:p>
        </p:txBody>
      </p:sp>
    </p:spTree>
    <p:extLst>
      <p:ext uri="{BB962C8B-B14F-4D97-AF65-F5344CB8AC3E}">
        <p14:creationId xmlns:p14="http://schemas.microsoft.com/office/powerpoint/2010/main" val="2761940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7C35B4-CBA1-3043-9507-A2B9DAF984A9}"/>
              </a:ext>
            </a:extLst>
          </p:cNvPr>
          <p:cNvSpPr>
            <a:spLocks noGrp="1"/>
          </p:cNvSpPr>
          <p:nvPr>
            <p:ph idx="1"/>
          </p:nvPr>
        </p:nvSpPr>
        <p:spPr>
          <a:xfrm>
            <a:off x="457200" y="2287586"/>
            <a:ext cx="8229600" cy="3763963"/>
          </a:xfrm>
        </p:spPr>
        <p:txBody>
          <a:bodyPr>
            <a:normAutofit fontScale="92500" lnSpcReduction="10000"/>
          </a:bodyPr>
          <a:lstStyle/>
          <a:p>
            <a:r>
              <a:rPr lang="en-US" dirty="0"/>
              <a:t>Industry success in improving operational performance </a:t>
            </a:r>
            <a:r>
              <a:rPr lang="en-US" dirty="0">
                <a:sym typeface="Wingdings" pitchFamily="2" charset="2"/>
              </a:rPr>
              <a:t>through </a:t>
            </a:r>
            <a:r>
              <a:rPr lang="en-US" dirty="0"/>
              <a:t>management systems.</a:t>
            </a:r>
          </a:p>
          <a:p>
            <a:endParaRPr lang="en-US" sz="1700" dirty="0"/>
          </a:p>
          <a:p>
            <a:r>
              <a:rPr lang="en-US" dirty="0"/>
              <a:t>The basis underlying all management systems is founded on the concept of Plan-Do-Check-Act (PDCA). </a:t>
            </a:r>
          </a:p>
          <a:p>
            <a:endParaRPr lang="en-US" sz="1500" dirty="0"/>
          </a:p>
          <a:p>
            <a:r>
              <a:rPr lang="en-US" dirty="0"/>
              <a:t>The PDCA model provides an iterative process to achieve continual improvement.</a:t>
            </a:r>
            <a:endParaRPr lang="en-US" sz="1500" dirty="0"/>
          </a:p>
          <a:p>
            <a:endParaRPr lang="en-US" dirty="0"/>
          </a:p>
        </p:txBody>
      </p:sp>
      <p:sp>
        <p:nvSpPr>
          <p:cNvPr id="4" name="Date Placeholder 3">
            <a:extLst>
              <a:ext uri="{FF2B5EF4-FFF2-40B4-BE49-F238E27FC236}">
                <a16:creationId xmlns:a16="http://schemas.microsoft.com/office/drawing/2014/main" id="{7D8FCA1F-7E1B-B64A-817A-E55D74D75291}"/>
              </a:ext>
            </a:extLst>
          </p:cNvPr>
          <p:cNvSpPr>
            <a:spLocks noGrp="1"/>
          </p:cNvSpPr>
          <p:nvPr>
            <p:ph type="dt" sz="half" idx="10"/>
          </p:nvPr>
        </p:nvSpPr>
        <p:spPr/>
        <p:txBody>
          <a:bodyPr/>
          <a:lstStyle/>
          <a:p>
            <a:fld id="{603353D8-A581-46FE-99C8-14C8085E403A}" type="datetime1">
              <a:rPr lang="en-US" smtClean="0"/>
              <a:pPr/>
              <a:t>10/8/19</a:t>
            </a:fld>
            <a:endParaRPr lang="en-US"/>
          </a:p>
        </p:txBody>
      </p:sp>
      <p:sp>
        <p:nvSpPr>
          <p:cNvPr id="5" name="Footer Placeholder 4">
            <a:extLst>
              <a:ext uri="{FF2B5EF4-FFF2-40B4-BE49-F238E27FC236}">
                <a16:creationId xmlns:a16="http://schemas.microsoft.com/office/drawing/2014/main" id="{F306E401-220D-D14B-8B47-879BF27CC8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00EDBD-54FE-164A-99CC-307B00DF132A}"/>
              </a:ext>
            </a:extLst>
          </p:cNvPr>
          <p:cNvSpPr>
            <a:spLocks noGrp="1"/>
          </p:cNvSpPr>
          <p:nvPr>
            <p:ph type="sldNum" sz="quarter" idx="12"/>
          </p:nvPr>
        </p:nvSpPr>
        <p:spPr/>
        <p:txBody>
          <a:bodyPr/>
          <a:lstStyle/>
          <a:p>
            <a:fld id="{92CD5793-60D4-4FD7-80E2-D30A99E26422}" type="slidenum">
              <a:rPr lang="en-US" smtClean="0"/>
              <a:pPr/>
              <a:t>9</a:t>
            </a:fld>
            <a:endParaRPr lang="en-US"/>
          </a:p>
        </p:txBody>
      </p:sp>
      <p:sp>
        <p:nvSpPr>
          <p:cNvPr id="9" name="Title 4">
            <a:extLst>
              <a:ext uri="{FF2B5EF4-FFF2-40B4-BE49-F238E27FC236}">
                <a16:creationId xmlns:a16="http://schemas.microsoft.com/office/drawing/2014/main" id="{7BC36D19-034B-8543-A67D-3A9A389FE2BB}"/>
              </a:ext>
            </a:extLst>
          </p:cNvPr>
          <p:cNvSpPr>
            <a:spLocks noGrp="1"/>
          </p:cNvSpPr>
          <p:nvPr>
            <p:ph type="title"/>
          </p:nvPr>
        </p:nvSpPr>
        <p:spPr>
          <a:xfrm>
            <a:off x="1752600" y="915985"/>
            <a:ext cx="6553200" cy="1066800"/>
          </a:xfrm>
        </p:spPr>
        <p:txBody>
          <a:bodyPr>
            <a:normAutofit fontScale="90000"/>
          </a:bodyPr>
          <a:lstStyle/>
          <a:p>
            <a:r>
              <a:rPr lang="en-US" sz="2800" b="1" dirty="0">
                <a:solidFill>
                  <a:srgbClr val="00B0F0"/>
                </a:solidFill>
              </a:rPr>
              <a:t>Case for Integrating PS into Management Systems and Driving Continuous Improvement</a:t>
            </a:r>
          </a:p>
        </p:txBody>
      </p:sp>
      <p:pic>
        <p:nvPicPr>
          <p:cNvPr id="8" name="Picture 2" descr="C:\Users\U530042\AppData\Local\Microsoft\Windows\Temporary Internet Files\Content.IE5\ED9A49R4\thumb-Spin-Around-circular-arrows-0-3534[1].gif">
            <a:extLst>
              <a:ext uri="{FF2B5EF4-FFF2-40B4-BE49-F238E27FC236}">
                <a16:creationId xmlns:a16="http://schemas.microsoft.com/office/drawing/2014/main" id="{9F2A0060-F09B-F94B-BA13-4089D1590A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0000" y="5537199"/>
            <a:ext cx="1620000" cy="102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7081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1496</TotalTime>
  <Words>1731</Words>
  <Application>Microsoft Macintosh PowerPoint</Application>
  <PresentationFormat>On-screen Show (4:3)</PresentationFormat>
  <Paragraphs>309</Paragraphs>
  <Slides>21</Slides>
  <Notes>15</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21</vt:i4>
      </vt:variant>
    </vt:vector>
  </HeadingPairs>
  <TitlesOfParts>
    <vt:vector size="28" baseType="lpstr">
      <vt:lpstr>Arial</vt:lpstr>
      <vt:lpstr>Calibri</vt:lpstr>
      <vt:lpstr>Courier New</vt:lpstr>
      <vt:lpstr>Office Theme</vt:lpstr>
      <vt:lpstr>Custom Design</vt:lpstr>
      <vt:lpstr>3_Custom Design</vt:lpstr>
      <vt:lpstr>2_Custom Design</vt:lpstr>
      <vt:lpstr>Process Safety Leadership:   The challenge for this generation!</vt:lpstr>
      <vt:lpstr>Kenan Stevick - Bio</vt:lpstr>
      <vt:lpstr>How is the Chemical Industry doing?</vt:lpstr>
      <vt:lpstr>API RP 754 – Process Safety Performance Indicators for the Refining and Petrochemical Industries</vt:lpstr>
      <vt:lpstr>Case for Integrating PS into Management Systems and Driving Continuous Improvement</vt:lpstr>
      <vt:lpstr>Case for Integrating PS into Management Systems and Driving Continuous Improvement</vt:lpstr>
      <vt:lpstr>Case for Integrating PS into Management Systems and Driving Continuous Improvement</vt:lpstr>
      <vt:lpstr>Case for Integrating PS into Management Systems and Driving Continuous Improvement</vt:lpstr>
      <vt:lpstr>Case for Integrating PS into Management Systems and Driving Continuous Improvement</vt:lpstr>
      <vt:lpstr>Case for Integrating PS into Management Systems and Driving Continuous Improvement</vt:lpstr>
      <vt:lpstr>Process Safety Management System (PSMS)</vt:lpstr>
      <vt:lpstr>Process Safety Management System (PSMS)</vt:lpstr>
      <vt:lpstr>Traditional Regulation approach that define, implement and govern barriers</vt:lpstr>
      <vt:lpstr>Center for Chemical Process Safety Publications</vt:lpstr>
      <vt:lpstr>Center for Chemical Process Safety Publications</vt:lpstr>
      <vt:lpstr>Case Study for Integrating PS into Management  Systems and Driving Continuous Improvement</vt:lpstr>
      <vt:lpstr>PowerPoint Presentation</vt:lpstr>
      <vt:lpstr>Case Study for Integrating PS into Management  Systems and Driving Continuous Improvement</vt:lpstr>
      <vt:lpstr>Leadership = Professionalism</vt:lpstr>
      <vt:lpstr>What will our professions legacy be? </vt:lpstr>
      <vt:lpstr>PowerPoint Presentation</vt:lpstr>
    </vt:vector>
  </TitlesOfParts>
  <Company>The Dow Chemical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NA31759</dc:creator>
  <cp:lastModifiedBy>Kenan Stevick</cp:lastModifiedBy>
  <cp:revision>74</cp:revision>
  <dcterms:created xsi:type="dcterms:W3CDTF">2011-11-01T19:30:34Z</dcterms:created>
  <dcterms:modified xsi:type="dcterms:W3CDTF">2019-10-08T15:12:21Z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_Steward">
    <vt:lpwstr>Castello S u086898</vt:lpwstr>
  </property>
  <property fmtid="{D5CDD505-2E9C-101B-9397-08002B2CF9AE}" pid="3" name="Information_Classification">
    <vt:lpwstr>DOW RESTRICTED</vt:lpwstr>
  </property>
  <property fmtid="{D5CDD505-2E9C-101B-9397-08002B2CF9AE}" pid="4" name="Record_Title_ID">
    <vt:lpwstr>73</vt:lpwstr>
  </property>
  <property fmtid="{D5CDD505-2E9C-101B-9397-08002B2CF9AE}" pid="5" name="Initial_Creation_Date">
    <vt:filetime>2012-05-24T14:25:14Z</vt:filetime>
  </property>
  <property fmtid="{D5CDD505-2E9C-101B-9397-08002B2CF9AE}" pid="6" name="Retention_Period_Start_Date">
    <vt:filetime>2015-01-16T01:44:16Z</vt:filetime>
  </property>
  <property fmtid="{D5CDD505-2E9C-101B-9397-08002B2CF9AE}" pid="7" name="Last_Reviewed_Date">
    <vt:lpwstr/>
  </property>
  <property fmtid="{D5CDD505-2E9C-101B-9397-08002B2CF9AE}" pid="8" name="Retention_Review_Frequency">
    <vt:lpwstr/>
  </property>
  <property fmtid="{D5CDD505-2E9C-101B-9397-08002B2CF9AE}" pid="9" name="_AdHocReviewCycleID">
    <vt:i4>-155655861</vt:i4>
  </property>
  <property fmtid="{D5CDD505-2E9C-101B-9397-08002B2CF9AE}" pid="10" name="_NewReviewCycle">
    <vt:lpwstr/>
  </property>
  <property fmtid="{D5CDD505-2E9C-101B-9397-08002B2CF9AE}" pid="11" name="_EmailSubject">
    <vt:lpwstr>REVISED - PS Logo Slide Show Template</vt:lpwstr>
  </property>
  <property fmtid="{D5CDD505-2E9C-101B-9397-08002B2CF9AE}" pid="12" name="_AuthorEmail">
    <vt:lpwstr>SACastello@dow.com</vt:lpwstr>
  </property>
  <property fmtid="{D5CDD505-2E9C-101B-9397-08002B2CF9AE}" pid="13" name="_AuthorEmailDisplayName">
    <vt:lpwstr>Castello, Sheryl (SA)</vt:lpwstr>
  </property>
  <property fmtid="{D5CDD505-2E9C-101B-9397-08002B2CF9AE}" pid="14" name="Update_Footer">
    <vt:lpwstr>No</vt:lpwstr>
  </property>
  <property fmtid="{D5CDD505-2E9C-101B-9397-08002B2CF9AE}" pid="15" name="Radio_Button">
    <vt:lpwstr>NONE</vt:lpwstr>
  </property>
</Properties>
</file>