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1" r:id="rId2"/>
    <p:sldId id="336" r:id="rId3"/>
    <p:sldId id="256" r:id="rId4"/>
    <p:sldId id="260" r:id="rId5"/>
    <p:sldId id="267" r:id="rId6"/>
    <p:sldId id="268" r:id="rId7"/>
    <p:sldId id="328" r:id="rId8"/>
    <p:sldId id="331" r:id="rId9"/>
    <p:sldId id="306" r:id="rId10"/>
    <p:sldId id="265" r:id="rId11"/>
    <p:sldId id="298" r:id="rId12"/>
    <p:sldId id="307" r:id="rId13"/>
    <p:sldId id="337" r:id="rId14"/>
    <p:sldId id="338" r:id="rId15"/>
    <p:sldId id="345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6209" autoAdjust="0"/>
  </p:normalViewPr>
  <p:slideViewPr>
    <p:cSldViewPr>
      <p:cViewPr varScale="1">
        <p:scale>
          <a:sx n="74" d="100"/>
          <a:sy n="74" d="100"/>
        </p:scale>
        <p:origin x="84" y="8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3A845-BF49-4713-AF7C-1CF22A6C1FFA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67EBF-207A-419D-8961-B264E43F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67EBF-207A-419D-8961-B264E43F1B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7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WIC travel awards – 16 in 2019, 6 in 2018, 9 in 2017, 15 in 2016, 15 in 2015, 6 in 2014, 11 in 2013</a:t>
            </a:r>
          </a:p>
          <a:p>
            <a:r>
              <a:rPr lang="en-US" dirty="0"/>
              <a:t>For 2023: </a:t>
            </a:r>
          </a:p>
          <a:p>
            <a:pPr algn="l"/>
            <a:r>
              <a:rPr lang="en-US" b="0" i="0" dirty="0">
                <a:solidFill>
                  <a:srgbClr val="2C2A27"/>
                </a:solidFill>
                <a:effectLst/>
                <a:latin typeface="Avenir"/>
              </a:rPr>
              <a:t>WIC supports travel for female graduate students, post-doctoral associates, early career individuals, and young professionals. The travel award would cover some costs for the 2023 AIChE Annual Meeting, to be held in Orlando, FL from November 5-10 and 1 year membership. WIC will provide individuals $800 each (which includes conference registration) for in-person attendees. The remaining funds to go towards travel - hotel, airfare, meals and incidentals).</a:t>
            </a:r>
          </a:p>
          <a:p>
            <a:pPr algn="l"/>
            <a:r>
              <a:rPr lang="en-US" b="0" i="0" dirty="0">
                <a:solidFill>
                  <a:srgbClr val="2C2A27"/>
                </a:solidFill>
                <a:effectLst/>
                <a:latin typeface="Avenir"/>
              </a:rPr>
              <a:t>Travel award winners will be notified ahead of the early conference registration deadline. In-person conference attendees will be required to present a poster highlighting their work at the WIC breakfast and keynote.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5733D-0917-473B-A216-2B0C2F22A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67EBF-207A-419D-8961-B264E43F1B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F89E-65D2-338B-80B3-11AFEEF54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9C9D5-085E-07BD-AC22-EA8F9F7A9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103AA-F402-F2DF-A4A6-42CC671C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598-E016-4F96-B788-B3AFDE00674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AC53-F0B5-2E1A-F02D-FDD9477A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E7121-A89B-7950-1B88-68AEA14F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49C0-ED10-46EB-99D7-667E9BDB7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1C4E-4626-AE03-2FB4-A927BE34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336F-63F7-B279-3C08-4B0264D9C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24124-315A-AF95-30A7-791A7A916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35065-3042-1A21-981E-E4002601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598-E016-4F96-B788-B3AFDE00674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0E224-B6F2-B2B7-5C45-E47EF967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E3ACD-6081-0D53-493E-00ECAE0B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49C0-ED10-46EB-99D7-667E9BDB7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1EE9-8F73-D9DB-361E-C1FDD023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536F-2F95-C512-C2C4-854D572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6FA2F-592F-6D71-F916-06F92552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598-E016-4F96-B788-B3AFDE00674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03C9F-D7E4-DA20-BD3F-F0D8AACE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03370-59CA-DF63-7C49-2C172F28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49C0-ED10-46EB-99D7-667E9BDB7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1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342"/>
            <a:ext cx="3112135" cy="5939155"/>
          </a:xfrm>
          <a:custGeom>
            <a:avLst/>
            <a:gdLst/>
            <a:ahLst/>
            <a:cxnLst/>
            <a:rect l="l" t="t" r="r" b="b"/>
            <a:pathLst>
              <a:path w="3112135" h="5939155">
                <a:moveTo>
                  <a:pt x="104481" y="0"/>
                </a:moveTo>
                <a:lnTo>
                  <a:pt x="55726" y="382"/>
                </a:lnTo>
                <a:lnTo>
                  <a:pt x="7157" y="1525"/>
                </a:lnTo>
                <a:lnTo>
                  <a:pt x="0" y="1806"/>
                </a:lnTo>
                <a:lnTo>
                  <a:pt x="0" y="5937000"/>
                </a:lnTo>
                <a:lnTo>
                  <a:pt x="7157" y="5937281"/>
                </a:lnTo>
                <a:lnTo>
                  <a:pt x="55726" y="5938424"/>
                </a:lnTo>
                <a:lnTo>
                  <a:pt x="104481" y="5938807"/>
                </a:lnTo>
                <a:lnTo>
                  <a:pt x="153237" y="5938424"/>
                </a:lnTo>
                <a:lnTo>
                  <a:pt x="201805" y="5937281"/>
                </a:lnTo>
                <a:lnTo>
                  <a:pt x="250181" y="5935382"/>
                </a:lnTo>
                <a:lnTo>
                  <a:pt x="298357" y="5932734"/>
                </a:lnTo>
                <a:lnTo>
                  <a:pt x="346329" y="5929343"/>
                </a:lnTo>
                <a:lnTo>
                  <a:pt x="394090" y="5925213"/>
                </a:lnTo>
                <a:lnTo>
                  <a:pt x="441635" y="5920352"/>
                </a:lnTo>
                <a:lnTo>
                  <a:pt x="488958" y="5914764"/>
                </a:lnTo>
                <a:lnTo>
                  <a:pt x="536053" y="5908455"/>
                </a:lnTo>
                <a:lnTo>
                  <a:pt x="582913" y="5901432"/>
                </a:lnTo>
                <a:lnTo>
                  <a:pt x="629535" y="5893700"/>
                </a:lnTo>
                <a:lnTo>
                  <a:pt x="675910" y="5885264"/>
                </a:lnTo>
                <a:lnTo>
                  <a:pt x="722035" y="5876130"/>
                </a:lnTo>
                <a:lnTo>
                  <a:pt x="767902" y="5866305"/>
                </a:lnTo>
                <a:lnTo>
                  <a:pt x="813506" y="5855794"/>
                </a:lnTo>
                <a:lnTo>
                  <a:pt x="858841" y="5844603"/>
                </a:lnTo>
                <a:lnTo>
                  <a:pt x="903902" y="5832737"/>
                </a:lnTo>
                <a:lnTo>
                  <a:pt x="948682" y="5820202"/>
                </a:lnTo>
                <a:lnTo>
                  <a:pt x="993175" y="5807004"/>
                </a:lnTo>
                <a:lnTo>
                  <a:pt x="1037377" y="5793149"/>
                </a:lnTo>
                <a:lnTo>
                  <a:pt x="1081280" y="5778643"/>
                </a:lnTo>
                <a:lnTo>
                  <a:pt x="1124880" y="5763490"/>
                </a:lnTo>
                <a:lnTo>
                  <a:pt x="1168169" y="5747698"/>
                </a:lnTo>
                <a:lnTo>
                  <a:pt x="1211144" y="5731272"/>
                </a:lnTo>
                <a:lnTo>
                  <a:pt x="1253797" y="5714217"/>
                </a:lnTo>
                <a:lnTo>
                  <a:pt x="1296122" y="5696540"/>
                </a:lnTo>
                <a:lnTo>
                  <a:pt x="1338115" y="5678246"/>
                </a:lnTo>
                <a:lnTo>
                  <a:pt x="1379769" y="5659340"/>
                </a:lnTo>
                <a:lnTo>
                  <a:pt x="1421078" y="5639829"/>
                </a:lnTo>
                <a:lnTo>
                  <a:pt x="1462037" y="5619719"/>
                </a:lnTo>
                <a:lnTo>
                  <a:pt x="1502639" y="5599014"/>
                </a:lnTo>
                <a:lnTo>
                  <a:pt x="1542879" y="5577722"/>
                </a:lnTo>
                <a:lnTo>
                  <a:pt x="1582751" y="5555847"/>
                </a:lnTo>
                <a:lnTo>
                  <a:pt x="1622249" y="5533396"/>
                </a:lnTo>
                <a:lnTo>
                  <a:pt x="1661367" y="5510374"/>
                </a:lnTo>
                <a:lnTo>
                  <a:pt x="1700100" y="5486786"/>
                </a:lnTo>
                <a:lnTo>
                  <a:pt x="1738441" y="5462640"/>
                </a:lnTo>
                <a:lnTo>
                  <a:pt x="1776386" y="5437940"/>
                </a:lnTo>
                <a:lnTo>
                  <a:pt x="1813927" y="5412692"/>
                </a:lnTo>
                <a:lnTo>
                  <a:pt x="1851059" y="5386902"/>
                </a:lnTo>
                <a:lnTo>
                  <a:pt x="1887777" y="5360576"/>
                </a:lnTo>
                <a:lnTo>
                  <a:pt x="1924074" y="5333719"/>
                </a:lnTo>
                <a:lnTo>
                  <a:pt x="1959944" y="5306338"/>
                </a:lnTo>
                <a:lnTo>
                  <a:pt x="1995383" y="5278438"/>
                </a:lnTo>
                <a:lnTo>
                  <a:pt x="2030383" y="5250024"/>
                </a:lnTo>
                <a:lnTo>
                  <a:pt x="2064939" y="5221103"/>
                </a:lnTo>
                <a:lnTo>
                  <a:pt x="2099046" y="5191681"/>
                </a:lnTo>
                <a:lnTo>
                  <a:pt x="2132697" y="5161762"/>
                </a:lnTo>
                <a:lnTo>
                  <a:pt x="2165887" y="5131353"/>
                </a:lnTo>
                <a:lnTo>
                  <a:pt x="2198610" y="5100460"/>
                </a:lnTo>
                <a:lnTo>
                  <a:pt x="2230859" y="5069088"/>
                </a:lnTo>
                <a:lnTo>
                  <a:pt x="2262630" y="5037244"/>
                </a:lnTo>
                <a:lnTo>
                  <a:pt x="2293916" y="5004932"/>
                </a:lnTo>
                <a:lnTo>
                  <a:pt x="2324711" y="4972159"/>
                </a:lnTo>
                <a:lnTo>
                  <a:pt x="2355010" y="4938930"/>
                </a:lnTo>
                <a:lnTo>
                  <a:pt x="2384807" y="4905251"/>
                </a:lnTo>
                <a:lnTo>
                  <a:pt x="2414095" y="4871129"/>
                </a:lnTo>
                <a:lnTo>
                  <a:pt x="2442870" y="4836568"/>
                </a:lnTo>
                <a:lnTo>
                  <a:pt x="2471125" y="4801574"/>
                </a:lnTo>
                <a:lnTo>
                  <a:pt x="2498855" y="4766154"/>
                </a:lnTo>
                <a:lnTo>
                  <a:pt x="2526053" y="4730312"/>
                </a:lnTo>
                <a:lnTo>
                  <a:pt x="2552713" y="4694056"/>
                </a:lnTo>
                <a:lnTo>
                  <a:pt x="2578831" y="4657390"/>
                </a:lnTo>
                <a:lnTo>
                  <a:pt x="2604400" y="4620320"/>
                </a:lnTo>
                <a:lnTo>
                  <a:pt x="2629414" y="4582852"/>
                </a:lnTo>
                <a:lnTo>
                  <a:pt x="2653868" y="4544992"/>
                </a:lnTo>
                <a:lnTo>
                  <a:pt x="2677755" y="4506745"/>
                </a:lnTo>
                <a:lnTo>
                  <a:pt x="2701070" y="4468118"/>
                </a:lnTo>
                <a:lnTo>
                  <a:pt x="2723806" y="4429115"/>
                </a:lnTo>
                <a:lnTo>
                  <a:pt x="2745959" y="4389744"/>
                </a:lnTo>
                <a:lnTo>
                  <a:pt x="2767522" y="4350009"/>
                </a:lnTo>
                <a:lnTo>
                  <a:pt x="2788490" y="4309917"/>
                </a:lnTo>
                <a:lnTo>
                  <a:pt x="2808856" y="4269472"/>
                </a:lnTo>
                <a:lnTo>
                  <a:pt x="2828615" y="4228682"/>
                </a:lnTo>
                <a:lnTo>
                  <a:pt x="2847761" y="4187551"/>
                </a:lnTo>
                <a:lnTo>
                  <a:pt x="2866288" y="4146085"/>
                </a:lnTo>
                <a:lnTo>
                  <a:pt x="2884190" y="4104291"/>
                </a:lnTo>
                <a:lnTo>
                  <a:pt x="2901461" y="4062173"/>
                </a:lnTo>
                <a:lnTo>
                  <a:pt x="2918096" y="4019738"/>
                </a:lnTo>
                <a:lnTo>
                  <a:pt x="2934089" y="3976992"/>
                </a:lnTo>
                <a:lnTo>
                  <a:pt x="2949434" y="3933940"/>
                </a:lnTo>
                <a:lnTo>
                  <a:pt x="2964125" y="3890588"/>
                </a:lnTo>
                <a:lnTo>
                  <a:pt x="2978156" y="3846941"/>
                </a:lnTo>
                <a:lnTo>
                  <a:pt x="2991522" y="3803006"/>
                </a:lnTo>
                <a:lnTo>
                  <a:pt x="3004216" y="3758788"/>
                </a:lnTo>
                <a:lnTo>
                  <a:pt x="3016233" y="3714293"/>
                </a:lnTo>
                <a:lnTo>
                  <a:pt x="3027566" y="3669527"/>
                </a:lnTo>
                <a:lnTo>
                  <a:pt x="3038211" y="3624495"/>
                </a:lnTo>
                <a:lnTo>
                  <a:pt x="3048161" y="3579204"/>
                </a:lnTo>
                <a:lnTo>
                  <a:pt x="3057411" y="3533659"/>
                </a:lnTo>
                <a:lnTo>
                  <a:pt x="3065954" y="3487865"/>
                </a:lnTo>
                <a:lnTo>
                  <a:pt x="3073784" y="3441829"/>
                </a:lnTo>
                <a:lnTo>
                  <a:pt x="3080897" y="3395557"/>
                </a:lnTo>
                <a:lnTo>
                  <a:pt x="3087286" y="3349053"/>
                </a:lnTo>
                <a:lnTo>
                  <a:pt x="3092945" y="3302324"/>
                </a:lnTo>
                <a:lnTo>
                  <a:pt x="3097868" y="3255376"/>
                </a:lnTo>
                <a:lnTo>
                  <a:pt x="3102050" y="3208215"/>
                </a:lnTo>
                <a:lnTo>
                  <a:pt x="3105485" y="3160845"/>
                </a:lnTo>
                <a:lnTo>
                  <a:pt x="3108166" y="3113273"/>
                </a:lnTo>
                <a:lnTo>
                  <a:pt x="3110089" y="3065505"/>
                </a:lnTo>
                <a:lnTo>
                  <a:pt x="3111247" y="3017547"/>
                </a:lnTo>
                <a:lnTo>
                  <a:pt x="3111634" y="2969403"/>
                </a:lnTo>
                <a:lnTo>
                  <a:pt x="3111247" y="2921259"/>
                </a:lnTo>
                <a:lnTo>
                  <a:pt x="3110089" y="2873301"/>
                </a:lnTo>
                <a:lnTo>
                  <a:pt x="3108166" y="2825533"/>
                </a:lnTo>
                <a:lnTo>
                  <a:pt x="3105485" y="2777961"/>
                </a:lnTo>
                <a:lnTo>
                  <a:pt x="3102050" y="2730591"/>
                </a:lnTo>
                <a:lnTo>
                  <a:pt x="3097868" y="2683429"/>
                </a:lnTo>
                <a:lnTo>
                  <a:pt x="3092945" y="2636481"/>
                </a:lnTo>
                <a:lnTo>
                  <a:pt x="3087286" y="2589753"/>
                </a:lnTo>
                <a:lnTo>
                  <a:pt x="3080897" y="2543249"/>
                </a:lnTo>
                <a:lnTo>
                  <a:pt x="3073784" y="2496976"/>
                </a:lnTo>
                <a:lnTo>
                  <a:pt x="3065954" y="2450940"/>
                </a:lnTo>
                <a:lnTo>
                  <a:pt x="3057411" y="2405147"/>
                </a:lnTo>
                <a:lnTo>
                  <a:pt x="3048161" y="2359602"/>
                </a:lnTo>
                <a:lnTo>
                  <a:pt x="3038211" y="2314310"/>
                </a:lnTo>
                <a:lnTo>
                  <a:pt x="3027566" y="2269279"/>
                </a:lnTo>
                <a:lnTo>
                  <a:pt x="3016233" y="2224512"/>
                </a:lnTo>
                <a:lnTo>
                  <a:pt x="3004216" y="2180018"/>
                </a:lnTo>
                <a:lnTo>
                  <a:pt x="2991522" y="2135800"/>
                </a:lnTo>
                <a:lnTo>
                  <a:pt x="2978156" y="2091865"/>
                </a:lnTo>
                <a:lnTo>
                  <a:pt x="2964125" y="2048218"/>
                </a:lnTo>
                <a:lnTo>
                  <a:pt x="2949434" y="2004866"/>
                </a:lnTo>
                <a:lnTo>
                  <a:pt x="2934089" y="1961813"/>
                </a:lnTo>
                <a:lnTo>
                  <a:pt x="2918096" y="1919067"/>
                </a:lnTo>
                <a:lnTo>
                  <a:pt x="2901461" y="1876632"/>
                </a:lnTo>
                <a:lnTo>
                  <a:pt x="2884190" y="1834515"/>
                </a:lnTo>
                <a:lnTo>
                  <a:pt x="2866288" y="1792720"/>
                </a:lnTo>
                <a:lnTo>
                  <a:pt x="2847761" y="1751255"/>
                </a:lnTo>
                <a:lnTo>
                  <a:pt x="2828615" y="1710124"/>
                </a:lnTo>
                <a:lnTo>
                  <a:pt x="2808856" y="1669333"/>
                </a:lnTo>
                <a:lnTo>
                  <a:pt x="2788490" y="1628889"/>
                </a:lnTo>
                <a:lnTo>
                  <a:pt x="2767522" y="1588796"/>
                </a:lnTo>
                <a:lnTo>
                  <a:pt x="2745959" y="1549061"/>
                </a:lnTo>
                <a:lnTo>
                  <a:pt x="2723806" y="1509690"/>
                </a:lnTo>
                <a:lnTo>
                  <a:pt x="2701070" y="1470688"/>
                </a:lnTo>
                <a:lnTo>
                  <a:pt x="2677755" y="1432060"/>
                </a:lnTo>
                <a:lnTo>
                  <a:pt x="2653868" y="1393814"/>
                </a:lnTo>
                <a:lnTo>
                  <a:pt x="2629414" y="1355954"/>
                </a:lnTo>
                <a:lnTo>
                  <a:pt x="2604400" y="1318486"/>
                </a:lnTo>
                <a:lnTo>
                  <a:pt x="2578831" y="1281416"/>
                </a:lnTo>
                <a:lnTo>
                  <a:pt x="2552713" y="1244750"/>
                </a:lnTo>
                <a:lnTo>
                  <a:pt x="2526053" y="1208493"/>
                </a:lnTo>
                <a:lnTo>
                  <a:pt x="2498855" y="1172652"/>
                </a:lnTo>
                <a:lnTo>
                  <a:pt x="2471125" y="1137231"/>
                </a:lnTo>
                <a:lnTo>
                  <a:pt x="2442870" y="1102238"/>
                </a:lnTo>
                <a:lnTo>
                  <a:pt x="2414095" y="1067677"/>
                </a:lnTo>
                <a:lnTo>
                  <a:pt x="2384807" y="1033554"/>
                </a:lnTo>
                <a:lnTo>
                  <a:pt x="2355010" y="999876"/>
                </a:lnTo>
                <a:lnTo>
                  <a:pt x="2324711" y="966647"/>
                </a:lnTo>
                <a:lnTo>
                  <a:pt x="2293916" y="933874"/>
                </a:lnTo>
                <a:lnTo>
                  <a:pt x="2262630" y="901562"/>
                </a:lnTo>
                <a:lnTo>
                  <a:pt x="2230859" y="869717"/>
                </a:lnTo>
                <a:lnTo>
                  <a:pt x="2198610" y="838345"/>
                </a:lnTo>
                <a:lnTo>
                  <a:pt x="2165887" y="807452"/>
                </a:lnTo>
                <a:lnTo>
                  <a:pt x="2132697" y="777044"/>
                </a:lnTo>
                <a:lnTo>
                  <a:pt x="2099046" y="747125"/>
                </a:lnTo>
                <a:lnTo>
                  <a:pt x="2064939" y="717702"/>
                </a:lnTo>
                <a:lnTo>
                  <a:pt x="2030383" y="688781"/>
                </a:lnTo>
                <a:lnTo>
                  <a:pt x="1995383" y="660368"/>
                </a:lnTo>
                <a:lnTo>
                  <a:pt x="1959944" y="632468"/>
                </a:lnTo>
                <a:lnTo>
                  <a:pt x="1924074" y="605086"/>
                </a:lnTo>
                <a:lnTo>
                  <a:pt x="1887777" y="578230"/>
                </a:lnTo>
                <a:lnTo>
                  <a:pt x="1851059" y="551904"/>
                </a:lnTo>
                <a:lnTo>
                  <a:pt x="1813927" y="526114"/>
                </a:lnTo>
                <a:lnTo>
                  <a:pt x="1776386" y="500866"/>
                </a:lnTo>
                <a:lnTo>
                  <a:pt x="1738441" y="476166"/>
                </a:lnTo>
                <a:lnTo>
                  <a:pt x="1700100" y="452019"/>
                </a:lnTo>
                <a:lnTo>
                  <a:pt x="1661367" y="428432"/>
                </a:lnTo>
                <a:lnTo>
                  <a:pt x="1622249" y="405410"/>
                </a:lnTo>
                <a:lnTo>
                  <a:pt x="1582751" y="382959"/>
                </a:lnTo>
                <a:lnTo>
                  <a:pt x="1542879" y="361084"/>
                </a:lnTo>
                <a:lnTo>
                  <a:pt x="1502639" y="339791"/>
                </a:lnTo>
                <a:lnTo>
                  <a:pt x="1462037" y="319087"/>
                </a:lnTo>
                <a:lnTo>
                  <a:pt x="1421078" y="298977"/>
                </a:lnTo>
                <a:lnTo>
                  <a:pt x="1379769" y="279466"/>
                </a:lnTo>
                <a:lnTo>
                  <a:pt x="1338115" y="260560"/>
                </a:lnTo>
                <a:lnTo>
                  <a:pt x="1296122" y="242266"/>
                </a:lnTo>
                <a:lnTo>
                  <a:pt x="1253797" y="224589"/>
                </a:lnTo>
                <a:lnTo>
                  <a:pt x="1211144" y="207534"/>
                </a:lnTo>
                <a:lnTo>
                  <a:pt x="1168169" y="191108"/>
                </a:lnTo>
                <a:lnTo>
                  <a:pt x="1124880" y="175315"/>
                </a:lnTo>
                <a:lnTo>
                  <a:pt x="1081280" y="160163"/>
                </a:lnTo>
                <a:lnTo>
                  <a:pt x="1037377" y="145657"/>
                </a:lnTo>
                <a:lnTo>
                  <a:pt x="993175" y="131802"/>
                </a:lnTo>
                <a:lnTo>
                  <a:pt x="948682" y="118604"/>
                </a:lnTo>
                <a:lnTo>
                  <a:pt x="903902" y="106069"/>
                </a:lnTo>
                <a:lnTo>
                  <a:pt x="858841" y="94203"/>
                </a:lnTo>
                <a:lnTo>
                  <a:pt x="813506" y="83012"/>
                </a:lnTo>
                <a:lnTo>
                  <a:pt x="767902" y="72501"/>
                </a:lnTo>
                <a:lnTo>
                  <a:pt x="722035" y="62676"/>
                </a:lnTo>
                <a:lnTo>
                  <a:pt x="675910" y="53542"/>
                </a:lnTo>
                <a:lnTo>
                  <a:pt x="629535" y="45106"/>
                </a:lnTo>
                <a:lnTo>
                  <a:pt x="582913" y="37374"/>
                </a:lnTo>
                <a:lnTo>
                  <a:pt x="536053" y="30351"/>
                </a:lnTo>
                <a:lnTo>
                  <a:pt x="488958" y="24042"/>
                </a:lnTo>
                <a:lnTo>
                  <a:pt x="441635" y="18454"/>
                </a:lnTo>
                <a:lnTo>
                  <a:pt x="394090" y="13593"/>
                </a:lnTo>
                <a:lnTo>
                  <a:pt x="346329" y="9463"/>
                </a:lnTo>
                <a:lnTo>
                  <a:pt x="298357" y="6072"/>
                </a:lnTo>
                <a:lnTo>
                  <a:pt x="250181" y="3424"/>
                </a:lnTo>
                <a:lnTo>
                  <a:pt x="201805" y="1525"/>
                </a:lnTo>
                <a:lnTo>
                  <a:pt x="153237" y="382"/>
                </a:lnTo>
                <a:lnTo>
                  <a:pt x="104481" y="0"/>
                </a:lnTo>
                <a:close/>
              </a:path>
            </a:pathLst>
          </a:custGeom>
          <a:solidFill>
            <a:srgbClr val="B4C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370" y="112267"/>
            <a:ext cx="1034325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68D2DAC7-7833-E330-2BCF-1D7D213C183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25883"/>
            <a:ext cx="2084805" cy="681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ryad@aiche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BDA9A-5B27-89BA-C8BC-B2D255E74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9974"/>
            <a:ext cx="9144000" cy="2769989"/>
          </a:xfrm>
        </p:spPr>
        <p:txBody>
          <a:bodyPr/>
          <a:lstStyle/>
          <a:p>
            <a:r>
              <a:rPr lang="en-US" dirty="0"/>
              <a:t>Minority Affairs Community </a:t>
            </a:r>
            <a:br>
              <a:rPr lang="en-US" dirty="0"/>
            </a:br>
            <a:r>
              <a:rPr lang="en-US" dirty="0"/>
              <a:t>Officer and Volunteer Positions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F3A5143-9715-5EC2-995D-1CA8C93DB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A16D04-EE66-3F27-88FB-5402CD703732}"/>
              </a:ext>
            </a:extLst>
          </p:cNvPr>
          <p:cNvGrpSpPr/>
          <p:nvPr/>
        </p:nvGrpSpPr>
        <p:grpSpPr>
          <a:xfrm>
            <a:off x="7815697" y="4419601"/>
            <a:ext cx="4103030" cy="2176404"/>
            <a:chOff x="2663656" y="2354229"/>
            <a:chExt cx="4824654" cy="2559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86C486-6168-760B-71D0-1998A2035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8179" y="2354229"/>
              <a:ext cx="2540131" cy="255918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CDB7E4-514C-19E0-DE6C-81D99AC8D5CB}"/>
                </a:ext>
              </a:extLst>
            </p:cNvPr>
            <p:cNvSpPr txBox="1"/>
            <p:nvPr/>
          </p:nvSpPr>
          <p:spPr>
            <a:xfrm>
              <a:off x="2663656" y="2853269"/>
              <a:ext cx="2284524" cy="155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  <a:latin typeface="+mj-lt"/>
                </a:rPr>
                <a:t>Join MAC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39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97CD-AFD4-500B-F621-3B578956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2024 Minority Affairs Community Awards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4E94F-A620-6C2A-0953-F030FB96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0599"/>
            <a:ext cx="5181600" cy="5036127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+mj-lt"/>
              </a:rPr>
              <a:t>Endowed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Minority Scholarship Awards for College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$1,000 per AY (~15)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Scholarship Awards for Incoming College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One-time $1,000 (~15)</a:t>
            </a: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r>
              <a:rPr lang="en-US" sz="2000" b="1" dirty="0">
                <a:latin typeface="+mj-lt"/>
              </a:rPr>
              <a:t>Non-Endowed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William W. Grimes Award for Excellence in Chemical Engineering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$1,000 award, $500 travel, plaque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Eminent Chemical Engineers Award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$500 travel, plaque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2-3/year →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1 in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D5C4B-D13C-A826-3E79-E121BC700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90600"/>
            <a:ext cx="5181600" cy="435133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000" b="1" dirty="0">
                <a:latin typeface="+mj-lt"/>
              </a:rPr>
              <a:t>Non-Endowed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Distinguished Service Award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$500 travel, plaque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1-3/year →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up to 1 to individual and up to 1 to an organization in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Janice Lumpkin Travel Award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$500 travel, plaque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2-3 each year →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1 in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Early Career Travel Award for Industry Professionals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$500 travel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1 in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Trainee Travel Awards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$250 travel allowance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PhD student and postdoc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Goal: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10 in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Non-Endowed Awards cost: $6,500 (same as 2023)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CA54F-5D58-664B-D8C6-1B7753AFA574}"/>
              </a:ext>
            </a:extLst>
          </p:cNvPr>
          <p:cNvSpPr txBox="1"/>
          <p:nvPr/>
        </p:nvSpPr>
        <p:spPr>
          <a:xfrm>
            <a:off x="5257800" y="5257800"/>
            <a:ext cx="680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Limit non-endowed awards to MAC members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B75FE-6256-682D-9148-72F9C3F22855}"/>
              </a:ext>
            </a:extLst>
          </p:cNvPr>
          <p:cNvSpPr txBox="1"/>
          <p:nvPr/>
        </p:nvSpPr>
        <p:spPr>
          <a:xfrm>
            <a:off x="5257800" y="5776393"/>
            <a:ext cx="680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All due May 15 with decisions by August 15</a:t>
            </a:r>
          </a:p>
        </p:txBody>
      </p:sp>
    </p:spTree>
    <p:extLst>
      <p:ext uri="{BB962C8B-B14F-4D97-AF65-F5344CB8AC3E}">
        <p14:creationId xmlns:p14="http://schemas.microsoft.com/office/powerpoint/2010/main" val="10290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F723-B891-FABF-37F7-7E289B2F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70" y="112267"/>
            <a:ext cx="10343258" cy="553998"/>
          </a:xfrm>
        </p:spPr>
        <p:txBody>
          <a:bodyPr/>
          <a:lstStyle/>
          <a:p>
            <a:pPr algn="ctr"/>
            <a:r>
              <a:rPr lang="en-US" dirty="0"/>
              <a:t>MAC 2024 Spring and Fall Meeting Programming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BFB2A3-D2B0-A5EA-ED8C-37E4BC19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298254"/>
            <a:ext cx="5486400" cy="426149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u="sng" dirty="0"/>
              <a:t>Core MAC Programming: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MAC Eminent Engineers Awards Ceremony &amp; Breakfast, Monday, October 28, 7:30-9:00 AM – </a:t>
            </a:r>
            <a:r>
              <a:rPr lang="en-US" sz="2000" b="1" dirty="0"/>
              <a:t>Ticketed and Sponsored Event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MAC Eminent Engineers Poster Session, Monday, October 28, 3:30-5:00PM </a:t>
            </a:r>
            <a:r>
              <a:rPr lang="en-US" sz="2000" b="1" dirty="0"/>
              <a:t>(during regular poster session time)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Assume there will be an IDEAL reception on Monday, October 28, 5:30-7:00 PM.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MAC Business Meeting – </a:t>
            </a:r>
            <a:r>
              <a:rPr lang="en-US" sz="2000" b="1" dirty="0"/>
              <a:t>move to Tuesday, October 29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u="sng" dirty="0"/>
              <a:t>Affinity Groups and Joint sessions: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Minority Faculty Forum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LatinXinChE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Joint sessions – depend on volunteers to champion joint sessions with Women in Chemical Engineering (WIC), Young Professionals (YP), and other groups.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2DC87-FEC4-0615-9115-7FD3717C6F0F}"/>
              </a:ext>
            </a:extLst>
          </p:cNvPr>
          <p:cNvSpPr txBox="1"/>
          <p:nvPr/>
        </p:nvSpPr>
        <p:spPr>
          <a:xfrm>
            <a:off x="342900" y="1180905"/>
            <a:ext cx="5257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2024 AIChE Spring Meeting &amp; 20</a:t>
            </a:r>
            <a:r>
              <a:rPr lang="en-US" sz="1600" b="1" baseline="30000" dirty="0"/>
              <a:t>th</a:t>
            </a:r>
            <a:r>
              <a:rPr lang="en-US" sz="1600" b="1" dirty="0"/>
              <a:t> Global Congress on Process Safety</a:t>
            </a:r>
          </a:p>
          <a:p>
            <a:pPr algn="ctr"/>
            <a:r>
              <a:rPr lang="en-US" sz="1600" dirty="0"/>
              <a:t>March 24</a:t>
            </a:r>
            <a:r>
              <a:rPr lang="en-US" sz="1600" baseline="30000" dirty="0"/>
              <a:t>th</a:t>
            </a:r>
            <a:r>
              <a:rPr lang="en-US" sz="1600" dirty="0"/>
              <a:t> – March 28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New Orleans, LA</a:t>
            </a:r>
            <a:endParaRPr lang="en-US" dirty="0"/>
          </a:p>
          <a:p>
            <a:pPr algn="ctr"/>
            <a:r>
              <a:rPr lang="en-US" sz="1600" dirty="0"/>
              <a:t>No planned MAC sessions!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Need champions to develop programming for the 2025 Spring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76937A-5B99-53DA-C52E-316DEBB91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4" y="3429000"/>
            <a:ext cx="5486400" cy="1020618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4EF77F9-0740-7B57-BD6E-C25B3E1C8286}"/>
              </a:ext>
            </a:extLst>
          </p:cNvPr>
          <p:cNvSpPr/>
          <p:nvPr/>
        </p:nvSpPr>
        <p:spPr>
          <a:xfrm>
            <a:off x="68970" y="4569260"/>
            <a:ext cx="1295400" cy="1277343"/>
          </a:xfrm>
          <a:custGeom>
            <a:avLst/>
            <a:gdLst>
              <a:gd name="connsiteX0" fmla="*/ 0 w 2050861"/>
              <a:gd name="connsiteY0" fmla="*/ 179110 h 1791099"/>
              <a:gd name="connsiteX1" fmla="*/ 179110 w 2050861"/>
              <a:gd name="connsiteY1" fmla="*/ 0 h 1791099"/>
              <a:gd name="connsiteX2" fmla="*/ 1871751 w 2050861"/>
              <a:gd name="connsiteY2" fmla="*/ 0 h 1791099"/>
              <a:gd name="connsiteX3" fmla="*/ 2050861 w 2050861"/>
              <a:gd name="connsiteY3" fmla="*/ 179110 h 1791099"/>
              <a:gd name="connsiteX4" fmla="*/ 2050861 w 2050861"/>
              <a:gd name="connsiteY4" fmla="*/ 1611989 h 1791099"/>
              <a:gd name="connsiteX5" fmla="*/ 1871751 w 2050861"/>
              <a:gd name="connsiteY5" fmla="*/ 1791099 h 1791099"/>
              <a:gd name="connsiteX6" fmla="*/ 179110 w 2050861"/>
              <a:gd name="connsiteY6" fmla="*/ 1791099 h 1791099"/>
              <a:gd name="connsiteX7" fmla="*/ 0 w 2050861"/>
              <a:gd name="connsiteY7" fmla="*/ 1611989 h 1791099"/>
              <a:gd name="connsiteX8" fmla="*/ 0 w 2050861"/>
              <a:gd name="connsiteY8" fmla="*/ 179110 h 179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861" h="1791099">
                <a:moveTo>
                  <a:pt x="0" y="179110"/>
                </a:moveTo>
                <a:cubicBezTo>
                  <a:pt x="0" y="80190"/>
                  <a:pt x="80190" y="0"/>
                  <a:pt x="179110" y="0"/>
                </a:cubicBezTo>
                <a:lnTo>
                  <a:pt x="1871751" y="0"/>
                </a:lnTo>
                <a:cubicBezTo>
                  <a:pt x="1970671" y="0"/>
                  <a:pt x="2050861" y="80190"/>
                  <a:pt x="2050861" y="179110"/>
                </a:cubicBezTo>
                <a:lnTo>
                  <a:pt x="2050861" y="1611989"/>
                </a:lnTo>
                <a:cubicBezTo>
                  <a:pt x="2050861" y="1710909"/>
                  <a:pt x="1970671" y="1791099"/>
                  <a:pt x="1871751" y="1791099"/>
                </a:cubicBezTo>
                <a:lnTo>
                  <a:pt x="179110" y="1791099"/>
                </a:lnTo>
                <a:cubicBezTo>
                  <a:pt x="80190" y="1791099"/>
                  <a:pt x="0" y="1710909"/>
                  <a:pt x="0" y="1611989"/>
                </a:cubicBezTo>
                <a:lnTo>
                  <a:pt x="0" y="17911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039" tIns="121039" rIns="121039" bIns="12103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Thursday, </a:t>
            </a:r>
            <a:br>
              <a:rPr lang="en-US" sz="1400" b="1" kern="1200" dirty="0"/>
            </a:br>
            <a:r>
              <a:rPr lang="en-US" sz="1400" b="1" kern="1200" dirty="0"/>
              <a:t>November 30: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Confirm 2024 Contact(s)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07B725-F4B1-DA32-F058-DB39339B545E}"/>
              </a:ext>
            </a:extLst>
          </p:cNvPr>
          <p:cNvSpPr/>
          <p:nvPr/>
        </p:nvSpPr>
        <p:spPr>
          <a:xfrm>
            <a:off x="1443659" y="4577031"/>
            <a:ext cx="1295401" cy="1277343"/>
          </a:xfrm>
          <a:custGeom>
            <a:avLst/>
            <a:gdLst>
              <a:gd name="connsiteX0" fmla="*/ 0 w 2050861"/>
              <a:gd name="connsiteY0" fmla="*/ 179110 h 1791099"/>
              <a:gd name="connsiteX1" fmla="*/ 179110 w 2050861"/>
              <a:gd name="connsiteY1" fmla="*/ 0 h 1791099"/>
              <a:gd name="connsiteX2" fmla="*/ 1871751 w 2050861"/>
              <a:gd name="connsiteY2" fmla="*/ 0 h 1791099"/>
              <a:gd name="connsiteX3" fmla="*/ 2050861 w 2050861"/>
              <a:gd name="connsiteY3" fmla="*/ 179110 h 1791099"/>
              <a:gd name="connsiteX4" fmla="*/ 2050861 w 2050861"/>
              <a:gd name="connsiteY4" fmla="*/ 1611989 h 1791099"/>
              <a:gd name="connsiteX5" fmla="*/ 1871751 w 2050861"/>
              <a:gd name="connsiteY5" fmla="*/ 1791099 h 1791099"/>
              <a:gd name="connsiteX6" fmla="*/ 179110 w 2050861"/>
              <a:gd name="connsiteY6" fmla="*/ 1791099 h 1791099"/>
              <a:gd name="connsiteX7" fmla="*/ 0 w 2050861"/>
              <a:gd name="connsiteY7" fmla="*/ 1611989 h 1791099"/>
              <a:gd name="connsiteX8" fmla="*/ 0 w 2050861"/>
              <a:gd name="connsiteY8" fmla="*/ 179110 h 179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861" h="1791099">
                <a:moveTo>
                  <a:pt x="0" y="179110"/>
                </a:moveTo>
                <a:cubicBezTo>
                  <a:pt x="0" y="80190"/>
                  <a:pt x="80190" y="0"/>
                  <a:pt x="179110" y="0"/>
                </a:cubicBezTo>
                <a:lnTo>
                  <a:pt x="1871751" y="0"/>
                </a:lnTo>
                <a:cubicBezTo>
                  <a:pt x="1970671" y="0"/>
                  <a:pt x="2050861" y="80190"/>
                  <a:pt x="2050861" y="179110"/>
                </a:cubicBezTo>
                <a:lnTo>
                  <a:pt x="2050861" y="1611989"/>
                </a:lnTo>
                <a:cubicBezTo>
                  <a:pt x="2050861" y="1710909"/>
                  <a:pt x="1970671" y="1791099"/>
                  <a:pt x="1871751" y="1791099"/>
                </a:cubicBezTo>
                <a:lnTo>
                  <a:pt x="179110" y="1791099"/>
                </a:lnTo>
                <a:cubicBezTo>
                  <a:pt x="80190" y="1791099"/>
                  <a:pt x="0" y="1710909"/>
                  <a:pt x="0" y="1611989"/>
                </a:cubicBezTo>
                <a:lnTo>
                  <a:pt x="0" y="17911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039" tIns="121039" rIns="121039" bIns="12103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Friday,</a:t>
            </a:r>
            <a:br>
              <a:rPr lang="en-US" sz="1400" b="1" kern="1200" dirty="0"/>
            </a:br>
            <a:r>
              <a:rPr lang="en-US" sz="1400" b="1" kern="1200" dirty="0"/>
              <a:t>December 15: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Confirm Sessions in </a:t>
            </a:r>
            <a:r>
              <a:rPr lang="en-US" sz="1400" kern="1200" dirty="0" err="1"/>
              <a:t>Confex</a:t>
            </a:r>
            <a:endParaRPr lang="en-US" sz="1400" kern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24AA43-0CF3-DC46-1046-E7347673F649}"/>
              </a:ext>
            </a:extLst>
          </p:cNvPr>
          <p:cNvGrpSpPr/>
          <p:nvPr/>
        </p:nvGrpSpPr>
        <p:grpSpPr>
          <a:xfrm>
            <a:off x="2818349" y="4577031"/>
            <a:ext cx="1436021" cy="1261800"/>
            <a:chOff x="4690" y="1137605"/>
            <a:chExt cx="2050861" cy="13458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EA73884-9D63-D3D8-2FCE-030629B076FC}"/>
                </a:ext>
              </a:extLst>
            </p:cNvPr>
            <p:cNvSpPr/>
            <p:nvPr/>
          </p:nvSpPr>
          <p:spPr>
            <a:xfrm>
              <a:off x="4690" y="1137605"/>
              <a:ext cx="2050861" cy="13458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400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8514B86A-3FBA-2782-5631-281AA1788764}"/>
                </a:ext>
              </a:extLst>
            </p:cNvPr>
            <p:cNvSpPr txBox="1"/>
            <p:nvPr/>
          </p:nvSpPr>
          <p:spPr>
            <a:xfrm>
              <a:off x="44109" y="1177024"/>
              <a:ext cx="1972023" cy="1267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Monday, April 8: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Call for Abstracts Deadline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D74DBE-E6EF-73D6-C043-80588788C26B}"/>
              </a:ext>
            </a:extLst>
          </p:cNvPr>
          <p:cNvGrpSpPr/>
          <p:nvPr/>
        </p:nvGrpSpPr>
        <p:grpSpPr>
          <a:xfrm>
            <a:off x="4333659" y="4584802"/>
            <a:ext cx="1436021" cy="1269572"/>
            <a:chOff x="5747103" y="1137605"/>
            <a:chExt cx="2050861" cy="134587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9A31AF8-EDAF-3513-1780-BAA317FE7CFC}"/>
                </a:ext>
              </a:extLst>
            </p:cNvPr>
            <p:cNvSpPr/>
            <p:nvPr/>
          </p:nvSpPr>
          <p:spPr>
            <a:xfrm>
              <a:off x="5747103" y="1137605"/>
              <a:ext cx="2050861" cy="13458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400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C4E8B8A3-67FB-8D2C-2D94-EE11466E9824}"/>
                </a:ext>
              </a:extLst>
            </p:cNvPr>
            <p:cNvSpPr txBox="1"/>
            <p:nvPr/>
          </p:nvSpPr>
          <p:spPr>
            <a:xfrm>
              <a:off x="5786522" y="1177024"/>
              <a:ext cx="1972023" cy="1267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Friday, May 17: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Abstract decisions due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08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D271C-DDCD-36DE-A5FB-95731FA7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15816"/>
            <a:ext cx="10515600" cy="1846659"/>
          </a:xfrm>
        </p:spPr>
        <p:txBody>
          <a:bodyPr/>
          <a:lstStyle/>
          <a:p>
            <a:r>
              <a:rPr lang="en-US" dirty="0"/>
              <a:t>Volunteer and Elected Positions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BE653-3A0F-40AE-5642-A25B19AD7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1E338E-72AB-1196-FFBD-7E8A54BEF656}"/>
              </a:ext>
            </a:extLst>
          </p:cNvPr>
          <p:cNvGrpSpPr/>
          <p:nvPr/>
        </p:nvGrpSpPr>
        <p:grpSpPr>
          <a:xfrm>
            <a:off x="7815697" y="4419601"/>
            <a:ext cx="4103030" cy="2176404"/>
            <a:chOff x="2663656" y="2354229"/>
            <a:chExt cx="4824654" cy="2559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7A3D64-4D79-750F-3B41-92AA50476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8179" y="2354229"/>
              <a:ext cx="2540131" cy="255918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2D61A4-BBA0-F90A-A190-4614C97571F9}"/>
                </a:ext>
              </a:extLst>
            </p:cNvPr>
            <p:cNvSpPr txBox="1"/>
            <p:nvPr/>
          </p:nvSpPr>
          <p:spPr>
            <a:xfrm>
              <a:off x="2663656" y="2853269"/>
              <a:ext cx="2284524" cy="155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  <a:latin typeface="+mj-lt"/>
                </a:rPr>
                <a:t>Join MAC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2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000C-55E7-9F91-D035-E14D75C9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2024 MAC Executive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6526A-4509-A64C-A637-1EE19D96A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b="156"/>
          <a:stretch/>
        </p:blipFill>
        <p:spPr>
          <a:xfrm>
            <a:off x="946141" y="762000"/>
            <a:ext cx="1512530" cy="1611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2BE28-5EA2-060B-502F-7B82162288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r="3061"/>
          <a:stretch/>
        </p:blipFill>
        <p:spPr>
          <a:xfrm>
            <a:off x="946141" y="2532704"/>
            <a:ext cx="1512530" cy="1611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F4DB98-3B39-CCD8-3D3F-4E47266AC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571" y="4338644"/>
            <a:ext cx="1465670" cy="1560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313A8C-D44F-6AF0-9603-1F79E443C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0922" y="752229"/>
            <a:ext cx="1620931" cy="1620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3FEB53-9AAB-681F-7900-1F0442121A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44" r="12895" b="18801"/>
          <a:stretch/>
        </p:blipFill>
        <p:spPr>
          <a:xfrm>
            <a:off x="6380532" y="2532704"/>
            <a:ext cx="1641712" cy="16275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070DD9-0537-CC7E-3E7C-E9EB731601ED}"/>
              </a:ext>
            </a:extLst>
          </p:cNvPr>
          <p:cNvSpPr txBox="1"/>
          <p:nvPr/>
        </p:nvSpPr>
        <p:spPr>
          <a:xfrm>
            <a:off x="2458671" y="752228"/>
            <a:ext cx="3561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MAC Chair (2024)</a:t>
            </a:r>
          </a:p>
          <a:p>
            <a:r>
              <a:rPr lang="en-US" sz="1600" dirty="0">
                <a:latin typeface="+mj-lt"/>
              </a:rPr>
              <a:t>Tayo Femi-Fowode, M.Sc., M.B.A.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Coordinates ExCom and core MAC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Manages review of Grimes and Eminent Engineer awards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6C726-8B0D-5E88-A399-B5F394C2EC26}"/>
              </a:ext>
            </a:extLst>
          </p:cNvPr>
          <p:cNvSpPr txBox="1"/>
          <p:nvPr/>
        </p:nvSpPr>
        <p:spPr>
          <a:xfrm>
            <a:off x="2458671" y="2532704"/>
            <a:ext cx="3561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MAC Chair-Elect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3-year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Chair in 2025, Past-Chair in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Manages review of Janice Lumpkin Travel Award and student travel awards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42E688-EF72-6C1D-5466-EA914CC43C86}"/>
              </a:ext>
            </a:extLst>
          </p:cNvPr>
          <p:cNvSpPr txBox="1"/>
          <p:nvPr/>
        </p:nvSpPr>
        <p:spPr>
          <a:xfrm>
            <a:off x="2435241" y="4313179"/>
            <a:ext cx="3660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MAC Past-Chair (2024)</a:t>
            </a:r>
          </a:p>
          <a:p>
            <a:r>
              <a:rPr lang="en-US" sz="1600" dirty="0">
                <a:latin typeface="+mj-lt"/>
              </a:rPr>
              <a:t>Carlos M. Rinaldi-Ramos, Ph.D.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Assists the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Manages review of Distinguished Service Award</a:t>
            </a:r>
          </a:p>
          <a:p>
            <a:endParaRPr lang="en-US" sz="16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BA21FD-C96B-BD71-C630-3599A50AA796}"/>
              </a:ext>
            </a:extLst>
          </p:cNvPr>
          <p:cNvSpPr txBox="1"/>
          <p:nvPr/>
        </p:nvSpPr>
        <p:spPr>
          <a:xfrm>
            <a:off x="8022244" y="762000"/>
            <a:ext cx="2757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Secretary (2024-2025)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2-year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Maintains meeting minutes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5B829-E2C5-C68E-DD61-9987E66593D9}"/>
              </a:ext>
            </a:extLst>
          </p:cNvPr>
          <p:cNvSpPr txBox="1"/>
          <p:nvPr/>
        </p:nvSpPr>
        <p:spPr>
          <a:xfrm>
            <a:off x="8022245" y="2532704"/>
            <a:ext cx="3560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Treasurer (2023-2025)</a:t>
            </a:r>
          </a:p>
          <a:p>
            <a:r>
              <a:rPr lang="en-US" sz="1600" dirty="0">
                <a:latin typeface="+mj-lt"/>
              </a:rPr>
              <a:t>Damilola Daramola, Ph.D.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Manages MAC 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4574E-4E42-36A0-8E63-B0B55D0FF4B5}"/>
              </a:ext>
            </a:extLst>
          </p:cNvPr>
          <p:cNvSpPr txBox="1"/>
          <p:nvPr/>
        </p:nvSpPr>
        <p:spPr>
          <a:xfrm>
            <a:off x="6129818" y="4648200"/>
            <a:ext cx="58335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+mj-lt"/>
              </a:rPr>
              <a:t>Open to Fellows, Senior Members, or Members of AIChE. </a:t>
            </a:r>
          </a:p>
          <a:p>
            <a:pPr marL="0" indent="0" algn="ctr">
              <a:buNone/>
            </a:pPr>
            <a:r>
              <a:rPr lang="en-US" sz="2400" b="1" dirty="0">
                <a:latin typeface="+mj-lt"/>
              </a:rPr>
              <a:t>AIChE graduate and undergraduate student members are ineligible to hold officer positions. </a:t>
            </a:r>
          </a:p>
        </p:txBody>
      </p:sp>
    </p:spTree>
    <p:extLst>
      <p:ext uri="{BB962C8B-B14F-4D97-AF65-F5344CB8AC3E}">
        <p14:creationId xmlns:p14="http://schemas.microsoft.com/office/powerpoint/2010/main" val="276643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FD81-D0CF-24DC-F15E-E32E50DF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MAC Leadership Positions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0643C9-9F25-088C-3217-EFEA937620D6}"/>
              </a:ext>
            </a:extLst>
          </p:cNvPr>
          <p:cNvGrpSpPr/>
          <p:nvPr/>
        </p:nvGrpSpPr>
        <p:grpSpPr>
          <a:xfrm>
            <a:off x="533400" y="762000"/>
            <a:ext cx="5343878" cy="1640987"/>
            <a:chOff x="6390922" y="752229"/>
            <a:chExt cx="5343878" cy="16409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B6B5B0-525D-B426-C5E4-0CB3E23D3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90922" y="752229"/>
              <a:ext cx="1620931" cy="162093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F85ADD-68C3-2969-3FED-7870E20E075C}"/>
                </a:ext>
              </a:extLst>
            </p:cNvPr>
            <p:cNvSpPr txBox="1"/>
            <p:nvPr/>
          </p:nvSpPr>
          <p:spPr>
            <a:xfrm>
              <a:off x="8022244" y="762000"/>
              <a:ext cx="37125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Fall 2024 Programming Chair</a:t>
              </a:r>
            </a:p>
            <a:p>
              <a:r>
                <a:rPr lang="en-US" sz="2000" dirty="0">
                  <a:latin typeface="+mj-lt"/>
                </a:rPr>
                <a:t>1-year term</a:t>
              </a:r>
            </a:p>
            <a:p>
              <a:r>
                <a:rPr lang="en-US" sz="2000" dirty="0">
                  <a:latin typeface="+mj-lt"/>
                </a:rPr>
                <a:t>Must be committed to attend 2024 Annual Meeting in San Diego, CA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690ECFC-C572-8A0D-D8D5-40755E7E4408}"/>
              </a:ext>
            </a:extLst>
          </p:cNvPr>
          <p:cNvGrpSpPr/>
          <p:nvPr/>
        </p:nvGrpSpPr>
        <p:grpSpPr>
          <a:xfrm>
            <a:off x="533400" y="2524371"/>
            <a:ext cx="5343879" cy="1620931"/>
            <a:chOff x="6390922" y="2514600"/>
            <a:chExt cx="5343879" cy="16209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D049F1-0ADF-2DF1-1FFB-07CB19BB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90922" y="2514600"/>
              <a:ext cx="1620931" cy="16209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BC1068-7FE6-4183-4C83-8623DFFF01A4}"/>
                </a:ext>
              </a:extLst>
            </p:cNvPr>
            <p:cNvSpPr txBox="1"/>
            <p:nvPr/>
          </p:nvSpPr>
          <p:spPr>
            <a:xfrm>
              <a:off x="8022245" y="2524371"/>
              <a:ext cx="3712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Spring 2025 Programming Chair</a:t>
              </a:r>
            </a:p>
            <a:p>
              <a:r>
                <a:rPr lang="en-US" sz="2000" dirty="0">
                  <a:latin typeface="+mj-lt"/>
                </a:rPr>
                <a:t>1-year term</a:t>
              </a:r>
            </a:p>
            <a:p>
              <a:r>
                <a:rPr lang="en-US" sz="2000" dirty="0">
                  <a:latin typeface="+mj-lt"/>
                </a:rPr>
                <a:t>Must be committed to attend 2025 Spring Meeting – venue TBD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C8D9D9-6D20-16E8-EED5-E265F1778844}"/>
              </a:ext>
            </a:extLst>
          </p:cNvPr>
          <p:cNvGrpSpPr/>
          <p:nvPr/>
        </p:nvGrpSpPr>
        <p:grpSpPr>
          <a:xfrm>
            <a:off x="6095999" y="2524370"/>
            <a:ext cx="5343879" cy="1948763"/>
            <a:chOff x="6390922" y="2514600"/>
            <a:chExt cx="5343879" cy="19487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06E194-ACDB-5BB7-8EE0-1F70C1E69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90922" y="2514600"/>
              <a:ext cx="1620931" cy="162093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EF96D7-6743-2870-7078-9E4F846B818B}"/>
                </a:ext>
              </a:extLst>
            </p:cNvPr>
            <p:cNvSpPr txBox="1"/>
            <p:nvPr/>
          </p:nvSpPr>
          <p:spPr>
            <a:xfrm>
              <a:off x="8022245" y="2524371"/>
              <a:ext cx="371255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Member-at-Large</a:t>
              </a:r>
            </a:p>
            <a:p>
              <a:r>
                <a:rPr lang="en-US" sz="2000" dirty="0">
                  <a:latin typeface="+mj-lt"/>
                </a:rPr>
                <a:t>2-3 positions</a:t>
              </a:r>
            </a:p>
            <a:p>
              <a:r>
                <a:rPr lang="en-US" sz="2000" dirty="0">
                  <a:latin typeface="+mj-lt"/>
                </a:rPr>
                <a:t>1-year term</a:t>
              </a:r>
            </a:p>
            <a:p>
              <a:r>
                <a:rPr lang="en-US" sz="2000" dirty="0">
                  <a:latin typeface="+mj-lt"/>
                </a:rPr>
                <a:t>Ideally at least one representative from industry, one who is an early career professional or trainee.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AAACED-EF93-09ED-1FE0-B2853639BA99}"/>
              </a:ext>
            </a:extLst>
          </p:cNvPr>
          <p:cNvGrpSpPr/>
          <p:nvPr/>
        </p:nvGrpSpPr>
        <p:grpSpPr>
          <a:xfrm>
            <a:off x="533400" y="4286740"/>
            <a:ext cx="5343879" cy="1640987"/>
            <a:chOff x="6390922" y="2514600"/>
            <a:chExt cx="5343879" cy="164098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6E69FB-2040-8349-6A7C-F53215048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90922" y="2514600"/>
              <a:ext cx="1620931" cy="16209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C5FD85-3B53-5C3E-4250-CEF9CDCE0928}"/>
                </a:ext>
              </a:extLst>
            </p:cNvPr>
            <p:cNvSpPr txBox="1"/>
            <p:nvPr/>
          </p:nvSpPr>
          <p:spPr>
            <a:xfrm>
              <a:off x="8022245" y="2524371"/>
              <a:ext cx="37125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Scholarship Review Chair</a:t>
              </a:r>
            </a:p>
            <a:p>
              <a:r>
                <a:rPr lang="en-US" sz="2000" dirty="0">
                  <a:latin typeface="+mj-lt"/>
                </a:rPr>
                <a:t>2-year term</a:t>
              </a:r>
            </a:p>
            <a:p>
              <a:r>
                <a:rPr lang="en-US" sz="2000" dirty="0">
                  <a:latin typeface="+mj-lt"/>
                </a:rPr>
                <a:t>Coordinates review of undergraduate scholarship &amp; award applications.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07C35A-64AA-5D00-745B-718066B2F877}"/>
              </a:ext>
            </a:extLst>
          </p:cNvPr>
          <p:cNvGrpSpPr/>
          <p:nvPr/>
        </p:nvGrpSpPr>
        <p:grpSpPr>
          <a:xfrm>
            <a:off x="6101315" y="777820"/>
            <a:ext cx="5785885" cy="1637756"/>
            <a:chOff x="6380531" y="4296792"/>
            <a:chExt cx="5785885" cy="163775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4769A70-4FCB-8267-7A5B-4CC6AB13D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" b="431"/>
            <a:stretch/>
          </p:blipFill>
          <p:spPr>
            <a:xfrm>
              <a:off x="6380531" y="4296792"/>
              <a:ext cx="1641713" cy="162754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8FDF93-CD03-56E2-CBD7-2AC046A577BE}"/>
                </a:ext>
              </a:extLst>
            </p:cNvPr>
            <p:cNvSpPr txBox="1"/>
            <p:nvPr/>
          </p:nvSpPr>
          <p:spPr>
            <a:xfrm>
              <a:off x="8022244" y="4303332"/>
              <a:ext cx="414417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Communications Chair (2024-2025)</a:t>
              </a:r>
            </a:p>
            <a:p>
              <a:r>
                <a:rPr lang="en-US" sz="2000" dirty="0">
                  <a:latin typeface="+mj-lt"/>
                </a:rPr>
                <a:t>2-year term</a:t>
              </a:r>
            </a:p>
            <a:p>
              <a:r>
                <a:rPr lang="en-US" sz="2000" dirty="0">
                  <a:latin typeface="+mj-lt"/>
                </a:rPr>
                <a:t>Manages all MAC communications</a:t>
              </a:r>
            </a:p>
            <a:p>
              <a:r>
                <a:rPr lang="en-US" sz="2000" dirty="0">
                  <a:latin typeface="+mj-lt"/>
                </a:rPr>
                <a:t>Chairs the communications committee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74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E291-8654-C4E8-0837-D4CB8898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Nominations and Elections Process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64CB2FA1-05D8-78D7-E4BE-8C471B018827}"/>
              </a:ext>
            </a:extLst>
          </p:cNvPr>
          <p:cNvSpPr/>
          <p:nvPr/>
        </p:nvSpPr>
        <p:spPr>
          <a:xfrm>
            <a:off x="363952" y="1909960"/>
            <a:ext cx="2526368" cy="975178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0C6AD2-EA31-8D02-FFE9-B35486F34831}"/>
              </a:ext>
            </a:extLst>
          </p:cNvPr>
          <p:cNvSpPr/>
          <p:nvPr/>
        </p:nvSpPr>
        <p:spPr>
          <a:xfrm>
            <a:off x="1037650" y="2153754"/>
            <a:ext cx="2133377" cy="2194606"/>
          </a:xfrm>
          <a:custGeom>
            <a:avLst/>
            <a:gdLst>
              <a:gd name="connsiteX0" fmla="*/ 0 w 2133377"/>
              <a:gd name="connsiteY0" fmla="*/ 97518 h 975178"/>
              <a:gd name="connsiteX1" fmla="*/ 97518 w 2133377"/>
              <a:gd name="connsiteY1" fmla="*/ 0 h 975178"/>
              <a:gd name="connsiteX2" fmla="*/ 2035859 w 2133377"/>
              <a:gd name="connsiteY2" fmla="*/ 0 h 975178"/>
              <a:gd name="connsiteX3" fmla="*/ 2133377 w 2133377"/>
              <a:gd name="connsiteY3" fmla="*/ 97518 h 975178"/>
              <a:gd name="connsiteX4" fmla="*/ 2133377 w 2133377"/>
              <a:gd name="connsiteY4" fmla="*/ 877660 h 975178"/>
              <a:gd name="connsiteX5" fmla="*/ 2035859 w 2133377"/>
              <a:gd name="connsiteY5" fmla="*/ 975178 h 975178"/>
              <a:gd name="connsiteX6" fmla="*/ 97518 w 2133377"/>
              <a:gd name="connsiteY6" fmla="*/ 975178 h 975178"/>
              <a:gd name="connsiteX7" fmla="*/ 0 w 2133377"/>
              <a:gd name="connsiteY7" fmla="*/ 877660 h 975178"/>
              <a:gd name="connsiteX8" fmla="*/ 0 w 2133377"/>
              <a:gd name="connsiteY8" fmla="*/ 97518 h 97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377" h="975178">
                <a:moveTo>
                  <a:pt x="0" y="97518"/>
                </a:moveTo>
                <a:cubicBezTo>
                  <a:pt x="0" y="43660"/>
                  <a:pt x="43660" y="0"/>
                  <a:pt x="97518" y="0"/>
                </a:cubicBezTo>
                <a:lnTo>
                  <a:pt x="2035859" y="0"/>
                </a:lnTo>
                <a:cubicBezTo>
                  <a:pt x="2089717" y="0"/>
                  <a:pt x="2133377" y="43660"/>
                  <a:pt x="2133377" y="97518"/>
                </a:cubicBezTo>
                <a:lnTo>
                  <a:pt x="2133377" y="877660"/>
                </a:lnTo>
                <a:cubicBezTo>
                  <a:pt x="2133377" y="931518"/>
                  <a:pt x="2089717" y="975178"/>
                  <a:pt x="2035859" y="975178"/>
                </a:cubicBezTo>
                <a:lnTo>
                  <a:pt x="97518" y="975178"/>
                </a:lnTo>
                <a:cubicBezTo>
                  <a:pt x="43660" y="975178"/>
                  <a:pt x="0" y="931518"/>
                  <a:pt x="0" y="877660"/>
                </a:cubicBezTo>
                <a:lnTo>
                  <a:pt x="0" y="9751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130" tIns="128130" rIns="128130" bIns="12813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Solicit additional nominations from professional MAC members during business meeting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10A39B2C-EFDE-0071-99BE-F6777E89C02B}"/>
              </a:ext>
            </a:extLst>
          </p:cNvPr>
          <p:cNvSpPr/>
          <p:nvPr/>
        </p:nvSpPr>
        <p:spPr>
          <a:xfrm>
            <a:off x="3249626" y="1909960"/>
            <a:ext cx="2526368" cy="975178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29F6CD-310E-8C83-80DC-5795616CEA5F}"/>
              </a:ext>
            </a:extLst>
          </p:cNvPr>
          <p:cNvSpPr/>
          <p:nvPr/>
        </p:nvSpPr>
        <p:spPr>
          <a:xfrm>
            <a:off x="3923324" y="2153754"/>
            <a:ext cx="2133377" cy="2194606"/>
          </a:xfrm>
          <a:custGeom>
            <a:avLst/>
            <a:gdLst>
              <a:gd name="connsiteX0" fmla="*/ 0 w 2133377"/>
              <a:gd name="connsiteY0" fmla="*/ 97518 h 975178"/>
              <a:gd name="connsiteX1" fmla="*/ 97518 w 2133377"/>
              <a:gd name="connsiteY1" fmla="*/ 0 h 975178"/>
              <a:gd name="connsiteX2" fmla="*/ 2035859 w 2133377"/>
              <a:gd name="connsiteY2" fmla="*/ 0 h 975178"/>
              <a:gd name="connsiteX3" fmla="*/ 2133377 w 2133377"/>
              <a:gd name="connsiteY3" fmla="*/ 97518 h 975178"/>
              <a:gd name="connsiteX4" fmla="*/ 2133377 w 2133377"/>
              <a:gd name="connsiteY4" fmla="*/ 877660 h 975178"/>
              <a:gd name="connsiteX5" fmla="*/ 2035859 w 2133377"/>
              <a:gd name="connsiteY5" fmla="*/ 975178 h 975178"/>
              <a:gd name="connsiteX6" fmla="*/ 97518 w 2133377"/>
              <a:gd name="connsiteY6" fmla="*/ 975178 h 975178"/>
              <a:gd name="connsiteX7" fmla="*/ 0 w 2133377"/>
              <a:gd name="connsiteY7" fmla="*/ 877660 h 975178"/>
              <a:gd name="connsiteX8" fmla="*/ 0 w 2133377"/>
              <a:gd name="connsiteY8" fmla="*/ 97518 h 97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377" h="975178">
                <a:moveTo>
                  <a:pt x="0" y="97518"/>
                </a:moveTo>
                <a:cubicBezTo>
                  <a:pt x="0" y="43660"/>
                  <a:pt x="43660" y="0"/>
                  <a:pt x="97518" y="0"/>
                </a:cubicBezTo>
                <a:lnTo>
                  <a:pt x="2035859" y="0"/>
                </a:lnTo>
                <a:cubicBezTo>
                  <a:pt x="2089717" y="0"/>
                  <a:pt x="2133377" y="43660"/>
                  <a:pt x="2133377" y="97518"/>
                </a:cubicBezTo>
                <a:lnTo>
                  <a:pt x="2133377" y="877660"/>
                </a:lnTo>
                <a:cubicBezTo>
                  <a:pt x="2133377" y="931518"/>
                  <a:pt x="2089717" y="975178"/>
                  <a:pt x="2035859" y="975178"/>
                </a:cubicBezTo>
                <a:lnTo>
                  <a:pt x="97518" y="975178"/>
                </a:lnTo>
                <a:cubicBezTo>
                  <a:pt x="43660" y="975178"/>
                  <a:pt x="0" y="931518"/>
                  <a:pt x="0" y="877660"/>
                </a:cubicBezTo>
                <a:lnTo>
                  <a:pt x="0" y="9751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130" tIns="128130" rIns="128130" bIns="12813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Contact nominees with position details and requesting information to be reviewed by ExCom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808978E6-40EF-B63C-7CDE-D15BE5F8E2DC}"/>
              </a:ext>
            </a:extLst>
          </p:cNvPr>
          <p:cNvSpPr/>
          <p:nvPr/>
        </p:nvSpPr>
        <p:spPr>
          <a:xfrm>
            <a:off x="6135300" y="1909960"/>
            <a:ext cx="2526368" cy="975178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BAA758-87D2-D1AC-83DB-EA1E2772B6A6}"/>
              </a:ext>
            </a:extLst>
          </p:cNvPr>
          <p:cNvSpPr/>
          <p:nvPr/>
        </p:nvSpPr>
        <p:spPr>
          <a:xfrm>
            <a:off x="6808998" y="2153754"/>
            <a:ext cx="2133377" cy="2194606"/>
          </a:xfrm>
          <a:custGeom>
            <a:avLst/>
            <a:gdLst>
              <a:gd name="connsiteX0" fmla="*/ 0 w 2133377"/>
              <a:gd name="connsiteY0" fmla="*/ 97518 h 975178"/>
              <a:gd name="connsiteX1" fmla="*/ 97518 w 2133377"/>
              <a:gd name="connsiteY1" fmla="*/ 0 h 975178"/>
              <a:gd name="connsiteX2" fmla="*/ 2035859 w 2133377"/>
              <a:gd name="connsiteY2" fmla="*/ 0 h 975178"/>
              <a:gd name="connsiteX3" fmla="*/ 2133377 w 2133377"/>
              <a:gd name="connsiteY3" fmla="*/ 97518 h 975178"/>
              <a:gd name="connsiteX4" fmla="*/ 2133377 w 2133377"/>
              <a:gd name="connsiteY4" fmla="*/ 877660 h 975178"/>
              <a:gd name="connsiteX5" fmla="*/ 2035859 w 2133377"/>
              <a:gd name="connsiteY5" fmla="*/ 975178 h 975178"/>
              <a:gd name="connsiteX6" fmla="*/ 97518 w 2133377"/>
              <a:gd name="connsiteY6" fmla="*/ 975178 h 975178"/>
              <a:gd name="connsiteX7" fmla="*/ 0 w 2133377"/>
              <a:gd name="connsiteY7" fmla="*/ 877660 h 975178"/>
              <a:gd name="connsiteX8" fmla="*/ 0 w 2133377"/>
              <a:gd name="connsiteY8" fmla="*/ 97518 h 97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377" h="975178">
                <a:moveTo>
                  <a:pt x="0" y="97518"/>
                </a:moveTo>
                <a:cubicBezTo>
                  <a:pt x="0" y="43660"/>
                  <a:pt x="43660" y="0"/>
                  <a:pt x="97518" y="0"/>
                </a:cubicBezTo>
                <a:lnTo>
                  <a:pt x="2035859" y="0"/>
                </a:lnTo>
                <a:cubicBezTo>
                  <a:pt x="2089717" y="0"/>
                  <a:pt x="2133377" y="43660"/>
                  <a:pt x="2133377" y="97518"/>
                </a:cubicBezTo>
                <a:lnTo>
                  <a:pt x="2133377" y="877660"/>
                </a:lnTo>
                <a:cubicBezTo>
                  <a:pt x="2133377" y="931518"/>
                  <a:pt x="2089717" y="975178"/>
                  <a:pt x="2035859" y="975178"/>
                </a:cubicBezTo>
                <a:lnTo>
                  <a:pt x="97518" y="975178"/>
                </a:lnTo>
                <a:cubicBezTo>
                  <a:pt x="43660" y="975178"/>
                  <a:pt x="0" y="931518"/>
                  <a:pt x="0" y="877660"/>
                </a:cubicBezTo>
                <a:lnTo>
                  <a:pt x="0" y="9751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130" tIns="128130" rIns="128130" bIns="12813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ExCom selects slate of candidates for each position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5BE94C32-F9DF-1968-484E-20F96AF3E5DE}"/>
              </a:ext>
            </a:extLst>
          </p:cNvPr>
          <p:cNvSpPr/>
          <p:nvPr/>
        </p:nvSpPr>
        <p:spPr>
          <a:xfrm>
            <a:off x="9020973" y="1909960"/>
            <a:ext cx="2526368" cy="975178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6B4C85-4E9C-D9CA-424E-003576EFE5A1}"/>
              </a:ext>
            </a:extLst>
          </p:cNvPr>
          <p:cNvSpPr/>
          <p:nvPr/>
        </p:nvSpPr>
        <p:spPr>
          <a:xfrm>
            <a:off x="9694671" y="2153754"/>
            <a:ext cx="2133377" cy="2194606"/>
          </a:xfrm>
          <a:custGeom>
            <a:avLst/>
            <a:gdLst>
              <a:gd name="connsiteX0" fmla="*/ 0 w 2133377"/>
              <a:gd name="connsiteY0" fmla="*/ 97518 h 975178"/>
              <a:gd name="connsiteX1" fmla="*/ 97518 w 2133377"/>
              <a:gd name="connsiteY1" fmla="*/ 0 h 975178"/>
              <a:gd name="connsiteX2" fmla="*/ 2035859 w 2133377"/>
              <a:gd name="connsiteY2" fmla="*/ 0 h 975178"/>
              <a:gd name="connsiteX3" fmla="*/ 2133377 w 2133377"/>
              <a:gd name="connsiteY3" fmla="*/ 97518 h 975178"/>
              <a:gd name="connsiteX4" fmla="*/ 2133377 w 2133377"/>
              <a:gd name="connsiteY4" fmla="*/ 877660 h 975178"/>
              <a:gd name="connsiteX5" fmla="*/ 2035859 w 2133377"/>
              <a:gd name="connsiteY5" fmla="*/ 975178 h 975178"/>
              <a:gd name="connsiteX6" fmla="*/ 97518 w 2133377"/>
              <a:gd name="connsiteY6" fmla="*/ 975178 h 975178"/>
              <a:gd name="connsiteX7" fmla="*/ 0 w 2133377"/>
              <a:gd name="connsiteY7" fmla="*/ 877660 h 975178"/>
              <a:gd name="connsiteX8" fmla="*/ 0 w 2133377"/>
              <a:gd name="connsiteY8" fmla="*/ 97518 h 97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377" h="975178">
                <a:moveTo>
                  <a:pt x="0" y="97518"/>
                </a:moveTo>
                <a:cubicBezTo>
                  <a:pt x="0" y="43660"/>
                  <a:pt x="43660" y="0"/>
                  <a:pt x="97518" y="0"/>
                </a:cubicBezTo>
                <a:lnTo>
                  <a:pt x="2035859" y="0"/>
                </a:lnTo>
                <a:cubicBezTo>
                  <a:pt x="2089717" y="0"/>
                  <a:pt x="2133377" y="43660"/>
                  <a:pt x="2133377" y="97518"/>
                </a:cubicBezTo>
                <a:lnTo>
                  <a:pt x="2133377" y="877660"/>
                </a:lnTo>
                <a:cubicBezTo>
                  <a:pt x="2133377" y="931518"/>
                  <a:pt x="2089717" y="975178"/>
                  <a:pt x="2035859" y="975178"/>
                </a:cubicBezTo>
                <a:lnTo>
                  <a:pt x="97518" y="975178"/>
                </a:lnTo>
                <a:cubicBezTo>
                  <a:pt x="43660" y="975178"/>
                  <a:pt x="0" y="931518"/>
                  <a:pt x="0" y="877660"/>
                </a:cubicBezTo>
                <a:lnTo>
                  <a:pt x="0" y="9751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130" tIns="128130" rIns="128130" bIns="12813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Professional members asked to vote on candidate slate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457EFC-C0B6-18A2-BEC8-54D2C71D408F}"/>
              </a:ext>
            </a:extLst>
          </p:cNvPr>
          <p:cNvSpPr txBox="1"/>
          <p:nvPr/>
        </p:nvSpPr>
        <p:spPr>
          <a:xfrm>
            <a:off x="963671" y="1143000"/>
            <a:ext cx="1034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 has many positions to fill to address expanded role of a community.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91B9AF-8CD7-DEEF-3980-7128E17032F0}"/>
              </a:ext>
            </a:extLst>
          </p:cNvPr>
          <p:cNvSpPr txBox="1"/>
          <p:nvPr/>
        </p:nvSpPr>
        <p:spPr>
          <a:xfrm>
            <a:off x="924370" y="4592154"/>
            <a:ext cx="1034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 adapted from SIOC / AIChE Executive Committee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FD5EE-81EC-6265-5732-CEBB95295F4B}"/>
              </a:ext>
            </a:extLst>
          </p:cNvPr>
          <p:cNvSpPr txBox="1"/>
          <p:nvPr/>
        </p:nvSpPr>
        <p:spPr>
          <a:xfrm>
            <a:off x="3204187" y="5049891"/>
            <a:ext cx="570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Send contact information of nominees to </a:t>
            </a:r>
            <a:br>
              <a:rPr lang="en-US" b="1" dirty="0"/>
            </a:br>
            <a:r>
              <a:rPr lang="en-US" b="1" dirty="0"/>
              <a:t>Bryan Deschamps (</a:t>
            </a:r>
            <a:r>
              <a:rPr lang="en-US" b="1" dirty="0">
                <a:hlinkClick r:id="rId3"/>
              </a:rPr>
              <a:t>bryad@aiche.org</a:t>
            </a:r>
            <a:r>
              <a:rPr lang="en-US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889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3869-313D-C818-1A84-1D20197D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AIChE Minority Affairs Community (MAC)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F3C9-4A62-C13B-78F2-DA9D92218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929" y="1295400"/>
            <a:ext cx="5290457" cy="48815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/>
              <a:t>The Minority Affairs Community (MAC) provides a supportive environment for Chemical Engineers of </a:t>
            </a:r>
            <a:r>
              <a:rPr lang="en-US" sz="2800" b="1" dirty="0"/>
              <a:t>underrepresented races</a:t>
            </a:r>
            <a:r>
              <a:rPr lang="en-US" sz="2800" dirty="0"/>
              <a:t>, </a:t>
            </a:r>
            <a:r>
              <a:rPr lang="en-US" sz="2800" b="1" dirty="0"/>
              <a:t>ethnicities</a:t>
            </a:r>
            <a:r>
              <a:rPr lang="en-US" sz="2800" dirty="0"/>
              <a:t>, </a:t>
            </a:r>
            <a:r>
              <a:rPr lang="en-US" sz="2800" b="1" dirty="0"/>
              <a:t>cultures</a:t>
            </a:r>
            <a:r>
              <a:rPr lang="en-US" sz="2800" dirty="0"/>
              <a:t>, and their </a:t>
            </a:r>
            <a:r>
              <a:rPr lang="en-US" sz="2800" b="1" dirty="0"/>
              <a:t>allies</a:t>
            </a:r>
            <a:r>
              <a:rPr lang="en-US" sz="2800" dirty="0"/>
              <a:t>, to develop within their profession. </a:t>
            </a:r>
          </a:p>
          <a:p>
            <a:pPr marL="0" indent="0" algn="ctr">
              <a:buNone/>
            </a:pPr>
            <a:r>
              <a:rPr lang="en-US" sz="2800" dirty="0"/>
              <a:t>MAC is committed to fostering a more equitable and accommodating field of Chemical Engineering where </a:t>
            </a:r>
            <a:r>
              <a:rPr lang="en-US" sz="2800" b="1" dirty="0"/>
              <a:t>people of various backgrounds and experiences can feel safe and celebrated</a:t>
            </a:r>
            <a:r>
              <a:rPr lang="en-US" sz="2800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24566A-4B33-9514-1D64-57159E8647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5386" y="1600200"/>
            <a:ext cx="6656614" cy="3096099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0B65632-D3E6-2A6E-4F24-4E5ABE68D24C}"/>
              </a:ext>
            </a:extLst>
          </p:cNvPr>
          <p:cNvGrpSpPr/>
          <p:nvPr/>
        </p:nvGrpSpPr>
        <p:grpSpPr>
          <a:xfrm>
            <a:off x="8610600" y="4875269"/>
            <a:ext cx="3308126" cy="1720735"/>
            <a:chOff x="2568265" y="2354229"/>
            <a:chExt cx="4920045" cy="25591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68BDA4-BD43-A916-BE66-14DA596E7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8179" y="2354229"/>
              <a:ext cx="2540131" cy="25591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FBBB04-95B7-78B9-794E-2985150496B6}"/>
                </a:ext>
              </a:extLst>
            </p:cNvPr>
            <p:cNvSpPr txBox="1"/>
            <p:nvPr/>
          </p:nvSpPr>
          <p:spPr>
            <a:xfrm>
              <a:off x="2568265" y="2588951"/>
              <a:ext cx="2540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  <a:latin typeface="+mj-lt"/>
                </a:rPr>
                <a:t>Join MAC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04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685800" y="2703407"/>
            <a:ext cx="10811577" cy="4017955"/>
            <a:chOff x="0" y="0"/>
            <a:chExt cx="4593454" cy="1707086"/>
          </a:xfrm>
          <a:solidFill>
            <a:schemeClr val="bg1"/>
          </a:solidFill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4593454" cy="174518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4593454" cy="1707086"/>
            </a:xfrm>
            <a:custGeom>
              <a:avLst/>
              <a:gdLst/>
              <a:ahLst/>
              <a:cxnLst/>
              <a:rect l="l" t="t" r="r" b="b"/>
              <a:pathLst>
                <a:path w="4593454" h="1707086">
                  <a:moveTo>
                    <a:pt x="0" y="0"/>
                  </a:moveTo>
                  <a:lnTo>
                    <a:pt x="4593454" y="0"/>
                  </a:lnTo>
                  <a:lnTo>
                    <a:pt x="4593454" y="1707086"/>
                  </a:lnTo>
                  <a:lnTo>
                    <a:pt x="0" y="1707086"/>
                  </a:lnTo>
                  <a:close/>
                </a:path>
              </a:pathLst>
            </a:custGeom>
            <a:grpFill/>
            <a:ln w="38100" cap="sq">
              <a:solidFill>
                <a:srgbClr val="00265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reeform 2"/>
          <p:cNvSpPr/>
          <p:nvPr/>
        </p:nvSpPr>
        <p:spPr>
          <a:xfrm>
            <a:off x="7987917" y="5204804"/>
            <a:ext cx="3230257" cy="1212724"/>
          </a:xfrm>
          <a:custGeom>
            <a:avLst/>
            <a:gdLst/>
            <a:ahLst/>
            <a:cxnLst/>
            <a:rect l="l" t="t" r="r" b="b"/>
            <a:pathLst>
              <a:path w="4845385" h="1819086">
                <a:moveTo>
                  <a:pt x="0" y="0"/>
                </a:moveTo>
                <a:lnTo>
                  <a:pt x="4845385" y="0"/>
                </a:lnTo>
                <a:lnTo>
                  <a:pt x="4845385" y="1819087"/>
                </a:lnTo>
                <a:lnTo>
                  <a:pt x="0" y="18190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53970" y="4685716"/>
            <a:ext cx="3468241" cy="1935857"/>
          </a:xfrm>
          <a:custGeom>
            <a:avLst/>
            <a:gdLst/>
            <a:ahLst/>
            <a:cxnLst/>
            <a:rect l="l" t="t" r="r" b="b"/>
            <a:pathLst>
              <a:path w="5202361" h="2903786">
                <a:moveTo>
                  <a:pt x="0" y="0"/>
                </a:moveTo>
                <a:lnTo>
                  <a:pt x="5202362" y="0"/>
                </a:lnTo>
                <a:lnTo>
                  <a:pt x="5202362" y="2903786"/>
                </a:lnTo>
                <a:lnTo>
                  <a:pt x="0" y="290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69585" y="4826208"/>
            <a:ext cx="3020804" cy="1654875"/>
          </a:xfrm>
          <a:custGeom>
            <a:avLst/>
            <a:gdLst/>
            <a:ahLst/>
            <a:cxnLst/>
            <a:rect l="l" t="t" r="r" b="b"/>
            <a:pathLst>
              <a:path w="4531206" h="2482313">
                <a:moveTo>
                  <a:pt x="0" y="0"/>
                </a:moveTo>
                <a:lnTo>
                  <a:pt x="4531206" y="0"/>
                </a:lnTo>
                <a:lnTo>
                  <a:pt x="4531206" y="2482313"/>
                </a:lnTo>
                <a:lnTo>
                  <a:pt x="0" y="24823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990389" y="2735112"/>
            <a:ext cx="3978191" cy="2217888"/>
          </a:xfrm>
          <a:custGeom>
            <a:avLst/>
            <a:gdLst/>
            <a:ahLst/>
            <a:cxnLst/>
            <a:rect l="l" t="t" r="r" b="b"/>
            <a:pathLst>
              <a:path w="5967286" h="3326832">
                <a:moveTo>
                  <a:pt x="0" y="0"/>
                </a:moveTo>
                <a:lnTo>
                  <a:pt x="5967286" y="0"/>
                </a:lnTo>
                <a:lnTo>
                  <a:pt x="5967286" y="3326832"/>
                </a:lnTo>
                <a:lnTo>
                  <a:pt x="0" y="33268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688550" y="2739945"/>
            <a:ext cx="3648134" cy="2051539"/>
          </a:xfrm>
          <a:custGeom>
            <a:avLst/>
            <a:gdLst/>
            <a:ahLst/>
            <a:cxnLst/>
            <a:rect l="l" t="t" r="r" b="b"/>
            <a:pathLst>
              <a:path w="5472201" h="3077308">
                <a:moveTo>
                  <a:pt x="0" y="0"/>
                </a:moveTo>
                <a:lnTo>
                  <a:pt x="5472201" y="0"/>
                </a:lnTo>
                <a:lnTo>
                  <a:pt x="5472201" y="3077308"/>
                </a:lnTo>
                <a:lnTo>
                  <a:pt x="0" y="30773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379091" y="1480945"/>
            <a:ext cx="3058496" cy="797633"/>
            <a:chOff x="0" y="0"/>
            <a:chExt cx="1299446" cy="3388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9446" cy="338886"/>
            </a:xfrm>
            <a:custGeom>
              <a:avLst/>
              <a:gdLst/>
              <a:ahLst/>
              <a:cxnLst/>
              <a:rect l="l" t="t" r="r" b="b"/>
              <a:pathLst>
                <a:path w="1299446" h="338886">
                  <a:moveTo>
                    <a:pt x="0" y="0"/>
                  </a:moveTo>
                  <a:lnTo>
                    <a:pt x="1299446" y="0"/>
                  </a:lnTo>
                  <a:lnTo>
                    <a:pt x="1299446" y="338886"/>
                  </a:lnTo>
                  <a:lnTo>
                    <a:pt x="0" y="3388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265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99446" cy="3769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90958" y="3192060"/>
            <a:ext cx="2389603" cy="58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  <a:spcBef>
                <a:spcPct val="0"/>
              </a:spcBef>
            </a:pPr>
            <a:r>
              <a:rPr lang="en-US" sz="1725">
                <a:solidFill>
                  <a:srgbClr val="000000"/>
                </a:solidFill>
                <a:latin typeface="Canva Sans Bold"/>
              </a:rPr>
              <a:t>Global Society Initiative Committee (GSIC)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65507" y="1480945"/>
            <a:ext cx="3228960" cy="797633"/>
            <a:chOff x="0" y="0"/>
            <a:chExt cx="1371870" cy="3388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1870" cy="338886"/>
            </a:xfrm>
            <a:custGeom>
              <a:avLst/>
              <a:gdLst/>
              <a:ahLst/>
              <a:cxnLst/>
              <a:rect l="l" t="t" r="r" b="b"/>
              <a:pathLst>
                <a:path w="1371870" h="338886">
                  <a:moveTo>
                    <a:pt x="0" y="0"/>
                  </a:moveTo>
                  <a:lnTo>
                    <a:pt x="1371870" y="0"/>
                  </a:lnTo>
                  <a:lnTo>
                    <a:pt x="1371870" y="338886"/>
                  </a:lnTo>
                  <a:lnTo>
                    <a:pt x="0" y="3388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6A6A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71870" cy="3769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30248" y="1480945"/>
            <a:ext cx="3767129" cy="797633"/>
            <a:chOff x="0" y="0"/>
            <a:chExt cx="1600519" cy="33888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00519" cy="338886"/>
            </a:xfrm>
            <a:custGeom>
              <a:avLst/>
              <a:gdLst/>
              <a:ahLst/>
              <a:cxnLst/>
              <a:rect l="l" t="t" r="r" b="b"/>
              <a:pathLst>
                <a:path w="1600519" h="338886">
                  <a:moveTo>
                    <a:pt x="0" y="0"/>
                  </a:moveTo>
                  <a:lnTo>
                    <a:pt x="1600519" y="0"/>
                  </a:lnTo>
                  <a:lnTo>
                    <a:pt x="1600519" y="338886"/>
                  </a:lnTo>
                  <a:lnTo>
                    <a:pt x="0" y="3388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6A6A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600519" cy="3769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16134" y="104845"/>
            <a:ext cx="2325914" cy="760767"/>
          </a:xfrm>
          <a:custGeom>
            <a:avLst/>
            <a:gdLst/>
            <a:ahLst/>
            <a:cxnLst/>
            <a:rect l="l" t="t" r="r" b="b"/>
            <a:pathLst>
              <a:path w="3488871" h="1141151">
                <a:moveTo>
                  <a:pt x="0" y="0"/>
                </a:moveTo>
                <a:lnTo>
                  <a:pt x="3488871" y="0"/>
                </a:lnTo>
                <a:lnTo>
                  <a:pt x="3488871" y="1141152"/>
                </a:lnTo>
                <a:lnTo>
                  <a:pt x="0" y="11411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5668892" y="148503"/>
            <a:ext cx="4209870" cy="58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1"/>
              </a:lnSpc>
              <a:spcBef>
                <a:spcPct val="0"/>
              </a:spcBef>
            </a:pPr>
            <a:r>
              <a:rPr lang="en-US" sz="3579">
                <a:solidFill>
                  <a:srgbClr val="0071BC"/>
                </a:solidFill>
                <a:latin typeface="Canva Sans Bold"/>
              </a:rPr>
              <a:t>Board of Directors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996095" y="86412"/>
            <a:ext cx="6852791" cy="797633"/>
            <a:chOff x="0" y="0"/>
            <a:chExt cx="2911507" cy="33888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911507" cy="338886"/>
            </a:xfrm>
            <a:custGeom>
              <a:avLst/>
              <a:gdLst/>
              <a:ahLst/>
              <a:cxnLst/>
              <a:rect l="l" t="t" r="r" b="b"/>
              <a:pathLst>
                <a:path w="2911507" h="338886">
                  <a:moveTo>
                    <a:pt x="0" y="0"/>
                  </a:moveTo>
                  <a:lnTo>
                    <a:pt x="2911507" y="0"/>
                  </a:lnTo>
                  <a:lnTo>
                    <a:pt x="2911507" y="338886"/>
                  </a:lnTo>
                  <a:lnTo>
                    <a:pt x="0" y="3388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265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911507" cy="3769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553793" y="1562441"/>
            <a:ext cx="2709092" cy="58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  <a:spcBef>
                <a:spcPct val="0"/>
              </a:spcBef>
            </a:pPr>
            <a:r>
              <a:rPr lang="en-US" sz="1725">
                <a:solidFill>
                  <a:srgbClr val="000000"/>
                </a:solidFill>
                <a:latin typeface="Canva Sans Bold"/>
              </a:rPr>
              <a:t>Societal Impact Operating Council (SIOC)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2591" y="1562441"/>
            <a:ext cx="3211877" cy="58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  <a:spcBef>
                <a:spcPct val="0"/>
              </a:spcBef>
            </a:pPr>
            <a:r>
              <a:rPr lang="en-US" sz="1725">
                <a:solidFill>
                  <a:srgbClr val="737373"/>
                </a:solidFill>
                <a:latin typeface="Canva Sans Bold"/>
              </a:rPr>
              <a:t>Career and Education Operating Council (CEOC)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22212" y="1562441"/>
            <a:ext cx="3775166" cy="58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  <a:spcBef>
                <a:spcPct val="0"/>
              </a:spcBef>
            </a:pPr>
            <a:r>
              <a:rPr lang="en-US" sz="1725">
                <a:solidFill>
                  <a:srgbClr val="737373"/>
                </a:solidFill>
                <a:latin typeface="Canva Sans Bold"/>
              </a:rPr>
              <a:t> Chemical Engineering Technology Operating Council (CTOC)</a:t>
            </a:r>
          </a:p>
        </p:txBody>
      </p:sp>
      <p:sp>
        <p:nvSpPr>
          <p:cNvPr id="28" name="AutoShape 28"/>
          <p:cNvSpPr/>
          <p:nvPr/>
        </p:nvSpPr>
        <p:spPr>
          <a:xfrm flipH="1" flipV="1">
            <a:off x="6422490" y="884045"/>
            <a:ext cx="3191323" cy="5969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 flipV="1">
            <a:off x="6422490" y="884045"/>
            <a:ext cx="0" cy="5969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 flipV="1">
            <a:off x="2479987" y="884045"/>
            <a:ext cx="3942503" cy="5969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 flipH="1" flipV="1">
            <a:off x="5908340" y="2278578"/>
            <a:ext cx="183249" cy="42482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12B5-F632-4E3A-796B-4DB140A6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Bylaws – Purpose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09FE-B115-BBD5-22F4-FC7D0069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dirty="0"/>
              <a:t>The purpose of MAC is to promote the entry, development, and full participation of </a:t>
            </a:r>
            <a:r>
              <a:rPr lang="en-US" sz="2800" b="1" dirty="0"/>
              <a:t>underrepresented communities</a:t>
            </a:r>
            <a:r>
              <a:rPr lang="en-US" sz="2800" dirty="0"/>
              <a:t> and </a:t>
            </a:r>
            <a:r>
              <a:rPr lang="en-US" sz="2800" b="1" dirty="0"/>
              <a:t>people with diverse identities and backgrounds </a:t>
            </a:r>
            <a:r>
              <a:rPr lang="en-US" sz="2800" dirty="0"/>
              <a:t>in the Institute and the profession. The objectives of MAC are to: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Develop &amp; distribute resources on subjects pertaining to </a:t>
            </a:r>
            <a:r>
              <a:rPr lang="en-US" sz="2800" b="1" dirty="0"/>
              <a:t>diversification in the profession</a:t>
            </a:r>
            <a:r>
              <a:rPr lang="en-US" sz="2800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Mobilize AIChE to meet the needs of existing and potential members of AIChE and the profession from an </a:t>
            </a:r>
            <a:r>
              <a:rPr lang="en-US" sz="2800" b="1" dirty="0"/>
              <a:t>underrepresented identity group</a:t>
            </a:r>
            <a:r>
              <a:rPr lang="en-US" sz="2800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Provide networking opportunities for people from </a:t>
            </a:r>
            <a:r>
              <a:rPr lang="en-US" sz="2800" b="1" dirty="0"/>
              <a:t>diverse cultures </a:t>
            </a:r>
            <a:r>
              <a:rPr lang="en-US" sz="2800" dirty="0"/>
              <a:t>in AIChE to use each other as resources.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Increase the visibility of </a:t>
            </a:r>
            <a:r>
              <a:rPr lang="en-US" sz="2800" b="1" dirty="0"/>
              <a:t>people of color </a:t>
            </a:r>
            <a:r>
              <a:rPr lang="en-US" sz="2800" dirty="0"/>
              <a:t>within AIChE and the profession.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87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A9C3-A594-DF06-606B-421DD9B4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Bylaws – Rights of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75CCD-87A7-2DA5-551A-8C99157A4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Rights and responsibilities of Members will include, but not be limited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Participate in programs of research seminars, networking opportunities, meetings, and publications that develop and disseminate information from expert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Right to use MAC data and training in proportion to the class of membership.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Opportunities to propose and set forth programs for MAC.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Participation on various committees and projects in proportion to the class of membership and participation.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Recognition in MAC promotional media, materials and events.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052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9953-0078-C72F-DA06-1AA26447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Bylaws – Executive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057D3-CC82-5AD1-090D-7F97EC44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189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ExCom is composed of the Past Chair, Chair, Vice-Chair, Secretary, and Treasurer, whom shall be Fellows, Senior Members, or Members of AIChE. </a:t>
            </a:r>
            <a:r>
              <a:rPr lang="en-US" sz="2400" u="sng" dirty="0"/>
              <a:t>AIChE graduate and undergraduate student members are ineligible to hold officer positions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Executive Committee will be responsible for, but not limited to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Establish </a:t>
            </a:r>
            <a:r>
              <a:rPr lang="en-US" sz="2400" b="1" dirty="0"/>
              <a:t>membership fees, levels, and privileges</a:t>
            </a:r>
            <a:r>
              <a:rPr lang="en-US" sz="24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</a:t>
            </a:r>
            <a:r>
              <a:rPr lang="en-US" sz="2400" b="1" dirty="0"/>
              <a:t>oversight </a:t>
            </a:r>
            <a:r>
              <a:rPr lang="en-US" sz="2400" dirty="0"/>
              <a:t>of MAC activities, facilities, operations, and its budget, which are accomplished with the MAC Staff Director, </a:t>
            </a:r>
            <a:r>
              <a:rPr lang="en-US" sz="2400" b="1" dirty="0"/>
              <a:t>subject to the ultimate direction and control of SIOC</a:t>
            </a:r>
            <a:r>
              <a:rPr lang="en-US" sz="24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Prepare and deliver to SIOC’s Executive Committee annual reports of MAC activities and prospective programs.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Inform MAC’s Staff Director of activities and issues important to MAC.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Recommend annual budgets </a:t>
            </a:r>
            <a:r>
              <a:rPr lang="en-US" sz="2400" dirty="0"/>
              <a:t>for approval by SIOC.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Approve MAC projects and project committees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Operate on a majority vote basis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000C-55E7-9F91-D035-E14D75C9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Minority Affairs Community Leadership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6526A-4509-A64C-A637-1EE19D96A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5" r="18153" b="36667"/>
          <a:stretch/>
        </p:blipFill>
        <p:spPr>
          <a:xfrm>
            <a:off x="946141" y="762000"/>
            <a:ext cx="1512530" cy="1611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2BE28-5EA2-060B-502F-7B8216228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0" b="19311"/>
          <a:stretch/>
        </p:blipFill>
        <p:spPr>
          <a:xfrm>
            <a:off x="946141" y="2532704"/>
            <a:ext cx="1512530" cy="1611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F4DB98-3B39-CCD8-3D3F-4E47266AC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71" y="4313179"/>
            <a:ext cx="1465670" cy="1611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313A8C-D44F-6AF0-9603-1F79E443C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532" y="752229"/>
            <a:ext cx="1641712" cy="1620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3FEB53-9AAB-681F-7900-1F0442121A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44" r="12895" b="18801"/>
          <a:stretch/>
        </p:blipFill>
        <p:spPr>
          <a:xfrm>
            <a:off x="6380532" y="2532704"/>
            <a:ext cx="1641712" cy="16275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070DD9-0537-CC7E-3E7C-E9EB731601ED}"/>
              </a:ext>
            </a:extLst>
          </p:cNvPr>
          <p:cNvSpPr txBox="1"/>
          <p:nvPr/>
        </p:nvSpPr>
        <p:spPr>
          <a:xfrm>
            <a:off x="2458671" y="752228"/>
            <a:ext cx="3314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MAC Chair (2023)</a:t>
            </a:r>
          </a:p>
          <a:p>
            <a:r>
              <a:rPr lang="en-US" sz="1400" dirty="0"/>
              <a:t>Carlos M. Rinaldi-Ramos, Ph.D.</a:t>
            </a:r>
          </a:p>
          <a:p>
            <a:r>
              <a:rPr lang="en-US" sz="1400" dirty="0"/>
              <a:t>Professor and Department Chair, </a:t>
            </a:r>
          </a:p>
          <a:p>
            <a:r>
              <a:rPr lang="en-US" sz="1400" dirty="0"/>
              <a:t>Chemical Engineering, University of Florida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6C726-8B0D-5E88-A399-B5F394C2EC26}"/>
              </a:ext>
            </a:extLst>
          </p:cNvPr>
          <p:cNvSpPr txBox="1"/>
          <p:nvPr/>
        </p:nvSpPr>
        <p:spPr>
          <a:xfrm>
            <a:off x="2458671" y="2532704"/>
            <a:ext cx="26059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MAC Chair-Elect (2023)</a:t>
            </a:r>
          </a:p>
          <a:p>
            <a:r>
              <a:rPr lang="en-US" sz="1400" dirty="0"/>
              <a:t>Tayo Femi-Fowode, M.Sc., M.B.A.</a:t>
            </a:r>
          </a:p>
          <a:p>
            <a:r>
              <a:rPr lang="en-US" sz="1400" dirty="0"/>
              <a:t>Operations Leader, GE </a:t>
            </a:r>
            <a:r>
              <a:rPr lang="en-US" sz="1400" dirty="0" err="1"/>
              <a:t>Vernova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42E688-EF72-6C1D-5466-EA914CC43C86}"/>
              </a:ext>
            </a:extLst>
          </p:cNvPr>
          <p:cNvSpPr txBox="1"/>
          <p:nvPr/>
        </p:nvSpPr>
        <p:spPr>
          <a:xfrm>
            <a:off x="2435241" y="4313179"/>
            <a:ext cx="3042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MAC Past-Chair (2023)</a:t>
            </a:r>
          </a:p>
          <a:p>
            <a:r>
              <a:rPr lang="en-US" sz="1400" dirty="0"/>
              <a:t>Manuela A.A. Ayee-Leong, Ph.D.</a:t>
            </a:r>
          </a:p>
          <a:p>
            <a:r>
              <a:rPr lang="en-US" sz="1400" dirty="0"/>
              <a:t>Associate Professor, </a:t>
            </a:r>
          </a:p>
          <a:p>
            <a:r>
              <a:rPr lang="en-US" sz="1400" dirty="0"/>
              <a:t>Chemical Engineering, Dordt University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BA21FD-C96B-BD71-C630-3599A50AA796}"/>
              </a:ext>
            </a:extLst>
          </p:cNvPr>
          <p:cNvSpPr txBox="1"/>
          <p:nvPr/>
        </p:nvSpPr>
        <p:spPr>
          <a:xfrm>
            <a:off x="8022244" y="762000"/>
            <a:ext cx="2371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Secretary (2022-2023)</a:t>
            </a:r>
          </a:p>
          <a:p>
            <a:r>
              <a:rPr lang="en-US" sz="1400" dirty="0"/>
              <a:t>Karen Romero, Ph.D.</a:t>
            </a:r>
          </a:p>
          <a:p>
            <a:r>
              <a:rPr lang="en-US" sz="1400" dirty="0"/>
              <a:t>Safety Process Engineer, </a:t>
            </a:r>
            <a:r>
              <a:rPr lang="en-US" sz="1400" dirty="0" err="1"/>
              <a:t>Exida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5B829-E2C5-C68E-DD61-9987E66593D9}"/>
              </a:ext>
            </a:extLst>
          </p:cNvPr>
          <p:cNvSpPr txBox="1"/>
          <p:nvPr/>
        </p:nvSpPr>
        <p:spPr>
          <a:xfrm>
            <a:off x="8022244" y="2532704"/>
            <a:ext cx="22557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Treasurer (2023-2025)</a:t>
            </a:r>
          </a:p>
          <a:p>
            <a:r>
              <a:rPr lang="en-US" sz="1400" dirty="0"/>
              <a:t>Damilola Daramola, Ph.D.</a:t>
            </a:r>
          </a:p>
          <a:p>
            <a:r>
              <a:rPr lang="en-US" sz="1400" dirty="0"/>
              <a:t>Assistant Professor, </a:t>
            </a:r>
          </a:p>
          <a:p>
            <a:r>
              <a:rPr lang="en-US" sz="1400" dirty="0"/>
              <a:t>Chemical Engineering, </a:t>
            </a:r>
          </a:p>
          <a:p>
            <a:r>
              <a:rPr lang="en-US" sz="1400" dirty="0"/>
              <a:t>Northeastern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251611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908E-936C-5B08-C57D-BAFA7AC0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Committees, Affinity Groups, and Volunteers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6FFABF-5A0E-8AE4-0A0B-73C44A455B95}"/>
              </a:ext>
            </a:extLst>
          </p:cNvPr>
          <p:cNvGrpSpPr/>
          <p:nvPr/>
        </p:nvGrpSpPr>
        <p:grpSpPr>
          <a:xfrm>
            <a:off x="3849189" y="1066801"/>
            <a:ext cx="2238968" cy="3025094"/>
            <a:chOff x="3391989" y="1173480"/>
            <a:chExt cx="2238968" cy="30250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535134-8424-2DC6-8763-281753AD0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19" t="357" r="10215" b="21145"/>
            <a:stretch/>
          </p:blipFill>
          <p:spPr>
            <a:xfrm>
              <a:off x="3487292" y="1173480"/>
              <a:ext cx="2075308" cy="20574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516E2B-B4C4-0F8C-77CF-2F5E01AEFB7C}"/>
                </a:ext>
              </a:extLst>
            </p:cNvPr>
            <p:cNvSpPr txBox="1"/>
            <p:nvPr/>
          </p:nvSpPr>
          <p:spPr>
            <a:xfrm>
              <a:off x="3391989" y="3244467"/>
              <a:ext cx="22389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Communications Committee </a:t>
              </a:r>
            </a:p>
            <a:p>
              <a:pPr algn="ctr"/>
              <a:r>
                <a:rPr lang="en-US" sz="1400" dirty="0"/>
                <a:t>Azeem Farinmade, Ph.D.</a:t>
              </a:r>
            </a:p>
            <a:p>
              <a:pPr algn="ctr"/>
              <a:r>
                <a:rPr lang="en-US" sz="1400" dirty="0"/>
                <a:t>Outgoing Chair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FC0382-F3CB-329F-CB45-5443CE9C015E}"/>
              </a:ext>
            </a:extLst>
          </p:cNvPr>
          <p:cNvGrpSpPr/>
          <p:nvPr/>
        </p:nvGrpSpPr>
        <p:grpSpPr>
          <a:xfrm>
            <a:off x="6446394" y="1109577"/>
            <a:ext cx="2160596" cy="2982318"/>
            <a:chOff x="6524273" y="1206138"/>
            <a:chExt cx="2160596" cy="29823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1F467A-0512-8CE9-26E5-BA7DFFA8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24273" y="1206138"/>
              <a:ext cx="2160596" cy="198196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B7CCF8-51CC-09E6-1510-02BCB4CF03D8}"/>
                </a:ext>
              </a:extLst>
            </p:cNvPr>
            <p:cNvSpPr txBox="1"/>
            <p:nvPr/>
          </p:nvSpPr>
          <p:spPr>
            <a:xfrm>
              <a:off x="6570734" y="3234349"/>
              <a:ext cx="206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Minority Faculty Forum</a:t>
              </a:r>
            </a:p>
            <a:p>
              <a:pPr algn="ctr"/>
              <a:r>
                <a:rPr lang="en-US" sz="1400" dirty="0"/>
                <a:t>Reginald Rogers, Ph.D.</a:t>
              </a:r>
            </a:p>
            <a:p>
              <a:pPr algn="ctr"/>
              <a:r>
                <a:rPr lang="en-US" sz="1400" dirty="0"/>
                <a:t>Outgoing Chair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CAE0A2-B33C-146B-8515-BCD3665B0A64}"/>
              </a:ext>
            </a:extLst>
          </p:cNvPr>
          <p:cNvGrpSpPr/>
          <p:nvPr/>
        </p:nvGrpSpPr>
        <p:grpSpPr>
          <a:xfrm>
            <a:off x="9047054" y="1066801"/>
            <a:ext cx="2057400" cy="3011506"/>
            <a:chOff x="9277331" y="1173480"/>
            <a:chExt cx="2057400" cy="3011506"/>
          </a:xfrm>
        </p:grpSpPr>
        <p:pic>
          <p:nvPicPr>
            <p:cNvPr id="1026" name="Picture 2" descr="Profile photo of Gabriel Rodriguez-Rivera">
              <a:extLst>
                <a:ext uri="{FF2B5EF4-FFF2-40B4-BE49-F238E27FC236}">
                  <a16:creationId xmlns:a16="http://schemas.microsoft.com/office/drawing/2014/main" id="{8FD633EE-4B19-BFEE-F0F0-8F2FFFC24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7331" y="1173480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3DED9A-9D0A-4CD3-293C-2CA667956CD6}"/>
                </a:ext>
              </a:extLst>
            </p:cNvPr>
            <p:cNvSpPr txBox="1"/>
            <p:nvPr/>
          </p:nvSpPr>
          <p:spPr>
            <a:xfrm>
              <a:off x="9277331" y="3230879"/>
              <a:ext cx="2057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LatinXinChE</a:t>
              </a:r>
              <a:endParaRPr lang="en-US" sz="1400" b="1" dirty="0"/>
            </a:p>
            <a:p>
              <a:pPr algn="ctr"/>
              <a:r>
                <a:rPr lang="en-US" sz="1400" dirty="0"/>
                <a:t>Gabriel Rodriguez-Rivera, Ph.D.</a:t>
              </a:r>
            </a:p>
            <a:p>
              <a:pPr algn="ctr"/>
              <a:r>
                <a:rPr lang="en-US" sz="1400" dirty="0"/>
                <a:t>Chair &amp; MAC Liaison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F1FB03-4CB4-D151-3A94-1FAE55E06F7C}"/>
              </a:ext>
            </a:extLst>
          </p:cNvPr>
          <p:cNvGrpSpPr/>
          <p:nvPr/>
        </p:nvGrpSpPr>
        <p:grpSpPr>
          <a:xfrm>
            <a:off x="7361219" y="4292179"/>
            <a:ext cx="2745636" cy="2567006"/>
            <a:chOff x="6032604" y="4105482"/>
            <a:chExt cx="2745636" cy="2567006"/>
          </a:xfrm>
        </p:grpSpPr>
        <p:pic>
          <p:nvPicPr>
            <p:cNvPr id="1032" name="Picture 8" descr="Profile photo of Mary Kathryn Lee">
              <a:extLst>
                <a:ext uri="{FF2B5EF4-FFF2-40B4-BE49-F238E27FC236}">
                  <a16:creationId xmlns:a16="http://schemas.microsoft.com/office/drawing/2014/main" id="{06E49383-6D4A-6B20-FB2D-11CD1EE37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6722" y="4105482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170842-1AB8-F543-1943-8E7BBB733CB4}"/>
                </a:ext>
              </a:extLst>
            </p:cNvPr>
            <p:cNvSpPr txBox="1"/>
            <p:nvPr/>
          </p:nvSpPr>
          <p:spPr>
            <a:xfrm>
              <a:off x="6032604" y="6149268"/>
              <a:ext cx="274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Young Professionals Liaison</a:t>
              </a:r>
            </a:p>
            <a:p>
              <a:pPr algn="ctr"/>
              <a:r>
                <a:rPr lang="en-US" sz="1400" dirty="0"/>
                <a:t>Mary Kathryn Lee, Ph.D.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FA69FF-7A5F-0E25-C380-CFEB93B8E20A}"/>
              </a:ext>
            </a:extLst>
          </p:cNvPr>
          <p:cNvGrpSpPr/>
          <p:nvPr/>
        </p:nvGrpSpPr>
        <p:grpSpPr>
          <a:xfrm>
            <a:off x="5056536" y="4259522"/>
            <a:ext cx="2238968" cy="2580620"/>
            <a:chOff x="3138321" y="4142467"/>
            <a:chExt cx="2238968" cy="2580620"/>
          </a:xfrm>
        </p:grpSpPr>
        <p:pic>
          <p:nvPicPr>
            <p:cNvPr id="1028" name="Picture 4" descr="img_0600">
              <a:extLst>
                <a:ext uri="{FF2B5EF4-FFF2-40B4-BE49-F238E27FC236}">
                  <a16:creationId xmlns:a16="http://schemas.microsoft.com/office/drawing/2014/main" id="{B74FD387-D765-03E4-81D6-19CCB28EAF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222"/>
            <a:stretch/>
          </p:blipFill>
          <p:spPr bwMode="auto">
            <a:xfrm>
              <a:off x="3352800" y="4142467"/>
              <a:ext cx="181001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3432F4-2532-D58D-C960-2912B265209E}"/>
                </a:ext>
              </a:extLst>
            </p:cNvPr>
            <p:cNvSpPr txBox="1"/>
            <p:nvPr/>
          </p:nvSpPr>
          <p:spPr>
            <a:xfrm>
              <a:off x="3138321" y="6199867"/>
              <a:ext cx="2238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Scholarships Review</a:t>
              </a:r>
            </a:p>
            <a:p>
              <a:pPr algn="ctr"/>
              <a:r>
                <a:rPr lang="en-US" sz="1400" dirty="0"/>
                <a:t>Emmanuel Dada, Ph.D.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DA96F03-A559-3708-4942-DAD7524C0BAB}"/>
              </a:ext>
            </a:extLst>
          </p:cNvPr>
          <p:cNvSpPr txBox="1"/>
          <p:nvPr/>
        </p:nvSpPr>
        <p:spPr>
          <a:xfrm>
            <a:off x="569426" y="2262425"/>
            <a:ext cx="2888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Many, many other volunteers who have helped with nominations, award review, session organization, etc.</a:t>
            </a:r>
          </a:p>
        </p:txBody>
      </p:sp>
    </p:spTree>
    <p:extLst>
      <p:ext uri="{BB962C8B-B14F-4D97-AF65-F5344CB8AC3E}">
        <p14:creationId xmlns:p14="http://schemas.microsoft.com/office/powerpoint/2010/main" val="8481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8D0893-9EA1-5EBC-D1BC-8EA511F8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15816"/>
            <a:ext cx="10515600" cy="1846659"/>
          </a:xfrm>
        </p:spPr>
        <p:txBody>
          <a:bodyPr/>
          <a:lstStyle/>
          <a:p>
            <a:r>
              <a:rPr lang="en-US" dirty="0"/>
              <a:t>Planning for 2024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4036C-013F-9620-EF63-90FFBA344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112C76-0C5A-9A05-148D-0DF9419FF91A}"/>
              </a:ext>
            </a:extLst>
          </p:cNvPr>
          <p:cNvGrpSpPr/>
          <p:nvPr/>
        </p:nvGrpSpPr>
        <p:grpSpPr>
          <a:xfrm>
            <a:off x="7815697" y="4419601"/>
            <a:ext cx="4103030" cy="2176404"/>
            <a:chOff x="2663656" y="2354229"/>
            <a:chExt cx="4824654" cy="2559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6F54BC-E8E4-4754-BDE3-26F526D0E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8179" y="2354229"/>
              <a:ext cx="2540131" cy="255918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5AF7FC-8253-21F0-1FDB-3CB071B5F04C}"/>
                </a:ext>
              </a:extLst>
            </p:cNvPr>
            <p:cNvSpPr txBox="1"/>
            <p:nvPr/>
          </p:nvSpPr>
          <p:spPr>
            <a:xfrm>
              <a:off x="2663656" y="2853269"/>
              <a:ext cx="2284524" cy="155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  <a:latin typeface="+mj-lt"/>
                </a:rPr>
                <a:t>Join MAC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64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1487</Words>
  <Application>Microsoft Office PowerPoint</Application>
  <PresentationFormat>Widescreen</PresentationFormat>
  <Paragraphs>184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</vt:lpstr>
      <vt:lpstr>Calibri</vt:lpstr>
      <vt:lpstr>Canva Sans Bold</vt:lpstr>
      <vt:lpstr>Office Theme</vt:lpstr>
      <vt:lpstr>Minority Affairs Community  Officer and Volunteer Positions</vt:lpstr>
      <vt:lpstr>AIChE Minority Affairs Community (MAC)</vt:lpstr>
      <vt:lpstr>PowerPoint Presentation</vt:lpstr>
      <vt:lpstr>MAC Bylaws – Purpose </vt:lpstr>
      <vt:lpstr>MAC Bylaws – Rights of Members</vt:lpstr>
      <vt:lpstr>MAC Bylaws – Executive Committee</vt:lpstr>
      <vt:lpstr>Current Minority Affairs Community Leadership</vt:lpstr>
      <vt:lpstr>MAC Committees, Affinity Groups, and Volunteers</vt:lpstr>
      <vt:lpstr>Planning for 2024 </vt:lpstr>
      <vt:lpstr>2024 Minority Affairs Community Awards</vt:lpstr>
      <vt:lpstr>MAC 2024 Spring and Fall Meeting Programming</vt:lpstr>
      <vt:lpstr>Volunteer and Elected Positions </vt:lpstr>
      <vt:lpstr>2024 MAC Executive Committee</vt:lpstr>
      <vt:lpstr>Other MAC Leadership Positions</vt:lpstr>
      <vt:lpstr>MAC Nominations and Elections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MFF Advertisement_JP</dc:title>
  <dc:creator>Rinaldi-Ramos,Carlos M.</dc:creator>
  <cp:lastModifiedBy>Rinaldi-Ramos,Carlos M.</cp:lastModifiedBy>
  <cp:revision>18</cp:revision>
  <dcterms:created xsi:type="dcterms:W3CDTF">2023-11-03T22:22:43Z</dcterms:created>
  <dcterms:modified xsi:type="dcterms:W3CDTF">2024-01-04T02:44:26Z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2022-10-13T00:00:00Z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2023-11-03T00:00:00Z</vt:filetime>
  </property>
  <property fmtid="{D5CDD505-2E9C-101B-9397-08002B2CF9AE}" pid="5" name="Producer">
    <vt:lpwstr>macOS Version 10.16 (Build 21G72) Quartz PDFContext</vt:lpwstr>
  </property>
</Properties>
</file>