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83" r:id="rId2"/>
    <p:sldId id="256" r:id="rId3"/>
    <p:sldId id="258" r:id="rId4"/>
    <p:sldId id="257" r:id="rId5"/>
    <p:sldId id="259" r:id="rId6"/>
    <p:sldId id="260" r:id="rId7"/>
    <p:sldId id="261" r:id="rId8"/>
    <p:sldId id="262" r:id="rId9"/>
    <p:sldId id="264" r:id="rId10"/>
    <p:sldId id="265" r:id="rId11"/>
    <p:sldId id="266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81" r:id="rId21"/>
    <p:sldId id="282" r:id="rId22"/>
    <p:sldId id="284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093" autoAdjust="0"/>
    <p:restoredTop sz="94671"/>
  </p:normalViewPr>
  <p:slideViewPr>
    <p:cSldViewPr snapToGrid="0">
      <p:cViewPr varScale="1">
        <p:scale>
          <a:sx n="95" d="100"/>
          <a:sy n="95" d="100"/>
        </p:scale>
        <p:origin x="96" y="3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26C6AF-D67A-7741-8E39-5254B1121F8E}" type="datetimeFigureOut">
              <a:rPr lang="en-US" smtClean="0"/>
              <a:t>27-Oct-18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04C561-9228-C146-A7E3-96F94A5E0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985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Joseph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4C561-9228-C146-A7E3-96F94A5E093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5260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Christina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04C561-9228-C146-A7E3-96F94A5E093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9206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Christina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04C561-9228-C146-A7E3-96F94A5E093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5340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Christina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04C561-9228-C146-A7E3-96F94A5E093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9603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Christina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04C561-9228-C146-A7E3-96F94A5E093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4659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Christina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04C561-9228-C146-A7E3-96F94A5E093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6728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Christina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04C561-9228-C146-A7E3-96F94A5E093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3025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Christina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04C561-9228-C146-A7E3-96F94A5E093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9492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Christina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04C561-9228-C146-A7E3-96F94A5E093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3114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Christina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04C561-9228-C146-A7E3-96F94A5E093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2539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Joseph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04C561-9228-C146-A7E3-96F94A5E093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8881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Joseph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4C561-9228-C146-A7E3-96F94A5E093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7996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Joseph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4C561-9228-C146-A7E3-96F94A5E093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6851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Fritz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4C561-9228-C146-A7E3-96F94A5E093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470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Fritz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04C561-9228-C146-A7E3-96F94A5E093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4591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Fritz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04C561-9228-C146-A7E3-96F94A5E093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1474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Fritz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04C561-9228-C146-A7E3-96F94A5E093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3381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Christina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04C561-9228-C146-A7E3-96F94A5E093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9926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Christina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04C561-9228-C146-A7E3-96F94A5E093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868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53DD4B9-8A30-184E-BB4F-DCCF4A2C62E1}" type="datetime1">
              <a:rPr lang="en-US" smtClean="0"/>
              <a:t>27-Oct-18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E7DE9-8D1C-B54B-B27D-C19D79480321}" type="datetime1">
              <a:rPr lang="en-US" smtClean="0"/>
              <a:t>27-Oct-18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F87CA42-D2AA-C244-ABF6-8986AE1FD7F0}" type="datetime1">
              <a:rPr lang="en-US" smtClean="0"/>
              <a:t>27-Oct-18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3EE9-2D2C-D044-AECD-471D7B913395}" type="datetime1">
              <a:rPr lang="en-US" smtClean="0"/>
              <a:t>27-Oct-18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C553D880-CA2D-7E49-AC62-D747B1C6D58B}" type="datetime1">
              <a:rPr lang="en-US" smtClean="0"/>
              <a:t>27-Oct-18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1F9D0-E2EE-0F4D-A497-FD2DD18DBA8C}" type="datetime1">
              <a:rPr lang="en-US" smtClean="0"/>
              <a:t>27-Oct-18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2130F-AC35-FC4C-9F29-B941E619BBEB}" type="datetime1">
              <a:rPr lang="en-US" smtClean="0"/>
              <a:t>27-Oct-18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051D6-4B5A-C346-A447-E3AE31D2ABB8}" type="datetime1">
              <a:rPr lang="en-US" smtClean="0"/>
              <a:t>27-Oct-18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B90E-48DD-A141-9A95-847212FC5B10}" type="datetime1">
              <a:rPr lang="en-US" smtClean="0"/>
              <a:t>27-Oct-18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0CE78978-F621-4D41-AA97-D2AB1DFF92CA}" type="datetime1">
              <a:rPr lang="en-US" smtClean="0"/>
              <a:t>27-Oct-18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055A5-1350-A84D-BC63-C1DF755C6349}" type="datetime1">
              <a:rPr lang="en-US" smtClean="0"/>
              <a:t>27-Oct-18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89A83501-CC80-634A-B9B5-43662FD054DA}" type="datetime1">
              <a:rPr lang="en-US" smtClean="0"/>
              <a:t>27-Oct-18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aiche.org/ScavengerHuntASC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aiche.org/ScavengerHuntASC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.jpe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0" y="4030920"/>
            <a:ext cx="91440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Challenge your colleagues and climb the leaderboard with the all new </a:t>
            </a: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AIChE Scavenger Hunt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algn="ctr"/>
            <a:endParaRPr lang="en-US" sz="2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300">
                <a:latin typeface="Arial" panose="020B0604020202020204" pitchFamily="34" charset="0"/>
                <a:cs typeface="Arial" panose="020B0604020202020204" pitchFamily="34" charset="0"/>
              </a:rPr>
              <a:t>Login to </a:t>
            </a:r>
            <a:r>
              <a:rPr lang="en-US" sz="230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www.aiche.org/ScavengerHuntASC</a:t>
            </a:r>
            <a:r>
              <a:rPr lang="en-US" sz="230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</a:p>
          <a:p>
            <a:pPr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Find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and enter the code for each activity to earn points.</a:t>
            </a:r>
          </a:p>
          <a:p>
            <a:pPr algn="ctr"/>
            <a:endParaRPr lang="en-US" sz="2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This session’s code is: </a:t>
            </a:r>
            <a:r>
              <a:rPr lang="en-US" sz="23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SCWorkshop</a:t>
            </a:r>
            <a:endParaRPr lang="en-US" sz="23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4030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22848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are Luncheons?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926497"/>
            <a:ext cx="11610808" cy="2880634"/>
          </a:xfrm>
        </p:spPr>
        <p:txBody>
          <a:bodyPr>
            <a:normAutofit/>
          </a:bodyPr>
          <a:lstStyle/>
          <a:p>
            <a:pPr fontAlgn="base"/>
            <a:r>
              <a:rPr lang="en-US" sz="2400" dirty="0"/>
              <a:t>Catered presentation from any company with </a:t>
            </a:r>
            <a:r>
              <a:rPr lang="en-US" sz="2400" dirty="0" err="1"/>
              <a:t>ChE</a:t>
            </a:r>
            <a:r>
              <a:rPr lang="en-US" sz="2400" dirty="0"/>
              <a:t> ties</a:t>
            </a:r>
          </a:p>
          <a:p>
            <a:pPr lvl="1" fontAlgn="base"/>
            <a:r>
              <a:rPr lang="en-US" sz="2000" dirty="0"/>
              <a:t>Procter &amp; Gamble, Kraft Heinz, Ford</a:t>
            </a:r>
          </a:p>
          <a:p>
            <a:pPr fontAlgn="base"/>
            <a:r>
              <a:rPr lang="en-US" sz="2400" dirty="0"/>
              <a:t>Not unlike info sessions</a:t>
            </a:r>
          </a:p>
          <a:p>
            <a:pPr lvl="1" fontAlgn="base"/>
            <a:r>
              <a:rPr lang="en-US" sz="2000" dirty="0"/>
              <a:t>Open to only </a:t>
            </a:r>
            <a:r>
              <a:rPr lang="en-US" sz="2000" dirty="0" err="1"/>
              <a:t>AIChE</a:t>
            </a:r>
            <a:r>
              <a:rPr lang="en-US" sz="2000" dirty="0"/>
              <a:t> dues paying members</a:t>
            </a:r>
          </a:p>
          <a:p>
            <a:pPr fontAlgn="base"/>
            <a:r>
              <a:rPr lang="en-US" sz="2400" dirty="0"/>
              <a:t>Regularly scheduled</a:t>
            </a:r>
          </a:p>
          <a:p>
            <a:pPr lvl="1" fontAlgn="base"/>
            <a:r>
              <a:rPr lang="en-US" sz="2000" dirty="0"/>
              <a:t>Every Thursday, 12-1 PM. 1200 EECS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6" name="Picture 4" descr="Image result for university of michigan chemical engineer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4554" y="5842487"/>
            <a:ext cx="898417" cy="7794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0321085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Who attends luncheons?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833564"/>
            <a:ext cx="11442754" cy="4592836"/>
          </a:xfrm>
        </p:spPr>
        <p:txBody>
          <a:bodyPr>
            <a:normAutofit/>
          </a:bodyPr>
          <a:lstStyle/>
          <a:p>
            <a:pPr fontAlgn="base"/>
            <a:r>
              <a:rPr lang="en-US" sz="2400" dirty="0"/>
              <a:t>Company Representative</a:t>
            </a:r>
          </a:p>
          <a:p>
            <a:pPr lvl="1" fontAlgn="base"/>
            <a:r>
              <a:rPr lang="en-US" sz="2000" dirty="0"/>
              <a:t>Arrive on campus ~10 minutes before the luncheon starts</a:t>
            </a:r>
          </a:p>
          <a:p>
            <a:pPr fontAlgn="base"/>
            <a:r>
              <a:rPr lang="en-US" sz="2400" dirty="0" err="1"/>
              <a:t>AIChE</a:t>
            </a:r>
            <a:r>
              <a:rPr lang="en-US" sz="2400" dirty="0"/>
              <a:t> Members</a:t>
            </a:r>
          </a:p>
          <a:p>
            <a:pPr lvl="1" fontAlgn="base"/>
            <a:r>
              <a:rPr lang="en-US" sz="2000" dirty="0"/>
              <a:t>Students line up outside of the meeting room</a:t>
            </a:r>
          </a:p>
          <a:p>
            <a:pPr fontAlgn="base"/>
            <a:r>
              <a:rPr lang="en-US" sz="2400" dirty="0" err="1"/>
              <a:t>AIChE</a:t>
            </a:r>
            <a:r>
              <a:rPr lang="en-US" sz="2400" dirty="0"/>
              <a:t> Executive Board</a:t>
            </a:r>
          </a:p>
          <a:p>
            <a:pPr lvl="1" fontAlgn="base"/>
            <a:r>
              <a:rPr lang="en-US" sz="2000" dirty="0"/>
              <a:t>Set up the food </a:t>
            </a:r>
          </a:p>
          <a:p>
            <a:pPr lvl="1" fontAlgn="base"/>
            <a:r>
              <a:rPr lang="en-US" sz="2000" dirty="0"/>
              <a:t>Facilitate smooth process</a:t>
            </a:r>
          </a:p>
          <a:p>
            <a:pPr fontAlgn="base"/>
            <a:r>
              <a:rPr lang="en-US" sz="2400" dirty="0"/>
              <a:t>Faculty</a:t>
            </a:r>
          </a:p>
          <a:p>
            <a:pPr lvl="1" fontAlgn="base"/>
            <a:r>
              <a:rPr lang="en-US" sz="2000" dirty="0" err="1"/>
              <a:t>AIChE</a:t>
            </a:r>
            <a:r>
              <a:rPr lang="en-US" sz="2000" dirty="0"/>
              <a:t> Advisor, department advisor, &amp; other professors attend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6" name="Picture 4" descr="Image result for university of michigan chemical engineer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4554" y="5842487"/>
            <a:ext cx="898417" cy="7794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C5C8F0-3E9D-4755-A99D-8C6104F939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1875" y="2088590"/>
            <a:ext cx="4744463" cy="3558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4113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are luncheons organized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933304"/>
            <a:ext cx="11442754" cy="2129246"/>
          </a:xfrm>
        </p:spPr>
        <p:txBody>
          <a:bodyPr>
            <a:normAutofit/>
          </a:bodyPr>
          <a:lstStyle/>
          <a:p>
            <a:pPr fontAlgn="base"/>
            <a:r>
              <a:rPr lang="en-US" sz="2400" dirty="0"/>
              <a:t>President reserves classroom for luncheon three to four months in advance</a:t>
            </a:r>
          </a:p>
          <a:p>
            <a:pPr fontAlgn="base"/>
            <a:r>
              <a:rPr lang="en-US" sz="2400" dirty="0"/>
              <a:t>President reaches out three to four months in advance</a:t>
            </a:r>
          </a:p>
          <a:p>
            <a:pPr lvl="1" fontAlgn="base"/>
            <a:r>
              <a:rPr lang="en-US" sz="2000" dirty="0"/>
              <a:t>Generally with set of dates available </a:t>
            </a:r>
          </a:p>
          <a:p>
            <a:pPr lvl="2" fontAlgn="base"/>
            <a:r>
              <a:rPr lang="en-US" sz="1800" dirty="0"/>
              <a:t>Every Thursday in the semester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10242" name="Picture 2" descr="Luncheon request screensho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70" y="3931918"/>
            <a:ext cx="11181459" cy="2376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Image result for university of michigan chemical engineer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4554" y="5842487"/>
            <a:ext cx="898417" cy="7794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4317928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859649"/>
            <a:ext cx="11442754" cy="2895601"/>
          </a:xfrm>
        </p:spPr>
        <p:txBody>
          <a:bodyPr>
            <a:normAutofit/>
          </a:bodyPr>
          <a:lstStyle/>
          <a:p>
            <a:pPr fontAlgn="base"/>
            <a:r>
              <a:rPr lang="en-US" sz="2400" dirty="0"/>
              <a:t>Coordination of date generally include email chains with companies</a:t>
            </a:r>
          </a:p>
          <a:p>
            <a:pPr lvl="1" fontAlgn="base"/>
            <a:r>
              <a:rPr lang="en-US" sz="2000" dirty="0"/>
              <a:t>Educate on how to interact professionally over email</a:t>
            </a:r>
          </a:p>
          <a:p>
            <a:pPr fontAlgn="base"/>
            <a:r>
              <a:rPr lang="en-US" sz="2400" dirty="0"/>
              <a:t>Reminder email one - two weeks in advance </a:t>
            </a:r>
          </a:p>
          <a:p>
            <a:pPr lvl="1" fontAlgn="base"/>
            <a:r>
              <a:rPr lang="en-US" sz="2000" dirty="0"/>
              <a:t>Details logistics, expectations, other information</a:t>
            </a:r>
          </a:p>
          <a:p>
            <a:pPr lvl="1" fontAlgn="base"/>
            <a:r>
              <a:rPr lang="en-US" sz="2000" dirty="0"/>
              <a:t>Begin planning catering</a:t>
            </a:r>
          </a:p>
          <a:p>
            <a:pPr lvl="1" fontAlgn="base"/>
            <a:r>
              <a:rPr lang="en-US" sz="2000" dirty="0"/>
              <a:t>Open avenue for questions from company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Are Luncheons Organized? (</a:t>
            </a:r>
            <a:r>
              <a:rPr lang="en-US" dirty="0" err="1"/>
              <a:t>cont</a:t>
            </a:r>
            <a:r>
              <a:rPr lang="en-US" dirty="0"/>
              <a:t>)</a:t>
            </a:r>
          </a:p>
        </p:txBody>
      </p:sp>
      <p:pic>
        <p:nvPicPr>
          <p:cNvPr id="13316" name="Picture 4" descr="luncheon logistics screensho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79" y="4715858"/>
            <a:ext cx="11416241" cy="1890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Image result for university of michigan chemical engineer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4554" y="5842487"/>
            <a:ext cx="898417" cy="7794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1523336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986887"/>
            <a:ext cx="11442754" cy="3969250"/>
          </a:xfrm>
        </p:spPr>
        <p:txBody>
          <a:bodyPr>
            <a:normAutofit lnSpcReduction="10000"/>
          </a:bodyPr>
          <a:lstStyle/>
          <a:p>
            <a:pPr fontAlgn="base"/>
            <a:r>
              <a:rPr lang="en-US" sz="2600" dirty="0"/>
              <a:t>Catering Planning</a:t>
            </a:r>
          </a:p>
          <a:p>
            <a:pPr lvl="1" fontAlgn="base"/>
            <a:r>
              <a:rPr lang="en-US" sz="2200" dirty="0"/>
              <a:t>Companies usually sponsor catering for their luncheon</a:t>
            </a:r>
          </a:p>
          <a:p>
            <a:pPr lvl="2" fontAlgn="base"/>
            <a:r>
              <a:rPr lang="en-US" sz="1800" dirty="0"/>
              <a:t>AIChE IVP orders food and company calls restaurant to pay </a:t>
            </a:r>
          </a:p>
          <a:p>
            <a:pPr lvl="1" fontAlgn="base"/>
            <a:r>
              <a:rPr lang="en-US" sz="2200" dirty="0"/>
              <a:t>Currently give budget ranging $200-$600</a:t>
            </a:r>
          </a:p>
          <a:p>
            <a:pPr lvl="2" fontAlgn="base"/>
            <a:r>
              <a:rPr lang="en-US" sz="1900" dirty="0"/>
              <a:t>Learn to ask for more money as politely as possible</a:t>
            </a:r>
          </a:p>
          <a:p>
            <a:pPr lvl="2" fontAlgn="base"/>
            <a:r>
              <a:rPr lang="en-US" sz="1900" dirty="0"/>
              <a:t>Use evidence </a:t>
            </a:r>
          </a:p>
          <a:p>
            <a:pPr lvl="1" fontAlgn="base"/>
            <a:r>
              <a:rPr lang="en-US" sz="2200" dirty="0"/>
              <a:t>VARY YOUR CATERING</a:t>
            </a:r>
          </a:p>
          <a:p>
            <a:pPr lvl="2" fontAlgn="base"/>
            <a:r>
              <a:rPr lang="en-US" sz="1900" dirty="0"/>
              <a:t>Attendance will suffer without food variety</a:t>
            </a:r>
          </a:p>
          <a:p>
            <a:pPr lvl="1" fontAlgn="base"/>
            <a:r>
              <a:rPr lang="en-US" sz="2400" dirty="0"/>
              <a:t>Order food at least 48 hours in advance of the luncheon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Are Luncheons Organized? (</a:t>
            </a:r>
            <a:r>
              <a:rPr lang="en-US" dirty="0" err="1"/>
              <a:t>cont</a:t>
            </a:r>
            <a:r>
              <a:rPr lang="en-US" dirty="0"/>
              <a:t>)</a:t>
            </a:r>
          </a:p>
        </p:txBody>
      </p:sp>
      <p:pic>
        <p:nvPicPr>
          <p:cNvPr id="7" name="Picture 4" descr="Image result for university of michigan chemical engineer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4554" y="5842487"/>
            <a:ext cx="898417" cy="7794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FF2C6B-AA90-4BF0-95A2-2FAA848908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3450" y="2887368"/>
            <a:ext cx="2807329" cy="2054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5052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986887"/>
            <a:ext cx="11442754" cy="3668562"/>
          </a:xfrm>
        </p:spPr>
        <p:txBody>
          <a:bodyPr>
            <a:normAutofit/>
          </a:bodyPr>
          <a:lstStyle/>
          <a:p>
            <a:pPr fontAlgn="base"/>
            <a:r>
              <a:rPr lang="en-US" sz="2400" dirty="0"/>
              <a:t>Day of Luncheon - Executive Board</a:t>
            </a:r>
          </a:p>
          <a:p>
            <a:pPr lvl="1" fontAlgn="base"/>
            <a:r>
              <a:rPr lang="en-US" sz="2000" dirty="0"/>
              <a:t>President meets with company representative(s)</a:t>
            </a:r>
          </a:p>
          <a:p>
            <a:pPr lvl="1" fontAlgn="base"/>
            <a:r>
              <a:rPr lang="en-US" sz="2000" dirty="0"/>
              <a:t>Other members (IVP) take care of food and drinks</a:t>
            </a:r>
          </a:p>
          <a:p>
            <a:pPr lvl="1" fontAlgn="base"/>
            <a:r>
              <a:rPr lang="en-US" sz="2000" dirty="0"/>
              <a:t>Secretary signs people in </a:t>
            </a:r>
          </a:p>
          <a:p>
            <a:pPr lvl="2" fontAlgn="base"/>
            <a:r>
              <a:rPr lang="en-US" sz="1800" dirty="0"/>
              <a:t>Card Scanner and Excel</a:t>
            </a:r>
          </a:p>
          <a:p>
            <a:pPr lvl="1" fontAlgn="base"/>
            <a:r>
              <a:rPr lang="en-US" sz="2000" dirty="0"/>
              <a:t>Treasurer takes dues</a:t>
            </a:r>
          </a:p>
          <a:p>
            <a:pPr lvl="1" fontAlgn="base"/>
            <a:r>
              <a:rPr lang="en-US" sz="2000" dirty="0"/>
              <a:t>Newsletter Chair prints newsletter</a:t>
            </a:r>
          </a:p>
          <a:p>
            <a:pPr lvl="1" fontAlgn="base"/>
            <a:r>
              <a:rPr lang="en-US" sz="2000" dirty="0"/>
              <a:t>Rest of E-Board monitors food and pours drinks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Are Luncheons Organized? (</a:t>
            </a:r>
            <a:r>
              <a:rPr lang="en-US" dirty="0" err="1"/>
              <a:t>cont</a:t>
            </a:r>
            <a:r>
              <a:rPr lang="en-US" dirty="0"/>
              <a:t>)</a:t>
            </a:r>
          </a:p>
        </p:txBody>
      </p:sp>
      <p:pic>
        <p:nvPicPr>
          <p:cNvPr id="7" name="Picture 4" descr="Image result for university of michigan chemical engineer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4554" y="5842487"/>
            <a:ext cx="898417" cy="7794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3854120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868354"/>
            <a:ext cx="11442754" cy="3879303"/>
          </a:xfrm>
        </p:spPr>
        <p:txBody>
          <a:bodyPr>
            <a:normAutofit fontScale="92500" lnSpcReduction="10000"/>
          </a:bodyPr>
          <a:lstStyle/>
          <a:p>
            <a:pPr fontAlgn="base"/>
            <a:r>
              <a:rPr lang="en-US" sz="2400" dirty="0"/>
              <a:t>Day of Luncheon - General Members</a:t>
            </a:r>
          </a:p>
          <a:p>
            <a:pPr lvl="1" fontAlgn="base"/>
            <a:r>
              <a:rPr lang="en-US" sz="2000" dirty="0"/>
              <a:t>Wait outside the room until secretary and IVP are ready</a:t>
            </a:r>
          </a:p>
          <a:p>
            <a:pPr lvl="1" fontAlgn="base"/>
            <a:r>
              <a:rPr lang="en-US" sz="2000" dirty="0"/>
              <a:t>File into room  &amp; sign in with secretary</a:t>
            </a:r>
          </a:p>
          <a:p>
            <a:pPr lvl="1" fontAlgn="base"/>
            <a:r>
              <a:rPr lang="en-US" sz="2000" dirty="0"/>
              <a:t>Get food, drink, &amp; newsletter</a:t>
            </a:r>
          </a:p>
          <a:p>
            <a:pPr lvl="1" fontAlgn="base"/>
            <a:r>
              <a:rPr lang="en-US" sz="2000" dirty="0"/>
              <a:t>Sit and eat/wait for presentation to begin</a:t>
            </a:r>
          </a:p>
          <a:p>
            <a:pPr fontAlgn="base"/>
            <a:r>
              <a:rPr lang="en-US" sz="2400" dirty="0"/>
              <a:t>Day of Luncheon - Company</a:t>
            </a:r>
          </a:p>
          <a:p>
            <a:pPr lvl="1" fontAlgn="base"/>
            <a:r>
              <a:rPr lang="en-US" sz="2200" dirty="0"/>
              <a:t>Arrive 10-15 minutes before </a:t>
            </a:r>
          </a:p>
          <a:p>
            <a:pPr lvl="1" fontAlgn="base"/>
            <a:r>
              <a:rPr lang="en-US" sz="2200" dirty="0"/>
              <a:t>Present and answer questions</a:t>
            </a:r>
          </a:p>
          <a:p>
            <a:pPr lvl="1" fontAlgn="base"/>
            <a:r>
              <a:rPr lang="en-US" sz="2200" dirty="0"/>
              <a:t>Generally open to staying later to speak individually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Are Luncheons Organized? (</a:t>
            </a:r>
            <a:r>
              <a:rPr lang="en-US" dirty="0" err="1"/>
              <a:t>cont</a:t>
            </a:r>
            <a:r>
              <a:rPr lang="en-US" dirty="0"/>
              <a:t>)</a:t>
            </a:r>
          </a:p>
        </p:txBody>
      </p:sp>
      <p:pic>
        <p:nvPicPr>
          <p:cNvPr id="7" name="Picture 4" descr="Image result for university of michigan chemical engineer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4554" y="5842487"/>
            <a:ext cx="898417" cy="7794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4856769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996243"/>
            <a:ext cx="11442754" cy="2602046"/>
          </a:xfrm>
        </p:spPr>
        <p:txBody>
          <a:bodyPr>
            <a:normAutofit fontScale="92500" lnSpcReduction="20000"/>
          </a:bodyPr>
          <a:lstStyle/>
          <a:p>
            <a:pPr fontAlgn="base"/>
            <a:r>
              <a:rPr lang="en-US" sz="2400" dirty="0"/>
              <a:t>Day of Luncheon - Afterwards</a:t>
            </a:r>
          </a:p>
          <a:p>
            <a:pPr lvl="1" fontAlgn="base"/>
            <a:r>
              <a:rPr lang="en-US" sz="2000" dirty="0"/>
              <a:t>Sustainability Committee </a:t>
            </a:r>
          </a:p>
          <a:p>
            <a:pPr lvl="2" fontAlgn="base"/>
            <a:r>
              <a:rPr lang="en-US" sz="1800" dirty="0"/>
              <a:t>Committed to reducing luncheons to zero-waste</a:t>
            </a:r>
          </a:p>
          <a:p>
            <a:pPr lvl="2" fontAlgn="base"/>
            <a:r>
              <a:rPr lang="en-US" sz="1800" dirty="0"/>
              <a:t>Composting sustainable materials</a:t>
            </a:r>
          </a:p>
          <a:p>
            <a:pPr lvl="1" fontAlgn="base"/>
            <a:r>
              <a:rPr lang="en-US" sz="2000" dirty="0"/>
              <a:t>President requests mailing address from presenter(s)</a:t>
            </a:r>
          </a:p>
          <a:p>
            <a:pPr lvl="2" fontAlgn="base"/>
            <a:r>
              <a:rPr lang="en-US" sz="1900" dirty="0"/>
              <a:t>Thank you notes</a:t>
            </a:r>
          </a:p>
          <a:p>
            <a:pPr lvl="1" fontAlgn="base"/>
            <a:r>
              <a:rPr lang="en-US" sz="2200" dirty="0"/>
              <a:t>Ensure presenters get a receipt for catering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Are Luncheons Organized? (</a:t>
            </a:r>
            <a:r>
              <a:rPr lang="en-US" dirty="0" err="1"/>
              <a:t>cont</a:t>
            </a:r>
            <a:r>
              <a:rPr lang="en-US" dirty="0"/>
              <a:t>)</a:t>
            </a:r>
          </a:p>
        </p:txBody>
      </p:sp>
      <p:pic>
        <p:nvPicPr>
          <p:cNvPr id="7" name="Picture 4" descr="Image result for university of michigan chemical engineer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4554" y="5842487"/>
            <a:ext cx="898417" cy="7794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4600425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972857"/>
            <a:ext cx="11442754" cy="2821211"/>
          </a:xfrm>
        </p:spPr>
        <p:txBody>
          <a:bodyPr>
            <a:normAutofit/>
          </a:bodyPr>
          <a:lstStyle/>
          <a:p>
            <a:pPr fontAlgn="base"/>
            <a:r>
              <a:rPr lang="en-US" sz="2400" dirty="0"/>
              <a:t>What is it?</a:t>
            </a:r>
          </a:p>
          <a:p>
            <a:pPr fontAlgn="base"/>
            <a:r>
              <a:rPr lang="en-US" sz="2400" dirty="0"/>
              <a:t>What are the benefits?</a:t>
            </a:r>
          </a:p>
          <a:p>
            <a:pPr fontAlgn="base"/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Company Tailgate</a:t>
            </a:r>
          </a:p>
        </p:txBody>
      </p:sp>
      <p:pic>
        <p:nvPicPr>
          <p:cNvPr id="7" name="Picture 4" descr="Image result for university of michigan chemical engineer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4554" y="5842487"/>
            <a:ext cx="898417" cy="7794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1EDA30-4304-446A-94BD-EADE9B804B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9588" y="2063432"/>
            <a:ext cx="5456549" cy="4092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1840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868355"/>
            <a:ext cx="11442754" cy="3906308"/>
          </a:xfrm>
        </p:spPr>
        <p:txBody>
          <a:bodyPr>
            <a:normAutofit/>
          </a:bodyPr>
          <a:lstStyle/>
          <a:p>
            <a:pPr fontAlgn="base"/>
            <a:r>
              <a:rPr lang="en-US" sz="2400" dirty="0"/>
              <a:t>Which game day to pick</a:t>
            </a:r>
          </a:p>
          <a:p>
            <a:pPr lvl="1" fontAlgn="base"/>
            <a:r>
              <a:rPr lang="en-US" sz="2200" dirty="0"/>
              <a:t>Before career fair</a:t>
            </a:r>
          </a:p>
          <a:p>
            <a:pPr lvl="1" fontAlgn="base"/>
            <a:r>
              <a:rPr lang="en-US" sz="2200" dirty="0"/>
              <a:t>Day game</a:t>
            </a:r>
          </a:p>
          <a:p>
            <a:pPr fontAlgn="base"/>
            <a:r>
              <a:rPr lang="en-US" sz="2400" dirty="0"/>
              <a:t>Ordering food</a:t>
            </a:r>
          </a:p>
          <a:p>
            <a:pPr lvl="1" fontAlgn="base"/>
            <a:r>
              <a:rPr lang="en-US" sz="2200" dirty="0"/>
              <a:t>Depends on game time</a:t>
            </a:r>
          </a:p>
          <a:p>
            <a:pPr fontAlgn="base"/>
            <a:r>
              <a:rPr lang="en-US" sz="2400" dirty="0"/>
              <a:t>How to get students to show up</a:t>
            </a:r>
          </a:p>
          <a:p>
            <a:pPr lvl="1" fontAlgn="base"/>
            <a:r>
              <a:rPr lang="en-US" sz="1800" dirty="0"/>
              <a:t>Advertise event in class</a:t>
            </a:r>
          </a:p>
          <a:p>
            <a:pPr lvl="1" fontAlgn="base"/>
            <a:r>
              <a:rPr lang="en-US" sz="1800" dirty="0"/>
              <a:t>Casual networking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Company tailgate: logistics</a:t>
            </a:r>
          </a:p>
        </p:txBody>
      </p:sp>
      <p:pic>
        <p:nvPicPr>
          <p:cNvPr id="7" name="Picture 4" descr="Image result for university of michigan chemical engineer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1599" y="5908512"/>
            <a:ext cx="898417" cy="7794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5E1588-6B67-4BE5-8E86-AA1964A941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0979" y="1890174"/>
            <a:ext cx="4118113" cy="4797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8972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89" y="691395"/>
            <a:ext cx="10993549" cy="1475013"/>
          </a:xfrm>
        </p:spPr>
        <p:txBody>
          <a:bodyPr>
            <a:normAutofit fontScale="90000"/>
          </a:bodyPr>
          <a:lstStyle/>
          <a:p>
            <a:r>
              <a:rPr lang="en-US" dirty="0"/>
              <a:t>CORPORATE SPONORSHIP AND YOUR AICHE CHAPTER</a:t>
            </a:r>
            <a:br>
              <a:rPr lang="en-US" dirty="0"/>
            </a:br>
            <a:endParaRPr lang="en-US" sz="2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89" y="1903388"/>
            <a:ext cx="10993546" cy="904715"/>
          </a:xfrm>
        </p:spPr>
        <p:txBody>
          <a:bodyPr>
            <a:noAutofit/>
          </a:bodyPr>
          <a:lstStyle/>
          <a:p>
            <a:r>
              <a:rPr lang="en-US" sz="1800" dirty="0"/>
              <a:t>Fritz </a:t>
            </a:r>
            <a:r>
              <a:rPr lang="en-US" sz="1800" dirty="0" err="1"/>
              <a:t>hyde</a:t>
            </a:r>
            <a:r>
              <a:rPr lang="en-US" sz="1800"/>
              <a:t>, v - president</a:t>
            </a:r>
            <a:endParaRPr lang="en-US" sz="1800" dirty="0"/>
          </a:p>
          <a:p>
            <a:r>
              <a:rPr lang="en-US" sz="1800" dirty="0"/>
              <a:t>Christina </a:t>
            </a:r>
            <a:r>
              <a:rPr lang="en-US" sz="1800" dirty="0" err="1"/>
              <a:t>meyer</a:t>
            </a:r>
            <a:r>
              <a:rPr lang="en-US" sz="1800" dirty="0"/>
              <a:t> - Internal vice president</a:t>
            </a:r>
          </a:p>
          <a:p>
            <a:r>
              <a:rPr lang="en-US" sz="1800" dirty="0"/>
              <a:t>Joseph </a:t>
            </a:r>
            <a:r>
              <a:rPr lang="en-US" sz="1800" dirty="0" err="1"/>
              <a:t>mcmullen</a:t>
            </a:r>
            <a:r>
              <a:rPr lang="en-US" sz="1800" dirty="0"/>
              <a:t>- Treasurer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3051552" y="4170158"/>
            <a:ext cx="6052819" cy="4239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kern="1200" cap="all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>
                <a:solidFill>
                  <a:schemeClr val="bg1"/>
                </a:solidFill>
              </a:rPr>
              <a:t>University of Michigan </a:t>
            </a:r>
            <a:r>
              <a:rPr lang="en-US" sz="2800" dirty="0" err="1">
                <a:solidFill>
                  <a:schemeClr val="bg1"/>
                </a:solidFill>
              </a:rPr>
              <a:t>aiche</a:t>
            </a:r>
            <a:r>
              <a:rPr lang="en-US" sz="2800" dirty="0">
                <a:solidFill>
                  <a:schemeClr val="bg1"/>
                </a:solidFill>
              </a:rPr>
              <a:t> chapter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October 27</a:t>
            </a:r>
            <a:r>
              <a:rPr lang="en-US" sz="2800" baseline="30000" dirty="0">
                <a:solidFill>
                  <a:schemeClr val="bg1"/>
                </a:solidFill>
              </a:rPr>
              <a:t>th</a:t>
            </a:r>
            <a:r>
              <a:rPr lang="en-US" sz="2800" dirty="0">
                <a:solidFill>
                  <a:schemeClr val="bg1"/>
                </a:solidFill>
              </a:rPr>
              <a:t>, 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3076" name="Picture 4" descr="Image result for university of michigan chemical engineer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529" y="133776"/>
            <a:ext cx="898417" cy="7794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4567336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Conclusion</a:t>
            </a:r>
          </a:p>
        </p:txBody>
      </p:sp>
      <p:pic>
        <p:nvPicPr>
          <p:cNvPr id="7" name="Picture 4" descr="Image result for university of michigan chemical engineer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4554" y="5842487"/>
            <a:ext cx="898417" cy="7794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7417220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14900" y="2867421"/>
            <a:ext cx="2362200" cy="2602046"/>
          </a:xfrm>
        </p:spPr>
        <p:txBody>
          <a:bodyPr>
            <a:noAutofit/>
          </a:bodyPr>
          <a:lstStyle/>
          <a:p>
            <a:pPr marL="0" indent="0" fontAlgn="base">
              <a:buNone/>
            </a:pPr>
            <a:r>
              <a:rPr lang="en-US" sz="28700" dirty="0">
                <a:latin typeface="Arial Black" panose="020B0A04020102020204" pitchFamily="34" charset="0"/>
              </a:rPr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questions</a:t>
            </a:r>
          </a:p>
        </p:txBody>
      </p:sp>
      <p:pic>
        <p:nvPicPr>
          <p:cNvPr id="7" name="Picture 4" descr="Image result for university of michigan chemical engineer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4554" y="5842487"/>
            <a:ext cx="898417" cy="7794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1372199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0" y="4030920"/>
            <a:ext cx="91440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Challenge your colleagues and climb the leaderboard with the all new </a:t>
            </a: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AIChE Scavenger Hunt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algn="ctr"/>
            <a:endParaRPr lang="en-US" sz="2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300">
                <a:latin typeface="Arial" panose="020B0604020202020204" pitchFamily="34" charset="0"/>
                <a:cs typeface="Arial" panose="020B0604020202020204" pitchFamily="34" charset="0"/>
              </a:rPr>
              <a:t>Login to </a:t>
            </a:r>
            <a:r>
              <a:rPr lang="en-US" sz="230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www.aiche.org/ScavengerHuntASC</a:t>
            </a:r>
            <a:r>
              <a:rPr lang="en-US" sz="230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</a:p>
          <a:p>
            <a:pPr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Find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and enter the code for each activity to earn points.</a:t>
            </a:r>
          </a:p>
          <a:p>
            <a:pPr algn="ctr"/>
            <a:endParaRPr lang="en-US" sz="2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This session’s code is: </a:t>
            </a:r>
            <a:r>
              <a:rPr lang="en-US" sz="23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SCWorkshop</a:t>
            </a:r>
            <a:endParaRPr lang="en-US" sz="23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4030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20122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corporate sponsorship?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828271"/>
            <a:ext cx="11029615" cy="640609"/>
          </a:xfrm>
        </p:spPr>
        <p:txBody>
          <a:bodyPr>
            <a:normAutofit/>
          </a:bodyPr>
          <a:lstStyle/>
          <a:p>
            <a:r>
              <a:rPr lang="en-US" sz="2400" dirty="0"/>
              <a:t>Companies committing resources to aid student chapters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026" name="Picture 2" descr="https://lh3.googleusercontent.com/eRhNC0fzTFqRrdiuqV6fP5KHYwndImUpXHC2EpXCEJ611cIDlkkVBPK6ps25hUlwU9ec71l3XyKLTaE6vzZFbM8hA8exN4jwFQ9eEbn4R0vhTtuhHsBfIaeUPXoB5Sn1AUdYVLUiIV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346" y="4547033"/>
            <a:ext cx="2683789" cy="2012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959" y="2434775"/>
            <a:ext cx="2684079" cy="20128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813" y="4547033"/>
            <a:ext cx="2683788" cy="20128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7201" y="2434774"/>
            <a:ext cx="2683789" cy="20128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52" y="2451827"/>
            <a:ext cx="2661344" cy="1978736"/>
          </a:xfrm>
          <a:prstGeom prst="rect">
            <a:avLst/>
          </a:prstGeom>
        </p:spPr>
      </p:pic>
      <p:pic>
        <p:nvPicPr>
          <p:cNvPr id="12" name="Picture 4" descr="Image result for university of michigan chemical engineeri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4554" y="5842487"/>
            <a:ext cx="898417" cy="7794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9064233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 of today’s presentation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932774"/>
            <a:ext cx="11029615" cy="4925226"/>
          </a:xfrm>
        </p:spPr>
        <p:txBody>
          <a:bodyPr>
            <a:normAutofit/>
          </a:bodyPr>
          <a:lstStyle/>
          <a:p>
            <a:r>
              <a:rPr lang="en-US" sz="2400" dirty="0"/>
              <a:t>Making initial contact with companies</a:t>
            </a:r>
          </a:p>
          <a:p>
            <a:pPr lvl="1"/>
            <a:r>
              <a:rPr lang="en-US" sz="2000" dirty="0"/>
              <a:t>How to reach out</a:t>
            </a:r>
          </a:p>
          <a:p>
            <a:pPr lvl="1"/>
            <a:r>
              <a:rPr lang="en-US" sz="2000" dirty="0"/>
              <a:t>Who reaches out</a:t>
            </a:r>
          </a:p>
          <a:p>
            <a:pPr lvl="1"/>
            <a:r>
              <a:rPr lang="en-US" sz="2000" dirty="0"/>
              <a:t>Where to reach out</a:t>
            </a:r>
          </a:p>
          <a:p>
            <a:pPr lvl="1"/>
            <a:r>
              <a:rPr lang="en-US" sz="2000" dirty="0"/>
              <a:t>Why you deserve funding</a:t>
            </a:r>
          </a:p>
          <a:p>
            <a:r>
              <a:rPr lang="en-US" sz="2400" dirty="0"/>
              <a:t>How to sustain these corporate relationships</a:t>
            </a:r>
          </a:p>
          <a:p>
            <a:r>
              <a:rPr lang="en-US" sz="2400" dirty="0"/>
              <a:t>Detailed examples of our two main corporate sponsored events</a:t>
            </a:r>
          </a:p>
          <a:p>
            <a:pPr lvl="1"/>
            <a:r>
              <a:rPr lang="en-US" sz="2000" dirty="0"/>
              <a:t>Weekly luncheons</a:t>
            </a:r>
          </a:p>
          <a:p>
            <a:pPr lvl="1"/>
            <a:r>
              <a:rPr lang="en-US" sz="2000" dirty="0"/>
              <a:t>Company tailgate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6" name="Picture 4" descr="Image result for university of michigan chemical engineer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4554" y="5842487"/>
            <a:ext cx="898417" cy="7794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2550576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reach out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4830022"/>
            <a:ext cx="11029615" cy="1672046"/>
          </a:xfrm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400" dirty="0"/>
              <a:t>What content to put in an email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Formatting of emails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Goal is to build a sustainable relationship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2050" name="Picture 2" descr="Luncheon request screensho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47" y="2272293"/>
            <a:ext cx="11127760" cy="2557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Image result for university of michigan chemical engineer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4554" y="5842487"/>
            <a:ext cx="898417" cy="7794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8645711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reaches out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044063"/>
            <a:ext cx="11029615" cy="2391504"/>
          </a:xfrm>
        </p:spPr>
        <p:txBody>
          <a:bodyPr/>
          <a:lstStyle/>
          <a:p>
            <a:pPr fontAlgn="base"/>
            <a:r>
              <a:rPr lang="en-US" sz="2400" dirty="0"/>
              <a:t>Depends on the type of outreach</a:t>
            </a:r>
          </a:p>
          <a:p>
            <a:pPr lvl="1" fontAlgn="base"/>
            <a:r>
              <a:rPr lang="en-US" sz="2000" dirty="0"/>
              <a:t>For ongoing primary events - President</a:t>
            </a:r>
          </a:p>
          <a:p>
            <a:pPr lvl="1" fontAlgn="base"/>
            <a:r>
              <a:rPr lang="en-US" sz="2000" dirty="0"/>
              <a:t>For funding applications - Treasurer</a:t>
            </a:r>
          </a:p>
          <a:p>
            <a:pPr lvl="1" fontAlgn="base"/>
            <a:r>
              <a:rPr lang="en-US" sz="2000" dirty="0"/>
              <a:t>Try to encourage people to join executive board by showing different positions can be in charge of different corporate outreach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6" name="Picture 4" descr="Image result for university of michigan chemical engineer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4554" y="5842487"/>
            <a:ext cx="898417" cy="7794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8738839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to reach out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028589"/>
            <a:ext cx="11029615" cy="2391504"/>
          </a:xfrm>
        </p:spPr>
        <p:txBody>
          <a:bodyPr/>
          <a:lstStyle/>
          <a:p>
            <a:pPr fontAlgn="base"/>
            <a:r>
              <a:rPr lang="en-US" sz="2400" dirty="0"/>
              <a:t>Some questions to ask of your chapter to find the right companies to reach out to:</a:t>
            </a:r>
          </a:p>
          <a:p>
            <a:pPr lvl="1" fontAlgn="base"/>
            <a:r>
              <a:rPr lang="en-US" sz="2000" dirty="0"/>
              <a:t>What companies hire a lot of chemical engineers from our school?</a:t>
            </a:r>
          </a:p>
          <a:p>
            <a:pPr lvl="1" fontAlgn="base"/>
            <a:r>
              <a:rPr lang="en-US" sz="2000" dirty="0"/>
              <a:t>What companies have money set aside for campus involvement?</a:t>
            </a:r>
          </a:p>
          <a:p>
            <a:pPr lvl="1" fontAlgn="base"/>
            <a:r>
              <a:rPr lang="en-US" sz="2000" dirty="0"/>
              <a:t>Are they any local companies with ties to your chapter/school?</a:t>
            </a:r>
          </a:p>
          <a:p>
            <a:pPr lvl="1" fontAlgn="base"/>
            <a:r>
              <a:rPr lang="en-US" sz="2000" dirty="0"/>
              <a:t>Where are recent alumni working at with strong ties to the chapter?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6" name="Picture 4" descr="Image result for university of michigan chemical engineer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4554" y="5842487"/>
            <a:ext cx="898417" cy="7794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6030458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Justification for why you deserve 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926497"/>
            <a:ext cx="11029615" cy="2391504"/>
          </a:xfrm>
        </p:spPr>
        <p:txBody>
          <a:bodyPr>
            <a:normAutofit/>
          </a:bodyPr>
          <a:lstStyle/>
          <a:p>
            <a:pPr fontAlgn="base"/>
            <a:r>
              <a:rPr lang="en-US" sz="2400" dirty="0"/>
              <a:t>First and foremost, companies set this money aside and it is there for the taking</a:t>
            </a:r>
          </a:p>
          <a:p>
            <a:pPr fontAlgn="base"/>
            <a:r>
              <a:rPr lang="en-US" sz="2400" dirty="0"/>
              <a:t>These companies have complex processes in their plants and will always need Chemical Engineers. Coming to campus helps them recruit the best</a:t>
            </a:r>
          </a:p>
          <a:p>
            <a:pPr fontAlgn="base"/>
            <a:r>
              <a:rPr lang="en-US" sz="2400" dirty="0"/>
              <a:t>This helps students in your chapter figure out if they want to work for these places and ultimately save these companies money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6" name="Picture 4" descr="Image result for university of michigan chemical engineer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4554" y="5842487"/>
            <a:ext cx="898417" cy="7794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1476836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Luncheons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926497"/>
            <a:ext cx="11029615" cy="2391504"/>
          </a:xfrm>
        </p:spPr>
        <p:txBody>
          <a:bodyPr>
            <a:normAutofit/>
          </a:bodyPr>
          <a:lstStyle/>
          <a:p>
            <a:pPr fontAlgn="base"/>
            <a:r>
              <a:rPr lang="en-US" sz="2400" dirty="0"/>
              <a:t>What are they?</a:t>
            </a:r>
          </a:p>
          <a:p>
            <a:pPr fontAlgn="base"/>
            <a:r>
              <a:rPr lang="en-US" sz="2400" dirty="0"/>
              <a:t>Who attends?</a:t>
            </a:r>
          </a:p>
          <a:p>
            <a:pPr fontAlgn="base"/>
            <a:r>
              <a:rPr lang="en-US" sz="2400" dirty="0"/>
              <a:t>How are they organized?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4098" name="Picture 2" descr="1st Lunch DO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699" y="2020868"/>
            <a:ext cx="4846108" cy="3634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Image result for university of michigan chemical engineer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4554" y="5842487"/>
            <a:ext cx="898417" cy="7794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371376009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1A3260"/>
      </a:accent1>
      <a:accent2>
        <a:srgbClr val="4590B8"/>
      </a:accent2>
      <a:accent3>
        <a:srgbClr val="45CBE8"/>
      </a:accent3>
      <a:accent4>
        <a:srgbClr val="969FA7"/>
      </a:accent4>
      <a:accent5>
        <a:srgbClr val="A2C777"/>
      </a:accent5>
      <a:accent6>
        <a:srgbClr val="42955F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66F1C100-1D2B-4BEA-AD01-C4F230B3B96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851</Words>
  <Application>Microsoft Office PowerPoint</Application>
  <PresentationFormat>Widescreen</PresentationFormat>
  <Paragraphs>192</Paragraphs>
  <Slides>22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Arial Black</vt:lpstr>
      <vt:lpstr>Calibri</vt:lpstr>
      <vt:lpstr>Gill Sans MT</vt:lpstr>
      <vt:lpstr>Wingdings 2</vt:lpstr>
      <vt:lpstr>Dividend</vt:lpstr>
      <vt:lpstr>PowerPoint Presentation</vt:lpstr>
      <vt:lpstr>CORPORATE SPONORSHIP AND YOUR AICHE CHAPTER </vt:lpstr>
      <vt:lpstr>What is corporate sponsorship?</vt:lpstr>
      <vt:lpstr>Outline of today’s presentation</vt:lpstr>
      <vt:lpstr>How to reach out</vt:lpstr>
      <vt:lpstr>Who reaches out</vt:lpstr>
      <vt:lpstr>Where to reach out</vt:lpstr>
      <vt:lpstr>Justification for why you deserve resources</vt:lpstr>
      <vt:lpstr>Luncheons</vt:lpstr>
      <vt:lpstr>What are Luncheons?</vt:lpstr>
      <vt:lpstr>Who attends luncheons?</vt:lpstr>
      <vt:lpstr>How are luncheons organized</vt:lpstr>
      <vt:lpstr>How Are Luncheons Organized? (cont)</vt:lpstr>
      <vt:lpstr>How Are Luncheons Organized? (cont)</vt:lpstr>
      <vt:lpstr>How Are Luncheons Organized? (cont)</vt:lpstr>
      <vt:lpstr>How Are Luncheons Organized? (cont)</vt:lpstr>
      <vt:lpstr>How Are Luncheons Organized? (cont)</vt:lpstr>
      <vt:lpstr>Company Tailgate</vt:lpstr>
      <vt:lpstr>Company tailgate: logistics</vt:lpstr>
      <vt:lpstr>Conclusion</vt:lpstr>
      <vt:lpstr>questions</vt:lpstr>
      <vt:lpstr>PowerPoint Presentation</vt:lpstr>
    </vt:vector>
  </TitlesOfParts>
  <Company>University of Michigan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Photobioreator: Mixtrophic Lipid Enrichment inMicroAlgae</dc:title>
  <dc:creator>Shrosbree, Lisa</dc:creator>
  <cp:lastModifiedBy>Joseph McMullen</cp:lastModifiedBy>
  <cp:revision>88</cp:revision>
  <dcterms:created xsi:type="dcterms:W3CDTF">2017-10-01T22:41:57Z</dcterms:created>
  <dcterms:modified xsi:type="dcterms:W3CDTF">2018-10-27T14:31:46Z</dcterms:modified>
</cp:coreProperties>
</file>