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64" r:id="rId12"/>
    <p:sldId id="265" r:id="rId13"/>
    <p:sldId id="267" r:id="rId14"/>
    <p:sldId id="268" r:id="rId15"/>
    <p:sldId id="272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E97B654-4DC6-4CAC-BA24-B0009C987CB0}">
  <a:tblStyle styleId="{0E97B654-4DC6-4CAC-BA24-B0009C987CB0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F6E8"/>
          </a:solidFill>
        </a:fill>
      </a:tcStyle>
    </a:wholeTbl>
    <a:band1H>
      <a:tcTxStyle/>
      <a:tcStyle>
        <a:tcBdr/>
        <a:fill>
          <a:solidFill>
            <a:srgbClr val="DDED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DED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D796E1B-F841-4245-8131-6F3F3FD3BD15}" styleName="Table_1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7E9E8"/>
          </a:solidFill>
        </a:fill>
      </a:tcStyle>
    </a:wholeTbl>
    <a:band1H>
      <a:tcTxStyle/>
      <a:tcStyle>
        <a:tcBdr/>
        <a:fill>
          <a:solidFill>
            <a:srgbClr val="EFD0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FD0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04" y="-1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19645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44c733e8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g44c733e8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44c733e83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44c733e83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" descr="\\DROBO-FS\QuickDrops\JB\PPTX NG\Droplets\LightingOverlay.png"/>
          <p:cNvPicPr preferRelativeResize="0"/>
          <p:nvPr/>
        </p:nvPicPr>
        <p:blipFill rotWithShape="1">
          <a:blip r:embed="rId2">
            <a:alphaModFix amt="30000"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2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55" name="Google Shape;55;p2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1" name="Google Shape;61;p2"/>
            <p:cNvSpPr/>
            <p:nvPr/>
          </p:nvSpPr>
          <p:spPr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l" t="t" r="r" b="b"/>
              <a:pathLst>
                <a:path w="237" h="1135" extrusionOk="0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2" name="Google Shape;62;p2"/>
            <p:cNvSpPr/>
            <p:nvPr/>
          </p:nvSpPr>
          <p:spPr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4" name="Google Shape;64;p2"/>
            <p:cNvSpPr/>
            <p:nvPr/>
          </p:nvSpPr>
          <p:spPr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Google Shape;65;p2"/>
            <p:cNvSpPr/>
            <p:nvPr/>
          </p:nvSpPr>
          <p:spPr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l" t="t" r="r" b="b"/>
              <a:pathLst>
                <a:path w="264" h="329" extrusionOk="0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Google Shape;68;p2"/>
            <p:cNvSpPr/>
            <p:nvPr/>
          </p:nvSpPr>
          <p:spPr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0" name="Google Shape;70;p2"/>
            <p:cNvSpPr/>
            <p:nvPr/>
          </p:nvSpPr>
          <p:spPr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l" t="t" r="r" b="b"/>
              <a:pathLst>
                <a:path w="213" h="766" extrusionOk="0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3" name="Google Shape;73;p2"/>
            <p:cNvSpPr/>
            <p:nvPr/>
          </p:nvSpPr>
          <p:spPr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l" t="t" r="r" b="b"/>
              <a:pathLst>
                <a:path w="84" h="168" extrusionOk="0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6" name="Google Shape;76;p2"/>
            <p:cNvSpPr/>
            <p:nvPr/>
          </p:nvSpPr>
          <p:spPr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l" t="t" r="r" b="b"/>
              <a:pathLst>
                <a:path w="84" h="170" extrusionOk="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8" name="Google Shape;78;p2"/>
            <p:cNvSpPr/>
            <p:nvPr/>
          </p:nvSpPr>
          <p:spPr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l" t="t" r="r" b="b"/>
              <a:pathLst>
                <a:path w="195" h="982" extrusionOk="0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Google Shape;80;p2"/>
            <p:cNvSpPr/>
            <p:nvPr/>
          </p:nvSpPr>
          <p:spPr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l" t="t" r="r" b="b"/>
              <a:pathLst>
                <a:path w="192" h="1120" extrusionOk="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Google Shape;82;p2"/>
            <p:cNvSpPr/>
            <p:nvPr/>
          </p:nvSpPr>
          <p:spPr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l" t="t" r="r" b="b"/>
              <a:pathLst>
                <a:path w="120" h="291" extrusionOk="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2"/>
            <p:cNvSpPr/>
            <p:nvPr/>
          </p:nvSpPr>
          <p:spPr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l" t="t" r="r" b="b"/>
              <a:pathLst>
                <a:path w="135" h="476" extrusionOk="0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7" name="Google Shape;87;p2"/>
            <p:cNvSpPr/>
            <p:nvPr/>
          </p:nvSpPr>
          <p:spPr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l" t="t" r="r" b="b"/>
              <a:pathLst>
                <a:path w="402" h="2536" extrusionOk="0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9" name="Google Shape;89;p2"/>
            <p:cNvSpPr/>
            <p:nvPr/>
          </p:nvSpPr>
          <p:spPr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Google Shape;90;p2"/>
            <p:cNvSpPr/>
            <p:nvPr/>
          </p:nvSpPr>
          <p:spPr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l" t="t" r="r" b="b"/>
              <a:pathLst>
                <a:path w="90" h="299" extrusionOk="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2" name="Google Shape;92;p2"/>
            <p:cNvSpPr/>
            <p:nvPr/>
          </p:nvSpPr>
          <p:spPr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l" t="t" r="r" b="b"/>
              <a:pathLst>
                <a:path w="72" h="285" extrusionOk="0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2"/>
            <p:cNvSpPr/>
            <p:nvPr/>
          </p:nvSpPr>
          <p:spPr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l" t="t" r="r" b="b"/>
              <a:pathLst>
                <a:path w="234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7" name="Google Shape;97;p2"/>
            <p:cNvSpPr/>
            <p:nvPr/>
          </p:nvSpPr>
          <p:spPr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l" t="t" r="r" b="b"/>
              <a:pathLst>
                <a:path w="219" h="1802" extrusionOk="0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9" name="Google Shape;99;p2"/>
            <p:cNvSpPr/>
            <p:nvPr/>
          </p:nvSpPr>
          <p:spPr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2" name="Google Shape;102;p2"/>
            <p:cNvSpPr/>
            <p:nvPr/>
          </p:nvSpPr>
          <p:spPr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Google Shape;103;p2"/>
            <p:cNvSpPr/>
            <p:nvPr/>
          </p:nvSpPr>
          <p:spPr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l" t="t" r="r" b="b"/>
              <a:pathLst>
                <a:path w="264" h="332" extrusionOk="0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2"/>
            <p:cNvSpPr/>
            <p:nvPr/>
          </p:nvSpPr>
          <p:spPr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l" t="t" r="r" b="b"/>
              <a:pathLst>
                <a:path w="147" h="3215" extrusionOk="0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8" name="Google Shape;108;p2"/>
            <p:cNvSpPr/>
            <p:nvPr/>
          </p:nvSpPr>
          <p:spPr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2"/>
          <p:cNvSpPr txBox="1"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Questrial"/>
              <a:buNone/>
              <a:defRPr sz="4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2"/>
          <p:cNvSpPr txBox="1"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1" name="Google Shape;111;p2"/>
          <p:cNvSpPr txBox="1">
            <a:spLocks noGrp="1"/>
          </p:cNvSpPr>
          <p:nvPr>
            <p:ph type="dt" idx="10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2" name="Google Shape;112;p2"/>
          <p:cNvSpPr txBox="1">
            <a:spLocks noGrp="1"/>
          </p:cNvSpPr>
          <p:nvPr>
            <p:ph type="ftr" idx="11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3" name="Google Shape;113;p2"/>
          <p:cNvSpPr txBox="1">
            <a:spLocks noGrp="1"/>
          </p:cNvSpPr>
          <p:nvPr>
            <p:ph type="sldNum" idx="12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estrial"/>
              <a:buNone/>
              <a:defRPr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6" name="Google Shape;166;p11"/>
          <p:cNvSpPr>
            <a:spLocks noGrp="1"/>
          </p:cNvSpPr>
          <p:nvPr>
            <p:ph type="pic" idx="2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7" name="Google Shape;167;p11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8" name="Google Shape;168;p11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9" name="Google Shape;169;p11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0" name="Google Shape;170;p11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 txBox="1"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estrial"/>
              <a:buNone/>
              <a:defRPr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3" name="Google Shape;173;p12"/>
          <p:cNvSpPr>
            <a:spLocks noGrp="1"/>
          </p:cNvSpPr>
          <p:nvPr>
            <p:ph type="pic" idx="2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4" name="Google Shape;174;p12"/>
          <p:cNvSpPr txBox="1">
            <a:spLocks noGrp="1"/>
          </p:cNvSpPr>
          <p:nvPr>
            <p:ph type="body" idx="1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5" name="Google Shape;175;p12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6" name="Google Shape;176;p12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7" name="Google Shape;177;p12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"/>
          <p:cNvSpPr txBox="1"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body" idx="1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"/>
          <p:cNvSpPr txBox="1"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6" name="Google Shape;186;p14"/>
          <p:cNvSpPr txBox="1">
            <a:spLocks noGrp="1"/>
          </p:cNvSpPr>
          <p:nvPr>
            <p:ph type="body" idx="1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7" name="Google Shape;187;p14"/>
          <p:cNvSpPr txBox="1">
            <a:spLocks noGrp="1"/>
          </p:cNvSpPr>
          <p:nvPr>
            <p:ph type="body" idx="2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8" name="Google Shape;188;p14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9" name="Google Shape;189;p14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0" name="Google Shape;190;p14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1" name="Google Shape;191;p14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Questrial"/>
              <a:buNone/>
            </a:pPr>
            <a:r>
              <a:rPr lang="en-US" sz="8000" b="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“</a:t>
            </a:r>
            <a:endParaRPr/>
          </a:p>
        </p:txBody>
      </p:sp>
      <p:sp>
        <p:nvSpPr>
          <p:cNvPr id="192" name="Google Shape;192;p14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Questrial"/>
              <a:buNone/>
            </a:pPr>
            <a:r>
              <a:rPr lang="en-US" sz="8000" b="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/>
          <p:cNvSpPr txBox="1"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5" name="Google Shape;195;p15"/>
          <p:cNvSpPr txBox="1">
            <a:spLocks noGrp="1"/>
          </p:cNvSpPr>
          <p:nvPr>
            <p:ph type="body" idx="1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7" name="Google Shape;197;p15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body" idx="2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3" name="Google Shape;203;p16"/>
          <p:cNvSpPr txBox="1">
            <a:spLocks noGrp="1"/>
          </p:cNvSpPr>
          <p:nvPr>
            <p:ph type="body" idx="3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4" name="Google Shape;204;p16"/>
          <p:cNvSpPr txBox="1">
            <a:spLocks noGrp="1"/>
          </p:cNvSpPr>
          <p:nvPr>
            <p:ph type="body" idx="4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5" name="Google Shape;205;p16"/>
          <p:cNvSpPr txBox="1">
            <a:spLocks noGrp="1"/>
          </p:cNvSpPr>
          <p:nvPr>
            <p:ph type="body" idx="5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6" name="Google Shape;206;p16"/>
          <p:cNvSpPr txBox="1">
            <a:spLocks noGrp="1"/>
          </p:cNvSpPr>
          <p:nvPr>
            <p:ph type="body" idx="6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7" name="Google Shape;207;p16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8" name="Google Shape;208;p16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9" name="Google Shape;209;p16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"/>
          <p:cNvSpPr txBox="1"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2" name="Google Shape;212;p17"/>
          <p:cNvSpPr txBox="1"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3" name="Google Shape;213;p17"/>
          <p:cNvSpPr>
            <a:spLocks noGrp="1"/>
          </p:cNvSpPr>
          <p:nvPr>
            <p:ph type="pic" idx="2"/>
          </p:nvPr>
        </p:nvSpPr>
        <p:spPr>
          <a:xfrm>
            <a:off x="1141413" y="2666998"/>
            <a:ext cx="31952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4" name="Google Shape;214;p17"/>
          <p:cNvSpPr txBox="1">
            <a:spLocks noGrp="1"/>
          </p:cNvSpPr>
          <p:nvPr>
            <p:ph type="body" idx="3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5" name="Google Shape;215;p17"/>
          <p:cNvSpPr txBox="1">
            <a:spLocks noGrp="1"/>
          </p:cNvSpPr>
          <p:nvPr>
            <p:ph type="body" idx="4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6" name="Google Shape;216;p17"/>
          <p:cNvSpPr>
            <a:spLocks noGrp="1"/>
          </p:cNvSpPr>
          <p:nvPr>
            <p:ph type="pic" idx="5"/>
          </p:nvPr>
        </p:nvSpPr>
        <p:spPr>
          <a:xfrm>
            <a:off x="4489053" y="2666998"/>
            <a:ext cx="31989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7" name="Google Shape;217;p17"/>
          <p:cNvSpPr txBox="1">
            <a:spLocks noGrp="1"/>
          </p:cNvSpPr>
          <p:nvPr>
            <p:ph type="body" idx="6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8" name="Google Shape;218;p17"/>
          <p:cNvSpPr txBox="1">
            <a:spLocks noGrp="1"/>
          </p:cNvSpPr>
          <p:nvPr>
            <p:ph type="body" idx="7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9" name="Google Shape;219;p17"/>
          <p:cNvSpPr>
            <a:spLocks noGrp="1"/>
          </p:cNvSpPr>
          <p:nvPr>
            <p:ph type="pic" idx="8"/>
          </p:nvPr>
        </p:nvSpPr>
        <p:spPr>
          <a:xfrm>
            <a:off x="7852442" y="2666998"/>
            <a:ext cx="3194969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0" name="Google Shape;220;p17"/>
          <p:cNvSpPr txBox="1">
            <a:spLocks noGrp="1"/>
          </p:cNvSpPr>
          <p:nvPr>
            <p:ph type="body" idx="9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1" name="Google Shape;221;p17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2" name="Google Shape;222;p17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3" name="Google Shape;223;p17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 txBox="1">
            <a:spLocks noGrp="1"/>
          </p:cNvSpPr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body" idx="1"/>
          </p:nvPr>
        </p:nvSpPr>
        <p:spPr>
          <a:xfrm rot="5400000">
            <a:off x="2424904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8" name="Google Shape;228;p18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6" name="Google Shape;116;p3"/>
          <p:cNvSpPr txBox="1">
            <a:spLocks noGrp="1"/>
          </p:cNvSpPr>
          <p:nvPr>
            <p:ph type="body" idx="1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7" name="Google Shape;117;p3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8" name="Google Shape;118;p3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9" name="Google Shape;119;p3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4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3" name="Google Shape;123;p4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4" name="Google Shape;124;p4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5" name="Google Shape;125;p4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4" name="Google Shape;134;p6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5" name="Google Shape;135;p6"/>
          <p:cNvSpPr txBox="1">
            <a:spLocks noGrp="1"/>
          </p:cNvSpPr>
          <p:nvPr>
            <p:ph type="body" idx="2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6" name="Google Shape;136;p6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7" name="Google Shape;137;p6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8" name="Google Shape;138;p6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7"/>
          <p:cNvSpPr txBox="1"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2" name="Google Shape;142;p7"/>
          <p:cNvSpPr txBox="1">
            <a:spLocks noGrp="1"/>
          </p:cNvSpPr>
          <p:nvPr>
            <p:ph type="body" idx="2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3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4" name="Google Shape;144;p7"/>
          <p:cNvSpPr txBox="1">
            <a:spLocks noGrp="1"/>
          </p:cNvSpPr>
          <p:nvPr>
            <p:ph type="body" idx="4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5" name="Google Shape;145;p7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6" name="Google Shape;146;p7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7" name="Google Shape;147;p7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0" name="Google Shape;150;p8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1" name="Google Shape;151;p8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2" name="Google Shape;152;p8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5" name="Google Shape;155;p9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6" name="Google Shape;156;p9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 txBox="1"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estrial"/>
              <a:buNone/>
              <a:defRPr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9" name="Google Shape;159;p10"/>
          <p:cNvSpPr txBox="1">
            <a:spLocks noGrp="1"/>
          </p:cNvSpPr>
          <p:nvPr>
            <p:ph type="body" idx="1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0" name="Google Shape;160;p10"/>
          <p:cNvSpPr txBox="1">
            <a:spLocks noGrp="1"/>
          </p:cNvSpPr>
          <p:nvPr>
            <p:ph type="body" idx="2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1" name="Google Shape;161;p10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2" name="Google Shape;162;p10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3" name="Google Shape;163;p10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\\DROBO-FS\QuickDrops\JB\PPTX NG\Droplets\LightingOverlay.png"/>
          <p:cNvPicPr preferRelativeResize="0"/>
          <p:nvPr/>
        </p:nvPicPr>
        <p:blipFill rotWithShape="1">
          <a:blip r:embed="rId20">
            <a:alphaModFix amt="30000"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1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8" name="Google Shape;8;p1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41" extrusionOk="0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3" name="Google Shape;13;p1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01" extrusionOk="0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5" name="Google Shape;15;p1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6" name="Google Shape;16;p1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1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32" extrusionOk="0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1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4" h="31" extrusionOk="0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" name="Google Shape;20;p1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21" name="Google Shape;21;p1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80" extrusionOk="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2" name="Google Shape;22;p1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303" extrusionOk="0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1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90" h="300" extrusionOk="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4" name="Google Shape;24;p1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1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1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35" extrusionOk="0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1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1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766" extrusionOk="0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9" name="Google Shape;29;p1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1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898" extrusionOk="0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1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2" name="Google Shape;32;p1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1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1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 extrusionOk="0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1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" extrusionOk="0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1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37" name="Google Shape;37;p1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3" extrusionOk="0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8" name="Google Shape;38;p1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2" extrusionOk="0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1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1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l" t="t" r="r" b="b"/>
                <a:pathLst>
                  <a:path w="188" h="727" extrusionOk="0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1" name="Google Shape;41;p1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1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73" extrusionOk="0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3" name="Google Shape;43;p1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1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135" extrusionOk="0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1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1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" name="Google Shape;47;p1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1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9" name="Google Shape;49;p1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0" name="Google Shape;50;p1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1" name="Google Shape;51;p1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che.org/community/sites/committees/executive-student/k-12-outreach-program" TargetMode="External"/><Relationship Id="rId4" Type="http://schemas.openxmlformats.org/officeDocument/2006/relationships/hyperlink" Target="mailto:national.director.esc@gmail.com" TargetMode="External"/><Relationship Id="rId5" Type="http://schemas.openxmlformats.org/officeDocument/2006/relationships/hyperlink" Target="mailto:outreach.esc@gmail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iche.org/ScavengerHuntASC" TargetMode="Externa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"/>
          <p:cNvSpPr txBox="1"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Questrial"/>
              <a:buNone/>
            </a:pPr>
            <a:r>
              <a:rPr lang="en-US" dirty="0"/>
              <a:t>K-12 OUTREACH: INFORM, INFLUENCE, &amp; INSPIRE</a:t>
            </a:r>
            <a:endParaRPr dirty="0"/>
          </a:p>
        </p:txBody>
      </p:sp>
      <p:sp>
        <p:nvSpPr>
          <p:cNvPr id="235" name="Google Shape;235;p19"/>
          <p:cNvSpPr txBox="1"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Arial"/>
              <a:buNone/>
            </a:pPr>
            <a:r>
              <a:rPr lang="en-US"/>
              <a:t>PRESENTED </a:t>
            </a:r>
            <a:r>
              <a:rPr lang="en-US" sz="20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 BY THE EXECUTIVE STUDENT COMMITTEE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6"/>
          <p:cNvSpPr txBox="1">
            <a:spLocks noGrp="1"/>
          </p:cNvSpPr>
          <p:nvPr>
            <p:ph type="title"/>
          </p:nvPr>
        </p:nvSpPr>
        <p:spPr>
          <a:xfrm>
            <a:off x="1144590" y="465085"/>
            <a:ext cx="9905998" cy="1020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</a:pPr>
            <a:r>
              <a:rPr lang="en-US" sz="3600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International Outreach</a:t>
            </a:r>
            <a:endParaRPr dirty="0"/>
          </a:p>
        </p:txBody>
      </p:sp>
      <p:sp>
        <p:nvSpPr>
          <p:cNvPr id="297" name="Google Shape;297;p26"/>
          <p:cNvSpPr txBox="1"/>
          <p:nvPr/>
        </p:nvSpPr>
        <p:spPr>
          <a:xfrm>
            <a:off x="1625600" y="6023583"/>
            <a:ext cx="8940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Purpose – Key Strategies – Elementary – Junior High – High School – </a:t>
            </a:r>
            <a:r>
              <a:rPr lang="en-US" sz="1300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Best Practices </a:t>
            </a:r>
            <a:r>
              <a:rPr lang="en-US" sz="13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– Our Program –  Conclusion</a:t>
            </a:r>
            <a:endParaRPr sz="1300"/>
          </a:p>
        </p:txBody>
      </p:sp>
      <p:pic>
        <p:nvPicPr>
          <p:cNvPr id="7" name="Google Shape;8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0347" y="1485900"/>
            <a:ext cx="7747404" cy="4312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3558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7"/>
          <p:cNvSpPr txBox="1">
            <a:spLocks noGrp="1"/>
          </p:cNvSpPr>
          <p:nvPr>
            <p:ph type="title"/>
          </p:nvPr>
        </p:nvSpPr>
        <p:spPr>
          <a:xfrm>
            <a:off x="1144590" y="465085"/>
            <a:ext cx="9906000" cy="1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</a:pPr>
            <a:r>
              <a:rPr lang="en-US"/>
              <a:t>Impactful K-12 Outreach – Program Launch </a:t>
            </a:r>
            <a:endParaRPr/>
          </a:p>
        </p:txBody>
      </p:sp>
      <p:sp>
        <p:nvSpPr>
          <p:cNvPr id="305" name="Google Shape;305;p27"/>
          <p:cNvSpPr txBox="1"/>
          <p:nvPr/>
        </p:nvSpPr>
        <p:spPr>
          <a:xfrm>
            <a:off x="1625600" y="6023583"/>
            <a:ext cx="894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Purpose – Key Strategies – Elementary – Junior High – High School – Best Practices</a:t>
            </a:r>
            <a:r>
              <a:rPr lang="en-US" sz="1300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3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– </a:t>
            </a:r>
            <a:r>
              <a:rPr lang="en-US" sz="1300">
                <a:solidFill>
                  <a:srgbClr val="FF00FF"/>
                </a:solidFill>
                <a:latin typeface="Questrial"/>
                <a:ea typeface="Questrial"/>
                <a:cs typeface="Questrial"/>
                <a:sym typeface="Questrial"/>
              </a:rPr>
              <a:t>Our Program</a:t>
            </a:r>
            <a:r>
              <a:rPr lang="en-US" sz="13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–  Conclusion</a:t>
            </a:r>
            <a:endParaRPr sz="1300"/>
          </a:p>
        </p:txBody>
      </p:sp>
      <p:sp>
        <p:nvSpPr>
          <p:cNvPr id="306" name="Google Shape;306;p27"/>
          <p:cNvSpPr txBox="1">
            <a:spLocks noGrp="1"/>
          </p:cNvSpPr>
          <p:nvPr>
            <p:ph type="body" idx="1"/>
          </p:nvPr>
        </p:nvSpPr>
        <p:spPr>
          <a:xfrm>
            <a:off x="1144600" y="1334125"/>
            <a:ext cx="9830400" cy="46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65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1" dirty="0"/>
              <a:t>Objective: Connect </a:t>
            </a:r>
            <a:r>
              <a:rPr lang="en-US" sz="2000" b="1" dirty="0" err="1"/>
              <a:t>AIChE</a:t>
            </a:r>
            <a:r>
              <a:rPr lang="en-US" sz="2000" b="1" dirty="0"/>
              <a:t> Chapters with each other and K-12 students</a:t>
            </a:r>
            <a:endParaRPr sz="2000" b="1" dirty="0"/>
          </a:p>
          <a:p>
            <a:pPr marL="228600" marR="0" lvl="0" indent="-165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dirty="0"/>
              <a:t>Founding Chapter: Universidad </a:t>
            </a:r>
            <a:r>
              <a:rPr lang="en-US" sz="2000" dirty="0" err="1"/>
              <a:t>Nacional</a:t>
            </a:r>
            <a:r>
              <a:rPr lang="en-US" sz="2000" dirty="0"/>
              <a:t> </a:t>
            </a:r>
            <a:r>
              <a:rPr lang="en-US" sz="2000" dirty="0" err="1"/>
              <a:t>Autónoma</a:t>
            </a:r>
            <a:r>
              <a:rPr lang="en-US" sz="2000" dirty="0"/>
              <a:t> de Honduras</a:t>
            </a:r>
            <a:endParaRPr sz="2000" dirty="0"/>
          </a:p>
          <a:p>
            <a:pPr marL="228600" marR="0" lvl="0" indent="-165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dirty="0"/>
              <a:t>How to Participate</a:t>
            </a:r>
            <a:endParaRPr sz="2000" dirty="0"/>
          </a:p>
          <a:p>
            <a:pPr marL="685800" marR="0" lvl="1" indent="-196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dirty="0"/>
              <a:t>Follow a </a:t>
            </a:r>
            <a:r>
              <a:rPr lang="en-US" dirty="0" smtClean="0"/>
              <a:t>module</a:t>
            </a:r>
            <a:endParaRPr dirty="0"/>
          </a:p>
          <a:p>
            <a:pPr marL="6858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en-US" dirty="0"/>
              <a:t>Submit a </a:t>
            </a:r>
            <a:r>
              <a:rPr lang="en-US" dirty="0" smtClean="0"/>
              <a:t>module – Be a founding chapter!</a:t>
            </a:r>
            <a:endParaRPr dirty="0"/>
          </a:p>
          <a:p>
            <a:pPr marL="228600" marR="0" lvl="0" indent="-165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dirty="0"/>
              <a:t>Web Address: </a:t>
            </a:r>
            <a:r>
              <a:rPr lang="en-US" sz="2000" u="sng" dirty="0">
                <a:solidFill>
                  <a:schemeClr val="hlink"/>
                </a:solidFill>
                <a:hlinkClick r:id="rId3"/>
              </a:rPr>
              <a:t>https://www.aiche.org/community/sites/committees/executive-student/k-12-outreach-program</a:t>
            </a:r>
            <a:endParaRPr sz="2000" dirty="0"/>
          </a:p>
          <a:p>
            <a:pPr marL="685800" marR="0" lvl="1" indent="-196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dirty="0"/>
              <a:t>Email me @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national.director.esc@gmail.com</a:t>
            </a:r>
            <a:r>
              <a:rPr lang="en-US" dirty="0"/>
              <a:t> for the link</a:t>
            </a:r>
            <a:endParaRPr dirty="0"/>
          </a:p>
          <a:p>
            <a:pPr marL="6858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en-US" dirty="0"/>
              <a:t>Directly contact the program @ 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outreach.esc@gmail.com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28"/>
          <p:cNvPicPr preferRelativeResize="0"/>
          <p:nvPr/>
        </p:nvPicPr>
        <p:blipFill rotWithShape="1">
          <a:blip r:embed="rId3">
            <a:alphaModFix/>
          </a:blip>
          <a:srcRect l="7214" t="10418" r="7205" b="9440"/>
          <a:stretch/>
        </p:blipFill>
        <p:spPr>
          <a:xfrm>
            <a:off x="2773062" y="0"/>
            <a:ext cx="664587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8"/>
          <p:cNvSpPr/>
          <p:nvPr/>
        </p:nvSpPr>
        <p:spPr>
          <a:xfrm>
            <a:off x="1376075" y="3300350"/>
            <a:ext cx="1476900" cy="850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8"/>
          <p:cNvSpPr/>
          <p:nvPr/>
        </p:nvSpPr>
        <p:spPr>
          <a:xfrm>
            <a:off x="1376075" y="722975"/>
            <a:ext cx="1476900" cy="850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0"/>
          <p:cNvSpPr txBox="1">
            <a:spLocks noGrp="1"/>
          </p:cNvSpPr>
          <p:nvPr>
            <p:ph type="title"/>
          </p:nvPr>
        </p:nvSpPr>
        <p:spPr>
          <a:xfrm>
            <a:off x="1144590" y="465085"/>
            <a:ext cx="9905998" cy="1020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CONCLUSION</a:t>
            </a:r>
            <a:endParaRPr/>
          </a:p>
        </p:txBody>
      </p:sp>
      <p:sp>
        <p:nvSpPr>
          <p:cNvPr id="325" name="Google Shape;325;p30"/>
          <p:cNvSpPr txBox="1">
            <a:spLocks noGrp="1"/>
          </p:cNvSpPr>
          <p:nvPr>
            <p:ph type="body" idx="1"/>
          </p:nvPr>
        </p:nvSpPr>
        <p:spPr>
          <a:xfrm>
            <a:off x="1141412" y="1349981"/>
            <a:ext cx="9905998" cy="4673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K-12 Outreach allows </a:t>
            </a:r>
            <a:r>
              <a:rPr lang="en-US" sz="2400" b="0" i="0" u="none" strike="noStrike" cap="none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AIChE</a:t>
            </a:r>
            <a:r>
              <a:rPr lang="en-US" sz="24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to make a positive impact in students’ lives.</a:t>
            </a:r>
            <a:endParaRPr dirty="0"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Remember a few key strategies:</a:t>
            </a:r>
          </a:p>
          <a:p>
            <a:pPr marL="685800" lvl="1" indent="-228600">
              <a:spcBef>
                <a:spcPts val="1000"/>
              </a:spcBef>
              <a:buSzPts val="3000"/>
            </a:pPr>
            <a:r>
              <a:rPr lang="en-US" dirty="0" smtClean="0"/>
              <a:t>Hands on interaction (SAFELY)</a:t>
            </a:r>
          </a:p>
          <a:p>
            <a:pPr marL="685800" lvl="1" indent="-228600">
              <a:spcBef>
                <a:spcPts val="1000"/>
              </a:spcBef>
              <a:buSzPts val="3000"/>
            </a:pPr>
            <a:r>
              <a:rPr lang="en-US" dirty="0" smtClean="0"/>
              <a:t>Communicate based on your audience’s age</a:t>
            </a:r>
          </a:p>
          <a:p>
            <a:pPr marL="685800" lvl="1" indent="-228600">
              <a:spcBef>
                <a:spcPts val="1000"/>
              </a:spcBef>
              <a:buSzPts val="3000"/>
            </a:pPr>
            <a:r>
              <a:rPr lang="en-US" dirty="0" smtClean="0"/>
              <a:t>Collaborate with other organizations to reach even bigger audiences</a:t>
            </a:r>
            <a:endParaRPr dirty="0"/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Prepare yourself for questions, ensure that you look approachable and welcoming, and be honest.</a:t>
            </a:r>
            <a:endParaRPr dirty="0"/>
          </a:p>
        </p:txBody>
      </p:sp>
      <p:sp>
        <p:nvSpPr>
          <p:cNvPr id="326" name="Google Shape;326;p30"/>
          <p:cNvSpPr txBox="1"/>
          <p:nvPr/>
        </p:nvSpPr>
        <p:spPr>
          <a:xfrm>
            <a:off x="1625600" y="6023583"/>
            <a:ext cx="8940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Purpose – Key Strategies – Elementary – Junior High – High School – Best Practices – Resources – </a:t>
            </a:r>
            <a:r>
              <a:rPr lang="en-US" sz="1300">
                <a:solidFill>
                  <a:srgbClr val="92D050"/>
                </a:solidFill>
                <a:latin typeface="Questrial"/>
                <a:ea typeface="Questrial"/>
                <a:cs typeface="Questrial"/>
                <a:sym typeface="Questrial"/>
              </a:rPr>
              <a:t>Conclusion</a:t>
            </a:r>
            <a:endParaRPr sz="13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0"/>
          <p:cNvSpPr txBox="1">
            <a:spLocks noGrp="1"/>
          </p:cNvSpPr>
          <p:nvPr>
            <p:ph type="title"/>
          </p:nvPr>
        </p:nvSpPr>
        <p:spPr>
          <a:xfrm>
            <a:off x="1144590" y="465085"/>
            <a:ext cx="9905998" cy="1020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CONCLUSION</a:t>
            </a:r>
            <a:endParaRPr/>
          </a:p>
        </p:txBody>
      </p:sp>
      <p:sp>
        <p:nvSpPr>
          <p:cNvPr id="325" name="Google Shape;325;p30"/>
          <p:cNvSpPr txBox="1">
            <a:spLocks noGrp="1"/>
          </p:cNvSpPr>
          <p:nvPr>
            <p:ph type="body" idx="1"/>
          </p:nvPr>
        </p:nvSpPr>
        <p:spPr>
          <a:xfrm>
            <a:off x="1141412" y="2180167"/>
            <a:ext cx="9905998" cy="384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 sz="4800" dirty="0" smtClean="0"/>
              <a:t>Questions?</a:t>
            </a:r>
            <a:endParaRPr sz="4800" dirty="0"/>
          </a:p>
        </p:txBody>
      </p:sp>
      <p:sp>
        <p:nvSpPr>
          <p:cNvPr id="326" name="Google Shape;326;p30"/>
          <p:cNvSpPr txBox="1"/>
          <p:nvPr/>
        </p:nvSpPr>
        <p:spPr>
          <a:xfrm>
            <a:off x="1625600" y="6023583"/>
            <a:ext cx="8940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Purpose – Key Strategies – Elementary – Junior High – High School – Best Practices – Resources – </a:t>
            </a:r>
            <a:r>
              <a:rPr lang="en-US" sz="1300">
                <a:solidFill>
                  <a:srgbClr val="92D050"/>
                </a:solidFill>
                <a:latin typeface="Questrial"/>
                <a:ea typeface="Questrial"/>
                <a:cs typeface="Questrial"/>
                <a:sym typeface="Questrial"/>
              </a:rPr>
              <a:t>Conclusion</a:t>
            </a:r>
            <a:endParaRPr sz="1300"/>
          </a:p>
        </p:txBody>
      </p:sp>
    </p:spTree>
    <p:extLst>
      <p:ext uri="{BB962C8B-B14F-4D97-AF65-F5344CB8AC3E}">
        <p14:creationId xmlns:p14="http://schemas.microsoft.com/office/powerpoint/2010/main" val="3318333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030920"/>
            <a:ext cx="12192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Challenge your colleagues and climb the leaderboard with the all new 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AIChE Scavenger Hunt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endParaRPr 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300">
                <a:latin typeface="Arial" panose="020B0604020202020204" pitchFamily="34" charset="0"/>
                <a:cs typeface="Arial" panose="020B0604020202020204" pitchFamily="34" charset="0"/>
              </a:rPr>
              <a:t>Login to </a:t>
            </a:r>
            <a:r>
              <a:rPr lang="en-US" sz="23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www.aiche.org/ScavengerHuntASC</a:t>
            </a:r>
            <a:r>
              <a:rPr lang="en-US" sz="230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algn="ctr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enter the code for each activity to earn points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This session’s code is: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SCWorkshop</a:t>
            </a:r>
            <a:endParaRPr lang="en-US" sz="2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4" y="0"/>
            <a:ext cx="7893884" cy="403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971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1144590" y="465085"/>
            <a:ext cx="9905998" cy="1020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WHY REACH OUT?</a:t>
            </a:r>
            <a:endParaRPr/>
          </a:p>
        </p:txBody>
      </p:sp>
      <p:sp>
        <p:nvSpPr>
          <p:cNvPr id="241" name="Google Shape;241;p20"/>
          <p:cNvSpPr txBox="1">
            <a:spLocks noGrp="1"/>
          </p:cNvSpPr>
          <p:nvPr>
            <p:ph type="body" idx="1"/>
          </p:nvPr>
        </p:nvSpPr>
        <p:spPr>
          <a:xfrm>
            <a:off x="1144600" y="1305225"/>
            <a:ext cx="57612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6668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Inform: </a:t>
            </a:r>
            <a:endParaRPr sz="1800"/>
          </a:p>
          <a:p>
            <a:pPr marL="685800" marR="0" lvl="1" indent="-196056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Raise awareness of what Chemical Engineers do</a:t>
            </a:r>
            <a:endParaRPr sz="1800"/>
          </a:p>
          <a:p>
            <a:pPr marL="685800" marR="0" lvl="1" indent="-196056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Communicate which qualities and interests would make Chemical Engineering a possible career choice</a:t>
            </a:r>
            <a:endParaRPr sz="1800"/>
          </a:p>
          <a:p>
            <a:pPr marL="228600" marR="0" lvl="0" indent="-166687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Influence: </a:t>
            </a:r>
            <a:endParaRPr sz="1800"/>
          </a:p>
          <a:p>
            <a:pPr marL="685800" marR="0" lvl="1" indent="-196056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Make an impact on students’ lives</a:t>
            </a:r>
            <a:endParaRPr sz="1800"/>
          </a:p>
          <a:p>
            <a:pPr marL="685800" marR="0" lvl="1" indent="-196056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Increase diversity by encouraging women and minorities to join this field</a:t>
            </a:r>
            <a:endParaRPr sz="1800"/>
          </a:p>
          <a:p>
            <a:pPr marL="228600" marR="0" lvl="0" indent="-166687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Inspire: </a:t>
            </a:r>
            <a:endParaRPr sz="1800"/>
          </a:p>
          <a:p>
            <a:pPr marL="685800" marR="0" lvl="1" indent="-196056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Recruit future Chemical Engineers</a:t>
            </a:r>
            <a:endParaRPr sz="1800"/>
          </a:p>
          <a:p>
            <a:pPr marL="685800" marR="0" lvl="1" indent="-196056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Plant a seed</a:t>
            </a:r>
            <a:endParaRPr sz="1800"/>
          </a:p>
        </p:txBody>
      </p:sp>
      <p:sp>
        <p:nvSpPr>
          <p:cNvPr id="242" name="Google Shape;242;p20"/>
          <p:cNvSpPr txBox="1"/>
          <p:nvPr/>
        </p:nvSpPr>
        <p:spPr>
          <a:xfrm>
            <a:off x="1625600" y="6023583"/>
            <a:ext cx="8940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rgbClr val="92D050"/>
                </a:solidFill>
                <a:latin typeface="Questrial"/>
                <a:ea typeface="Questrial"/>
                <a:cs typeface="Questrial"/>
                <a:sym typeface="Questrial"/>
              </a:rPr>
              <a:t>Purpose</a:t>
            </a:r>
            <a:r>
              <a:rPr lang="en-US" sz="13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– Key Strategies – Elementary – Junior High – High School – Best Practices – </a:t>
            </a:r>
            <a:r>
              <a:rPr lang="en-US" sz="13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Our Program</a:t>
            </a:r>
            <a:r>
              <a:rPr lang="en-US" sz="13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13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– </a:t>
            </a:r>
            <a:r>
              <a:rPr lang="en-US" sz="13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Conclusion</a:t>
            </a:r>
            <a:endParaRPr sz="1300"/>
          </a:p>
        </p:txBody>
      </p:sp>
      <p:pic>
        <p:nvPicPr>
          <p:cNvPr id="243" name="Google Shape;24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8875" y="1420525"/>
            <a:ext cx="4499150" cy="337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0"/>
          <p:cNvSpPr txBox="1"/>
          <p:nvPr/>
        </p:nvSpPr>
        <p:spPr>
          <a:xfrm>
            <a:off x="7148875" y="4794875"/>
            <a:ext cx="44991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4th, 5th, &amp; 6th Grade Outreach</a:t>
            </a:r>
            <a:endParaRPr i="1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Universidad Nacional Autónoma de Honduras</a:t>
            </a:r>
            <a:endParaRPr i="1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Morazán , Tegucigalpa, Honduras</a:t>
            </a:r>
            <a:endParaRPr i="1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1"/>
          <p:cNvSpPr txBox="1">
            <a:spLocks noGrp="1"/>
          </p:cNvSpPr>
          <p:nvPr>
            <p:ph type="title"/>
          </p:nvPr>
        </p:nvSpPr>
        <p:spPr>
          <a:xfrm>
            <a:off x="1144590" y="465085"/>
            <a:ext cx="9905998" cy="1020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WHY REACH OUT?</a:t>
            </a:r>
            <a:endParaRPr/>
          </a:p>
        </p:txBody>
      </p:sp>
      <p:sp>
        <p:nvSpPr>
          <p:cNvPr id="250" name="Google Shape;250;p21"/>
          <p:cNvSpPr txBox="1">
            <a:spLocks noGrp="1"/>
          </p:cNvSpPr>
          <p:nvPr>
            <p:ph type="body" idx="1"/>
          </p:nvPr>
        </p:nvSpPr>
        <p:spPr>
          <a:xfrm>
            <a:off x="1141420" y="1349975"/>
            <a:ext cx="3971400" cy="46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Other Benefits: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Volunteer hours for your chapter</a:t>
            </a:r>
            <a:endParaRPr sz="2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en-US"/>
              <a:t>Presentation practice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University Recruiting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Put AIChE’s name out there</a:t>
            </a:r>
            <a:endParaRPr/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Recruit future chapter members</a:t>
            </a:r>
            <a:endParaRPr/>
          </a:p>
          <a:p>
            <a:pPr marL="228600" marR="0" lvl="0" indent="-38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51" name="Google Shape;251;p21"/>
          <p:cNvSpPr txBox="1"/>
          <p:nvPr/>
        </p:nvSpPr>
        <p:spPr>
          <a:xfrm>
            <a:off x="1625600" y="6023583"/>
            <a:ext cx="8940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92D050"/>
                </a:solidFill>
                <a:latin typeface="Questrial"/>
                <a:ea typeface="Questrial"/>
                <a:cs typeface="Questrial"/>
                <a:sym typeface="Questrial"/>
              </a:rPr>
              <a:t>Purpose</a:t>
            </a:r>
            <a:r>
              <a:rPr lang="en-US" sz="13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– Key Strategies – Elementary – Junior High – High School – Best Practices – Our Program – Conclusion</a:t>
            </a:r>
            <a:endParaRPr sz="1300"/>
          </a:p>
        </p:txBody>
      </p:sp>
      <p:pic>
        <p:nvPicPr>
          <p:cNvPr id="252" name="Google Shape;25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5675" y="1730525"/>
            <a:ext cx="6084925" cy="3396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1"/>
          <p:cNvSpPr txBox="1"/>
          <p:nvPr/>
        </p:nvSpPr>
        <p:spPr>
          <a:xfrm>
            <a:off x="6813250" y="5127475"/>
            <a:ext cx="4237500" cy="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ChemE Magic Show</a:t>
            </a:r>
            <a:endParaRPr i="1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The University of South Florida – Tampa, Florida </a:t>
            </a:r>
            <a:endParaRPr i="1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1144590" y="465085"/>
            <a:ext cx="9905998" cy="1020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KEY STRATEGIES</a:t>
            </a:r>
            <a:endParaRPr/>
          </a:p>
        </p:txBody>
      </p:sp>
      <p:sp>
        <p:nvSpPr>
          <p:cNvPr id="259" name="Google Shape;259;p22"/>
          <p:cNvSpPr txBox="1">
            <a:spLocks noGrp="1"/>
          </p:cNvSpPr>
          <p:nvPr>
            <p:ph type="body" idx="1"/>
          </p:nvPr>
        </p:nvSpPr>
        <p:spPr>
          <a:xfrm>
            <a:off x="1141425" y="1349975"/>
            <a:ext cx="5991742" cy="46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7938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Incorporate hands on learning </a:t>
            </a:r>
            <a:r>
              <a:rPr lang="en-US" sz="2000" dirty="0"/>
              <a:t>safely</a:t>
            </a:r>
            <a:endParaRPr sz="2000" dirty="0"/>
          </a:p>
          <a:p>
            <a:pPr marL="228600" marR="0" lvl="0" indent="-179387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Use experiments as a tool to explain Chemical Engineering concepts</a:t>
            </a:r>
            <a:endParaRPr sz="2000" dirty="0"/>
          </a:p>
          <a:p>
            <a:pPr marL="228600" marR="0" lvl="0" indent="-179387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Pair up with other engineering organizations to reach larger audiences</a:t>
            </a:r>
            <a:endParaRPr sz="2000" dirty="0"/>
          </a:p>
          <a:p>
            <a:pPr marL="228600" marR="0" lvl="0" indent="-179387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Reach out to companies for event sponsorship</a:t>
            </a:r>
            <a:endParaRPr sz="2000" dirty="0"/>
          </a:p>
          <a:p>
            <a:pPr marL="228600" marR="0" lvl="0" indent="-179387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Reach out to schools where </a:t>
            </a:r>
            <a:r>
              <a:rPr lang="en-US" sz="2000" b="0" i="0" u="none" strike="noStrike" cap="none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AIChE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members have connections</a:t>
            </a:r>
            <a:endParaRPr sz="2000" dirty="0"/>
          </a:p>
          <a:p>
            <a:pPr marL="228600" marR="0" lvl="0" indent="-179387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Keep students engaged</a:t>
            </a:r>
            <a:endParaRPr sz="2000" dirty="0"/>
          </a:p>
          <a:p>
            <a:pPr marL="228600" marR="0" lvl="0" indent="-179387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Communicate on your audience’s level</a:t>
            </a:r>
            <a:endParaRPr sz="2000" dirty="0"/>
          </a:p>
          <a:p>
            <a:pPr marL="228600" marR="0" lvl="0" indent="-52387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75"/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60" name="Google Shape;260;p22"/>
          <p:cNvSpPr txBox="1"/>
          <p:nvPr/>
        </p:nvSpPr>
        <p:spPr>
          <a:xfrm>
            <a:off x="1625600" y="6023583"/>
            <a:ext cx="8940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Purpose – </a:t>
            </a:r>
            <a:r>
              <a:rPr lang="en-US" sz="1300">
                <a:solidFill>
                  <a:srgbClr val="FFFF00"/>
                </a:solidFill>
                <a:latin typeface="Questrial"/>
                <a:ea typeface="Questrial"/>
                <a:cs typeface="Questrial"/>
                <a:sym typeface="Questrial"/>
              </a:rPr>
              <a:t>Key Strategies </a:t>
            </a:r>
            <a:r>
              <a:rPr lang="en-US" sz="13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– Elementary – Junior High – High School – Best Practices– Our Program – Conclusion</a:t>
            </a:r>
            <a:endParaRPr sz="1300"/>
          </a:p>
        </p:txBody>
      </p:sp>
      <p:pic>
        <p:nvPicPr>
          <p:cNvPr id="261" name="Google Shape;261;p22" descr="Image result for k-12 outreach aich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0375" y="912625"/>
            <a:ext cx="3563600" cy="236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0525" y="3166100"/>
            <a:ext cx="3563600" cy="2377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 txBox="1">
            <a:spLocks noGrp="1"/>
          </p:cNvSpPr>
          <p:nvPr>
            <p:ph type="title"/>
          </p:nvPr>
        </p:nvSpPr>
        <p:spPr>
          <a:xfrm>
            <a:off x="1144590" y="465085"/>
            <a:ext cx="9905998" cy="1020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ELEMENTARY SCHOOL (K-5)</a:t>
            </a:r>
            <a:endParaRPr dirty="0"/>
          </a:p>
        </p:txBody>
      </p:sp>
      <p:sp>
        <p:nvSpPr>
          <p:cNvPr id="268" name="Google Shape;268;p23"/>
          <p:cNvSpPr txBox="1">
            <a:spLocks noGrp="1"/>
          </p:cNvSpPr>
          <p:nvPr>
            <p:ph type="body" idx="1"/>
          </p:nvPr>
        </p:nvSpPr>
        <p:spPr>
          <a:xfrm>
            <a:off x="1141425" y="1349975"/>
            <a:ext cx="5045400" cy="46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65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Spark their interest in STEM fields</a:t>
            </a:r>
            <a:endParaRPr sz="2000" dirty="0"/>
          </a:p>
          <a:p>
            <a:pPr marL="228600" marR="0" lvl="0" indent="-165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Hands on learning is essential</a:t>
            </a:r>
            <a:endParaRPr sz="2000" dirty="0"/>
          </a:p>
          <a:p>
            <a:pPr marL="685800" marR="0" lvl="1" indent="-1968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Experiments</a:t>
            </a:r>
            <a:endParaRPr dirty="0"/>
          </a:p>
          <a:p>
            <a:pPr marL="685800" marR="0" lvl="1" indent="-1968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Games</a:t>
            </a:r>
            <a:endParaRPr dirty="0"/>
          </a:p>
          <a:p>
            <a:pPr marL="685800" marR="0" lvl="1" indent="-1968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Unit Ops (4</a:t>
            </a:r>
            <a:r>
              <a:rPr lang="en-US" b="0" i="0" u="none" strike="noStrike" cap="none" baseline="300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</a:t>
            </a:r>
            <a:r>
              <a:rPr lang="en-US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grade +)</a:t>
            </a:r>
            <a:endParaRPr dirty="0"/>
          </a:p>
          <a:p>
            <a:pPr marL="228600" marR="0" lvl="0" indent="-165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Facilitate conversation</a:t>
            </a:r>
            <a:endParaRPr sz="2000" dirty="0"/>
          </a:p>
          <a:p>
            <a:pPr marL="685800" marR="0" lvl="1" indent="-1968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Connect concepts to things they have experienced</a:t>
            </a:r>
            <a:endParaRPr dirty="0"/>
          </a:p>
          <a:p>
            <a:pPr marL="685800" marR="0" lvl="1" indent="-1968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Encourage questions</a:t>
            </a:r>
            <a:endParaRPr dirty="0"/>
          </a:p>
          <a:p>
            <a:pPr marL="228600" marR="0" lvl="0" indent="-165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Emphasize the importance of </a:t>
            </a:r>
            <a:r>
              <a:rPr lang="en-US" sz="2000" dirty="0"/>
              <a:t>education</a:t>
            </a:r>
            <a:endParaRPr sz="2000" dirty="0"/>
          </a:p>
          <a:p>
            <a: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</a:pPr>
            <a:endParaRPr b="0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69" name="Google Shape;269;p23"/>
          <p:cNvSpPr txBox="1"/>
          <p:nvPr/>
        </p:nvSpPr>
        <p:spPr>
          <a:xfrm>
            <a:off x="1625600" y="6023583"/>
            <a:ext cx="8940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Purpose – Key Strategies – </a:t>
            </a:r>
            <a:r>
              <a:rPr lang="en-US" sz="1300">
                <a:solidFill>
                  <a:srgbClr val="E18405"/>
                </a:solidFill>
                <a:latin typeface="Questrial"/>
                <a:ea typeface="Questrial"/>
                <a:cs typeface="Questrial"/>
                <a:sym typeface="Questrial"/>
              </a:rPr>
              <a:t>Elementary</a:t>
            </a:r>
            <a:r>
              <a:rPr lang="en-US" sz="13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– Junior High – High School – Best Practices – Our Program – Conclusion</a:t>
            </a:r>
            <a:endParaRPr sz="1300"/>
          </a:p>
        </p:txBody>
      </p:sp>
      <p:sp>
        <p:nvSpPr>
          <p:cNvPr id="272" name="Google Shape;272;p23"/>
          <p:cNvSpPr txBox="1"/>
          <p:nvPr/>
        </p:nvSpPr>
        <p:spPr>
          <a:xfrm>
            <a:off x="5630800" y="2151383"/>
            <a:ext cx="3479400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Discover Engineering</a:t>
            </a:r>
            <a:endParaRPr i="1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Lamar University </a:t>
            </a:r>
            <a:r>
              <a:rPr lang="en-US" sz="1300" i="1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– </a:t>
            </a:r>
            <a:r>
              <a:rPr lang="en-US" i="1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Beaumont, TX</a:t>
            </a:r>
            <a:endParaRPr i="1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3270"/>
          <a:stretch/>
        </p:blipFill>
        <p:spPr>
          <a:xfrm>
            <a:off x="9110200" y="388608"/>
            <a:ext cx="2674937" cy="3093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833" y="2724100"/>
            <a:ext cx="4114867" cy="30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"/>
          <p:cNvSpPr txBox="1">
            <a:spLocks noGrp="1"/>
          </p:cNvSpPr>
          <p:nvPr>
            <p:ph type="title"/>
          </p:nvPr>
        </p:nvSpPr>
        <p:spPr>
          <a:xfrm>
            <a:off x="1144590" y="465085"/>
            <a:ext cx="9905998" cy="1020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JUNIOR HIGH (6-8)</a:t>
            </a:r>
            <a:endParaRPr/>
          </a:p>
        </p:txBody>
      </p:sp>
      <p:sp>
        <p:nvSpPr>
          <p:cNvPr id="278" name="Google Shape;278;p24"/>
          <p:cNvSpPr txBox="1">
            <a:spLocks noGrp="1"/>
          </p:cNvSpPr>
          <p:nvPr>
            <p:ph type="body" idx="1"/>
          </p:nvPr>
        </p:nvSpPr>
        <p:spPr>
          <a:xfrm>
            <a:off x="1141425" y="1349975"/>
            <a:ext cx="6331800" cy="46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65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Target gifted and/or passionate students</a:t>
            </a:r>
            <a:endParaRPr sz="2000"/>
          </a:p>
          <a:p>
            <a:pPr marL="228600" marR="0" lvl="0" indent="-165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Incorporate a mixture of presentations and hands on activity</a:t>
            </a:r>
            <a:endParaRPr sz="2000"/>
          </a:p>
          <a:p>
            <a:pPr marL="228600" marR="0" lvl="0" indent="-165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Introduce research and incorporate more unit ops.</a:t>
            </a:r>
            <a:endParaRPr sz="2000"/>
          </a:p>
          <a:p>
            <a:pPr marL="228600" marR="0" lvl="0" indent="-165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Don’t underestimate</a:t>
            </a:r>
            <a:endParaRPr sz="2000"/>
          </a:p>
          <a:p>
            <a:pPr marL="685800" marR="0" lvl="1" indent="-1968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The students’ curiosity </a:t>
            </a:r>
            <a:endParaRPr/>
          </a:p>
          <a:p>
            <a:pPr marL="685800" marR="0" lvl="1" indent="-1968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The students’ ability to understand difficult concepts</a:t>
            </a:r>
            <a:endParaRPr/>
          </a:p>
          <a:p>
            <a:pPr marL="685800" marR="0" lvl="1" indent="-1968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What the students already know</a:t>
            </a:r>
            <a:endParaRPr/>
          </a:p>
          <a:p>
            <a:pPr marL="228600" marR="0" lvl="0" indent="-165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Give them a goal to work towards</a:t>
            </a:r>
            <a:endParaRPr sz="2000"/>
          </a:p>
          <a:p>
            <a:pPr marL="228600" marR="0" lvl="0" indent="-38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38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79" name="Google Shape;279;p24"/>
          <p:cNvSpPr txBox="1"/>
          <p:nvPr/>
        </p:nvSpPr>
        <p:spPr>
          <a:xfrm>
            <a:off x="1625600" y="6023583"/>
            <a:ext cx="8940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Purpose – Key Strategies – Elementary – </a:t>
            </a:r>
            <a:r>
              <a:rPr lang="en-US" sz="13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Junior High </a:t>
            </a:r>
            <a:r>
              <a:rPr lang="en-US" sz="13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– High School – Best Practices – Our Program – Conclusion</a:t>
            </a:r>
            <a:endParaRPr sz="1300"/>
          </a:p>
        </p:txBody>
      </p:sp>
      <p:pic>
        <p:nvPicPr>
          <p:cNvPr id="280" name="Google Shape;28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3150" y="583475"/>
            <a:ext cx="3433950" cy="2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9525" y="2783275"/>
            <a:ext cx="3694025" cy="246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4"/>
          <p:cNvSpPr txBox="1"/>
          <p:nvPr/>
        </p:nvSpPr>
        <p:spPr>
          <a:xfrm>
            <a:off x="7274250" y="5197450"/>
            <a:ext cx="3969300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Middle School Outreach</a:t>
            </a:r>
            <a:endParaRPr i="1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Lehigh University </a:t>
            </a:r>
            <a:r>
              <a:rPr lang="en-US" sz="13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– </a:t>
            </a:r>
            <a:r>
              <a:rPr lang="en-US" i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Bethlehem, Pennsylvania</a:t>
            </a:r>
            <a:endParaRPr i="1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5"/>
          <p:cNvSpPr txBox="1">
            <a:spLocks noGrp="1"/>
          </p:cNvSpPr>
          <p:nvPr>
            <p:ph type="title"/>
          </p:nvPr>
        </p:nvSpPr>
        <p:spPr>
          <a:xfrm>
            <a:off x="1144590" y="465085"/>
            <a:ext cx="9905998" cy="1020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HIGH SCHOOL (9-12)</a:t>
            </a:r>
            <a:endParaRPr/>
          </a:p>
        </p:txBody>
      </p:sp>
      <p:sp>
        <p:nvSpPr>
          <p:cNvPr id="288" name="Google Shape;288;p25"/>
          <p:cNvSpPr txBox="1">
            <a:spLocks noGrp="1"/>
          </p:cNvSpPr>
          <p:nvPr>
            <p:ph type="body" idx="1"/>
          </p:nvPr>
        </p:nvSpPr>
        <p:spPr>
          <a:xfrm>
            <a:off x="1144600" y="1334125"/>
            <a:ext cx="6787500" cy="46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65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Presentations, questions, and unit ops.</a:t>
            </a:r>
            <a:endParaRPr sz="2000" dirty="0"/>
          </a:p>
          <a:p>
            <a:pPr marL="228600" marR="0" lvl="0" indent="-165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Basic questions to prepare for include:</a:t>
            </a:r>
            <a:endParaRPr sz="2000" dirty="0"/>
          </a:p>
          <a:p>
            <a:pPr marL="685800" marR="0" lvl="1" indent="-1968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What interests/qualities would make me a good </a:t>
            </a:r>
            <a:r>
              <a:rPr lang="en-US" b="0" i="0" u="none" strike="noStrike" cap="none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ChemE</a:t>
            </a:r>
            <a:r>
              <a:rPr lang="en-US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?</a:t>
            </a:r>
            <a:endParaRPr dirty="0"/>
          </a:p>
          <a:p>
            <a:pPr marL="685800" marR="0" lvl="1" indent="-1968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What does a </a:t>
            </a:r>
            <a:r>
              <a:rPr lang="en-US" b="0" i="0" u="none" strike="noStrike" cap="none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ChemE</a:t>
            </a:r>
            <a:r>
              <a:rPr lang="en-US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do? Coursework and career?</a:t>
            </a:r>
            <a:endParaRPr dirty="0"/>
          </a:p>
          <a:p>
            <a:pPr marL="685800" marR="0" lvl="1" indent="-1968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Is Chemical Engineering hard?</a:t>
            </a:r>
            <a:endParaRPr dirty="0"/>
          </a:p>
          <a:p>
            <a:pPr marL="228600" marR="0" lvl="0" indent="-165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University Recruiting</a:t>
            </a:r>
            <a:endParaRPr sz="2000" dirty="0"/>
          </a:p>
          <a:p>
            <a:pPr marL="685800" marR="0" lvl="1" indent="-1968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Target Sophomores and Juniors in advanced science classes</a:t>
            </a:r>
            <a:endParaRPr dirty="0"/>
          </a:p>
          <a:p>
            <a:pPr marL="228600" marR="0" lvl="0" indent="-165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Don’t force them to listen—just offer up the information</a:t>
            </a:r>
            <a:endParaRPr sz="2000" dirty="0"/>
          </a:p>
        </p:txBody>
      </p:sp>
      <p:sp>
        <p:nvSpPr>
          <p:cNvPr id="289" name="Google Shape;289;p25"/>
          <p:cNvSpPr txBox="1"/>
          <p:nvPr/>
        </p:nvSpPr>
        <p:spPr>
          <a:xfrm>
            <a:off x="1625600" y="6023583"/>
            <a:ext cx="8940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Purpose – Key Strategies – Elementary – Junior High – </a:t>
            </a:r>
            <a:r>
              <a:rPr lang="en-US" sz="1300">
                <a:solidFill>
                  <a:srgbClr val="D099E4"/>
                </a:solidFill>
                <a:latin typeface="Questrial"/>
                <a:ea typeface="Questrial"/>
                <a:cs typeface="Questrial"/>
                <a:sym typeface="Questrial"/>
              </a:rPr>
              <a:t>High School </a:t>
            </a:r>
            <a:r>
              <a:rPr lang="en-US" sz="13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– Best Practices – Our Program – Conclusion</a:t>
            </a:r>
            <a:endParaRPr sz="1300"/>
          </a:p>
        </p:txBody>
      </p:sp>
      <p:pic>
        <p:nvPicPr>
          <p:cNvPr id="290" name="Google Shape;29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6429" y="686088"/>
            <a:ext cx="3174663" cy="4232884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5"/>
          <p:cNvSpPr txBox="1"/>
          <p:nvPr/>
        </p:nvSpPr>
        <p:spPr>
          <a:xfrm>
            <a:off x="7193600" y="4918975"/>
            <a:ext cx="4237500" cy="5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AIChE’s Outreach in Action</a:t>
            </a:r>
            <a:endParaRPr i="1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Annual Meeting </a:t>
            </a:r>
            <a:endParaRPr i="1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San Francisco, California (2013)</a:t>
            </a:r>
            <a:endParaRPr i="1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6"/>
          <p:cNvSpPr txBox="1">
            <a:spLocks noGrp="1"/>
          </p:cNvSpPr>
          <p:nvPr>
            <p:ph type="title"/>
          </p:nvPr>
        </p:nvSpPr>
        <p:spPr>
          <a:xfrm>
            <a:off x="1144590" y="465085"/>
            <a:ext cx="9905998" cy="1020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BEST PRACTICES</a:t>
            </a:r>
            <a:endParaRPr/>
          </a:p>
        </p:txBody>
      </p:sp>
      <p:sp>
        <p:nvSpPr>
          <p:cNvPr id="297" name="Google Shape;297;p26"/>
          <p:cNvSpPr txBox="1"/>
          <p:nvPr/>
        </p:nvSpPr>
        <p:spPr>
          <a:xfrm>
            <a:off x="1625600" y="6023583"/>
            <a:ext cx="8940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Purpose – Key Strategies – Elementary – Junior High – High School – </a:t>
            </a:r>
            <a:r>
              <a:rPr lang="en-US" sz="1300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Best Practices </a:t>
            </a:r>
            <a:r>
              <a:rPr lang="en-US" sz="13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– Our Program –  Conclusion</a:t>
            </a:r>
            <a:endParaRPr sz="1300"/>
          </a:p>
        </p:txBody>
      </p:sp>
      <p:graphicFrame>
        <p:nvGraphicFramePr>
          <p:cNvPr id="298" name="Google Shape;298;p26"/>
          <p:cNvGraphicFramePr/>
          <p:nvPr>
            <p:extLst>
              <p:ext uri="{D42A27DB-BD31-4B8C-83A1-F6EECF244321}">
                <p14:modId xmlns:p14="http://schemas.microsoft.com/office/powerpoint/2010/main" val="4273500424"/>
              </p:ext>
            </p:extLst>
          </p:nvPr>
        </p:nvGraphicFramePr>
        <p:xfrm>
          <a:off x="1144590" y="1485896"/>
          <a:ext cx="4948225" cy="3778498"/>
        </p:xfrm>
        <a:graphic>
          <a:graphicData uri="http://schemas.openxmlformats.org/drawingml/2006/table">
            <a:tbl>
              <a:tblPr firstRow="1" bandRow="1">
                <a:noFill/>
                <a:tableStyleId>{0E97B654-4DC6-4CAC-BA24-B0009C987CB0}</a:tableStyleId>
              </a:tblPr>
              <a:tblGrid>
                <a:gridCol w="4948225"/>
              </a:tblGrid>
              <a:tr h="57392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Dos</a:t>
                      </a:r>
                      <a:endParaRPr dirty="0"/>
                    </a:p>
                  </a:txBody>
                  <a:tcPr marL="91450" marR="91450" marT="45725" marB="45725"/>
                </a:tc>
              </a:tr>
              <a:tr h="77250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Do be honest.</a:t>
                      </a:r>
                      <a:endParaRPr dirty="0"/>
                    </a:p>
                  </a:txBody>
                  <a:tcPr marL="91450" marR="91450" marT="45725" marB="45725"/>
                </a:tc>
              </a:tr>
              <a:tr h="77250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Do be kind, smiling, and welcoming.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88704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Do answer all questions, regardless of complexity or lack thereof. No question is a “stupid” question.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77250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Do give your complete attention to any student who is interested.</a:t>
                      </a:r>
                      <a:endParaRPr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aphicFrame>
        <p:nvGraphicFramePr>
          <p:cNvPr id="6" name="Google Shape;298;p26"/>
          <p:cNvGraphicFramePr/>
          <p:nvPr>
            <p:extLst>
              <p:ext uri="{D42A27DB-BD31-4B8C-83A1-F6EECF244321}">
                <p14:modId xmlns:p14="http://schemas.microsoft.com/office/powerpoint/2010/main" val="3352771457"/>
              </p:ext>
            </p:extLst>
          </p:nvPr>
        </p:nvGraphicFramePr>
        <p:xfrm>
          <a:off x="6083280" y="1485900"/>
          <a:ext cx="4948225" cy="3778498"/>
        </p:xfrm>
        <a:graphic>
          <a:graphicData uri="http://schemas.openxmlformats.org/drawingml/2006/table">
            <a:tbl>
              <a:tblPr firstRow="1" bandRow="1">
                <a:tableStyleId>{8D796E1B-F841-4245-8131-6F3F3FD3BD15}</a:tableStyleId>
              </a:tblPr>
              <a:tblGrid>
                <a:gridCol w="4948225"/>
              </a:tblGrid>
              <a:tr h="57392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 smtClean="0"/>
                        <a:t>Don’ts</a:t>
                      </a:r>
                      <a:endParaRPr dirty="0"/>
                    </a:p>
                  </a:txBody>
                  <a:tcPr marL="91450" marR="91450" marT="45725" marB="45725"/>
                </a:tc>
              </a:tr>
              <a:tr h="77250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Don’t sell Chemical</a:t>
                      </a:r>
                      <a:r>
                        <a:rPr lang="en-US" sz="1800" baseline="0" dirty="0" smtClean="0"/>
                        <a:t> Engineering.</a:t>
                      </a:r>
                      <a:endParaRPr dirty="0"/>
                    </a:p>
                  </a:txBody>
                  <a:tcPr marL="91450" marR="91450" marT="45725" marB="45725"/>
                </a:tc>
              </a:tr>
              <a:tr h="77250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Don’t be closed-off</a:t>
                      </a:r>
                      <a:r>
                        <a:rPr lang="en-US" sz="1800" baseline="0" dirty="0" smtClean="0"/>
                        <a:t> or unapproachable.</a:t>
                      </a:r>
                      <a:endParaRPr dirty="0"/>
                    </a:p>
                  </a:txBody>
                  <a:tcPr marL="91450" marR="91450" marT="45725" marB="45725"/>
                </a:tc>
              </a:tr>
              <a:tr h="88704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Don’t assume students should know anything</a:t>
                      </a:r>
                      <a:r>
                        <a:rPr lang="en-US" sz="1800" baseline="0" dirty="0" smtClean="0"/>
                        <a:t> or that it is their fault for lacking information.</a:t>
                      </a:r>
                      <a:endParaRPr dirty="0"/>
                    </a:p>
                  </a:txBody>
                  <a:tcPr marL="91450" marR="91450" marT="45725" marB="45725"/>
                </a:tc>
              </a:tr>
              <a:tr h="77250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Don’t judge any student as being “unfit” for chemical engineering.</a:t>
                      </a:r>
                      <a:endParaRPr dirty="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6"/>
          <p:cNvSpPr txBox="1">
            <a:spLocks noGrp="1"/>
          </p:cNvSpPr>
          <p:nvPr>
            <p:ph type="title"/>
          </p:nvPr>
        </p:nvSpPr>
        <p:spPr>
          <a:xfrm>
            <a:off x="1144590" y="465085"/>
            <a:ext cx="9905998" cy="1020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</a:pPr>
            <a:r>
              <a:rPr lang="en-US" dirty="0" smtClean="0"/>
              <a:t>International Outreach</a:t>
            </a:r>
            <a:endParaRPr dirty="0"/>
          </a:p>
        </p:txBody>
      </p:sp>
      <p:sp>
        <p:nvSpPr>
          <p:cNvPr id="297" name="Google Shape;297;p26"/>
          <p:cNvSpPr txBox="1"/>
          <p:nvPr/>
        </p:nvSpPr>
        <p:spPr>
          <a:xfrm>
            <a:off x="1625600" y="6023583"/>
            <a:ext cx="8940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Purpose – Key Strategies – Elementary – Junior High – High School – </a:t>
            </a:r>
            <a:r>
              <a:rPr lang="en-US" sz="1300" dirty="0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Best Practices </a:t>
            </a:r>
            <a:r>
              <a:rPr lang="en-US" sz="13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– Our Program –  Conclusion</a:t>
            </a:r>
            <a:endParaRPr sz="1300" dirty="0"/>
          </a:p>
        </p:txBody>
      </p:sp>
      <p:sp>
        <p:nvSpPr>
          <p:cNvPr id="7" name="Google Shape;288;p25"/>
          <p:cNvSpPr txBox="1">
            <a:spLocks noGrp="1"/>
          </p:cNvSpPr>
          <p:nvPr>
            <p:ph type="body" idx="1"/>
          </p:nvPr>
        </p:nvSpPr>
        <p:spPr>
          <a:xfrm>
            <a:off x="1144599" y="1334125"/>
            <a:ext cx="5237151" cy="46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65100">
              <a:spcBef>
                <a:spcPts val="0"/>
              </a:spcBef>
              <a:buSzPts val="2000"/>
            </a:pPr>
            <a:r>
              <a:rPr lang="en-US" sz="1800" dirty="0" smtClean="0"/>
              <a:t>Universidad </a:t>
            </a:r>
            <a:r>
              <a:rPr lang="en-US" sz="1800" dirty="0" err="1" smtClean="0"/>
              <a:t>Nacional</a:t>
            </a:r>
            <a:r>
              <a:rPr lang="en-US" sz="1800" dirty="0" smtClean="0"/>
              <a:t> de Colombia </a:t>
            </a:r>
            <a:r>
              <a:rPr lang="en-US" sz="1800" dirty="0" err="1" smtClean="0"/>
              <a:t>Sede</a:t>
            </a:r>
            <a:r>
              <a:rPr lang="en-US" sz="1800" dirty="0" smtClean="0"/>
              <a:t> Medell</a:t>
            </a:r>
            <a:r>
              <a:rPr lang="en-US" sz="1800" dirty="0" smtClean="0"/>
              <a:t>ín</a:t>
            </a:r>
            <a:r>
              <a:rPr lang="en-US" sz="1800" dirty="0" smtClean="0"/>
              <a:t> </a:t>
            </a:r>
            <a:r>
              <a:rPr lang="en-US" sz="1800" dirty="0" smtClean="0"/>
              <a:t>– Medell</a:t>
            </a:r>
            <a:r>
              <a:rPr lang="en-US" sz="1800" dirty="0" smtClean="0"/>
              <a:t>ín, Antioquia, Colombia</a:t>
            </a:r>
          </a:p>
          <a:p>
            <a:pPr marL="228600" lvl="0" indent="-165100">
              <a:spcBef>
                <a:spcPts val="0"/>
              </a:spcBef>
              <a:buSzPts val="2000"/>
            </a:pPr>
            <a:r>
              <a:rPr lang="en-US" sz="1800" dirty="0" err="1" smtClean="0"/>
              <a:t>Niños</a:t>
            </a:r>
            <a:r>
              <a:rPr lang="en-US" sz="1800" dirty="0" smtClean="0"/>
              <a:t> </a:t>
            </a:r>
            <a:r>
              <a:rPr lang="en-US" sz="1800" dirty="0" err="1" smtClean="0"/>
              <a:t>cientificos</a:t>
            </a:r>
            <a:r>
              <a:rPr lang="en-US" sz="1800" dirty="0" smtClean="0"/>
              <a:t> </a:t>
            </a:r>
            <a:endParaRPr lang="en-US" sz="1800" dirty="0" smtClean="0"/>
          </a:p>
          <a:p>
            <a:pPr marL="685800" lvl="1" indent="-165100">
              <a:spcBef>
                <a:spcPts val="0"/>
              </a:spcBef>
              <a:buSzPts val="2000"/>
            </a:pPr>
            <a:r>
              <a:rPr lang="en-US" sz="1600" dirty="0" smtClean="0"/>
              <a:t>2 phase program</a:t>
            </a:r>
          </a:p>
          <a:p>
            <a:pPr marL="1143000" lvl="2" indent="-165100">
              <a:spcBef>
                <a:spcPts val="0"/>
              </a:spcBef>
              <a:buSzPts val="2000"/>
            </a:pPr>
            <a:r>
              <a:rPr lang="en-US" sz="1600" dirty="0" smtClean="0"/>
              <a:t>Preparation: Chemistry teachers help prepare for experiments</a:t>
            </a:r>
          </a:p>
          <a:p>
            <a:pPr marL="1143000" lvl="2" indent="-165100">
              <a:spcBef>
                <a:spcPts val="0"/>
              </a:spcBef>
              <a:buSzPts val="2000"/>
            </a:pPr>
            <a:r>
              <a:rPr lang="en-US" sz="1600" dirty="0"/>
              <a:t>1</a:t>
            </a:r>
            <a:r>
              <a:rPr lang="en-US" sz="1600" baseline="30000" dirty="0"/>
              <a:t>st</a:t>
            </a:r>
            <a:r>
              <a:rPr lang="en-US" sz="1600" dirty="0"/>
              <a:t> Phase: Experiments with </a:t>
            </a:r>
            <a:r>
              <a:rPr lang="en-US" sz="1600" dirty="0" smtClean="0"/>
              <a:t>easily accessible elements</a:t>
            </a:r>
          </a:p>
          <a:p>
            <a:pPr marL="1600200" lvl="3" indent="-165100">
              <a:spcBef>
                <a:spcPts val="0"/>
              </a:spcBef>
            </a:pPr>
            <a:r>
              <a:rPr lang="en-US" dirty="0" smtClean="0"/>
              <a:t>Teach </a:t>
            </a:r>
            <a:r>
              <a:rPr lang="en-US" dirty="0"/>
              <a:t>chemistry concepts like density, viscosity, temperature, and chemical reactions</a:t>
            </a:r>
            <a:r>
              <a:rPr lang="en-US" dirty="0" smtClean="0"/>
              <a:t>.</a:t>
            </a:r>
            <a:endParaRPr lang="en-US" dirty="0" smtClean="0"/>
          </a:p>
          <a:p>
            <a:pPr marL="1143000" lvl="2" indent="-165100">
              <a:spcBef>
                <a:spcPts val="0"/>
              </a:spcBef>
              <a:buSzPts val="2000"/>
            </a:pPr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Phase: Assist in Science Fair where kids explain their experiments</a:t>
            </a:r>
          </a:p>
          <a:p>
            <a:pPr marL="1600200" lvl="3" indent="-165100">
              <a:spcBef>
                <a:spcPts val="0"/>
              </a:spcBef>
            </a:pPr>
            <a:r>
              <a:rPr lang="en-US" dirty="0" smtClean="0"/>
              <a:t>You don’t understand a concept until you can explain it to someone else!</a:t>
            </a:r>
            <a:endParaRPr lang="en-US" dirty="0" smtClean="0"/>
          </a:p>
          <a:p>
            <a:pPr marL="1600200" lvl="3" indent="-165100">
              <a:spcBef>
                <a:spcPts val="0"/>
              </a:spcBef>
            </a:pPr>
            <a:endParaRPr sz="1200" dirty="0"/>
          </a:p>
        </p:txBody>
      </p:sp>
      <p:pic>
        <p:nvPicPr>
          <p:cNvPr id="10" name="Google Shape;76;p15"/>
          <p:cNvPicPr preferRelativeResize="0"/>
          <p:nvPr/>
        </p:nvPicPr>
        <p:blipFill rotWithShape="1">
          <a:blip r:embed="rId3">
            <a:alphaModFix/>
          </a:blip>
          <a:srcRect l="13727" r="16658" b="4297"/>
          <a:stretch/>
        </p:blipFill>
        <p:spPr>
          <a:xfrm>
            <a:off x="7279659" y="465085"/>
            <a:ext cx="3360824" cy="272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7292" y="3190886"/>
            <a:ext cx="4841726" cy="2725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500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ircuit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5096</TotalTime>
  <Words>974</Words>
  <Application>Microsoft Macintosh PowerPoint</Application>
  <PresentationFormat>Custom</PresentationFormat>
  <Paragraphs>124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Circuit</vt:lpstr>
      <vt:lpstr>K-12 OUTREACH: INFORM, INFLUENCE, &amp; INSPIRE</vt:lpstr>
      <vt:lpstr>WHY REACH OUT?</vt:lpstr>
      <vt:lpstr>WHY REACH OUT?</vt:lpstr>
      <vt:lpstr>KEY STRATEGIES</vt:lpstr>
      <vt:lpstr>ELEMENTARY SCHOOL (K-5)</vt:lpstr>
      <vt:lpstr>JUNIOR HIGH (6-8)</vt:lpstr>
      <vt:lpstr>HIGH SCHOOL (9-12)</vt:lpstr>
      <vt:lpstr>BEST PRACTICES</vt:lpstr>
      <vt:lpstr>International Outreach</vt:lpstr>
      <vt:lpstr>International Outreach</vt:lpstr>
      <vt:lpstr>Impactful K-12 Outreach – Program Launch </vt:lpstr>
      <vt:lpstr>PowerPoint Presentation</vt:lpstr>
      <vt:lpstr>CONCLUSION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K-12 OUTREACH: INFORM, INFLUENCE, &amp; INSPIRE</dc:title>
  <cp:lastModifiedBy>Emily Brown</cp:lastModifiedBy>
  <cp:revision>8</cp:revision>
  <dcterms:modified xsi:type="dcterms:W3CDTF">2018-10-31T03:09:56Z</dcterms:modified>
</cp:coreProperties>
</file>