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Nunito"/>
      <p:regular r:id="rId31"/>
      <p:bold r:id="rId32"/>
      <p:italic r:id="rId33"/>
      <p:boldItalic r:id="rId34"/>
    </p:embeddedFont>
    <p:embeddedFont>
      <p:font typeface="Alegreya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italic.fntdata"/><Relationship Id="rId10" Type="http://schemas.openxmlformats.org/officeDocument/2006/relationships/slide" Target="slides/slide5.xml"/><Relationship Id="rId32" Type="http://schemas.openxmlformats.org/officeDocument/2006/relationships/font" Target="fonts/Nunito-bold.fntdata"/><Relationship Id="rId13" Type="http://schemas.openxmlformats.org/officeDocument/2006/relationships/slide" Target="slides/slide8.xml"/><Relationship Id="rId35" Type="http://schemas.openxmlformats.org/officeDocument/2006/relationships/font" Target="fonts/Alegreya-regular.fntdata"/><Relationship Id="rId12" Type="http://schemas.openxmlformats.org/officeDocument/2006/relationships/slide" Target="slides/slide7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10.xml"/><Relationship Id="rId37" Type="http://schemas.openxmlformats.org/officeDocument/2006/relationships/font" Target="fonts/Alegreya-italic.fntdata"/><Relationship Id="rId14" Type="http://schemas.openxmlformats.org/officeDocument/2006/relationships/slide" Target="slides/slide9.xml"/><Relationship Id="rId36" Type="http://schemas.openxmlformats.org/officeDocument/2006/relationships/font" Target="fonts/Alegreya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Alegreya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52b1b436c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52b1b436c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2b1b436c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52b1b436c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Project leads act as project managers to mediate group conflicts and offer support with technical issues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Describe time given, how teams work together to create final product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52b1b436c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52b1b436c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Teams present and test final project to fellow undergraduates, graduate students, alumni and faculty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Competition where upperclassmen, alumni and faculty will judge project and present awards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Awards for Best Overall Project, Best Design and Most Economical Design with prizes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Certificate of Completion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Final presentation analogous to final intern presentation or project review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Modify to tailor to student chapters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Steven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52b1b436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52b1b436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2b1b436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2b1b436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Bring up personal experience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52b1b436c_0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52b1b436c_0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Safe and easy to work with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Coffee brewing is a familiar process to most students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Many large scale chemical engineering processes have analogous setups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Covers aspects of chemical engineering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Filtration and Separation Processes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Process Control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How temperature, pressure, concentration, etc. relates to quality of coffee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CAD and 3D printing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Pumps, Body of coffee machine, etc.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Engineering Design 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Project Management and Presentation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Richa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52b1b436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52b1b436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Bring up personal experience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52b1b436c_0_7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52b1b436c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Two Components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Batch Reactor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Where soap will be made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Effect of temperature and time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Cooling Tower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Cool and form soap as it is formed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Thermal Efficiency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CAD and 3D Printing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Pumps, Body of soap maker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Circuitry and Arduino	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Process Control: Temperature and Flow Rate and its effect on soap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Engineering Design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Project Management and Presentation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Talk about personal experience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52b1b436c_0_7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52b1b436c_0_7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Richa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Easy way to introduce technical projects to club if there have never been any technical projects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Additional technical project besides Chem-E-Car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Provides hands-on technical experience and introduces chemical engineering topics to students earlier than upper division classes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Has potential of making participants more competitive in internship market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No lab space needed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Can modify soap maker project in order to eliminate  need of NaOH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Geared towards freshmen and other members who are not familiar with Chemical Engineering or any other aspects of project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Cost-Friendly:  project can be modified to accommodate constrained budget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Bring up how it is easy to modify - talk about allysons team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52b1b436c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52b1b436c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Transition: bring up challenges we have overcome: funding and space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52b1b436c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52b1b436c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52b1b436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52b1b436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 and Steven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52b1b436c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52b1b436c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52b1b436c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52b1b436c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Steven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Mention that coffee is an easy project to start with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-No reaction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-People understand it already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-All you need is tubing, a body, and a heater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52b1b436c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52b1b436c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Steven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-Now you’ve built the prototype, you know what the project entails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-Logistics: where to host meetings, maybe you need a wet lab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52b1b436c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52b1b436c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52b1b436c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52b1b436c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Richa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Determine target audience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○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Most likely freshmen, transfer students, new students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Advertise in introductory ChemE classes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Emphasize hands-on technical skills and presentation skills that will be learned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●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Incorporate industry or research related workshops in order to drive interest</a:t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○"/>
            </a:pPr>
            <a:r>
              <a:rPr lang="en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Resume Workshop, Mock Interviews, How to Become Involved in Research, etc.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52b1b436c_0_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52b1b436c_0_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Richa and Steven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52b1b436c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52b1b436c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Richa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Pillars of AIChE at UCLA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52b1b436c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52b1b436c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Richa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Technical projects include Chem-E-Car, ChIP (which we will be talking about today) and LEAP which is based off of the AIChE Design Project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host an annual career fair (12 attending companies) and offer mock interview and resume workshops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Mentorship program with 100 participants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STEM outreach to local high school and middle schools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Mention dean and picture and Mentorship Banquet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52b1b436c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52b1b436c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goal of this talk is to provide information about this introductory project and provide the tools and resources you may need to implement the project at your chapter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Introductory technical project 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Geared towards freshmen and transfer students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Lessons and short term projects 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Teach participants basic principles of chemical, mechanical and electrical engineering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Final Project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Participants design and build a small scale system that mirrors an industrial chemical engineering process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52b1b436c_0_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52b1b436c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Richa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Provide the opportunity for students with no previous chemical engineering knowledge to learn basic chemical engineering principles and gain hands-on technical experience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Explain and explore the field of Chemical Engineering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Diversify AIChE at UCLA’s technical Projects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Opportunity for freshmen and new students to become involved in AIChE at UCLA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2b1b436c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2b1b436c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Steven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Project lasts approximately 7-8 months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Fall Quarter (3 months): Lessons and Mini Projects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Lessons and mini projects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ChemE in Industry, Circuitry, Process Control, Engineering Design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Winter Quarter: Begin working on project (3 months)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Design Review 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Computer Aided Design and 3D Printing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Resume workshop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Spring Quarter: Finish project and Present (2 months)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Final Presentations</a:t>
            </a:r>
            <a:endParaRPr sz="1200">
              <a:solidFill>
                <a:schemeClr val="dk1"/>
              </a:solidFill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</a:pPr>
            <a:r>
              <a:rPr lang="en" sz="1200">
                <a:solidFill>
                  <a:schemeClr val="dk1"/>
                </a:solidFill>
              </a:rPr>
              <a:t>Competition with prizes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Mock Interviews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52b1b436c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52b1b436c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Steven</a:t>
            </a:r>
            <a:endParaRPr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ChemE Fundamentals:</a:t>
            </a:r>
            <a:r>
              <a:rPr lang="en" sz="1200">
                <a:solidFill>
                  <a:schemeClr val="dk1"/>
                </a:solidFill>
              </a:rPr>
              <a:t> mass and energy balances, thermodynamics, transport phenomena, process control, separations, reactions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>
                <a:solidFill>
                  <a:schemeClr val="dk1"/>
                </a:solidFill>
              </a:rPr>
              <a:t>Talk specifically about what lessons and workshops we have (look at syllabus)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52b1b436c_0_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52b1b436c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</a:t>
            </a:r>
            <a:r>
              <a:rPr lang="en" sz="1200">
                <a:solidFill>
                  <a:schemeClr val="dk1"/>
                </a:solidFill>
              </a:rPr>
              <a:t>nitial Design of Project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Incorporates aspects of all lessons and mini projects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Opportunity to practice presenting technical presentations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Project leads check in with teams to ensure they are on track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Design Review analogous to project proposal or design review in industry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Describe what we look for in design review, who we present to, technical presentation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Steven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37.jp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5.jpg"/><Relationship Id="rId5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chip.aiche.ucla@gmail.com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jp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72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Building the Project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311700" y="1017775"/>
            <a:ext cx="59505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Approximately 2-3 months given to build project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850" y="2955350"/>
            <a:ext cx="3091226" cy="20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925" y="556675"/>
            <a:ext cx="2431324" cy="324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 txBox="1"/>
          <p:nvPr/>
        </p:nvSpPr>
        <p:spPr>
          <a:xfrm>
            <a:off x="311700" y="1371600"/>
            <a:ext cx="5545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Project leads hold weekly office hours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311700" y="528925"/>
            <a:ext cx="5472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Teams work independently as groups to build projects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Final Presentation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/>
        </p:nvSpPr>
        <p:spPr>
          <a:xfrm>
            <a:off x="311700" y="1017775"/>
            <a:ext cx="56445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Teams present and test final project in showcase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8474" y="2801200"/>
            <a:ext cx="3322477" cy="221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5">
            <a:alphaModFix/>
          </a:blip>
          <a:srcRect b="0" l="0" r="22160" t="0"/>
          <a:stretch/>
        </p:blipFill>
        <p:spPr>
          <a:xfrm>
            <a:off x="6004175" y="234625"/>
            <a:ext cx="2828125" cy="242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311700" y="1342800"/>
            <a:ext cx="53097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Formal final presentations</a:t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311700" y="1672675"/>
            <a:ext cx="42603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Competition with awards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Alumni, Faculty and Upperclassmen Judges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1756050"/>
            <a:ext cx="85206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Past Projects</a:t>
            </a:r>
            <a:endParaRPr sz="60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11700" y="2479425"/>
            <a:ext cx="85206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The Coffee Machine</a:t>
            </a:r>
            <a:endParaRPr sz="60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125" y="238425"/>
            <a:ext cx="3494901" cy="23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9762" y="149500"/>
            <a:ext cx="3494888" cy="23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Why Coffee?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 txBox="1"/>
          <p:nvPr/>
        </p:nvSpPr>
        <p:spPr>
          <a:xfrm>
            <a:off x="311700" y="1017775"/>
            <a:ext cx="44208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Safe and easy to work with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8825" y="255525"/>
            <a:ext cx="3389724" cy="225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525" y="2658750"/>
            <a:ext cx="3301656" cy="21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311700" y="1419000"/>
            <a:ext cx="4149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Analogous setup to many large scale chemical engineering processes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311700" y="1875375"/>
            <a:ext cx="3579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Covers aspects of chemical engineering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Filtration and Separation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Process Control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400325" y="2745975"/>
            <a:ext cx="8520600" cy="8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The Soap Maker</a:t>
            </a:r>
            <a:endParaRPr sz="60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25" y="448977"/>
            <a:ext cx="3451515" cy="229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0351" y="410725"/>
            <a:ext cx="3400574" cy="229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Why Soap?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 txBox="1"/>
          <p:nvPr/>
        </p:nvSpPr>
        <p:spPr>
          <a:xfrm>
            <a:off x="311700" y="1017775"/>
            <a:ext cx="44208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Two Components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Batch Reactor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Cooling Tower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9749" y="374000"/>
            <a:ext cx="3710218" cy="2466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 rotWithShape="1">
          <a:blip r:embed="rId5">
            <a:alphaModFix/>
          </a:blip>
          <a:srcRect b="12180" l="0" r="0" t="-2875"/>
          <a:stretch/>
        </p:blipFill>
        <p:spPr>
          <a:xfrm>
            <a:off x="2924925" y="3116700"/>
            <a:ext cx="1746625" cy="189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311700" y="2017250"/>
            <a:ext cx="37101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Adds reaction component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 txBox="1"/>
          <p:nvPr/>
        </p:nvSpPr>
        <p:spPr>
          <a:xfrm>
            <a:off x="311700" y="2342450"/>
            <a:ext cx="37101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Process Control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Temperature and Flow Rate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Benefits of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9"/>
          <p:cNvSpPr txBox="1"/>
          <p:nvPr/>
        </p:nvSpPr>
        <p:spPr>
          <a:xfrm>
            <a:off x="311700" y="1017775"/>
            <a:ext cx="44208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Hands-on technical experience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500" y="1262025"/>
            <a:ext cx="3929226" cy="26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 txBox="1"/>
          <p:nvPr/>
        </p:nvSpPr>
        <p:spPr>
          <a:xfrm>
            <a:off x="311700" y="1419000"/>
            <a:ext cx="38661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Freshmen and New Students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9"/>
          <p:cNvSpPr txBox="1"/>
          <p:nvPr/>
        </p:nvSpPr>
        <p:spPr>
          <a:xfrm>
            <a:off x="311700" y="1824775"/>
            <a:ext cx="38661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Easy to implement</a:t>
            </a:r>
            <a:endParaRPr/>
          </a:p>
        </p:txBody>
      </p:sp>
      <p:sp>
        <p:nvSpPr>
          <p:cNvPr id="218" name="Google Shape;218;p29"/>
          <p:cNvSpPr txBox="1"/>
          <p:nvPr/>
        </p:nvSpPr>
        <p:spPr>
          <a:xfrm>
            <a:off x="311700" y="2253075"/>
            <a:ext cx="38661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Diversifies Technical Projects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9"/>
          <p:cNvSpPr txBox="1"/>
          <p:nvPr/>
        </p:nvSpPr>
        <p:spPr>
          <a:xfrm>
            <a:off x="306225" y="2667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Cost-Friendly</a:t>
            </a:r>
            <a:endParaRPr/>
          </a:p>
        </p:txBody>
      </p:sp>
      <p:sp>
        <p:nvSpPr>
          <p:cNvPr id="220" name="Google Shape;220;p29"/>
          <p:cNvSpPr txBox="1"/>
          <p:nvPr/>
        </p:nvSpPr>
        <p:spPr>
          <a:xfrm>
            <a:off x="304800" y="3048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lab space needed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Implementing</a:t>
            </a: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/>
        </p:nvSpPr>
        <p:spPr>
          <a:xfrm>
            <a:off x="311700" y="1285950"/>
            <a:ext cx="88053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b="1" lang="en" sz="3300">
                <a:latin typeface="Georgia"/>
                <a:ea typeface="Georgia"/>
                <a:cs typeface="Georgia"/>
                <a:sym typeface="Georgia"/>
              </a:rPr>
              <a:t>Find Funding Sources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Write Project Proposal and Build Prototype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Develop Curriculum and Iron Out Logistics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Advertise Project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Cost</a:t>
            </a: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 of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1"/>
          <p:cNvSpPr txBox="1"/>
          <p:nvPr/>
        </p:nvSpPr>
        <p:spPr>
          <a:xfrm>
            <a:off x="311700" y="1017775"/>
            <a:ext cx="44208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One-Time Expenses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4">
            <a:alphaModFix/>
          </a:blip>
          <a:srcRect b="0" l="2477" r="0" t="0"/>
          <a:stretch/>
        </p:blipFill>
        <p:spPr>
          <a:xfrm>
            <a:off x="3597175" y="755275"/>
            <a:ext cx="5511549" cy="194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2300" y="2702475"/>
            <a:ext cx="5554550" cy="170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1"/>
          <p:cNvSpPr txBox="1"/>
          <p:nvPr/>
        </p:nvSpPr>
        <p:spPr>
          <a:xfrm>
            <a:off x="311700" y="1348425"/>
            <a:ext cx="33405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Tools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Circuitry Components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1"/>
          <p:cNvSpPr txBox="1"/>
          <p:nvPr/>
        </p:nvSpPr>
        <p:spPr>
          <a:xfrm>
            <a:off x="311700" y="2202800"/>
            <a:ext cx="3000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Yearly Expenses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304800" y="2590800"/>
            <a:ext cx="30000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Budget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3D Printing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241700" y="3578200"/>
            <a:ext cx="66606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Diversifying Technical Projects: </a:t>
            </a:r>
            <a:endParaRPr sz="3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The </a:t>
            </a:r>
            <a:r>
              <a:rPr lang="en" sz="34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Chemical Engineering </a:t>
            </a:r>
            <a:endParaRPr sz="3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Introductory Project (ChIP) </a:t>
            </a:r>
            <a:endParaRPr sz="3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cxnSp>
        <p:nvCxnSpPr>
          <p:cNvPr id="60" name="Google Shape;60;p14"/>
          <p:cNvCxnSpPr/>
          <p:nvPr/>
        </p:nvCxnSpPr>
        <p:spPr>
          <a:xfrm>
            <a:off x="3753600" y="2748300"/>
            <a:ext cx="1636800" cy="13200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4761" l="0" r="0" t="0"/>
          <a:stretch/>
        </p:blipFill>
        <p:spPr>
          <a:xfrm>
            <a:off x="2343063" y="351850"/>
            <a:ext cx="4457874" cy="21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Funding</a:t>
            </a: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2"/>
          <p:cNvSpPr txBox="1"/>
          <p:nvPr/>
        </p:nvSpPr>
        <p:spPr>
          <a:xfrm>
            <a:off x="311700" y="1017775"/>
            <a:ext cx="46980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Funding sources: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6" name="Google Shape;2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00" y="3276326"/>
            <a:ext cx="8759326" cy="11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600" y="1865638"/>
            <a:ext cx="3158874" cy="1258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6">
            <a:alphaModFix/>
          </a:blip>
          <a:srcRect b="21519" l="0" r="44462" t="0"/>
          <a:stretch/>
        </p:blipFill>
        <p:spPr>
          <a:xfrm>
            <a:off x="4947593" y="834050"/>
            <a:ext cx="4050733" cy="8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 txBox="1"/>
          <p:nvPr/>
        </p:nvSpPr>
        <p:spPr>
          <a:xfrm>
            <a:off x="152400" y="1371600"/>
            <a:ext cx="4617600" cy="13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Chemical Engineering Department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Corporate Sponsors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Alumni Donations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School of Engineering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Implementing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311700" y="1285950"/>
            <a:ext cx="88053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Find Funding Sources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b="1" lang="en" sz="3300">
                <a:latin typeface="Georgia"/>
                <a:ea typeface="Georgia"/>
                <a:cs typeface="Georgia"/>
                <a:sym typeface="Georgia"/>
              </a:rPr>
              <a:t>Write Project Proposal and Build Prototype</a:t>
            </a:r>
            <a:endParaRPr b="1"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Develop Curriculum and Iron Out Logistics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Advertise Project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Implementing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311700" y="1285950"/>
            <a:ext cx="88053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Find Funding Sources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Write Project Proposal and Build Prototype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b="1" lang="en" sz="3300">
                <a:latin typeface="Georgia"/>
                <a:ea typeface="Georgia"/>
                <a:cs typeface="Georgia"/>
                <a:sym typeface="Georgia"/>
              </a:rPr>
              <a:t>Develop Curriculum and Iron Out Logistics</a:t>
            </a:r>
            <a:endParaRPr b="1"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Advertise Project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Implementing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5"/>
          <p:cNvSpPr txBox="1"/>
          <p:nvPr/>
        </p:nvSpPr>
        <p:spPr>
          <a:xfrm>
            <a:off x="311700" y="1285950"/>
            <a:ext cx="88053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Find Funding Sources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Write Project Proposal and Build Prototype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lang="en" sz="3300">
                <a:latin typeface="Georgia"/>
                <a:ea typeface="Georgia"/>
                <a:cs typeface="Georgia"/>
                <a:sym typeface="Georgia"/>
              </a:rPr>
              <a:t>Develop Curriculum and Iron Out Logistics</a:t>
            </a:r>
            <a:endParaRPr sz="3300">
              <a:latin typeface="Georgia"/>
              <a:ea typeface="Georgia"/>
              <a:cs typeface="Georgia"/>
              <a:sym typeface="Georgia"/>
            </a:endParaRPr>
          </a:p>
          <a:p>
            <a:pPr indent="-438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Georgia"/>
              <a:buAutoNum type="arabicPeriod"/>
            </a:pPr>
            <a:r>
              <a:rPr b="1" lang="en" sz="3300">
                <a:latin typeface="Georgia"/>
                <a:ea typeface="Georgia"/>
                <a:cs typeface="Georgia"/>
                <a:sym typeface="Georgia"/>
              </a:rPr>
              <a:t>Advertise Project</a:t>
            </a:r>
            <a:endParaRPr b="1" sz="330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Advertising</a:t>
            </a: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/>
        </p:nvSpPr>
        <p:spPr>
          <a:xfrm>
            <a:off x="311700" y="1017775"/>
            <a:ext cx="44208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Events for Freshmen and Transfer Students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8" name="Google Shape;2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 rotWithShape="1">
          <a:blip r:embed="rId4">
            <a:alphaModFix/>
          </a:blip>
          <a:srcRect b="0" l="0" r="13464" t="26394"/>
          <a:stretch/>
        </p:blipFill>
        <p:spPr>
          <a:xfrm>
            <a:off x="2977475" y="3076925"/>
            <a:ext cx="3351526" cy="18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8300" y="529625"/>
            <a:ext cx="3414000" cy="210092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311700" y="1833750"/>
            <a:ext cx="45354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Advertise in introductory Chemical Engineering courses</a:t>
            </a:r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306225" y="2706750"/>
            <a:ext cx="52296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Workshops on research and industry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Questions?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7"/>
          <p:cNvSpPr txBox="1"/>
          <p:nvPr/>
        </p:nvSpPr>
        <p:spPr>
          <a:xfrm>
            <a:off x="311700" y="1017775"/>
            <a:ext cx="8655900" cy="3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Contact </a:t>
            </a:r>
            <a:r>
              <a:rPr lang="en" sz="1800" u="sng">
                <a:solidFill>
                  <a:schemeClr val="accent5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chip.aiche.ucla@gmail.com</a:t>
            </a: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for questions and concerns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9" name="Google Shape;2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8850" y="1608175"/>
            <a:ext cx="4926301" cy="31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580050" y="1434163"/>
            <a:ext cx="3727200" cy="1237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Professional</a:t>
            </a:r>
            <a:endParaRPr sz="3000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8761D"/>
                </a:solidFill>
                <a:latin typeface="Nunito"/>
                <a:ea typeface="Nunito"/>
                <a:cs typeface="Nunito"/>
                <a:sym typeface="Nunito"/>
              </a:rPr>
              <a:t>Development</a:t>
            </a:r>
            <a:endParaRPr sz="3000">
              <a:solidFill>
                <a:srgbClr val="38761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120363"/>
            <a:ext cx="8520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AIChE at UCLA</a:t>
            </a:r>
            <a:endParaRPr sz="500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4870975" y="1434175"/>
            <a:ext cx="3727200" cy="1237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990000"/>
                </a:solidFill>
                <a:latin typeface="Nunito"/>
                <a:ea typeface="Nunito"/>
                <a:cs typeface="Nunito"/>
                <a:sym typeface="Nunito"/>
              </a:rPr>
              <a:t>Outreach</a:t>
            </a:r>
            <a:endParaRPr sz="3000">
              <a:solidFill>
                <a:srgbClr val="99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580050" y="2986225"/>
            <a:ext cx="3727200" cy="1237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Mentorship</a:t>
            </a:r>
            <a:endParaRPr sz="30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4870975" y="2986213"/>
            <a:ext cx="3727200" cy="12375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Technical</a:t>
            </a:r>
            <a:endParaRPr sz="3000"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BF9000"/>
                </a:solidFill>
                <a:latin typeface="Nunito"/>
                <a:ea typeface="Nunito"/>
                <a:cs typeface="Nunito"/>
                <a:sym typeface="Nunito"/>
              </a:rPr>
              <a:t>Projects</a:t>
            </a:r>
            <a:endParaRPr sz="3000">
              <a:solidFill>
                <a:srgbClr val="BF9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AIChE at UCLA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311700" y="1017775"/>
            <a:ext cx="5336100" cy="19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Technical Projects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Chem-E-Car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Chemical Engineering Introductory Project (ChIP)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Lifetime Engineering Applications Project (LEAP)</a:t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4800" y="348000"/>
            <a:ext cx="2082516" cy="14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4675" y="3124750"/>
            <a:ext cx="2280900" cy="15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0300" y="1957825"/>
            <a:ext cx="2496476" cy="142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311700" y="2946300"/>
            <a:ext cx="5336100" cy="3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Professional Development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11700" y="3329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Mentorship Program</a:t>
            </a:r>
            <a:endParaRPr/>
          </a:p>
        </p:txBody>
      </p:sp>
      <p:sp>
        <p:nvSpPr>
          <p:cNvPr id="84" name="Google Shape;84;p16"/>
          <p:cNvSpPr txBox="1"/>
          <p:nvPr/>
        </p:nvSpPr>
        <p:spPr>
          <a:xfrm>
            <a:off x="311700" y="3733200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Outreach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What is ChIP?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311700" y="1017775"/>
            <a:ext cx="5336100" cy="3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Introductory technical project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650" y="336150"/>
            <a:ext cx="3984374" cy="26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b="0" l="0" r="0" t="2884"/>
          <a:stretch/>
        </p:blipFill>
        <p:spPr>
          <a:xfrm>
            <a:off x="1206200" y="2733450"/>
            <a:ext cx="3365799" cy="21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311700" y="468750"/>
            <a:ext cx="4162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Lessons and short term projects 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11700" y="919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Final Project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Goal of</a:t>
            </a: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 ChIP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311700" y="1017775"/>
            <a:ext cx="4420800" cy="3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Hands-on technical experience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5725" y="2340775"/>
            <a:ext cx="1730324" cy="259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5">
            <a:alphaModFix/>
          </a:blip>
          <a:srcRect b="0" l="9608" r="0" t="18943"/>
          <a:stretch/>
        </p:blipFill>
        <p:spPr>
          <a:xfrm>
            <a:off x="5870176" y="326425"/>
            <a:ext cx="3108347" cy="185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11700" y="938025"/>
            <a:ext cx="4533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Explain and explore the field of Chemical Engineering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311700" y="1558975"/>
            <a:ext cx="4181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Diversify AIChE at UCLA’s technical projects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311700" y="2654950"/>
            <a:ext cx="387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Increase freshmen and new student participation in AIChE at UCLA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Structure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311700" y="941575"/>
            <a:ext cx="4420800" cy="3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Project lasts approximately 7-8 months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1725" y="2942950"/>
            <a:ext cx="3023775" cy="20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6437" l="10110" r="22211" t="0"/>
          <a:stretch/>
        </p:blipFill>
        <p:spPr>
          <a:xfrm>
            <a:off x="5682249" y="358350"/>
            <a:ext cx="2761705" cy="25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506700" y="807700"/>
            <a:ext cx="4617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Lessons and Mini Projects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506700" y="882100"/>
            <a:ext cx="4617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Begin working on project 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506700" y="1266600"/>
            <a:ext cx="4837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Finish project and Present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Lectures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0"/>
          <p:cNvSpPr txBox="1"/>
          <p:nvPr/>
        </p:nvSpPr>
        <p:spPr>
          <a:xfrm>
            <a:off x="311700" y="1017775"/>
            <a:ext cx="44208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 Months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525" y="2571750"/>
            <a:ext cx="3485699" cy="232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5">
            <a:alphaModFix/>
          </a:blip>
          <a:srcRect b="0" l="10746" r="0" t="22263"/>
          <a:stretch/>
        </p:blipFill>
        <p:spPr>
          <a:xfrm>
            <a:off x="5106650" y="240161"/>
            <a:ext cx="3725649" cy="215749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239125" y="1109875"/>
            <a:ext cx="4493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ChemE Fundamentals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Basic Coding and Circuitry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3D Printing: CAD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Design 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AutoNum type="arabicPeriod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Cost Optimization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170575"/>
            <a:ext cx="8520600" cy="8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3D85C6"/>
                </a:solidFill>
                <a:latin typeface="Alegreya"/>
                <a:ea typeface="Alegreya"/>
                <a:cs typeface="Alegreya"/>
                <a:sym typeface="Alegreya"/>
              </a:rPr>
              <a:t>Design Review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3D85C6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1017775"/>
            <a:ext cx="4420800" cy="3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Teams present: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0883" y="4419000"/>
            <a:ext cx="1413117" cy="7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4">
            <a:alphaModFix/>
          </a:blip>
          <a:srcRect b="0" l="0" r="2085" t="0"/>
          <a:stretch/>
        </p:blipFill>
        <p:spPr>
          <a:xfrm>
            <a:off x="3686800" y="2849000"/>
            <a:ext cx="3670300" cy="19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3400" y="573950"/>
            <a:ext cx="2776999" cy="208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0" y="1676400"/>
            <a:ext cx="4674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Proposed Design</a:t>
            </a: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1"/>
          <p:cNvSpPr txBox="1"/>
          <p:nvPr/>
        </p:nvSpPr>
        <p:spPr>
          <a:xfrm>
            <a:off x="0" y="614550"/>
            <a:ext cx="3556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○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Budget Proposal</a:t>
            </a:r>
            <a:endParaRPr/>
          </a:p>
        </p:txBody>
      </p:sp>
      <p:sp>
        <p:nvSpPr>
          <p:cNvPr id="141" name="Google Shape;141;p21"/>
          <p:cNvSpPr txBox="1"/>
          <p:nvPr/>
        </p:nvSpPr>
        <p:spPr>
          <a:xfrm>
            <a:off x="0" y="1066800"/>
            <a:ext cx="4837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Similar to design reviews in industry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