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69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 snapToObjects="1">
      <p:cViewPr varScale="1">
        <p:scale>
          <a:sx n="103" d="100"/>
          <a:sy n="103" d="100"/>
        </p:scale>
        <p:origin x="1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42a2638d2_6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442a2638d2_6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42a2638d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442a2638d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ad804d5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6ad804d5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Lexi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Explain co-op program and how we work within that structure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Talk about history of the career fair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ad804d5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ad804d5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Lexi point 1, then Beth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508ebc5d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508ebc5d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this fits within co-op application process and develops networking skills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Time alternating - talk about how we made that choice in response to employer feedback and student schedules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Space Restriction - new table rule from feedback, pay attention to capacity limits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Target Audience - undergrads only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ad804d5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6ad804d5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Purpose - Lexi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Policy - Michael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Feedback - Beth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Michael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5514239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5514239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1 - Michael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2-3 - Beth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4 - Lexi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94b42b6a_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94b42b6a_0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Lexi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69100" y="533390"/>
            <a:ext cx="7441500" cy="536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33400" y="3337825"/>
            <a:ext cx="5325600" cy="2986800"/>
          </a:xfrm>
          <a:prstGeom prst="rect">
            <a:avLst/>
          </a:prstGeom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1169100" y="533390"/>
            <a:ext cx="7441500" cy="536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533400" y="3939900"/>
            <a:ext cx="5270100" cy="1546500"/>
          </a:xfrm>
          <a:prstGeom prst="rect">
            <a:avLst/>
          </a:prstGeom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33400" y="5684600"/>
            <a:ext cx="7783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None/>
              <a:defRPr sz="2600" i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None/>
              <a:defRPr sz="2600" i="1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None/>
              <a:defRPr sz="2600" i="1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None/>
              <a:defRPr sz="2600" i="1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None/>
              <a:defRPr sz="2600" i="1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None/>
              <a:defRPr sz="2600" i="1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None/>
              <a:defRPr sz="2600" i="1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None/>
              <a:defRPr sz="2600" i="1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None/>
              <a:defRPr sz="2600"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169100" y="961800"/>
            <a:ext cx="7441500" cy="536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402275" y="1641175"/>
            <a:ext cx="5573700" cy="4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69900" rtl="0">
              <a:spcBef>
                <a:spcPts val="600"/>
              </a:spcBef>
              <a:spcAft>
                <a:spcPts val="0"/>
              </a:spcAft>
              <a:buSzPts val="3800"/>
              <a:buFont typeface="Georgia"/>
              <a:buChar char="□"/>
              <a:defRPr sz="3800" i="1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69900" rtl="0">
              <a:spcBef>
                <a:spcPts val="0"/>
              </a:spcBef>
              <a:spcAft>
                <a:spcPts val="0"/>
              </a:spcAft>
              <a:buSzPts val="3800"/>
              <a:buFont typeface="Georgia"/>
              <a:buChar char="■"/>
              <a:defRPr sz="3800" i="1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69900" rtl="0">
              <a:spcBef>
                <a:spcPts val="0"/>
              </a:spcBef>
              <a:spcAft>
                <a:spcPts val="0"/>
              </a:spcAft>
              <a:buSzPts val="3800"/>
              <a:buFont typeface="Georgia"/>
              <a:buChar char="▣"/>
              <a:defRPr sz="3800" i="1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69900" rtl="0">
              <a:spcBef>
                <a:spcPts val="0"/>
              </a:spcBef>
              <a:spcAft>
                <a:spcPts val="0"/>
              </a:spcAft>
              <a:buSzPts val="3800"/>
              <a:buFont typeface="Georgia"/>
              <a:buChar char="●"/>
              <a:defRPr sz="3800" i="1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69900" rtl="0">
              <a:spcBef>
                <a:spcPts val="0"/>
              </a:spcBef>
              <a:spcAft>
                <a:spcPts val="0"/>
              </a:spcAft>
              <a:buSzPts val="3800"/>
              <a:buFont typeface="Georgia"/>
              <a:buChar char="○"/>
              <a:defRPr sz="3800" i="1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469900" rtl="0">
              <a:spcBef>
                <a:spcPts val="0"/>
              </a:spcBef>
              <a:spcAft>
                <a:spcPts val="0"/>
              </a:spcAft>
              <a:buSzPts val="3800"/>
              <a:buFont typeface="Georgia"/>
              <a:buChar char="■"/>
              <a:defRPr sz="3800" i="1"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469900" rtl="0">
              <a:spcBef>
                <a:spcPts val="0"/>
              </a:spcBef>
              <a:spcAft>
                <a:spcPts val="0"/>
              </a:spcAft>
              <a:buSzPts val="3800"/>
              <a:buFont typeface="Georgia"/>
              <a:buChar char="●"/>
              <a:defRPr sz="3800" i="1"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469900" rtl="0">
              <a:spcBef>
                <a:spcPts val="0"/>
              </a:spcBef>
              <a:spcAft>
                <a:spcPts val="0"/>
              </a:spcAft>
              <a:buSzPts val="3800"/>
              <a:buFont typeface="Georgia"/>
              <a:buChar char="○"/>
              <a:defRPr sz="3800" i="1"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469900">
              <a:spcBef>
                <a:spcPts val="0"/>
              </a:spcBef>
              <a:spcAft>
                <a:spcPts val="0"/>
              </a:spcAft>
              <a:buSzPts val="3800"/>
              <a:buFont typeface="Georgia"/>
              <a:buChar char="■"/>
              <a:defRPr sz="38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208375" y="579332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 dirty="0">
                <a:solidFill>
                  <a:srgbClr val="FF0000"/>
                </a:solidFill>
              </a:rPr>
              <a:t>“</a:t>
            </a:r>
            <a:endParaRPr sz="10000" b="1">
              <a:solidFill>
                <a:srgbClr val="FF0000"/>
              </a:solidFill>
            </a:endParaRPr>
          </a:p>
        </p:txBody>
      </p:sp>
      <p:sp>
        <p:nvSpPr>
          <p:cNvPr id="19" name="Google Shape;19;p4"/>
          <p:cNvSpPr/>
          <p:nvPr/>
        </p:nvSpPr>
        <p:spPr>
          <a:xfrm>
            <a:off x="539122" y="539122"/>
            <a:ext cx="1295700" cy="12957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1169100" y="961800"/>
            <a:ext cx="7441500" cy="536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21066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203050" y="1205250"/>
            <a:ext cx="5185200" cy="489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□"/>
              <a:defRPr sz="28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▣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169100" y="961800"/>
            <a:ext cx="7441500" cy="536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21066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3012775" y="1403325"/>
            <a:ext cx="2597400" cy="470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▣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5766772" y="1403325"/>
            <a:ext cx="2597400" cy="470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▣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1169100" y="961800"/>
            <a:ext cx="7441500" cy="536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21066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1442950" y="2069300"/>
            <a:ext cx="2233500" cy="4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▣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3790875" y="2069300"/>
            <a:ext cx="2233500" cy="4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▣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3"/>
          </p:nvPr>
        </p:nvSpPr>
        <p:spPr>
          <a:xfrm>
            <a:off x="6138800" y="2069300"/>
            <a:ext cx="2233500" cy="4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▣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1169100" y="961800"/>
            <a:ext cx="7441500" cy="536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21066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1169100" y="533390"/>
            <a:ext cx="7441500" cy="536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533400" y="5631900"/>
            <a:ext cx="2106600" cy="692700"/>
          </a:xfrm>
          <a:prstGeom prst="rect">
            <a:avLst/>
          </a:prstGeom>
          <a:ln w="762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99999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759900" y="747600"/>
            <a:ext cx="7624200" cy="536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2106600" cy="1309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3050" y="1205250"/>
            <a:ext cx="5185200" cy="4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Char char="□"/>
              <a:defRPr sz="30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▣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●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○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■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●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○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■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che.org/ScavengerHuntASC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che.org/ScavengerHuntASC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3"/>
          <p:cNvSpPr txBox="1"/>
          <p:nvPr/>
        </p:nvSpPr>
        <p:spPr>
          <a:xfrm>
            <a:off x="0" y="4030920"/>
            <a:ext cx="914400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 your colleagues and climb the leaderboard with the all new </a:t>
            </a:r>
            <a:r>
              <a:rPr lang="en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AIChE Scavenger Hunt</a:t>
            </a:r>
            <a:r>
              <a:rPr lang="en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Login to </a:t>
            </a:r>
            <a:r>
              <a:rPr lang="en" sz="23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www.aiche.org/ScavengerHuntASC</a:t>
            </a:r>
            <a:r>
              <a:rPr lang="en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and enter the code for each activity to earn points.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session’s code is: </a:t>
            </a:r>
            <a:r>
              <a:rPr lang="en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SCWorkshop</a:t>
            </a:r>
            <a:endParaRPr sz="23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403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ctrTitle" idx="4294967295"/>
          </p:nvPr>
        </p:nvSpPr>
        <p:spPr>
          <a:xfrm>
            <a:off x="1763100" y="1259900"/>
            <a:ext cx="5617800" cy="78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Georgia" charset="0"/>
                <a:ea typeface="Georgia" charset="0"/>
                <a:cs typeface="Georgia" charset="0"/>
              </a:rPr>
              <a:t>Thanks!</a:t>
            </a:r>
            <a:endParaRPr sz="40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89" name="Google Shape;189;p31"/>
          <p:cNvSpPr txBox="1">
            <a:spLocks noGrp="1"/>
          </p:cNvSpPr>
          <p:nvPr>
            <p:ph type="subTitle" idx="4294967295"/>
          </p:nvPr>
        </p:nvSpPr>
        <p:spPr>
          <a:xfrm>
            <a:off x="1763100" y="1891475"/>
            <a:ext cx="5617800" cy="15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highlight>
                  <a:srgbClr val="FF0000"/>
                </a:highlight>
              </a:rPr>
              <a:t>Questions??</a:t>
            </a:r>
            <a:endParaRPr sz="4000" dirty="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highlight>
                  <a:srgbClr val="FF0000"/>
                </a:highlight>
              </a:rPr>
              <a:t>Comments??</a:t>
            </a:r>
            <a:endParaRPr sz="4000" dirty="0">
              <a:solidFill>
                <a:srgbClr val="FFFFFF"/>
              </a:solidFill>
              <a:highlight>
                <a:srgbClr val="FF0000"/>
              </a:highlight>
            </a:endParaRPr>
          </a:p>
        </p:txBody>
      </p:sp>
      <p:pic>
        <p:nvPicPr>
          <p:cNvPr id="190" name="Google Shape;190;p31"/>
          <p:cNvPicPr preferRelativeResize="0"/>
          <p:nvPr/>
        </p:nvPicPr>
        <p:blipFill rotWithShape="1">
          <a:blip r:embed="rId3">
            <a:alphaModFix/>
          </a:blip>
          <a:srcRect l="2391" t="14980"/>
          <a:stretch/>
        </p:blipFill>
        <p:spPr>
          <a:xfrm>
            <a:off x="2322275" y="3801925"/>
            <a:ext cx="4499453" cy="2612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0" y="4030920"/>
            <a:ext cx="9144000" cy="24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 your colleagues and climb the leaderboard with the all new </a:t>
            </a:r>
            <a:r>
              <a:rPr lang="en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AIChE Scavenger Hunt</a:t>
            </a:r>
            <a:r>
              <a:rPr lang="en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Login to </a:t>
            </a:r>
            <a:r>
              <a:rPr lang="en" sz="23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www.aiche.org/ScavengerHuntASC</a:t>
            </a:r>
            <a:r>
              <a:rPr lang="en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and enter the code for each activity to earn points.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session’s code is: </a:t>
            </a:r>
            <a:r>
              <a:rPr lang="en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SCWorkshop</a:t>
            </a:r>
            <a:endParaRPr sz="23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403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ctrTitle"/>
          </p:nvPr>
        </p:nvSpPr>
        <p:spPr>
          <a:xfrm>
            <a:off x="1642654" y="2931250"/>
            <a:ext cx="5384692" cy="265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>
                <a:solidFill>
                  <a:srgbClr val="FFFFFF"/>
                </a:solidFill>
                <a:highlight>
                  <a:srgbClr val="FF0000"/>
                </a:highlight>
                <a:latin typeface="Georgia" charset="0"/>
                <a:ea typeface="Georgia" charset="0"/>
                <a:cs typeface="Georgia" charset="0"/>
                <a:sym typeface="Droid Serif"/>
              </a:rPr>
              <a:t>Hosting </a:t>
            </a:r>
            <a:r>
              <a:rPr lang="en" sz="7500" dirty="0" smtClean="0">
                <a:solidFill>
                  <a:srgbClr val="FFFFFF"/>
                </a:solidFill>
                <a:highlight>
                  <a:srgbClr val="FF0000"/>
                </a:highlight>
                <a:latin typeface="Georgia" charset="0"/>
                <a:ea typeface="Georgia" charset="0"/>
                <a:cs typeface="Georgia" charset="0"/>
                <a:sym typeface="Droid Serif"/>
              </a:rPr>
              <a:t>a</a:t>
            </a:r>
            <a:r>
              <a:rPr lang="en-US" sz="7500" dirty="0">
                <a:solidFill>
                  <a:srgbClr val="FFFFFF"/>
                </a:solidFill>
                <a:highlight>
                  <a:srgbClr val="FF0000"/>
                </a:highlight>
                <a:latin typeface="Georgia" charset="0"/>
                <a:ea typeface="Georgia" charset="0"/>
                <a:cs typeface="Georgia" charset="0"/>
                <a:sym typeface="Droid Serif"/>
              </a:rPr>
              <a:t/>
            </a:r>
            <a:br>
              <a:rPr lang="en-US" sz="7500" dirty="0">
                <a:solidFill>
                  <a:srgbClr val="FFFFFF"/>
                </a:solidFill>
                <a:highlight>
                  <a:srgbClr val="FF0000"/>
                </a:highlight>
                <a:latin typeface="Georgia" charset="0"/>
                <a:ea typeface="Georgia" charset="0"/>
                <a:cs typeface="Georgia" charset="0"/>
                <a:sym typeface="Droid Serif"/>
              </a:rPr>
            </a:br>
            <a:r>
              <a:rPr lang="en" sz="7500" dirty="0" smtClean="0">
                <a:solidFill>
                  <a:srgbClr val="FFFFFF"/>
                </a:solidFill>
                <a:highlight>
                  <a:srgbClr val="FF0000"/>
                </a:highlight>
                <a:latin typeface="Georgia" charset="0"/>
                <a:ea typeface="Georgia" charset="0"/>
                <a:cs typeface="Georgia" charset="0"/>
                <a:sym typeface="Droid Serif"/>
              </a:rPr>
              <a:t>Career </a:t>
            </a:r>
            <a:r>
              <a:rPr lang="en" sz="7500" dirty="0">
                <a:solidFill>
                  <a:srgbClr val="FFFFFF"/>
                </a:solidFill>
                <a:highlight>
                  <a:srgbClr val="FF0000"/>
                </a:highlight>
                <a:latin typeface="Georgia" charset="0"/>
                <a:ea typeface="Georgia" charset="0"/>
                <a:cs typeface="Georgia" charset="0"/>
                <a:sym typeface="Droid Serif"/>
              </a:rPr>
              <a:t>Fair</a:t>
            </a:r>
            <a:endParaRPr sz="7500" dirty="0">
              <a:solidFill>
                <a:srgbClr val="FFFFFF"/>
              </a:solidFill>
              <a:highlight>
                <a:srgbClr val="FF0000"/>
              </a:highlight>
              <a:latin typeface="Georgia" charset="0"/>
              <a:ea typeface="Georgia" charset="0"/>
              <a:cs typeface="Georgia" charset="0"/>
              <a:sym typeface="Droid Serif"/>
            </a:endParaRPr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4113" y="646450"/>
            <a:ext cx="2120575" cy="215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2345887" y="646450"/>
            <a:ext cx="3978226" cy="22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eorgia" charset="0"/>
                <a:ea typeface="Georgia" charset="0"/>
                <a:cs typeface="Georgia" charset="0"/>
                <a:sym typeface="Droid Serif"/>
              </a:rPr>
              <a:t>Northeastern University</a:t>
            </a:r>
            <a:endParaRPr sz="5000" dirty="0">
              <a:latin typeface="Georgia" charset="0"/>
              <a:ea typeface="Georgia" charset="0"/>
              <a:cs typeface="Georgia" charset="0"/>
              <a:sym typeface="Droid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Georgia" charset="0"/>
                <a:ea typeface="Georgia" charset="0"/>
                <a:cs typeface="Georgia" charset="0"/>
                <a:sym typeface="Droid Serif"/>
              </a:rPr>
              <a:t>presents:</a:t>
            </a:r>
            <a:endParaRPr sz="3600" dirty="0">
              <a:latin typeface="Georgia" charset="0"/>
              <a:ea typeface="Georgia" charset="0"/>
              <a:cs typeface="Georgia" charset="0"/>
              <a:sym typeface="Droid Serif"/>
            </a:endParaRPr>
          </a:p>
        </p:txBody>
      </p:sp>
      <p:sp>
        <p:nvSpPr>
          <p:cNvPr id="132" name="Google Shape;132;p24"/>
          <p:cNvSpPr txBox="1"/>
          <p:nvPr/>
        </p:nvSpPr>
        <p:spPr>
          <a:xfrm rot="-5400000">
            <a:off x="-2338273" y="2666035"/>
            <a:ext cx="6327876" cy="1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  <a:sym typeface="Droid Serif"/>
              </a:rPr>
              <a:t>2018 AIChE ASC Workshop</a:t>
            </a:r>
            <a:endParaRPr sz="3800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ctrTitle" idx="4294967295"/>
          </p:nvPr>
        </p:nvSpPr>
        <p:spPr>
          <a:xfrm>
            <a:off x="2475225" y="859150"/>
            <a:ext cx="5740800" cy="111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  <a:highlight>
                  <a:srgbClr val="FF0000"/>
                </a:highlight>
                <a:latin typeface="Georgia"/>
                <a:ea typeface="Georgia"/>
                <a:cs typeface="Georgia"/>
                <a:sym typeface="Georgia"/>
              </a:rPr>
              <a:t>Why We Host a Fair</a:t>
            </a:r>
            <a:endParaRPr sz="4800" dirty="0">
              <a:solidFill>
                <a:srgbClr val="FFFFFF"/>
              </a:solidFill>
              <a:highlight>
                <a:srgbClr val="FF00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4294967295"/>
          </p:nvPr>
        </p:nvSpPr>
        <p:spPr>
          <a:xfrm>
            <a:off x="667265" y="2145745"/>
            <a:ext cx="7722973" cy="3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3000"/>
              <a:buFont typeface="Wingdings" charset="2"/>
              <a:buChar char="q"/>
            </a:pPr>
            <a:r>
              <a:rPr lang="en-US" dirty="0" smtClean="0"/>
              <a:t>Provide </a:t>
            </a:r>
            <a:r>
              <a:rPr lang="en" dirty="0" smtClean="0"/>
              <a:t>students </a:t>
            </a:r>
            <a:r>
              <a:rPr lang="en-US" dirty="0" smtClean="0"/>
              <a:t>professional</a:t>
            </a:r>
            <a:r>
              <a:rPr lang="en-US" dirty="0"/>
              <a:t> </a:t>
            </a:r>
            <a:r>
              <a:rPr lang="en-US" dirty="0" smtClean="0"/>
              <a:t>opportunity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400"/>
              <a:buFont typeface="Wingdings" charset="2"/>
              <a:buChar char="q"/>
            </a:pPr>
            <a:r>
              <a:rPr lang="en" dirty="0"/>
              <a:t>Northeastern’s co-op program makes a career fair a logical fit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3000"/>
              <a:buFont typeface="Wingdings" charset="2"/>
              <a:buChar char="q"/>
            </a:pPr>
            <a:r>
              <a:rPr lang="en" dirty="0"/>
              <a:t>Engage with industry partners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400"/>
              <a:buFont typeface="Wingdings" charset="2"/>
              <a:buChar char="q"/>
            </a:pPr>
            <a:r>
              <a:rPr lang="en" dirty="0"/>
              <a:t>Local employers look forward to this opportunity to connect with </a:t>
            </a:r>
            <a:r>
              <a:rPr lang="en" dirty="0" smtClean="0"/>
              <a:t>students</a:t>
            </a:r>
            <a:endParaRPr dirty="0" smtClean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3000"/>
              <a:buFont typeface="Wingdings" charset="2"/>
              <a:buChar char="q"/>
            </a:pPr>
            <a:r>
              <a:rPr lang="en-US" dirty="0" smtClean="0"/>
              <a:t>Develop</a:t>
            </a:r>
            <a:r>
              <a:rPr lang="en" dirty="0" smtClean="0"/>
              <a:t> E-Board leadership</a:t>
            </a:r>
            <a:endParaRPr dirty="0" smtClean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400"/>
              <a:buFont typeface="Wingdings" charset="2"/>
              <a:buChar char="q"/>
            </a:pPr>
            <a:r>
              <a:rPr lang="en" dirty="0" smtClean="0"/>
              <a:t>Large </a:t>
            </a:r>
            <a:r>
              <a:rPr lang="en" dirty="0"/>
              <a:t>event for our chair and committee to plan and host</a:t>
            </a:r>
            <a:endParaRPr dirty="0"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50" y="247050"/>
            <a:ext cx="1654975" cy="181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575" y="1388437"/>
            <a:ext cx="3716400" cy="10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1400775" y="2305450"/>
            <a:ext cx="6987600" cy="31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lvl="0" indent="-457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charset="2"/>
              <a:buChar char="q"/>
            </a:pPr>
            <a:r>
              <a:rPr lang="en" sz="3000" dirty="0"/>
              <a:t>E-Board structure</a:t>
            </a:r>
            <a:endParaRPr sz="3000"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charset="2"/>
              <a:buChar char="q"/>
            </a:pPr>
            <a:r>
              <a:rPr lang="en" sz="2400" dirty="0"/>
              <a:t>Professional and Alumni Chair </a:t>
            </a:r>
            <a:endParaRPr sz="2400" dirty="0"/>
          </a:p>
          <a:p>
            <a:pPr marL="4953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Wingdings" charset="2"/>
              <a:buChar char="q"/>
            </a:pPr>
            <a:r>
              <a:rPr lang="en" sz="3000" dirty="0"/>
              <a:t>Formal processes</a:t>
            </a:r>
            <a:endParaRPr sz="3000"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charset="2"/>
              <a:buChar char="q"/>
            </a:pPr>
            <a:r>
              <a:rPr lang="en" sz="2400" dirty="0"/>
              <a:t>Operating procedures and post-event forms </a:t>
            </a:r>
            <a:endParaRPr sz="2400" dirty="0"/>
          </a:p>
          <a:p>
            <a:pPr marL="4953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Wingdings" charset="2"/>
              <a:buChar char="q"/>
            </a:pPr>
            <a:r>
              <a:rPr lang="en" sz="3000" dirty="0"/>
              <a:t>Organization for smooth execution</a:t>
            </a:r>
            <a:endParaRPr sz="3000"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charset="2"/>
              <a:buChar char="q"/>
            </a:pPr>
            <a:r>
              <a:rPr lang="en" sz="2400" dirty="0"/>
              <a:t>Google Drive, schedules, and trackers </a:t>
            </a:r>
            <a:endParaRPr sz="2400" dirty="0"/>
          </a:p>
        </p:txBody>
      </p:sp>
      <p:sp>
        <p:nvSpPr>
          <p:cNvPr id="146" name="Google Shape;146;p26"/>
          <p:cNvSpPr txBox="1">
            <a:spLocks noGrp="1"/>
          </p:cNvSpPr>
          <p:nvPr>
            <p:ph type="ctrTitle" idx="4294967295"/>
          </p:nvPr>
        </p:nvSpPr>
        <p:spPr>
          <a:xfrm>
            <a:off x="1400775" y="1019650"/>
            <a:ext cx="3493800" cy="90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  <a:highlight>
                  <a:srgbClr val="FF0000"/>
                </a:highlight>
                <a:latin typeface="Georgia"/>
                <a:ea typeface="Georgia"/>
                <a:cs typeface="Georgia"/>
                <a:sym typeface="Georgia"/>
              </a:rPr>
              <a:t>Our Process</a:t>
            </a:r>
            <a:endParaRPr sz="4800" dirty="0">
              <a:solidFill>
                <a:srgbClr val="FFFFFF"/>
              </a:solidFill>
              <a:highlight>
                <a:srgbClr val="FF00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56" y="976223"/>
            <a:ext cx="5592225" cy="901590"/>
          </a:xfrm>
          <a:noFill/>
          <a:ln>
            <a:noFill/>
          </a:ln>
        </p:spPr>
        <p:txBody>
          <a:bodyPr/>
          <a:lstStyle/>
          <a:p>
            <a:r>
              <a:rPr lang="en-US" sz="4400" dirty="0">
                <a:solidFill>
                  <a:srgbClr val="FFFFFF"/>
                </a:solidFill>
                <a:highlight>
                  <a:srgbClr val="FF0000"/>
                </a:highlight>
                <a:latin typeface="Georgia"/>
                <a:ea typeface="Georgia"/>
                <a:cs typeface="Georgia"/>
              </a:rPr>
              <a:t>Format and Publicity</a:t>
            </a:r>
            <a:endParaRPr lang="en-US" sz="4400" dirty="0">
              <a:solidFill>
                <a:srgbClr val="FFFFFF"/>
              </a:solidFill>
              <a:highlight>
                <a:srgbClr val="FF0000"/>
              </a:highlight>
              <a:latin typeface="Georgia"/>
              <a:ea typeface="Georgia"/>
              <a:cs typeface="Georgia"/>
            </a:endParaRPr>
          </a:p>
        </p:txBody>
      </p:sp>
      <p:sp>
        <p:nvSpPr>
          <p:cNvPr id="5" name="Google Shape;151;p27"/>
          <p:cNvSpPr txBox="1">
            <a:spLocks/>
          </p:cNvSpPr>
          <p:nvPr/>
        </p:nvSpPr>
        <p:spPr>
          <a:xfrm>
            <a:off x="1105137" y="1876007"/>
            <a:ext cx="2536391" cy="371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Georgia"/>
              <a:buChar char="□"/>
              <a:defRPr sz="28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Georgia"/>
              <a:buChar char="■"/>
              <a:defRPr sz="22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Georgia"/>
              <a:buChar char="▣"/>
              <a:defRPr sz="22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Georgia"/>
              <a:buChar char="●"/>
              <a:defRPr sz="22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Georgia"/>
              <a:buChar char="○"/>
              <a:defRPr sz="22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Georgia"/>
              <a:buChar char="■"/>
              <a:defRPr sz="22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Georgia"/>
              <a:buChar char="●"/>
              <a:defRPr sz="22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Georgia"/>
              <a:buChar char="○"/>
              <a:defRPr sz="22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Georgia"/>
              <a:buChar char="■"/>
              <a:defRPr sz="22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 algn="ctr">
              <a:buFont typeface="Georgia"/>
              <a:buNone/>
            </a:pPr>
            <a:r>
              <a:rPr lang="en" b="1" dirty="0" smtClean="0"/>
              <a:t>Logistics</a:t>
            </a:r>
          </a:p>
          <a:p>
            <a:pPr indent="-342900">
              <a:lnSpc>
                <a:spcPct val="115000"/>
              </a:lnSpc>
              <a:buSzPts val="1800"/>
              <a:buFont typeface="Wingdings" charset="2"/>
              <a:buChar char="q"/>
            </a:pPr>
            <a:r>
              <a:rPr lang="en" sz="2000" dirty="0" smtClean="0"/>
              <a:t>Tabling style - one employer per table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buSzPts val="1800"/>
              <a:buFont typeface="Wingdings" charset="2"/>
              <a:buChar char="q"/>
            </a:pPr>
            <a:r>
              <a:rPr lang="en" sz="2000" dirty="0" smtClean="0"/>
              <a:t>Casual networking style - not like an interview 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buSzPts val="1800"/>
              <a:buFont typeface="Wingdings" charset="2"/>
              <a:buChar char="q"/>
            </a:pPr>
            <a:r>
              <a:rPr lang="en" sz="2000" dirty="0" smtClean="0"/>
              <a:t>Time alternates between evening and daytime </a:t>
            </a:r>
            <a:endParaRPr lang="en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39" y="549205"/>
            <a:ext cx="2497243" cy="3230711"/>
          </a:xfrm>
          <a:prstGeom prst="rect">
            <a:avLst/>
          </a:prstGeom>
        </p:spPr>
      </p:pic>
      <p:sp>
        <p:nvSpPr>
          <p:cNvPr id="8" name="Google Shape;151;p27"/>
          <p:cNvSpPr txBox="1">
            <a:spLocks/>
          </p:cNvSpPr>
          <p:nvPr/>
        </p:nvSpPr>
        <p:spPr>
          <a:xfrm>
            <a:off x="3700848" y="2453114"/>
            <a:ext cx="3928696" cy="315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Georgia"/>
              <a:buChar char="□"/>
              <a:defRPr sz="28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Georgia"/>
              <a:buChar char="■"/>
              <a:defRPr sz="22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Georgia"/>
              <a:buChar char="▣"/>
              <a:defRPr sz="22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Georgia"/>
              <a:buChar char="●"/>
              <a:defRPr sz="22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Georgia"/>
              <a:buChar char="○"/>
              <a:defRPr sz="22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Georgia"/>
              <a:buChar char="■"/>
              <a:defRPr sz="22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Georgia"/>
              <a:buChar char="●"/>
              <a:defRPr sz="22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Georgia"/>
              <a:buChar char="○"/>
              <a:defRPr sz="22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Georgia"/>
              <a:buChar char="■"/>
              <a:defRPr sz="22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Font typeface="Georgia"/>
              <a:buNone/>
            </a:pPr>
            <a:r>
              <a:rPr lang="en-US" b="1" dirty="0" smtClean="0"/>
              <a:t>    Publicity</a:t>
            </a:r>
            <a:endParaRPr lang="en" b="1" dirty="0" smtClean="0"/>
          </a:p>
          <a:p>
            <a:pPr indent="-342900">
              <a:lnSpc>
                <a:spcPct val="115000"/>
              </a:lnSpc>
              <a:buSzPts val="1800"/>
              <a:buFont typeface="Wingdings" charset="2"/>
              <a:buChar char="q"/>
            </a:pPr>
            <a:r>
              <a:rPr lang="en-US" sz="2000" dirty="0" smtClean="0"/>
              <a:t>Facebook Event</a:t>
            </a:r>
          </a:p>
          <a:p>
            <a:pPr indent="-342900">
              <a:lnSpc>
                <a:spcPct val="115000"/>
              </a:lnSpc>
              <a:buSzPts val="1800"/>
              <a:buFont typeface="Wingdings" charset="2"/>
              <a:buChar char="q"/>
            </a:pPr>
            <a:r>
              <a:rPr lang="en-US" sz="2000" dirty="0" smtClean="0"/>
              <a:t>Email Blasts</a:t>
            </a:r>
          </a:p>
          <a:p>
            <a:pPr indent="-342900">
              <a:lnSpc>
                <a:spcPct val="115000"/>
              </a:lnSpc>
              <a:buSzPts val="1800"/>
              <a:buFont typeface="Wingdings" charset="2"/>
              <a:buChar char="q"/>
            </a:pPr>
            <a:r>
              <a:rPr lang="en-US" sz="2000" dirty="0" smtClean="0"/>
              <a:t>College or University newsletter</a:t>
            </a:r>
          </a:p>
          <a:p>
            <a:pPr indent="-342900">
              <a:lnSpc>
                <a:spcPct val="115000"/>
              </a:lnSpc>
              <a:buSzPts val="1800"/>
              <a:buFont typeface="Wingdings" charset="2"/>
              <a:buChar char="q"/>
            </a:pPr>
            <a:r>
              <a:rPr lang="en-US" sz="2000" dirty="0" smtClean="0"/>
              <a:t>Flyers</a:t>
            </a:r>
          </a:p>
          <a:p>
            <a:pPr indent="-342900">
              <a:lnSpc>
                <a:spcPct val="115000"/>
              </a:lnSpc>
              <a:buSzPts val="1800"/>
              <a:buFont typeface="Wingdings" charset="2"/>
              <a:buChar char="q"/>
            </a:pPr>
            <a:r>
              <a:rPr lang="en-US" sz="2000" dirty="0" smtClean="0"/>
              <a:t>In-class announcements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8551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body" idx="2"/>
          </p:nvPr>
        </p:nvSpPr>
        <p:spPr>
          <a:xfrm>
            <a:off x="1902940" y="2069300"/>
            <a:ext cx="2940908" cy="4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dirty="0"/>
              <a:t>Attendance</a:t>
            </a:r>
            <a:endParaRPr sz="2800" b="1" dirty="0"/>
          </a:p>
          <a:p>
            <a:pPr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Wingdings" charset="2"/>
              <a:buChar char="q"/>
            </a:pPr>
            <a:r>
              <a:rPr lang="en" sz="2000" dirty="0"/>
              <a:t>20-25 employers per fair </a:t>
            </a:r>
            <a:endParaRPr sz="2000"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q"/>
            </a:pPr>
            <a:r>
              <a:rPr lang="en" sz="2000" dirty="0"/>
              <a:t>150-200 students per fair </a:t>
            </a:r>
            <a:endParaRPr sz="2000"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q"/>
            </a:pPr>
            <a:r>
              <a:rPr lang="en" sz="2000" dirty="0"/>
              <a:t>Space restriction plays a role in planning </a:t>
            </a:r>
            <a:endParaRPr sz="2000"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q"/>
            </a:pPr>
            <a:r>
              <a:rPr lang="en" sz="2000" dirty="0"/>
              <a:t>Define target audience</a:t>
            </a:r>
            <a:endParaRPr sz="2000" dirty="0"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3"/>
          </p:nvPr>
        </p:nvSpPr>
        <p:spPr>
          <a:xfrm>
            <a:off x="5162616" y="2069300"/>
            <a:ext cx="2758065" cy="4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dirty="0"/>
              <a:t>Feedback</a:t>
            </a:r>
            <a:endParaRPr sz="2800" b="1" dirty="0"/>
          </a:p>
          <a:p>
            <a:pPr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Wingdings" charset="2"/>
              <a:buChar char="q"/>
            </a:pPr>
            <a:r>
              <a:rPr lang="en" sz="2000" dirty="0"/>
              <a:t>Space is an issue for us</a:t>
            </a:r>
            <a:endParaRPr sz="2000"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q"/>
            </a:pPr>
            <a:r>
              <a:rPr lang="en" sz="2000" dirty="0"/>
              <a:t>Collaboration and target majors </a:t>
            </a:r>
            <a:endParaRPr sz="2000"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q"/>
            </a:pPr>
            <a:r>
              <a:rPr lang="en" sz="2000" dirty="0"/>
              <a:t>Preparedness - student and employers </a:t>
            </a:r>
            <a:endParaRPr sz="2000"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q"/>
            </a:pPr>
            <a:r>
              <a:rPr lang="en" sz="2000" dirty="0"/>
              <a:t>Continuous improvement</a:t>
            </a:r>
            <a:endParaRPr sz="2000" dirty="0"/>
          </a:p>
        </p:txBody>
      </p:sp>
      <p:sp>
        <p:nvSpPr>
          <p:cNvPr id="154" name="Google Shape;154;p27"/>
          <p:cNvSpPr txBox="1">
            <a:spLocks noGrp="1"/>
          </p:cNvSpPr>
          <p:nvPr>
            <p:ph type="ctrTitle" idx="4294967295"/>
          </p:nvPr>
        </p:nvSpPr>
        <p:spPr>
          <a:xfrm>
            <a:off x="2947400" y="1009275"/>
            <a:ext cx="5424900" cy="90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  <a:highlight>
                  <a:srgbClr val="FF0000"/>
                </a:highlight>
                <a:latin typeface="Georgia"/>
                <a:ea typeface="Georgia"/>
                <a:cs typeface="Georgia"/>
                <a:sym typeface="Georgia"/>
              </a:rPr>
              <a:t>Metrics of Success</a:t>
            </a:r>
            <a:endParaRPr sz="4800">
              <a:solidFill>
                <a:srgbClr val="FFFFFF"/>
              </a:solidFill>
              <a:highlight>
                <a:srgbClr val="FF00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13" y="606378"/>
            <a:ext cx="1970164" cy="13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664725" y="579775"/>
            <a:ext cx="3727200" cy="9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  <a:highlight>
                  <a:srgbClr val="FF0000"/>
                </a:highlight>
                <a:latin typeface="Georgia"/>
                <a:ea typeface="Georgia"/>
                <a:cs typeface="Georgia"/>
                <a:sym typeface="Georgia"/>
              </a:rPr>
              <a:t>Our Pro Tips</a:t>
            </a:r>
            <a:endParaRPr sz="4800" dirty="0">
              <a:solidFill>
                <a:srgbClr val="FFFFFF"/>
              </a:solidFill>
              <a:highlight>
                <a:srgbClr val="FF00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1"/>
          </p:nvPr>
        </p:nvSpPr>
        <p:spPr>
          <a:xfrm>
            <a:off x="3644950" y="1519975"/>
            <a:ext cx="2583300" cy="45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FFFFFF"/>
                </a:solidFill>
                <a:highlight>
                  <a:srgbClr val="FF0000"/>
                </a:highlight>
              </a:rPr>
              <a:t>Know your school policies</a:t>
            </a:r>
            <a:endParaRPr sz="2400" dirty="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Wingdings" charset="2"/>
              <a:buChar char="q"/>
            </a:pPr>
            <a:r>
              <a:rPr lang="en" dirty="0"/>
              <a:t>Space booking can be problematic 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q"/>
            </a:pPr>
            <a:r>
              <a:rPr lang="en" dirty="0"/>
              <a:t>Communicate with event planning staff - know your do’s and don’ts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q"/>
            </a:pPr>
            <a:r>
              <a:rPr lang="en" dirty="0"/>
              <a:t>Utilize all resources available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q"/>
            </a:pPr>
            <a:r>
              <a:rPr lang="en" b="1" dirty="0"/>
              <a:t>Start Early!</a:t>
            </a:r>
            <a:endParaRPr b="1" dirty="0"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2"/>
          </p:nvPr>
        </p:nvSpPr>
        <p:spPr>
          <a:xfrm>
            <a:off x="1404975" y="2246725"/>
            <a:ext cx="2246700" cy="40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highlight>
                  <a:srgbClr val="FF0000"/>
                </a:highlight>
              </a:rPr>
              <a:t>Identify your purpose</a:t>
            </a:r>
            <a:endParaRPr sz="2400" dirty="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Wingdings" charset="2"/>
              <a:buChar char="q"/>
            </a:pPr>
            <a:r>
              <a:rPr lang="en" dirty="0"/>
              <a:t>Understand your audience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q"/>
            </a:pPr>
            <a:r>
              <a:rPr lang="en" dirty="0"/>
              <a:t>How does a fair fit your mission?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q"/>
            </a:pPr>
            <a:r>
              <a:rPr lang="en" dirty="0"/>
              <a:t>Know your role within the university </a:t>
            </a:r>
            <a:endParaRPr dirty="0"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3"/>
          </p:nvPr>
        </p:nvSpPr>
        <p:spPr>
          <a:xfrm>
            <a:off x="6062600" y="860125"/>
            <a:ext cx="2685600" cy="4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highlight>
                  <a:srgbClr val="FF0000"/>
                </a:highlight>
              </a:rPr>
              <a:t>Use feedback to your advantage</a:t>
            </a:r>
            <a:endParaRPr sz="2400" b="1" dirty="0"/>
          </a:p>
          <a:p>
            <a:pPr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Wingdings" charset="2"/>
              <a:buChar char="q"/>
            </a:pPr>
            <a:r>
              <a:rPr lang="en" dirty="0"/>
              <a:t>Incorporate comments while maintaining goals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q"/>
            </a:pPr>
            <a:r>
              <a:rPr lang="en" dirty="0"/>
              <a:t>The more feedback the better: employers, staff, students, faculty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charset="2"/>
              <a:buChar char="q"/>
            </a:pPr>
            <a:r>
              <a:rPr lang="en" dirty="0"/>
              <a:t>And remember: no feedback is bad feedback!</a:t>
            </a:r>
            <a:endParaRPr dirty="0"/>
          </a:p>
        </p:txBody>
      </p:sp>
      <p:pic>
        <p:nvPicPr>
          <p:cNvPr id="164" name="Google Shape;164;p28"/>
          <p:cNvPicPr preferRelativeResize="0"/>
          <p:nvPr/>
        </p:nvPicPr>
        <p:blipFill rotWithShape="1">
          <a:blip r:embed="rId3">
            <a:alphaModFix/>
          </a:blip>
          <a:srcRect l="39580" t="8468" r="39096" b="9945"/>
          <a:stretch/>
        </p:blipFill>
        <p:spPr>
          <a:xfrm>
            <a:off x="6748962" y="5271002"/>
            <a:ext cx="1478525" cy="137599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ctrTitle" idx="4294967295"/>
          </p:nvPr>
        </p:nvSpPr>
        <p:spPr>
          <a:xfrm>
            <a:off x="304800" y="1092600"/>
            <a:ext cx="8497200" cy="90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>
                <a:solidFill>
                  <a:schemeClr val="lt1"/>
                </a:solidFill>
                <a:highlight>
                  <a:srgbClr val="FF0000"/>
                </a:highlight>
                <a:latin typeface="Georgia" charset="0"/>
                <a:ea typeface="Georgia" charset="0"/>
                <a:cs typeface="Georgia" charset="0"/>
              </a:rPr>
              <a:t>Professional Communication</a:t>
            </a:r>
            <a:endParaRPr sz="40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70" name="Google Shape;170;p29"/>
          <p:cNvSpPr txBox="1">
            <a:spLocks noGrp="1"/>
          </p:cNvSpPr>
          <p:nvPr>
            <p:ph type="subTitle" idx="4294967295"/>
          </p:nvPr>
        </p:nvSpPr>
        <p:spPr>
          <a:xfrm>
            <a:off x="2028300" y="1732600"/>
            <a:ext cx="67737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i="1" dirty="0"/>
              <a:t>Always pay close attention to your interactions with employers, campus staff, and other students</a:t>
            </a:r>
            <a:endParaRPr sz="2200" i="1"/>
          </a:p>
        </p:txBody>
      </p:sp>
      <p:sp>
        <p:nvSpPr>
          <p:cNvPr id="171" name="Google Shape;171;p29"/>
          <p:cNvSpPr txBox="1">
            <a:spLocks noGrp="1"/>
          </p:cNvSpPr>
          <p:nvPr>
            <p:ph type="ctrTitle" idx="4294967295"/>
          </p:nvPr>
        </p:nvSpPr>
        <p:spPr>
          <a:xfrm>
            <a:off x="304800" y="4597804"/>
            <a:ext cx="8497200" cy="90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highlight>
                  <a:srgbClr val="FF0000"/>
                </a:highlight>
                <a:latin typeface="Georgia" charset="0"/>
                <a:ea typeface="Georgia" charset="0"/>
                <a:cs typeface="Georgia" charset="0"/>
              </a:rPr>
              <a:t>Don’t </a:t>
            </a:r>
            <a:r>
              <a:rPr lang="en" sz="4000" dirty="0" smtClean="0">
                <a:solidFill>
                  <a:srgbClr val="FFFFFF"/>
                </a:solidFill>
                <a:highlight>
                  <a:srgbClr val="FF0000"/>
                </a:highlight>
                <a:latin typeface="Georgia" charset="0"/>
                <a:ea typeface="Georgia" charset="0"/>
                <a:cs typeface="Georgia" charset="0"/>
              </a:rPr>
              <a:t>over</a:t>
            </a:r>
            <a:r>
              <a:rPr lang="en-US" sz="4000" dirty="0" smtClean="0">
                <a:solidFill>
                  <a:srgbClr val="FFFFFF"/>
                </a:solidFill>
                <a:highlight>
                  <a:srgbClr val="FF0000"/>
                </a:highlight>
                <a:latin typeface="Georgia" charset="0"/>
                <a:ea typeface="Georgia" charset="0"/>
                <a:cs typeface="Georgia" charset="0"/>
              </a:rPr>
              <a:t>-commit</a:t>
            </a:r>
            <a:endParaRPr sz="4000" dirty="0">
              <a:solidFill>
                <a:srgbClr val="FFFFFF"/>
              </a:solidFill>
              <a:highlight>
                <a:srgbClr val="FF0000"/>
              </a:highlight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72" name="Google Shape;172;p29"/>
          <p:cNvSpPr txBox="1">
            <a:spLocks noGrp="1"/>
          </p:cNvSpPr>
          <p:nvPr>
            <p:ph type="subTitle" idx="4294967295"/>
          </p:nvPr>
        </p:nvSpPr>
        <p:spPr>
          <a:xfrm>
            <a:off x="3939700" y="5310750"/>
            <a:ext cx="48621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i="1" dirty="0"/>
              <a:t>Set reasonable goals for your event</a:t>
            </a:r>
            <a:endParaRPr sz="2200" i="1"/>
          </a:p>
        </p:txBody>
      </p:sp>
      <p:sp>
        <p:nvSpPr>
          <p:cNvPr id="173" name="Google Shape;173;p29"/>
          <p:cNvSpPr txBox="1">
            <a:spLocks noGrp="1"/>
          </p:cNvSpPr>
          <p:nvPr>
            <p:ph type="ctrTitle" idx="4294967295"/>
          </p:nvPr>
        </p:nvSpPr>
        <p:spPr>
          <a:xfrm>
            <a:off x="304800" y="2845202"/>
            <a:ext cx="8497200" cy="92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highlight>
                  <a:srgbClr val="FF0000"/>
                </a:highlight>
                <a:latin typeface="Georgia" charset="0"/>
                <a:ea typeface="Georgia" charset="0"/>
                <a:cs typeface="Georgia" charset="0"/>
              </a:rPr>
              <a:t>Know your space limits</a:t>
            </a:r>
            <a:endParaRPr sz="4000" dirty="0">
              <a:solidFill>
                <a:srgbClr val="FFFFFF"/>
              </a:solidFill>
              <a:highlight>
                <a:srgbClr val="FF0000"/>
              </a:highlight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subTitle" idx="4294967295"/>
          </p:nvPr>
        </p:nvSpPr>
        <p:spPr>
          <a:xfrm>
            <a:off x="2640924" y="3485200"/>
            <a:ext cx="61611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i="1" dirty="0"/>
              <a:t>Don’t cram 300 people in a space for 100!</a:t>
            </a:r>
            <a:endParaRPr sz="2200" i="1"/>
          </a:p>
        </p:txBody>
      </p:sp>
      <p:sp>
        <p:nvSpPr>
          <p:cNvPr id="175" name="Google Shape;175;p29"/>
          <p:cNvSpPr txBox="1"/>
          <p:nvPr/>
        </p:nvSpPr>
        <p:spPr>
          <a:xfrm rot="-5400000">
            <a:off x="-2341514" y="3775425"/>
            <a:ext cx="70464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dk2"/>
                </a:solidFill>
                <a:latin typeface="Georgia" charset="0"/>
                <a:ea typeface="Georgia" charset="0"/>
                <a:cs typeface="Georgia" charset="0"/>
                <a:sym typeface="Roboto Slab"/>
              </a:rPr>
              <a:t>Lessons Learned</a:t>
            </a:r>
            <a:endParaRPr sz="5400" dirty="0">
              <a:solidFill>
                <a:schemeClr val="dk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176" name="Google Shape;176;p29"/>
          <p:cNvPicPr preferRelativeResize="0"/>
          <p:nvPr/>
        </p:nvPicPr>
        <p:blipFill rotWithShape="1">
          <a:blip r:embed="rId3">
            <a:alphaModFix/>
          </a:blip>
          <a:srcRect l="7307" r="68286"/>
          <a:stretch/>
        </p:blipFill>
        <p:spPr>
          <a:xfrm>
            <a:off x="1411450" y="4355025"/>
            <a:ext cx="1394850" cy="17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431250" y="489625"/>
            <a:ext cx="2898300" cy="111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  <a:highlight>
                  <a:srgbClr val="FF0000"/>
                </a:highlight>
                <a:latin typeface="Georgia"/>
                <a:ea typeface="Georgia"/>
                <a:cs typeface="Georgia"/>
                <a:sym typeface="Georgia"/>
              </a:rPr>
              <a:t>Summary </a:t>
            </a:r>
            <a:endParaRPr sz="4800" dirty="0">
              <a:solidFill>
                <a:srgbClr val="FFFFFF"/>
              </a:solidFill>
              <a:highlight>
                <a:srgbClr val="FF00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3329549" y="1328818"/>
            <a:ext cx="5246039" cy="48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charset="2"/>
              <a:buChar char="q"/>
            </a:pPr>
            <a:r>
              <a:rPr lang="en" sz="2400" b="1" dirty="0"/>
              <a:t>Anyone can host a career fair! </a:t>
            </a:r>
            <a:r>
              <a:rPr lang="en-US" sz="2400" b="1" dirty="0" smtClean="0"/>
              <a:t> </a:t>
            </a:r>
            <a:r>
              <a:rPr lang="en" sz="2400" dirty="0" smtClean="0"/>
              <a:t>You </a:t>
            </a:r>
            <a:r>
              <a:rPr lang="en" sz="2400" dirty="0"/>
              <a:t>don’t need to have a co-op program to do it </a:t>
            </a:r>
            <a:endParaRPr sz="2400" dirty="0"/>
          </a:p>
          <a:p>
            <a:pPr lvl="0" indent="-381000">
              <a:lnSpc>
                <a:spcPct val="115000"/>
              </a:lnSpc>
              <a:spcBef>
                <a:spcPts val="0"/>
              </a:spcBef>
              <a:buSzPts val="2400"/>
              <a:buFont typeface="Wingdings" charset="2"/>
              <a:buChar char="q"/>
            </a:pPr>
            <a:r>
              <a:rPr lang="en" sz="2400" b="1" dirty="0"/>
              <a:t>Have a process </a:t>
            </a:r>
            <a:r>
              <a:rPr lang="en" sz="2400" dirty="0"/>
              <a:t>and stick to </a:t>
            </a:r>
            <a:r>
              <a:rPr lang="en" sz="2400" dirty="0"/>
              <a:t>it —</a:t>
            </a:r>
            <a:r>
              <a:rPr lang="en-US" sz="2400" dirty="0" smtClean="0"/>
              <a:t> </a:t>
            </a:r>
            <a:r>
              <a:rPr lang="en" sz="2400" dirty="0" smtClean="0"/>
              <a:t> </a:t>
            </a:r>
            <a:r>
              <a:rPr lang="en" sz="2400" dirty="0"/>
              <a:t>organization is the key to success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charset="2"/>
              <a:buChar char="q"/>
            </a:pPr>
            <a:r>
              <a:rPr lang="en" sz="2400" dirty="0"/>
              <a:t>Don’t be shy — </a:t>
            </a:r>
            <a:r>
              <a:rPr lang="en" sz="2400" b="1" dirty="0"/>
              <a:t>be confident and persistent </a:t>
            </a:r>
            <a:r>
              <a:rPr lang="en" sz="2400" dirty="0"/>
              <a:t>with employers but </a:t>
            </a:r>
            <a:r>
              <a:rPr lang="en" sz="2400" b="1" i="1" dirty="0"/>
              <a:t>always </a:t>
            </a:r>
            <a:r>
              <a:rPr lang="en" sz="2400" b="1" dirty="0"/>
              <a:t>be professional</a:t>
            </a:r>
            <a:endParaRPr sz="2400" b="1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charset="2"/>
              <a:buChar char="q"/>
            </a:pPr>
            <a:r>
              <a:rPr lang="en" sz="2400" b="1" dirty="0"/>
              <a:t>Feedback is your friend </a:t>
            </a:r>
            <a:r>
              <a:rPr lang="en" sz="2400" dirty="0"/>
              <a:t>— remember it’s not criticism, it’s a chance to improve</a:t>
            </a:r>
            <a:endParaRPr sz="2400" dirty="0"/>
          </a:p>
        </p:txBody>
      </p:sp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/>
          </a:blip>
          <a:srcRect t="4489" r="10329"/>
          <a:stretch/>
        </p:blipFill>
        <p:spPr>
          <a:xfrm>
            <a:off x="580950" y="2495125"/>
            <a:ext cx="2598900" cy="276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sande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7090</TotalTime>
  <Words>522</Words>
  <Application>Microsoft Macintosh PowerPoint</Application>
  <PresentationFormat>On-screen Show (4:3)</PresentationFormat>
  <Paragraphs>101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Georgia</vt:lpstr>
      <vt:lpstr>Wingdings</vt:lpstr>
      <vt:lpstr>Arial</vt:lpstr>
      <vt:lpstr>Roboto Slab</vt:lpstr>
      <vt:lpstr>Droid Serif</vt:lpstr>
      <vt:lpstr>Calibri</vt:lpstr>
      <vt:lpstr>Lysander template</vt:lpstr>
      <vt:lpstr>Office Theme</vt:lpstr>
      <vt:lpstr>PowerPoint Presentation</vt:lpstr>
      <vt:lpstr>Hosting a Career Fair</vt:lpstr>
      <vt:lpstr>Why We Host a Fair</vt:lpstr>
      <vt:lpstr>Our Process</vt:lpstr>
      <vt:lpstr>Format and Publicity</vt:lpstr>
      <vt:lpstr>Metrics of Success</vt:lpstr>
      <vt:lpstr>Our Pro Tips</vt:lpstr>
      <vt:lpstr>Professional Communication</vt:lpstr>
      <vt:lpstr>Summary </vt:lpstr>
      <vt:lpstr>Thanks!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Alexis Grace Laundry</cp:lastModifiedBy>
  <cp:revision>8</cp:revision>
  <dcterms:modified xsi:type="dcterms:W3CDTF">2018-10-31T13:47:05Z</dcterms:modified>
</cp:coreProperties>
</file>