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83" r:id="rId3"/>
    <p:sldId id="272" r:id="rId4"/>
    <p:sldId id="274" r:id="rId5"/>
    <p:sldId id="273" r:id="rId6"/>
    <p:sldId id="282" r:id="rId7"/>
    <p:sldId id="279" r:id="rId8"/>
    <p:sldId id="280" r:id="rId9"/>
    <p:sldId id="276" r:id="rId10"/>
    <p:sldId id="277" r:id="rId11"/>
    <p:sldId id="278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584"/>
    <a:srgbClr val="4B5D8E"/>
    <a:srgbClr val="30374A"/>
    <a:srgbClr val="5FBCD3"/>
    <a:srgbClr val="B9B9B9"/>
    <a:srgbClr val="D35FBC"/>
    <a:srgbClr val="D35F5F"/>
    <a:srgbClr val="FF7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44" autoAdjust="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27FFA-4603-427D-AACB-A295D4B8B43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4F23-33A0-41BD-861D-0C4BCE482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8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about these presentation slides? Contact chairman.esc@gmail.com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4F23-33A0-41BD-861D-0C4BCE4822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1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4F23-33A0-41BD-861D-0C4BCE4822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39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Sections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Network with peers at regular meetings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~90 Local Sections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Virtual Local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4F23-33A0-41BD-861D-0C4BCE4822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5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Divisions and Forums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Free membership for up to two </a:t>
            </a:r>
            <a:r>
              <a:rPr lang="en-US" dirty="0" err="1"/>
              <a:t>AIChE</a:t>
            </a:r>
            <a:r>
              <a:rPr lang="en-US" dirty="0"/>
              <a:t> technical divisions or forums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22 technical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Stay up-to-date on trends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4F23-33A0-41BD-861D-0C4BCE4822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13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SAChE</a:t>
            </a:r>
            <a:r>
              <a:rPr lang="en-US" dirty="0"/>
              <a:t> Certification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Earn certificates in any or all of these areas: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Basics of Laboratory Safety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Chemical Process Safety in the Chemical Process Industries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Chemical Reactivity Hazards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Dust Explosion Control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Inherently Safer Design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Process Safety 101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Process Safety Lessons Taught from Experience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Risk Assessment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Runaway Reactions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E4F23-33A0-41BD-861D-0C4BCE4822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9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3762-EEE1-41F6-9593-DF32BA3FD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70098-A188-4EA2-AFAE-4333815A2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21F5E-6B73-42D1-ACBC-CF3152E5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F39B7-3484-452D-82F4-0A7B43950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C77B2-061B-47A7-96FA-54A794AB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5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DFD7-B55C-4AF8-81F4-40199B80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19D70C-AD52-4818-8AC8-1135087A1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239E4-9B03-4AE8-A7A4-C8E474853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E23A-DBC6-43BA-B370-8DF8348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53131-954A-40EC-B936-3A4A0779F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5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82472E-EB9F-466B-B540-3EC348821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2C8B3-1D5A-46CC-9927-225237D1E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DE02-89A2-4387-A7DA-DC7BA9A5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CD03A-576B-47EF-9539-F59D05CC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9D002-B060-4BA4-89B4-A8523CB3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0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9E51D-B797-4953-8244-D9AB4895C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41BBD-440B-43D3-97CB-B9334F5B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8546E-BB1A-4CAC-ADC3-F8F53F226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4CC01-8CAC-4A80-A616-AD515BAA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7EC52-46B2-4432-821D-BAEA9FAB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9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0AE81-97BF-4F46-87D7-D1E4F030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7DE13-70DD-4B38-A913-FD6BAAD84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777DE-2DD8-4F6D-862E-B0D389C1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0205A-AB43-49B8-AB32-C0A9D6A4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64F19-4EC8-4DBC-ABD4-431F5F8F8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0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1A3C-76DC-4D11-AE96-41537B71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0BD00-F58D-40CA-B23B-DED930A0B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97AA8-1C7A-4E28-87ED-D8F72EEF5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6360E-59FE-4C29-A9D9-BB544AC7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DD29F-0044-401F-A770-0ADBDEE6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877FF-1937-4E82-9317-A95E5E5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8ECC-1C57-441D-9126-49B36D20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14ABC-5EBB-4EBC-BAA3-5F31F577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53E1D-C526-4CBE-8722-07A4C7878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0434E-A78D-4E6D-9846-09EF2017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0B6F1-912E-4B6D-93E3-318B1042E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410689-64C8-4B00-9B85-415CE84D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5D66D-00D0-42D5-A830-0C714257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24C19-B598-4056-A1C6-1B3DCC89F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67E49-D6E6-469C-8082-44696440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CB30AD-BBEC-417D-87DB-6D59F0395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A1DDD-2F11-4928-A8F9-00B42F68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6662B-47AD-4783-8F37-808CE22A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4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36889B-A3F9-45EB-B0DD-12B3672F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5E627-BA18-45B3-900B-2CAA79E1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FAB25-5E01-4EA0-8BB4-9F1E6566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5706-4114-4134-B651-73CAC3FB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7B485-D4C7-4746-9B34-B0C548879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6CF41-2DFC-46AA-B5BA-007EDA049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812AB-99CB-49A2-8B6E-563297639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CBAE7-660B-45F7-B220-937D95903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99AC2-D5DF-4926-9ED1-E57C4F30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8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977CA-9E01-4F7B-AA3A-3B8963EF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0AA75-42C5-49A7-A12F-0B5717F95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312E-6C7D-4296-9BB4-E75C65530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003B1-83C1-4D94-A30C-6B77D266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776B3-473F-4C58-BA7E-6F9773C6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E473C-C9A7-4974-9E51-35E4B4CC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2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FF0D36-7674-4B09-9F79-65302E93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7A969-EAC5-4A88-B40D-70906858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05BC-25AA-4E76-9395-96BA14EA5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FDAE-0EF9-4DBC-9A16-ECA8EA6332AF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C523F-EAE0-420E-AD86-D0C01EB11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5687D-009E-4157-841A-3BB6D99DE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D5508-671C-43D3-89A4-7A0B09C2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2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community/sites/committees/executive-stud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che.org/community/sites/committees/executive-stud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aiche.org/community/sites/committees/executive-student" TargetMode="External"/><Relationship Id="rId7" Type="http://schemas.openxmlformats.org/officeDocument/2006/relationships/hyperlink" Target="https://higherlogicdownload.s3.amazonaws.com/AICHE/966d67f2-cd65-47e3-9372-78c0ef6c0b56/UploadedImages/Download_on_App_Store_Apple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hyperlink" Target="https://higherlogicdownload.s3.amazonaws.com/AICHE/966d67f2-cd65-47e3-9372-78c0ef6c0b56/UploadedImages/google-play-badge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community/sites/committees/executive-student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community/sites/committees/executive-student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che.org/community/sites/committees/executive-stude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3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American Institute of Chemical Engineers (</a:t>
            </a:r>
            <a:r>
              <a:rPr lang="en-US" sz="4000" dirty="0" err="1"/>
              <a:t>AIChE</a:t>
            </a:r>
            <a:r>
              <a:rPr lang="en-US" sz="4000" dirty="0"/>
              <a:t>)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b="1" dirty="0">
                <a:solidFill>
                  <a:srgbClr val="4B5D8E"/>
                </a:solidFill>
              </a:rPr>
              <a:t>Student Membership Benefits</a:t>
            </a:r>
          </a:p>
        </p:txBody>
      </p:sp>
    </p:spTree>
    <p:extLst>
      <p:ext uri="{BB962C8B-B14F-4D97-AF65-F5344CB8AC3E}">
        <p14:creationId xmlns:p14="http://schemas.microsoft.com/office/powerpoint/2010/main" val="1760554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Publications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4B5D8E"/>
                </a:solidFill>
              </a:rPr>
              <a:t>Chemical Engineering Progress (CEP) Magazine    </a:t>
            </a:r>
            <a:r>
              <a:rPr lang="en-US" sz="2000" dirty="0">
                <a:solidFill>
                  <a:srgbClr val="9CB584"/>
                </a:solidFill>
              </a:rPr>
              <a:t>aiche.org/cep</a:t>
            </a:r>
          </a:p>
          <a:p>
            <a:pPr lvl="1"/>
            <a:r>
              <a:rPr lang="en-US" dirty="0"/>
              <a:t>Latest developments in cutting-edge technologies</a:t>
            </a:r>
          </a:p>
          <a:p>
            <a:pPr lvl="1"/>
            <a:r>
              <a:rPr lang="en-US" dirty="0"/>
              <a:t>Business news</a:t>
            </a:r>
          </a:p>
          <a:p>
            <a:pPr lvl="1"/>
            <a:r>
              <a:rPr lang="en-US" dirty="0"/>
              <a:t>Career advice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4B5D8E"/>
                </a:solidFill>
              </a:rPr>
              <a:t>AIChExchange</a:t>
            </a:r>
            <a:endParaRPr lang="en-US" b="1" dirty="0">
              <a:solidFill>
                <a:srgbClr val="4B5D8E"/>
              </a:solidFill>
            </a:endParaRPr>
          </a:p>
          <a:p>
            <a:pPr lvl="1"/>
            <a:r>
              <a:rPr lang="en-US" dirty="0"/>
              <a:t>Monthly newsletter of Institute news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4B5D8E"/>
                </a:solidFill>
              </a:rPr>
              <a:t>AIChE</a:t>
            </a:r>
            <a:r>
              <a:rPr lang="en-US" b="1" dirty="0">
                <a:solidFill>
                  <a:srgbClr val="4B5D8E"/>
                </a:solidFill>
              </a:rPr>
              <a:t> </a:t>
            </a:r>
            <a:r>
              <a:rPr lang="en-US" b="1" dirty="0" err="1">
                <a:solidFill>
                  <a:srgbClr val="4B5D8E"/>
                </a:solidFill>
              </a:rPr>
              <a:t>SmartBrief</a:t>
            </a:r>
            <a:endParaRPr lang="en-US" b="1" dirty="0">
              <a:solidFill>
                <a:srgbClr val="4B5D8E"/>
              </a:solidFill>
            </a:endParaRPr>
          </a:p>
          <a:p>
            <a:pPr lvl="1"/>
            <a:r>
              <a:rPr lang="en-US" dirty="0"/>
              <a:t>Weekly news summary of stories and trends</a:t>
            </a:r>
          </a:p>
          <a:p>
            <a:pPr lvl="1"/>
            <a:r>
              <a:rPr lang="en-US" dirty="0"/>
              <a:t>Must-read news summarized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A93FA0-3A3B-4494-8198-F7ABBE0237DA}"/>
              </a:ext>
            </a:extLst>
          </p:cNvPr>
          <p:cNvGrpSpPr/>
          <p:nvPr/>
        </p:nvGrpSpPr>
        <p:grpSpPr>
          <a:xfrm>
            <a:off x="7989922" y="2633983"/>
            <a:ext cx="3667432" cy="3542980"/>
            <a:chOff x="7392762" y="2312006"/>
            <a:chExt cx="3667432" cy="3542980"/>
          </a:xfrm>
        </p:grpSpPr>
        <p:pic>
          <p:nvPicPr>
            <p:cNvPr id="3074" name="Picture 2" descr="https://www.aiche.org/sites/default/files/images/cep/issue/201712_1.jpg">
              <a:extLst>
                <a:ext uri="{FF2B5EF4-FFF2-40B4-BE49-F238E27FC236}">
                  <a16:creationId xmlns:a16="http://schemas.microsoft.com/office/drawing/2014/main" id="{D7A6AB2E-36D0-481B-90B5-BE0A6784C2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2446" y="2312006"/>
              <a:ext cx="2388064" cy="3184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F3F77F7-2AD3-4F69-A33F-D90988D146DF}"/>
                </a:ext>
              </a:extLst>
            </p:cNvPr>
            <p:cNvSpPr txBox="1"/>
            <p:nvPr/>
          </p:nvSpPr>
          <p:spPr>
            <a:xfrm>
              <a:off x="7392762" y="5516432"/>
              <a:ext cx="36674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December 2017 Edition of CEP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493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3"/>
            <a:ext cx="10515600" cy="1325563"/>
          </a:xfrm>
        </p:spPr>
        <p:txBody>
          <a:bodyPr/>
          <a:lstStyle/>
          <a:p>
            <a:r>
              <a:rPr lang="en-US" dirty="0"/>
              <a:t>Leadership Development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77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4B5D8E"/>
                </a:solidFill>
              </a:rPr>
              <a:t>Executive Student Committee (ESC)        </a:t>
            </a:r>
            <a:r>
              <a:rPr lang="en-US" sz="2000" dirty="0">
                <a:solidFill>
                  <a:srgbClr val="9CB584"/>
                </a:solidFill>
              </a:rPr>
              <a:t>aiche.org/esc</a:t>
            </a:r>
          </a:p>
          <a:p>
            <a:r>
              <a:rPr lang="en-US" sz="2400" dirty="0"/>
              <a:t>Student-run committee that serves </a:t>
            </a:r>
            <a:r>
              <a:rPr lang="en-US" sz="2400" dirty="0" err="1"/>
              <a:t>AIChE</a:t>
            </a:r>
            <a:r>
              <a:rPr lang="en-US" sz="2400" dirty="0"/>
              <a:t> Student Chapters</a:t>
            </a:r>
          </a:p>
          <a:p>
            <a:r>
              <a:rPr lang="en-US" sz="2400" dirty="0"/>
              <a:t>Regional and International positions available to undergraduates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37C07-BB87-452C-A2D5-1388050A27C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9279" y="2751636"/>
            <a:ext cx="6473442" cy="34405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41F914-8FC1-4818-B152-BAB98725BA2B}"/>
              </a:ext>
            </a:extLst>
          </p:cNvPr>
          <p:cNvSpPr txBox="1"/>
          <p:nvPr/>
        </p:nvSpPr>
        <p:spPr>
          <a:xfrm>
            <a:off x="3211286" y="6134705"/>
            <a:ext cx="5760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The ESC works with Student Chapters from 40 Countries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2709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Presentation slides prepared by the Executive Student Committee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access this </a:t>
            </a:r>
            <a:r>
              <a:rPr lang="en-US" dirty="0" err="1"/>
              <a:t>powerpoint</a:t>
            </a:r>
            <a:r>
              <a:rPr lang="en-US" dirty="0"/>
              <a:t> on the ESC’s website: </a:t>
            </a:r>
            <a:r>
              <a:rPr lang="en-US" b="1" dirty="0">
                <a:solidFill>
                  <a:srgbClr val="9CB584"/>
                </a:solidFill>
              </a:rPr>
              <a:t>aiche.org/esc</a:t>
            </a:r>
          </a:p>
        </p:txBody>
      </p:sp>
    </p:spTree>
    <p:extLst>
      <p:ext uri="{BB962C8B-B14F-4D97-AF65-F5344CB8AC3E}">
        <p14:creationId xmlns:p14="http://schemas.microsoft.com/office/powerpoint/2010/main" val="114144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AIChE</a:t>
            </a:r>
            <a:endParaRPr lang="en-US" dirty="0"/>
          </a:p>
          <a:p>
            <a:r>
              <a:rPr lang="en-US" dirty="0"/>
              <a:t>Conferences and Competitions</a:t>
            </a:r>
          </a:p>
          <a:p>
            <a:r>
              <a:rPr lang="en-US" dirty="0"/>
              <a:t>Network &amp; Career Development</a:t>
            </a:r>
          </a:p>
          <a:p>
            <a:r>
              <a:rPr lang="en-US" dirty="0"/>
              <a:t>People &amp; Community</a:t>
            </a:r>
          </a:p>
          <a:p>
            <a:r>
              <a:rPr lang="en-US" dirty="0"/>
              <a:t>Education Resources</a:t>
            </a:r>
          </a:p>
          <a:p>
            <a:r>
              <a:rPr lang="en-US" dirty="0"/>
              <a:t>Online Publications</a:t>
            </a:r>
          </a:p>
          <a:p>
            <a:r>
              <a:rPr lang="en-US" dirty="0"/>
              <a:t>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60715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AIChE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World’s leading organization for </a:t>
            </a:r>
            <a:r>
              <a:rPr lang="en-US" dirty="0" err="1"/>
              <a:t>ChemE’s</a:t>
            </a:r>
            <a:endParaRPr lang="en-US" dirty="0"/>
          </a:p>
          <a:p>
            <a:r>
              <a:rPr lang="en-US" dirty="0"/>
              <a:t>Provides networking opportunities, educational and technical resources, and career services</a:t>
            </a:r>
          </a:p>
          <a:p>
            <a:r>
              <a:rPr lang="en-US" dirty="0"/>
              <a:t>Over 22,000 students from over 280 Student Chapters</a:t>
            </a:r>
          </a:p>
        </p:txBody>
      </p:sp>
    </p:spTree>
    <p:extLst>
      <p:ext uri="{BB962C8B-B14F-4D97-AF65-F5344CB8AC3E}">
        <p14:creationId xmlns:p14="http://schemas.microsoft.com/office/powerpoint/2010/main" val="309176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4B5D8E"/>
                </a:solidFill>
              </a:rPr>
              <a:t>Conferences         </a:t>
            </a:r>
            <a:r>
              <a:rPr lang="en-US" sz="2800" dirty="0">
                <a:solidFill>
                  <a:srgbClr val="9CB584"/>
                </a:solidFill>
              </a:rPr>
              <a:t>aiche.org/conferences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3661"/>
            <a:ext cx="10515600" cy="2443302"/>
          </a:xfrm>
        </p:spPr>
        <p:txBody>
          <a:bodyPr>
            <a:normAutofit/>
          </a:bodyPr>
          <a:lstStyle/>
          <a:p>
            <a:r>
              <a:rPr lang="en-US" sz="2600" dirty="0" err="1"/>
              <a:t>Chem</a:t>
            </a:r>
            <a:r>
              <a:rPr lang="en-US" sz="2600" dirty="0"/>
              <a:t>-E-Car®</a:t>
            </a:r>
          </a:p>
          <a:p>
            <a:r>
              <a:rPr lang="en-US" sz="2600" dirty="0"/>
              <a:t>Student Design Competition</a:t>
            </a:r>
          </a:p>
          <a:p>
            <a:r>
              <a:rPr lang="en-US" sz="2600" dirty="0"/>
              <a:t>Student Poster and Paper Competitions</a:t>
            </a:r>
          </a:p>
          <a:p>
            <a:r>
              <a:rPr lang="en-US" sz="2600" dirty="0"/>
              <a:t>Global Undergraduate Student Video Competition</a:t>
            </a:r>
          </a:p>
          <a:p>
            <a:r>
              <a:rPr lang="en-US" sz="2600" dirty="0" err="1"/>
              <a:t>ChemE</a:t>
            </a:r>
            <a:r>
              <a:rPr lang="en-US" sz="2600" dirty="0"/>
              <a:t> Jeopardy</a:t>
            </a:r>
          </a:p>
          <a:p>
            <a:endParaRPr lang="en-US" dirty="0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712BFB65-8684-4E6A-8A7C-139965096F3D}"/>
              </a:ext>
            </a:extLst>
          </p:cNvPr>
          <p:cNvSpPr txBox="1">
            <a:spLocks/>
          </p:cNvSpPr>
          <p:nvPr/>
        </p:nvSpPr>
        <p:spPr>
          <a:xfrm>
            <a:off x="838200" y="1441173"/>
            <a:ext cx="10515600" cy="1973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Annual Student Conference</a:t>
            </a:r>
          </a:p>
          <a:p>
            <a:r>
              <a:rPr lang="en-US" dirty="0"/>
              <a:t>9 Regional Student Conferences in the US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78AC825C-4A6A-4B20-BA23-7B5104B9AFBB}"/>
              </a:ext>
            </a:extLst>
          </p:cNvPr>
          <p:cNvSpPr txBox="1">
            <a:spLocks/>
          </p:cNvSpPr>
          <p:nvPr/>
        </p:nvSpPr>
        <p:spPr>
          <a:xfrm>
            <a:off x="838200" y="26701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4B5D8E"/>
                </a:solidFill>
              </a:rPr>
              <a:t>Competitions       </a:t>
            </a:r>
            <a:r>
              <a:rPr lang="en-US" sz="2800" dirty="0">
                <a:solidFill>
                  <a:srgbClr val="9CB584"/>
                </a:solidFill>
              </a:rPr>
              <a:t>aiche.org/</a:t>
            </a:r>
            <a:r>
              <a:rPr lang="en-US" sz="2800" dirty="0" err="1">
                <a:solidFill>
                  <a:srgbClr val="9CB584"/>
                </a:solidFill>
              </a:rPr>
              <a:t>studentawards</a:t>
            </a:r>
            <a:endParaRPr lang="en-US" sz="2800" b="1" dirty="0">
              <a:solidFill>
                <a:srgbClr val="4B5D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6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2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&amp; Career Development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825"/>
            <a:ext cx="10515600" cy="4475137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CareerEngineer</a:t>
            </a:r>
            <a:r>
              <a:rPr lang="en-US" b="1" dirty="0">
                <a:solidFill>
                  <a:srgbClr val="4B5D8E"/>
                </a:solidFill>
              </a:rPr>
              <a:t> 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careerengineer</a:t>
            </a:r>
            <a:endParaRPr lang="en-US" dirty="0">
              <a:solidFill>
                <a:srgbClr val="9CB584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Access internships and job openings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Post your resume online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Enable “Job Alerts”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4B5D8E"/>
                </a:solidFill>
              </a:rPr>
              <a:t>Scholarships</a:t>
            </a:r>
            <a:r>
              <a:rPr lang="en-US" dirty="0">
                <a:solidFill>
                  <a:srgbClr val="9CB584"/>
                </a:solidFill>
              </a:rPr>
              <a:t>      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studentawards</a:t>
            </a:r>
            <a:endParaRPr lang="en-US" sz="2000" b="1" dirty="0">
              <a:solidFill>
                <a:srgbClr val="4B5D8E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&gt;50 scholarships totaling over $50,000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723CEC3-BC67-4CD8-A795-58236BDD26DC}"/>
              </a:ext>
            </a:extLst>
          </p:cNvPr>
          <p:cNvGrpSpPr/>
          <p:nvPr/>
        </p:nvGrpSpPr>
        <p:grpSpPr>
          <a:xfrm>
            <a:off x="7790062" y="1836884"/>
            <a:ext cx="3667432" cy="3740359"/>
            <a:chOff x="7157884" y="1909596"/>
            <a:chExt cx="3667432" cy="3740359"/>
          </a:xfrm>
        </p:grpSpPr>
        <p:pic>
          <p:nvPicPr>
            <p:cNvPr id="7174" name="Picture 6" descr="Image result for austin tackaberry scholarship aiche">
              <a:extLst>
                <a:ext uri="{FF2B5EF4-FFF2-40B4-BE49-F238E27FC236}">
                  <a16:creationId xmlns:a16="http://schemas.microsoft.com/office/drawing/2014/main" id="{E4703E61-496C-49D4-A3EF-D1F4CECB5A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94" t="11890" r="19428"/>
            <a:stretch/>
          </p:blipFill>
          <p:spPr bwMode="auto">
            <a:xfrm>
              <a:off x="7157884" y="1909596"/>
              <a:ext cx="3667432" cy="318916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AD6CD93-AA68-4FAD-8955-99FDF3F15D82}"/>
                </a:ext>
              </a:extLst>
            </p:cNvPr>
            <p:cNvSpPr txBox="1"/>
            <p:nvPr/>
          </p:nvSpPr>
          <p:spPr>
            <a:xfrm>
              <a:off x="7157884" y="5188290"/>
              <a:ext cx="3667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/>
                <a:t>2014 </a:t>
              </a:r>
              <a:r>
                <a:rPr lang="en-US" sz="1200" i="1" dirty="0" err="1"/>
                <a:t>McKetta</a:t>
              </a:r>
              <a:r>
                <a:rPr lang="en-US" sz="1200" i="1" dirty="0"/>
                <a:t> Scholarship Winner Austin </a:t>
              </a:r>
              <a:r>
                <a:rPr lang="en-US" sz="1200" i="1" dirty="0" err="1"/>
                <a:t>Tackaberry</a:t>
              </a:r>
              <a:r>
                <a:rPr lang="en-US" sz="1200" i="1" dirty="0"/>
                <a:t> and Past </a:t>
              </a:r>
              <a:r>
                <a:rPr lang="en-US" sz="1200" i="1" dirty="0" err="1"/>
                <a:t>AIChE</a:t>
              </a:r>
              <a:r>
                <a:rPr lang="en-US" sz="1200" i="1" dirty="0"/>
                <a:t> President Otis Shelton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4381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3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956"/>
            <a:ext cx="10515600" cy="1325563"/>
          </a:xfrm>
        </p:spPr>
        <p:txBody>
          <a:bodyPr/>
          <a:lstStyle/>
          <a:p>
            <a:r>
              <a:rPr lang="en-US" dirty="0"/>
              <a:t>People &amp;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737" y="1680207"/>
            <a:ext cx="11008567" cy="4351338"/>
          </a:xfrm>
        </p:spPr>
        <p:txBody>
          <a:bodyPr/>
          <a:lstStyle/>
          <a:p>
            <a:pPr marL="0" indent="0">
              <a:lnSpc>
                <a:spcPts val="35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ChEnected</a:t>
            </a:r>
            <a:r>
              <a:rPr lang="en-US" b="1" dirty="0">
                <a:solidFill>
                  <a:srgbClr val="4B5D8E"/>
                </a:solidFill>
              </a:rPr>
              <a:t>         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chenected</a:t>
            </a:r>
            <a:endParaRPr lang="en-US" sz="2000" dirty="0">
              <a:solidFill>
                <a:srgbClr val="9CB584"/>
              </a:solidFill>
            </a:endParaRPr>
          </a:p>
          <a:p>
            <a:pPr lvl="1">
              <a:lnSpc>
                <a:spcPts val="3500"/>
              </a:lnSpc>
            </a:pPr>
            <a:r>
              <a:rPr lang="en-US" dirty="0"/>
              <a:t>Online blog posts</a:t>
            </a:r>
          </a:p>
          <a:p>
            <a:pPr lvl="1">
              <a:lnSpc>
                <a:spcPts val="3500"/>
              </a:lnSpc>
            </a:pPr>
            <a:r>
              <a:rPr lang="en-US" dirty="0"/>
              <a:t>Read, view, contribute, and engage with posts</a:t>
            </a:r>
          </a:p>
          <a:p>
            <a:pPr marL="0" indent="0">
              <a:lnSpc>
                <a:spcPts val="35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AIChE</a:t>
            </a:r>
            <a:r>
              <a:rPr lang="en-US" b="1" dirty="0">
                <a:solidFill>
                  <a:srgbClr val="4B5D8E"/>
                </a:solidFill>
              </a:rPr>
              <a:t> Engage</a:t>
            </a:r>
            <a:r>
              <a:rPr lang="en-US" dirty="0">
                <a:solidFill>
                  <a:srgbClr val="9CB584"/>
                </a:solidFill>
              </a:rPr>
              <a:t>        </a:t>
            </a:r>
            <a:r>
              <a:rPr lang="en-US" sz="2000" dirty="0">
                <a:solidFill>
                  <a:srgbClr val="9CB584"/>
                </a:solidFill>
              </a:rPr>
              <a:t>aiche.org/engage</a:t>
            </a:r>
          </a:p>
          <a:p>
            <a:pPr lvl="1">
              <a:lnSpc>
                <a:spcPts val="3500"/>
              </a:lnSpc>
            </a:pPr>
            <a:r>
              <a:rPr lang="en-US" dirty="0"/>
              <a:t>Student Central: Online community for </a:t>
            </a:r>
            <a:r>
              <a:rPr lang="en-US" dirty="0" err="1"/>
              <a:t>ChemE</a:t>
            </a:r>
            <a:r>
              <a:rPr lang="en-US" dirty="0"/>
              <a:t> students</a:t>
            </a:r>
          </a:p>
          <a:p>
            <a:pPr lvl="1">
              <a:lnSpc>
                <a:spcPts val="3500"/>
              </a:lnSpc>
            </a:pPr>
            <a:r>
              <a:rPr lang="en-US" dirty="0"/>
              <a:t>Mobile App available</a:t>
            </a:r>
          </a:p>
          <a:p>
            <a:pPr marL="0" indent="0">
              <a:buNone/>
            </a:pPr>
            <a:endParaRPr lang="en-US" sz="2000" dirty="0">
              <a:solidFill>
                <a:srgbClr val="9CB584"/>
              </a:solidFill>
            </a:endParaRPr>
          </a:p>
          <a:p>
            <a:endParaRPr lang="en-US" sz="2000" dirty="0">
              <a:solidFill>
                <a:srgbClr val="9CB584"/>
              </a:solidFill>
            </a:endParaRPr>
          </a:p>
        </p:txBody>
      </p:sp>
      <p:pic>
        <p:nvPicPr>
          <p:cNvPr id="9218" name="Picture 2" descr="Download_on_App_Store_Apple.png">
            <a:hlinkClick r:id="rId7"/>
            <a:extLst>
              <a:ext uri="{FF2B5EF4-FFF2-40B4-BE49-F238E27FC236}">
                <a16:creationId xmlns:a16="http://schemas.microsoft.com/office/drawing/2014/main" id="{0C078D36-B1DB-4D37-9FCB-68B69485A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34" y="5004897"/>
            <a:ext cx="1921550" cy="56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higherlogicdownload.s3.amazonaws.com/AICHE/966d67f2-cd65-47e3-9372-78c0ef6c0b56/UploadedImages/google-play-badge.png">
            <a:hlinkClick r:id="rId9"/>
            <a:extLst>
              <a:ext uri="{FF2B5EF4-FFF2-40B4-BE49-F238E27FC236}">
                <a16:creationId xmlns:a16="http://schemas.microsoft.com/office/drawing/2014/main" id="{F8E6F330-67E0-4D5E-925D-BFC54CE7C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031" y="4985977"/>
            <a:ext cx="1984006" cy="60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30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3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956"/>
            <a:ext cx="10515600" cy="1325563"/>
          </a:xfrm>
        </p:spPr>
        <p:txBody>
          <a:bodyPr/>
          <a:lstStyle/>
          <a:p>
            <a:r>
              <a:rPr lang="en-US" dirty="0"/>
              <a:t>People &amp;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1825625"/>
            <a:ext cx="11008567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4B5D8E"/>
                </a:solidFill>
              </a:rPr>
              <a:t>Local Sections    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localsections</a:t>
            </a:r>
            <a:endParaRPr lang="en-US" sz="2000" dirty="0">
              <a:solidFill>
                <a:srgbClr val="9CB584"/>
              </a:solidFill>
            </a:endParaRPr>
          </a:p>
          <a:p>
            <a:r>
              <a:rPr lang="en-US" sz="2400" dirty="0"/>
              <a:t>Network with peers at regular meetings</a:t>
            </a:r>
          </a:p>
          <a:p>
            <a:r>
              <a:rPr lang="en-US" sz="2400" dirty="0"/>
              <a:t>~ 90 Local Sections</a:t>
            </a:r>
          </a:p>
          <a:p>
            <a:r>
              <a:rPr lang="en-US" sz="2400" dirty="0"/>
              <a:t>Virtual Local Section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6DF92A-2A39-423B-9B9D-9641657BC1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1762630"/>
            <a:ext cx="5900732" cy="39499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59DC6E0-AE0B-41A6-9926-13C5D951ADA3}"/>
              </a:ext>
            </a:extLst>
          </p:cNvPr>
          <p:cNvSpPr txBox="1"/>
          <p:nvPr/>
        </p:nvSpPr>
        <p:spPr>
          <a:xfrm>
            <a:off x="7392762" y="5827729"/>
            <a:ext cx="3667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Local Section Locations in North America</a:t>
            </a:r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2004C5-59A1-4351-8361-14748112DB5A}"/>
              </a:ext>
            </a:extLst>
          </p:cNvPr>
          <p:cNvSpPr txBox="1"/>
          <p:nvPr/>
        </p:nvSpPr>
        <p:spPr>
          <a:xfrm>
            <a:off x="7392762" y="5838409"/>
            <a:ext cx="3667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Local Section Locations in North America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93915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3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956"/>
            <a:ext cx="10515600" cy="1325563"/>
          </a:xfrm>
        </p:spPr>
        <p:txBody>
          <a:bodyPr/>
          <a:lstStyle/>
          <a:p>
            <a:r>
              <a:rPr lang="en-US" dirty="0"/>
              <a:t>People &amp; Community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5" y="1825625"/>
            <a:ext cx="109805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4B5D8E"/>
                </a:solidFill>
              </a:rPr>
              <a:t>Divisions and Forums   </a:t>
            </a:r>
            <a:r>
              <a:rPr lang="en-US" sz="2000" dirty="0">
                <a:solidFill>
                  <a:srgbClr val="9CB584"/>
                </a:solidFill>
              </a:rPr>
              <a:t>aiche.org/divisions</a:t>
            </a:r>
          </a:p>
          <a:p>
            <a:r>
              <a:rPr lang="en-US" sz="2400" dirty="0"/>
              <a:t>Free membership for up to two divisions or forums</a:t>
            </a:r>
          </a:p>
          <a:p>
            <a:r>
              <a:rPr lang="en-US" sz="2400" dirty="0"/>
              <a:t>Stay up-to-date on trends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0F7596F-91B2-4928-BE2A-857E52BCC2A2}"/>
              </a:ext>
            </a:extLst>
          </p:cNvPr>
          <p:cNvGrpSpPr/>
          <p:nvPr/>
        </p:nvGrpSpPr>
        <p:grpSpPr>
          <a:xfrm>
            <a:off x="4885997" y="1377003"/>
            <a:ext cx="6923307" cy="5004772"/>
            <a:chOff x="4895468" y="1260551"/>
            <a:chExt cx="6923307" cy="500477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785A1C0-FAB6-4FA1-A3E8-E927B1DD5A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9840" b="4556"/>
            <a:stretch/>
          </p:blipFill>
          <p:spPr>
            <a:xfrm>
              <a:off x="8258946" y="1260551"/>
              <a:ext cx="3559829" cy="5004772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9C3FC34-406C-4D64-B482-03D91A4FAB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9840" t="-1" b="32383"/>
            <a:stretch/>
          </p:blipFill>
          <p:spPr>
            <a:xfrm>
              <a:off x="4895468" y="2719677"/>
              <a:ext cx="3559829" cy="35456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294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>
            <a:hlinkClick r:id="rId3"/>
            <a:extLst>
              <a:ext uri="{FF2B5EF4-FFF2-40B4-BE49-F238E27FC236}">
                <a16:creationId xmlns:a16="http://schemas.microsoft.com/office/drawing/2014/main" id="{6D82CC63-7BD1-4B94-8F94-182F7709B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6900" y="190936"/>
            <a:ext cx="2322404" cy="107604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69152F4-FA3E-4314-B720-D0877D41BBB8}"/>
              </a:ext>
            </a:extLst>
          </p:cNvPr>
          <p:cNvGrpSpPr/>
          <p:nvPr/>
        </p:nvGrpSpPr>
        <p:grpSpPr>
          <a:xfrm>
            <a:off x="0" y="6444770"/>
            <a:ext cx="12391764" cy="479251"/>
            <a:chOff x="0" y="6209171"/>
            <a:chExt cx="12391764" cy="74702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34C786-8FF9-4E98-8808-B7B49E1A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1152"/>
              <a:ext cx="12192000" cy="50684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EEFC17A-7CAB-45DE-B5C1-6A412E6B1FE5}"/>
                </a:ext>
              </a:extLst>
            </p:cNvPr>
            <p:cNvSpPr txBox="1"/>
            <p:nvPr/>
          </p:nvSpPr>
          <p:spPr>
            <a:xfrm>
              <a:off x="8427304" y="6209171"/>
              <a:ext cx="396446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B274F7-2509-4B5E-9F2A-875CDBB1B062}"/>
                </a:ext>
              </a:extLst>
            </p:cNvPr>
            <p:cNvSpPr txBox="1"/>
            <p:nvPr/>
          </p:nvSpPr>
          <p:spPr>
            <a:xfrm>
              <a:off x="22651" y="6236583"/>
              <a:ext cx="1359244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6C2125-561D-48AE-833E-3E47C00A9D53}"/>
                </a:ext>
              </a:extLst>
            </p:cNvPr>
            <p:cNvSpPr txBox="1"/>
            <p:nvPr/>
          </p:nvSpPr>
          <p:spPr>
            <a:xfrm>
              <a:off x="1572169" y="6236578"/>
              <a:ext cx="5922140" cy="719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Student Membership Benefits</a:t>
              </a:r>
            </a:p>
          </p:txBody>
        </p:sp>
      </p:grpSp>
      <p:pic>
        <p:nvPicPr>
          <p:cNvPr id="1026" name="Picture 2" descr="AIChE">
            <a:extLst>
              <a:ext uri="{FF2B5EF4-FFF2-40B4-BE49-F238E27FC236}">
                <a16:creationId xmlns:a16="http://schemas.microsoft.com/office/drawing/2014/main" id="{EF2F7AEE-A8D3-4265-9FF2-E724D9067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2"/>
          <a:stretch/>
        </p:blipFill>
        <p:spPr bwMode="auto">
          <a:xfrm>
            <a:off x="9500999" y="6524721"/>
            <a:ext cx="1636613" cy="35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1496B9A-439E-4C2D-941C-D374F13F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956"/>
            <a:ext cx="10515600" cy="1325563"/>
          </a:xfrm>
        </p:spPr>
        <p:txBody>
          <a:bodyPr/>
          <a:lstStyle/>
          <a:p>
            <a:r>
              <a:rPr lang="en-US" dirty="0"/>
              <a:t>Education Resources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00494E-8144-4621-8E64-26AAFA41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7656"/>
            <a:ext cx="10515600" cy="453930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SAChE</a:t>
            </a:r>
            <a:r>
              <a:rPr lang="en-US" b="1" dirty="0">
                <a:solidFill>
                  <a:srgbClr val="4B5D8E"/>
                </a:solidFill>
              </a:rPr>
              <a:t> Certification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sache</a:t>
            </a:r>
            <a:endParaRPr lang="en-US" sz="2000" dirty="0">
              <a:solidFill>
                <a:srgbClr val="9CB584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Process Safety courses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Online: accessible anywhere at anytime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AIChE</a:t>
            </a:r>
            <a:r>
              <a:rPr lang="en-US" b="1" dirty="0">
                <a:solidFill>
                  <a:srgbClr val="4B5D8E"/>
                </a:solidFill>
              </a:rPr>
              <a:t> </a:t>
            </a:r>
            <a:r>
              <a:rPr lang="en-US" b="1" dirty="0" err="1">
                <a:solidFill>
                  <a:srgbClr val="4B5D8E"/>
                </a:solidFill>
              </a:rPr>
              <a:t>eLibrary</a:t>
            </a:r>
            <a:r>
              <a:rPr lang="en-US" b="1" dirty="0">
                <a:solidFill>
                  <a:srgbClr val="4B5D8E"/>
                </a:solidFill>
              </a:rPr>
              <a:t>            </a:t>
            </a:r>
            <a:r>
              <a:rPr lang="en-US" sz="2000" dirty="0">
                <a:solidFill>
                  <a:srgbClr val="9CB584"/>
                </a:solidFill>
              </a:rPr>
              <a:t>aiche.org/</a:t>
            </a:r>
            <a:r>
              <a:rPr lang="en-US" sz="2000" dirty="0" err="1">
                <a:solidFill>
                  <a:srgbClr val="9CB584"/>
                </a:solidFill>
              </a:rPr>
              <a:t>elibrary</a:t>
            </a:r>
            <a:endParaRPr lang="en-US" sz="2000" dirty="0">
              <a:solidFill>
                <a:srgbClr val="9CB584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Free, interactive online access to more than 500 textbooks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Latest research findings and conference reports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Perry’s Handbook and </a:t>
            </a:r>
            <a:r>
              <a:rPr lang="en-US" dirty="0" err="1"/>
              <a:t>Knovel</a:t>
            </a:r>
            <a:r>
              <a:rPr lang="en-US" dirty="0"/>
              <a:t> Database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err="1">
                <a:solidFill>
                  <a:srgbClr val="4B5D8E"/>
                </a:solidFill>
              </a:rPr>
              <a:t>AIChE</a:t>
            </a:r>
            <a:r>
              <a:rPr lang="en-US" b="1" dirty="0">
                <a:solidFill>
                  <a:srgbClr val="4B5D8E"/>
                </a:solidFill>
              </a:rPr>
              <a:t> Academy          </a:t>
            </a:r>
            <a:r>
              <a:rPr lang="en-US" sz="2000" dirty="0">
                <a:solidFill>
                  <a:srgbClr val="9CB584"/>
                </a:solidFill>
              </a:rPr>
              <a:t>aiche.org/academy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Archived digital library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More than 2,000 presentations on technical subjects and career skills</a:t>
            </a:r>
          </a:p>
        </p:txBody>
      </p:sp>
    </p:spTree>
    <p:extLst>
      <p:ext uri="{BB962C8B-B14F-4D97-AF65-F5344CB8AC3E}">
        <p14:creationId xmlns:p14="http://schemas.microsoft.com/office/powerpoint/2010/main" val="216488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566</Words>
  <Application>Microsoft Office PowerPoint</Application>
  <PresentationFormat>Widescreen</PresentationFormat>
  <Paragraphs>131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Overview</vt:lpstr>
      <vt:lpstr>About AIChE</vt:lpstr>
      <vt:lpstr>Conferences         aiche.org/conferences</vt:lpstr>
      <vt:lpstr>Network &amp; Career Development</vt:lpstr>
      <vt:lpstr>People &amp; Community</vt:lpstr>
      <vt:lpstr>People &amp; Community</vt:lpstr>
      <vt:lpstr>People &amp; Community</vt:lpstr>
      <vt:lpstr>Education Resources</vt:lpstr>
      <vt:lpstr>Online Publications</vt:lpstr>
      <vt:lpstr>Leadership Development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cp:lastModifiedBy>Anna W</cp:lastModifiedBy>
  <cp:revision>62</cp:revision>
  <dcterms:modified xsi:type="dcterms:W3CDTF">2017-12-29T18:41:31Z</dcterms:modified>
</cp:coreProperties>
</file>