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6"/>
  </p:notesMasterIdLst>
  <p:handoutMasterIdLst>
    <p:handoutMasterId r:id="rId17"/>
  </p:handoutMasterIdLst>
  <p:sldIdLst>
    <p:sldId id="273" r:id="rId2"/>
    <p:sldId id="266" r:id="rId3"/>
    <p:sldId id="267" r:id="rId4"/>
    <p:sldId id="272" r:id="rId5"/>
    <p:sldId id="270" r:id="rId6"/>
    <p:sldId id="259" r:id="rId7"/>
    <p:sldId id="263" r:id="rId8"/>
    <p:sldId id="262" r:id="rId9"/>
    <p:sldId id="265" r:id="rId10"/>
    <p:sldId id="276" r:id="rId11"/>
    <p:sldId id="258" r:id="rId12"/>
    <p:sldId id="271" r:id="rId13"/>
    <p:sldId id="275"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A5D"/>
    <a:srgbClr val="5CAEE1"/>
    <a:srgbClr val="FFCC00"/>
    <a:srgbClr val="FDD5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15" autoAdjust="0"/>
  </p:normalViewPr>
  <p:slideViewPr>
    <p:cSldViewPr snapToGrid="0">
      <p:cViewPr>
        <p:scale>
          <a:sx n="95" d="100"/>
          <a:sy n="95" d="100"/>
        </p:scale>
        <p:origin x="1194" y="138"/>
      </p:cViewPr>
      <p:guideLst/>
    </p:cSldViewPr>
  </p:slideViewPr>
  <p:notesTextViewPr>
    <p:cViewPr>
      <p:scale>
        <a:sx n="1" d="1"/>
        <a:sy n="1" d="1"/>
      </p:scale>
      <p:origin x="0" y="0"/>
    </p:cViewPr>
  </p:notesTextViewPr>
  <p:notesViewPr>
    <p:cSldViewPr snapToGrid="0">
      <p:cViewPr>
        <p:scale>
          <a:sx n="130" d="100"/>
          <a:sy n="130" d="100"/>
        </p:scale>
        <p:origin x="2922" y="-17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F042066-EB95-491C-A1CC-5FD4E447C4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BBBD04E-235B-4DC0-B728-433B1376858B}">
      <dgm:prSet/>
      <dgm:spPr/>
      <dgm:t>
        <a:bodyPr/>
        <a:lstStyle/>
        <a:p>
          <a:pPr>
            <a:lnSpc>
              <a:spcPct val="100000"/>
            </a:lnSpc>
          </a:pPr>
          <a:r>
            <a:rPr lang="en-US"/>
            <a:t>Find more information at aiche.org/asc</a:t>
          </a:r>
        </a:p>
      </dgm:t>
    </dgm:pt>
    <dgm:pt modelId="{31780BD8-4E58-4048-B16D-7B3EEC5E75F1}" type="parTrans" cxnId="{EE5C5B2D-A4F1-4993-BFF8-D6F4F95D6C5E}">
      <dgm:prSet/>
      <dgm:spPr/>
      <dgm:t>
        <a:bodyPr/>
        <a:lstStyle/>
        <a:p>
          <a:endParaRPr lang="en-US"/>
        </a:p>
      </dgm:t>
    </dgm:pt>
    <dgm:pt modelId="{ADF40723-71FA-4C97-A327-3F0A55B154B7}" type="sibTrans" cxnId="{EE5C5B2D-A4F1-4993-BFF8-D6F4F95D6C5E}">
      <dgm:prSet/>
      <dgm:spPr/>
      <dgm:t>
        <a:bodyPr/>
        <a:lstStyle/>
        <a:p>
          <a:endParaRPr lang="en-US"/>
        </a:p>
      </dgm:t>
    </dgm:pt>
    <dgm:pt modelId="{EE6F9004-7FAD-4015-A398-8927341E7A16}">
      <dgm:prSet custT="1"/>
      <dgm:spPr/>
      <dgm:t>
        <a:bodyPr/>
        <a:lstStyle/>
        <a:p>
          <a:pPr>
            <a:lnSpc>
              <a:spcPct val="100000"/>
            </a:lnSpc>
          </a:pPr>
          <a:r>
            <a:rPr lang="en-US" sz="2400" dirty="0"/>
            <a:t>Connect with AIChE on social media and use the hashtag #</a:t>
          </a:r>
          <a:r>
            <a:rPr lang="en-US" sz="2400" dirty="0" err="1"/>
            <a:t>AIChEASC</a:t>
          </a:r>
          <a:endParaRPr lang="en-US" sz="2400" dirty="0"/>
        </a:p>
      </dgm:t>
    </dgm:pt>
    <dgm:pt modelId="{44DC6F47-7551-4B71-85BE-68F302ECD40F}" type="parTrans" cxnId="{DB2386AC-17A4-4515-A803-D79A887A2ABA}">
      <dgm:prSet/>
      <dgm:spPr/>
      <dgm:t>
        <a:bodyPr/>
        <a:lstStyle/>
        <a:p>
          <a:endParaRPr lang="en-US"/>
        </a:p>
      </dgm:t>
    </dgm:pt>
    <dgm:pt modelId="{6C8BD3BA-E03B-43CA-AF76-AF6C0C8D3B3E}" type="sibTrans" cxnId="{DB2386AC-17A4-4515-A803-D79A887A2ABA}">
      <dgm:prSet/>
      <dgm:spPr/>
      <dgm:t>
        <a:bodyPr/>
        <a:lstStyle/>
        <a:p>
          <a:endParaRPr lang="en-US"/>
        </a:p>
      </dgm:t>
    </dgm:pt>
    <dgm:pt modelId="{63E4057D-9845-4FD9-BA91-7FF38B8B18B1}" type="pres">
      <dgm:prSet presAssocID="{AF042066-EB95-491C-A1CC-5FD4E447C478}" presName="root" presStyleCnt="0">
        <dgm:presLayoutVars>
          <dgm:dir/>
          <dgm:resizeHandles val="exact"/>
        </dgm:presLayoutVars>
      </dgm:prSet>
      <dgm:spPr/>
    </dgm:pt>
    <dgm:pt modelId="{EB4BE0D5-7D15-4759-8496-085950BD022B}" type="pres">
      <dgm:prSet presAssocID="{0BBBD04E-235B-4DC0-B728-433B1376858B}" presName="compNode" presStyleCnt="0"/>
      <dgm:spPr/>
    </dgm:pt>
    <dgm:pt modelId="{3B5F486A-92DB-4FB1-AF95-5013F323A57C}" type="pres">
      <dgm:prSet presAssocID="{0BBBD04E-235B-4DC0-B728-433B1376858B}" presName="bgRect" presStyleLbl="bgShp" presStyleIdx="0" presStyleCnt="2"/>
      <dgm:spPr/>
    </dgm:pt>
    <dgm:pt modelId="{380C09FD-071B-492F-A624-A33A7877B450}" type="pres">
      <dgm:prSet presAssocID="{0BBBD04E-235B-4DC0-B728-433B137685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32F13397-AFE9-43D5-B595-DFB5D5FF0292}" type="pres">
      <dgm:prSet presAssocID="{0BBBD04E-235B-4DC0-B728-433B1376858B}" presName="spaceRect" presStyleCnt="0"/>
      <dgm:spPr/>
    </dgm:pt>
    <dgm:pt modelId="{FD135858-7EFF-4552-9307-A771254554E9}" type="pres">
      <dgm:prSet presAssocID="{0BBBD04E-235B-4DC0-B728-433B1376858B}" presName="parTx" presStyleLbl="revTx" presStyleIdx="0" presStyleCnt="2">
        <dgm:presLayoutVars>
          <dgm:chMax val="0"/>
          <dgm:chPref val="0"/>
        </dgm:presLayoutVars>
      </dgm:prSet>
      <dgm:spPr/>
    </dgm:pt>
    <dgm:pt modelId="{C7C90264-BF86-4665-B8BD-8868D4FA58EC}" type="pres">
      <dgm:prSet presAssocID="{ADF40723-71FA-4C97-A327-3F0A55B154B7}" presName="sibTrans" presStyleCnt="0"/>
      <dgm:spPr/>
    </dgm:pt>
    <dgm:pt modelId="{D11EBC92-4278-4822-B61E-DDEF8015E623}" type="pres">
      <dgm:prSet presAssocID="{EE6F9004-7FAD-4015-A398-8927341E7A16}" presName="compNode" presStyleCnt="0"/>
      <dgm:spPr/>
    </dgm:pt>
    <dgm:pt modelId="{B020F126-B1EA-4FA8-9ADF-1023E6FBA76C}" type="pres">
      <dgm:prSet presAssocID="{EE6F9004-7FAD-4015-A398-8927341E7A16}" presName="bgRect" presStyleLbl="bgShp" presStyleIdx="1" presStyleCnt="2"/>
      <dgm:spPr>
        <a:solidFill>
          <a:srgbClr val="5CAEE1"/>
        </a:solidFill>
      </dgm:spPr>
    </dgm:pt>
    <dgm:pt modelId="{E4ACD9C4-9EE1-4ACD-96B8-41F08154A960}" type="pres">
      <dgm:prSet presAssocID="{EE6F9004-7FAD-4015-A398-8927341E7A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2DDDE7C1-2162-4375-87F7-2ACE9963B58A}" type="pres">
      <dgm:prSet presAssocID="{EE6F9004-7FAD-4015-A398-8927341E7A16}" presName="spaceRect" presStyleCnt="0"/>
      <dgm:spPr/>
    </dgm:pt>
    <dgm:pt modelId="{32C7B8A4-0D77-4FE8-9BAA-4C61C0146ABA}" type="pres">
      <dgm:prSet presAssocID="{EE6F9004-7FAD-4015-A398-8927341E7A16}" presName="parTx" presStyleLbl="revTx" presStyleIdx="1" presStyleCnt="2">
        <dgm:presLayoutVars>
          <dgm:chMax val="0"/>
          <dgm:chPref val="0"/>
        </dgm:presLayoutVars>
      </dgm:prSet>
      <dgm:spPr/>
    </dgm:pt>
  </dgm:ptLst>
  <dgm:cxnLst>
    <dgm:cxn modelId="{EE5C5B2D-A4F1-4993-BFF8-D6F4F95D6C5E}" srcId="{AF042066-EB95-491C-A1CC-5FD4E447C478}" destId="{0BBBD04E-235B-4DC0-B728-433B1376858B}" srcOrd="0" destOrd="0" parTransId="{31780BD8-4E58-4048-B16D-7B3EEC5E75F1}" sibTransId="{ADF40723-71FA-4C97-A327-3F0A55B154B7}"/>
    <dgm:cxn modelId="{8CC44038-623A-4F55-9B5C-AF6A51A417C0}" type="presOf" srcId="{EE6F9004-7FAD-4015-A398-8927341E7A16}" destId="{32C7B8A4-0D77-4FE8-9BAA-4C61C0146ABA}" srcOrd="0" destOrd="0" presId="urn:microsoft.com/office/officeart/2018/2/layout/IconVerticalSolidList"/>
    <dgm:cxn modelId="{469AAC7D-3D90-4D2C-A687-CDDAFAA20208}" type="presOf" srcId="{0BBBD04E-235B-4DC0-B728-433B1376858B}" destId="{FD135858-7EFF-4552-9307-A771254554E9}" srcOrd="0" destOrd="0" presId="urn:microsoft.com/office/officeart/2018/2/layout/IconVerticalSolidList"/>
    <dgm:cxn modelId="{DB2386AC-17A4-4515-A803-D79A887A2ABA}" srcId="{AF042066-EB95-491C-A1CC-5FD4E447C478}" destId="{EE6F9004-7FAD-4015-A398-8927341E7A16}" srcOrd="1" destOrd="0" parTransId="{44DC6F47-7551-4B71-85BE-68F302ECD40F}" sibTransId="{6C8BD3BA-E03B-43CA-AF76-AF6C0C8D3B3E}"/>
    <dgm:cxn modelId="{3A23C4C6-2F2A-41AE-953E-AAA72B5564DA}" type="presOf" srcId="{AF042066-EB95-491C-A1CC-5FD4E447C478}" destId="{63E4057D-9845-4FD9-BA91-7FF38B8B18B1}" srcOrd="0" destOrd="0" presId="urn:microsoft.com/office/officeart/2018/2/layout/IconVerticalSolidList"/>
    <dgm:cxn modelId="{9D746941-975F-40D9-BECE-8C8432C9729E}" type="presParOf" srcId="{63E4057D-9845-4FD9-BA91-7FF38B8B18B1}" destId="{EB4BE0D5-7D15-4759-8496-085950BD022B}" srcOrd="0" destOrd="0" presId="urn:microsoft.com/office/officeart/2018/2/layout/IconVerticalSolidList"/>
    <dgm:cxn modelId="{67D3D139-68F4-4F9A-8F5A-CE2918DDA911}" type="presParOf" srcId="{EB4BE0D5-7D15-4759-8496-085950BD022B}" destId="{3B5F486A-92DB-4FB1-AF95-5013F323A57C}" srcOrd="0" destOrd="0" presId="urn:microsoft.com/office/officeart/2018/2/layout/IconVerticalSolidList"/>
    <dgm:cxn modelId="{89D600E8-DD65-4F0B-B0A0-767CE3C6A585}" type="presParOf" srcId="{EB4BE0D5-7D15-4759-8496-085950BD022B}" destId="{380C09FD-071B-492F-A624-A33A7877B450}" srcOrd="1" destOrd="0" presId="urn:microsoft.com/office/officeart/2018/2/layout/IconVerticalSolidList"/>
    <dgm:cxn modelId="{CE00CA5F-B002-4B87-B1D4-E3F4F8480820}" type="presParOf" srcId="{EB4BE0D5-7D15-4759-8496-085950BD022B}" destId="{32F13397-AFE9-43D5-B595-DFB5D5FF0292}" srcOrd="2" destOrd="0" presId="urn:microsoft.com/office/officeart/2018/2/layout/IconVerticalSolidList"/>
    <dgm:cxn modelId="{6AFC3533-FDC3-414D-8709-7C8E41224BAF}" type="presParOf" srcId="{EB4BE0D5-7D15-4759-8496-085950BD022B}" destId="{FD135858-7EFF-4552-9307-A771254554E9}" srcOrd="3" destOrd="0" presId="urn:microsoft.com/office/officeart/2018/2/layout/IconVerticalSolidList"/>
    <dgm:cxn modelId="{895B2077-8F26-4EEE-A48B-BBA17A1CB14C}" type="presParOf" srcId="{63E4057D-9845-4FD9-BA91-7FF38B8B18B1}" destId="{C7C90264-BF86-4665-B8BD-8868D4FA58EC}" srcOrd="1" destOrd="0" presId="urn:microsoft.com/office/officeart/2018/2/layout/IconVerticalSolidList"/>
    <dgm:cxn modelId="{A5311042-5B2C-41FB-B969-66111A518A3E}" type="presParOf" srcId="{63E4057D-9845-4FD9-BA91-7FF38B8B18B1}" destId="{D11EBC92-4278-4822-B61E-DDEF8015E623}" srcOrd="2" destOrd="0" presId="urn:microsoft.com/office/officeart/2018/2/layout/IconVerticalSolidList"/>
    <dgm:cxn modelId="{4EEFB7EB-E390-48D5-A7D8-D395B01162AE}" type="presParOf" srcId="{D11EBC92-4278-4822-B61E-DDEF8015E623}" destId="{B020F126-B1EA-4FA8-9ADF-1023E6FBA76C}" srcOrd="0" destOrd="0" presId="urn:microsoft.com/office/officeart/2018/2/layout/IconVerticalSolidList"/>
    <dgm:cxn modelId="{D53A7AC9-F21F-49FB-93B8-3223AFE7C98A}" type="presParOf" srcId="{D11EBC92-4278-4822-B61E-DDEF8015E623}" destId="{E4ACD9C4-9EE1-4ACD-96B8-41F08154A960}" srcOrd="1" destOrd="0" presId="urn:microsoft.com/office/officeart/2018/2/layout/IconVerticalSolidList"/>
    <dgm:cxn modelId="{4BCED09F-C020-414E-9DDD-3F8D948A3FCD}" type="presParOf" srcId="{D11EBC92-4278-4822-B61E-DDEF8015E623}" destId="{2DDDE7C1-2162-4375-87F7-2ACE9963B58A}" srcOrd="2" destOrd="0" presId="urn:microsoft.com/office/officeart/2018/2/layout/IconVerticalSolidList"/>
    <dgm:cxn modelId="{5BF89E1D-ECEB-47FB-A58F-A8375FF32548}" type="presParOf" srcId="{D11EBC92-4278-4822-B61E-DDEF8015E623}" destId="{32C7B8A4-0D77-4FE8-9BAA-4C61C0146A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F486A-92DB-4FB1-AF95-5013F323A57C}">
      <dsp:nvSpPr>
        <dsp:cNvPr id="0" name=""/>
        <dsp:cNvSpPr/>
      </dsp:nvSpPr>
      <dsp:spPr>
        <a:xfrm>
          <a:off x="0" y="615237"/>
          <a:ext cx="10311771" cy="11358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C09FD-071B-492F-A624-A33A7877B450}">
      <dsp:nvSpPr>
        <dsp:cNvPr id="0" name=""/>
        <dsp:cNvSpPr/>
      </dsp:nvSpPr>
      <dsp:spPr>
        <a:xfrm>
          <a:off x="343586" y="870798"/>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135858-7EFF-4552-9307-A771254554E9}">
      <dsp:nvSpPr>
        <dsp:cNvPr id="0" name=""/>
        <dsp:cNvSpPr/>
      </dsp:nvSpPr>
      <dsp:spPr>
        <a:xfrm>
          <a:off x="1311876" y="615237"/>
          <a:ext cx="8999895"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100000"/>
            </a:lnSpc>
            <a:spcBef>
              <a:spcPct val="0"/>
            </a:spcBef>
            <a:spcAft>
              <a:spcPct val="35000"/>
            </a:spcAft>
            <a:buNone/>
          </a:pPr>
          <a:r>
            <a:rPr lang="en-US" sz="2500" kern="1200"/>
            <a:t>Find more information at aiche.org/asc</a:t>
          </a:r>
        </a:p>
      </dsp:txBody>
      <dsp:txXfrm>
        <a:off x="1311876" y="615237"/>
        <a:ext cx="8999895" cy="1135824"/>
      </dsp:txXfrm>
    </dsp:sp>
    <dsp:sp modelId="{B020F126-B1EA-4FA8-9ADF-1023E6FBA76C}">
      <dsp:nvSpPr>
        <dsp:cNvPr id="0" name=""/>
        <dsp:cNvSpPr/>
      </dsp:nvSpPr>
      <dsp:spPr>
        <a:xfrm>
          <a:off x="0" y="2035018"/>
          <a:ext cx="10311771" cy="1135824"/>
        </a:xfrm>
        <a:prstGeom prst="roundRect">
          <a:avLst>
            <a:gd name="adj" fmla="val 10000"/>
          </a:avLst>
        </a:prstGeom>
        <a:solidFill>
          <a:srgbClr val="5CAEE1"/>
        </a:solidFill>
        <a:ln>
          <a:noFill/>
        </a:ln>
        <a:effectLst/>
      </dsp:spPr>
      <dsp:style>
        <a:lnRef idx="0">
          <a:scrgbClr r="0" g="0" b="0"/>
        </a:lnRef>
        <a:fillRef idx="1">
          <a:scrgbClr r="0" g="0" b="0"/>
        </a:fillRef>
        <a:effectRef idx="0">
          <a:scrgbClr r="0" g="0" b="0"/>
        </a:effectRef>
        <a:fontRef idx="minor"/>
      </dsp:style>
    </dsp:sp>
    <dsp:sp modelId="{E4ACD9C4-9EE1-4ACD-96B8-41F08154A960}">
      <dsp:nvSpPr>
        <dsp:cNvPr id="0" name=""/>
        <dsp:cNvSpPr/>
      </dsp:nvSpPr>
      <dsp:spPr>
        <a:xfrm>
          <a:off x="343586" y="2290578"/>
          <a:ext cx="624703" cy="62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C7B8A4-0D77-4FE8-9BAA-4C61C0146ABA}">
      <dsp:nvSpPr>
        <dsp:cNvPr id="0" name=""/>
        <dsp:cNvSpPr/>
      </dsp:nvSpPr>
      <dsp:spPr>
        <a:xfrm>
          <a:off x="1311876" y="2035018"/>
          <a:ext cx="8999895"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066800">
            <a:lnSpc>
              <a:spcPct val="100000"/>
            </a:lnSpc>
            <a:spcBef>
              <a:spcPct val="0"/>
            </a:spcBef>
            <a:spcAft>
              <a:spcPct val="35000"/>
            </a:spcAft>
            <a:buNone/>
          </a:pPr>
          <a:r>
            <a:rPr lang="en-US" sz="2400" kern="1200" dirty="0"/>
            <a:t>Connect with AIChE on social media and use the hashtag #</a:t>
          </a:r>
          <a:r>
            <a:rPr lang="en-US" sz="2400" kern="1200" dirty="0" err="1"/>
            <a:t>AIChEASC</a:t>
          </a:r>
          <a:endParaRPr lang="en-US" sz="2400" kern="1200" dirty="0"/>
        </a:p>
      </dsp:txBody>
      <dsp:txXfrm>
        <a:off x="1311876" y="2035018"/>
        <a:ext cx="8999895" cy="11358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EC00F-9E05-4938-8BC4-9A76F48C0A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BEF10C-CE0F-4565-A68D-9D10EF75D0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14133C-39CC-4948-BBEE-AEB98FD8B5B7}" type="datetimeFigureOut">
              <a:rPr lang="en-US" smtClean="0"/>
              <a:t>6/26/2019</a:t>
            </a:fld>
            <a:endParaRPr lang="en-US"/>
          </a:p>
        </p:txBody>
      </p:sp>
      <p:sp>
        <p:nvSpPr>
          <p:cNvPr id="4" name="Footer Placeholder 3">
            <a:extLst>
              <a:ext uri="{FF2B5EF4-FFF2-40B4-BE49-F238E27FC236}">
                <a16:creationId xmlns:a16="http://schemas.microsoft.com/office/drawing/2014/main" id="{36760539-38D2-4A65-814E-E58724AD73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1BCE80-049F-4C41-9C4A-83D7BD734A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AD1D99-934C-4566-A037-B02823C8DB7C}" type="slidenum">
              <a:rPr lang="en-US" smtClean="0"/>
              <a:t>‹#›</a:t>
            </a:fld>
            <a:endParaRPr lang="en-US"/>
          </a:p>
        </p:txBody>
      </p:sp>
    </p:spTree>
    <p:extLst>
      <p:ext uri="{BB962C8B-B14F-4D97-AF65-F5344CB8AC3E}">
        <p14:creationId xmlns:p14="http://schemas.microsoft.com/office/powerpoint/2010/main" val="956557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50B7F-4ADC-4597-8F81-6E78500F86CE}"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4353F-48A4-49A1-870C-998F537C058F}" type="slidenum">
              <a:rPr lang="en-US" smtClean="0"/>
              <a:t>‹#›</a:t>
            </a:fld>
            <a:endParaRPr lang="en-US"/>
          </a:p>
        </p:txBody>
      </p:sp>
    </p:spTree>
    <p:extLst>
      <p:ext uri="{BB962C8B-B14F-4D97-AF65-F5344CB8AC3E}">
        <p14:creationId xmlns:p14="http://schemas.microsoft.com/office/powerpoint/2010/main" val="381878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iche.org/conferences/annual-aiche-student-conference/2019/registration-inform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aiche.org/conferences/annual-aiche-student-conference/2019/registration-information#Invitation%20Letter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iche.org/conferences/annual-aiche-student-conference/2019/registration-inform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iche.org/conferences/annual-aiche-student-conference/2019/registration-information#Group%20Registr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che.org/conferences/annual-aiche-student-conference/2019/hotel-inform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compiled by the AIChE Executive Student Committee.</a:t>
            </a:r>
          </a:p>
          <a:p>
            <a:endParaRPr lang="en-US" dirty="0"/>
          </a:p>
          <a:p>
            <a:r>
              <a:rPr lang="en-US" dirty="0"/>
              <a:t>The information presented may be subject to change. For errors or questions, please contact us at esc@aiche.org.</a:t>
            </a:r>
          </a:p>
        </p:txBody>
      </p:sp>
      <p:sp>
        <p:nvSpPr>
          <p:cNvPr id="4" name="Slide Number Placeholder 3"/>
          <p:cNvSpPr>
            <a:spLocks noGrp="1"/>
          </p:cNvSpPr>
          <p:nvPr>
            <p:ph type="sldNum" sz="quarter" idx="5"/>
          </p:nvPr>
        </p:nvSpPr>
        <p:spPr/>
        <p:txBody>
          <a:bodyPr/>
          <a:lstStyle/>
          <a:p>
            <a:fld id="{3CC4353F-48A4-49A1-870C-998F537C058F}" type="slidenum">
              <a:rPr lang="en-US" smtClean="0"/>
              <a:t>1</a:t>
            </a:fld>
            <a:endParaRPr lang="en-US"/>
          </a:p>
        </p:txBody>
      </p:sp>
    </p:spTree>
    <p:extLst>
      <p:ext uri="{BB962C8B-B14F-4D97-AF65-F5344CB8AC3E}">
        <p14:creationId xmlns:p14="http://schemas.microsoft.com/office/powerpoint/2010/main" val="280385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Registration Information</a:t>
            </a:r>
          </a:p>
          <a:p>
            <a:r>
              <a:rPr lang="en-US" u="none" dirty="0"/>
              <a:t>There is a registration fee for conference attendees. AIChE student members can take advantage of discounted registration fees. There are three registration fees based on the date of registration.</a:t>
            </a:r>
          </a:p>
          <a:p>
            <a:endParaRPr lang="en-US" u="none" dirty="0"/>
          </a:p>
          <a:p>
            <a:r>
              <a:rPr lang="en-US" u="none" dirty="0"/>
              <a:t>ASC registration also includes complimentary access to the Annual Meeting (Nov. 10-15).</a:t>
            </a:r>
          </a:p>
          <a:p>
            <a:endParaRPr lang="en-US" u="none" dirty="0"/>
          </a:p>
          <a:p>
            <a:r>
              <a:rPr lang="en-US" dirty="0">
                <a:hlinkClick r:id="rId3"/>
              </a:rPr>
              <a:t>https://www.aiche.org/conferences/annual-aiche-student-conference/2019/registration-information</a:t>
            </a:r>
            <a:endParaRPr lang="en-US" u="none" dirty="0"/>
          </a:p>
          <a:p>
            <a:endParaRPr lang="en-US" u="none" dirty="0"/>
          </a:p>
          <a:p>
            <a:r>
              <a:rPr lang="en-US" u="sng" dirty="0"/>
              <a:t>Invitation Letter</a:t>
            </a:r>
          </a:p>
          <a:p>
            <a:r>
              <a:rPr lang="en-US" u="none" dirty="0"/>
              <a:t>AIChE can provide an invitation letter upon request. Complete and submit the AIChE ASC Invitation Letter Request Form:</a:t>
            </a:r>
          </a:p>
          <a:p>
            <a:r>
              <a:rPr lang="en-US" dirty="0">
                <a:hlinkClick r:id="rId4"/>
              </a:rPr>
              <a:t>https://www.aiche.org/conferences/annual-aiche-student-conference/2019/registration-information#Invitation%20Letters</a:t>
            </a:r>
            <a:endParaRPr lang="en-US" u="none" dirty="0"/>
          </a:p>
        </p:txBody>
      </p:sp>
      <p:sp>
        <p:nvSpPr>
          <p:cNvPr id="4" name="Slide Number Placeholder 3"/>
          <p:cNvSpPr>
            <a:spLocks noGrp="1"/>
          </p:cNvSpPr>
          <p:nvPr>
            <p:ph type="sldNum" sz="quarter" idx="5"/>
          </p:nvPr>
        </p:nvSpPr>
        <p:spPr/>
        <p:txBody>
          <a:bodyPr/>
          <a:lstStyle/>
          <a:p>
            <a:fld id="{3CC4353F-48A4-49A1-870C-998F537C058F}" type="slidenum">
              <a:rPr lang="en-US" smtClean="0"/>
              <a:t>11</a:t>
            </a:fld>
            <a:endParaRPr lang="en-US"/>
          </a:p>
        </p:txBody>
      </p:sp>
    </p:spTree>
    <p:extLst>
      <p:ext uri="{BB962C8B-B14F-4D97-AF65-F5344CB8AC3E}">
        <p14:creationId xmlns:p14="http://schemas.microsoft.com/office/powerpoint/2010/main" val="160256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Individual Registration:</a:t>
            </a:r>
          </a:p>
          <a:p>
            <a:r>
              <a:rPr lang="en-US" dirty="0"/>
              <a:t>To register yourself or one other person, visit aiche.org. Login to your AIChE account to ensure you will receive the reduced member registration rate. Afterwards, visit aiche.org/</a:t>
            </a:r>
            <a:r>
              <a:rPr lang="en-US" dirty="0" err="1"/>
              <a:t>asc</a:t>
            </a:r>
            <a:r>
              <a:rPr lang="en-US" dirty="0"/>
              <a:t> to view the Annual Student Conference website. Locate and click on the blue “Register Now” button. Complete your registration using the instructions provided on the registration forms. After successfully registering, please save your confirmation email.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extLst>
                    <a:ext uri="{A12FA001-AC4F-418D-AE19-62706E023703}">
                      <ahyp:hlinkClr xmlns:ahyp="http://schemas.microsoft.com/office/drawing/2018/hyperlinkcolor" val="tx"/>
                    </a:ext>
                  </a:extLst>
                </a:hlinkClick>
              </a:rPr>
              <a:t>https://www.aiche.org/conferences/annual-aiche-student-conference/2019/registration-information</a:t>
            </a:r>
            <a:endParaRPr lang="en-US" u="none" dirty="0"/>
          </a:p>
        </p:txBody>
      </p:sp>
      <p:sp>
        <p:nvSpPr>
          <p:cNvPr id="4" name="Slide Number Placeholder 3"/>
          <p:cNvSpPr>
            <a:spLocks noGrp="1"/>
          </p:cNvSpPr>
          <p:nvPr>
            <p:ph type="sldNum" sz="quarter" idx="5"/>
          </p:nvPr>
        </p:nvSpPr>
        <p:spPr/>
        <p:txBody>
          <a:bodyPr/>
          <a:lstStyle/>
          <a:p>
            <a:fld id="{3CC4353F-48A4-49A1-870C-998F537C058F}" type="slidenum">
              <a:rPr lang="en-US" smtClean="0"/>
              <a:t>12</a:t>
            </a:fld>
            <a:endParaRPr lang="en-US"/>
          </a:p>
        </p:txBody>
      </p:sp>
    </p:spTree>
    <p:extLst>
      <p:ext uri="{BB962C8B-B14F-4D97-AF65-F5344CB8AC3E}">
        <p14:creationId xmlns:p14="http://schemas.microsoft.com/office/powerpoint/2010/main" val="129843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hlinkClick r:id="rId3">
                  <a:extLst>
                    <a:ext uri="{A12FA001-AC4F-418D-AE19-62706E023703}">
                      <ahyp:hlinkClr xmlns:ahyp="http://schemas.microsoft.com/office/drawing/2018/hyperlinkcolor" val="tx"/>
                    </a:ext>
                  </a:extLst>
                </a:hlinkClick>
              </a:rPr>
              <a:t>Group Registration</a:t>
            </a:r>
          </a:p>
          <a:p>
            <a:r>
              <a:rPr lang="en-US" sz="1200" i="0" kern="1200" dirty="0">
                <a:solidFill>
                  <a:schemeClr val="tx1"/>
                </a:solidFill>
                <a:effectLst/>
                <a:latin typeface="+mn-lt"/>
                <a:ea typeface="+mn-ea"/>
                <a:cs typeface="+mn-cs"/>
              </a:rPr>
              <a:t>If you are registering multiple students for the Annual Student Conference, submit a Group Student Conference Registration Sheet. To find and download the registration sheet, visit the registration page and locate the “Group Registration” section. Once completed, email the registration sheet to customerservice@aiche.org. AIChE Customer Service will review the registration sheet and send payment instructions. Please note that registration will not be complete until payment is made.</a:t>
            </a:r>
          </a:p>
          <a:p>
            <a:endParaRPr lang="en-US" sz="1200" i="0" kern="1200" dirty="0">
              <a:solidFill>
                <a:schemeClr val="tx1"/>
              </a:solidFill>
              <a:effectLst/>
              <a:latin typeface="+mn-lt"/>
              <a:ea typeface="+mn-ea"/>
              <a:cs typeface="+mn-cs"/>
              <a:hlinkClick r:id="rId3"/>
            </a:endParaRPr>
          </a:p>
          <a:p>
            <a:r>
              <a:rPr lang="en-US" dirty="0">
                <a:hlinkClick r:id="rId3"/>
              </a:rPr>
              <a:t>https://www.aiche.org/conferences/annual-aiche-student-conference/2019/registration-information#Group%20Registration</a:t>
            </a:r>
            <a:endParaRPr lang="en-US" dirty="0"/>
          </a:p>
        </p:txBody>
      </p:sp>
      <p:sp>
        <p:nvSpPr>
          <p:cNvPr id="4" name="Slide Number Placeholder 3"/>
          <p:cNvSpPr>
            <a:spLocks noGrp="1"/>
          </p:cNvSpPr>
          <p:nvPr>
            <p:ph type="sldNum" sz="quarter" idx="5"/>
          </p:nvPr>
        </p:nvSpPr>
        <p:spPr/>
        <p:txBody>
          <a:bodyPr/>
          <a:lstStyle/>
          <a:p>
            <a:fld id="{3CC4353F-48A4-49A1-870C-998F537C058F}" type="slidenum">
              <a:rPr lang="en-US" smtClean="0"/>
              <a:t>13</a:t>
            </a:fld>
            <a:endParaRPr lang="en-US"/>
          </a:p>
        </p:txBody>
      </p:sp>
    </p:spTree>
    <p:extLst>
      <p:ext uri="{BB962C8B-B14F-4D97-AF65-F5344CB8AC3E}">
        <p14:creationId xmlns:p14="http://schemas.microsoft.com/office/powerpoint/2010/main" val="35474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presentation slides will (1) provide an introduction to the Annual Student Conference, (2) share the 2019 conference location and venue, (3) feature the most popular conference events, and (4) provide information and instructions for registering.</a:t>
            </a:r>
          </a:p>
        </p:txBody>
      </p:sp>
      <p:sp>
        <p:nvSpPr>
          <p:cNvPr id="4" name="Slide Number Placeholder 3"/>
          <p:cNvSpPr>
            <a:spLocks noGrp="1"/>
          </p:cNvSpPr>
          <p:nvPr>
            <p:ph type="sldNum" sz="quarter" idx="5"/>
          </p:nvPr>
        </p:nvSpPr>
        <p:spPr/>
        <p:txBody>
          <a:bodyPr/>
          <a:lstStyle/>
          <a:p>
            <a:fld id="{3CC4353F-48A4-49A1-870C-998F537C058F}" type="slidenum">
              <a:rPr lang="en-US" smtClean="0"/>
              <a:t>2</a:t>
            </a:fld>
            <a:endParaRPr lang="en-US"/>
          </a:p>
        </p:txBody>
      </p:sp>
    </p:spTree>
    <p:extLst>
      <p:ext uri="{BB962C8B-B14F-4D97-AF65-F5344CB8AC3E}">
        <p14:creationId xmlns:p14="http://schemas.microsoft.com/office/powerpoint/2010/main" val="159770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Student Conference is </a:t>
            </a:r>
            <a:r>
              <a:rPr lang="en-US" dirty="0" err="1"/>
              <a:t>AIChE’s</a:t>
            </a:r>
            <a:r>
              <a:rPr lang="en-US" dirty="0"/>
              <a:t> largest conference for students. All AIChE student members are invited to attend. The ASC features four days of career information, social events, and competitions. The 2019 ASC will be held November 8-11, 2019 in Orlando, Florida.</a:t>
            </a:r>
          </a:p>
        </p:txBody>
      </p:sp>
      <p:sp>
        <p:nvSpPr>
          <p:cNvPr id="4" name="Slide Number Placeholder 3"/>
          <p:cNvSpPr>
            <a:spLocks noGrp="1"/>
          </p:cNvSpPr>
          <p:nvPr>
            <p:ph type="sldNum" sz="quarter" idx="5"/>
          </p:nvPr>
        </p:nvSpPr>
        <p:spPr/>
        <p:txBody>
          <a:bodyPr/>
          <a:lstStyle/>
          <a:p>
            <a:fld id="{3CC4353F-48A4-49A1-870C-998F537C058F}" type="slidenum">
              <a:rPr lang="en-US" smtClean="0"/>
              <a:t>3</a:t>
            </a:fld>
            <a:endParaRPr lang="en-US"/>
          </a:p>
        </p:txBody>
      </p:sp>
    </p:spTree>
    <p:extLst>
      <p:ext uri="{BB962C8B-B14F-4D97-AF65-F5344CB8AC3E}">
        <p14:creationId xmlns:p14="http://schemas.microsoft.com/office/powerpoint/2010/main" val="237821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t>Location</a:t>
            </a:r>
          </a:p>
          <a:p>
            <a:r>
              <a:rPr lang="en-US" sz="1400" u="none" dirty="0"/>
              <a:t>The 2019 ASC will be held in Orlando, Florida. The city of Orlando is known as the “Theme Park Capital of the World” because of its numerous theme parks, including Walt Disney World and Universal Studios. Thanks in part to these theme parks, Orlando is one of the most visited tourist destinations in the world.</a:t>
            </a:r>
          </a:p>
          <a:p>
            <a:endParaRPr lang="en-US" sz="1400" u="none" dirty="0"/>
          </a:p>
          <a:p>
            <a:r>
              <a:rPr lang="en-US" sz="1400" u="sng" dirty="0"/>
              <a:t>Venue</a:t>
            </a:r>
          </a:p>
          <a:p>
            <a:r>
              <a:rPr lang="en-US" sz="1200" u="none" dirty="0"/>
              <a:t>Conference events will be held at the Hyatt Regency in Orlando. </a:t>
            </a:r>
            <a:r>
              <a:rPr lang="en-US" sz="1200" b="0" i="0" kern="1200" dirty="0">
                <a:solidFill>
                  <a:schemeClr val="tx1"/>
                </a:solidFill>
                <a:effectLst/>
                <a:latin typeface="+mn-lt"/>
                <a:ea typeface="+mn-ea"/>
                <a:cs typeface="+mn-cs"/>
              </a:rPr>
              <a:t>AIChE has negotiated a special rate for the ASC. Single rooms are available starting at $159/night. Book online before Friday, October 18, 2019.  The hotel block is expected to sell out, so book early.</a:t>
            </a:r>
          </a:p>
          <a:p>
            <a:endParaRPr lang="en-US" sz="1200" b="0" i="0" u="none" kern="1200" dirty="0">
              <a:solidFill>
                <a:schemeClr val="tx1"/>
              </a:solidFill>
              <a:effectLst/>
              <a:latin typeface="+mn-lt"/>
              <a:ea typeface="+mn-ea"/>
              <a:cs typeface="+mn-cs"/>
            </a:endParaRPr>
          </a:p>
          <a:p>
            <a:r>
              <a:rPr lang="en-US" dirty="0">
                <a:hlinkClick r:id="rId3"/>
              </a:rPr>
              <a:t>https://www.aiche.org/conferences/annual-aiche-student-conference/2019/hotel-information</a:t>
            </a:r>
            <a:endParaRPr lang="en-US" sz="1200" u="none" dirty="0"/>
          </a:p>
        </p:txBody>
      </p:sp>
      <p:sp>
        <p:nvSpPr>
          <p:cNvPr id="4" name="Slide Number Placeholder 3"/>
          <p:cNvSpPr>
            <a:spLocks noGrp="1"/>
          </p:cNvSpPr>
          <p:nvPr>
            <p:ph type="sldNum" sz="quarter" idx="5"/>
          </p:nvPr>
        </p:nvSpPr>
        <p:spPr/>
        <p:txBody>
          <a:bodyPr/>
          <a:lstStyle/>
          <a:p>
            <a:fld id="{3CC4353F-48A4-49A1-870C-998F537C058F}" type="slidenum">
              <a:rPr lang="en-US" smtClean="0"/>
              <a:t>4</a:t>
            </a:fld>
            <a:endParaRPr lang="en-US"/>
          </a:p>
        </p:txBody>
      </p:sp>
    </p:spTree>
    <p:extLst>
      <p:ext uri="{BB962C8B-B14F-4D97-AF65-F5344CB8AC3E}">
        <p14:creationId xmlns:p14="http://schemas.microsoft.com/office/powerpoint/2010/main" val="294572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Dozens of events are held over the course of the four-day conference. Some of the most popular events include (1) speakers and panels, (2) networking opportunities, (3) student chapter competitions, (4) research competitions, and (5) ticketed events.</a:t>
            </a:r>
          </a:p>
          <a:p>
            <a:endParaRPr lang="en-US" dirty="0"/>
          </a:p>
          <a:p>
            <a:r>
              <a:rPr lang="en-US" dirty="0"/>
              <a:t>A full itinerary of conference events is available online:</a:t>
            </a:r>
          </a:p>
          <a:p>
            <a:r>
              <a:rPr lang="en-US" dirty="0"/>
              <a:t>www.aiche.org/asc/activities19</a:t>
            </a:r>
          </a:p>
        </p:txBody>
      </p:sp>
      <p:sp>
        <p:nvSpPr>
          <p:cNvPr id="4" name="Slide Number Placeholder 3"/>
          <p:cNvSpPr>
            <a:spLocks noGrp="1"/>
          </p:cNvSpPr>
          <p:nvPr>
            <p:ph type="sldNum" sz="quarter" idx="5"/>
          </p:nvPr>
        </p:nvSpPr>
        <p:spPr/>
        <p:txBody>
          <a:bodyPr/>
          <a:lstStyle/>
          <a:p>
            <a:fld id="{3CC4353F-48A4-49A1-870C-998F537C058F}" type="slidenum">
              <a:rPr lang="en-US" smtClean="0"/>
              <a:t>5</a:t>
            </a:fld>
            <a:endParaRPr lang="en-US"/>
          </a:p>
        </p:txBody>
      </p:sp>
    </p:spTree>
    <p:extLst>
      <p:ext uri="{BB962C8B-B14F-4D97-AF65-F5344CB8AC3E}">
        <p14:creationId xmlns:p14="http://schemas.microsoft.com/office/powerpoint/2010/main" val="303090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Keynote Speech</a:t>
            </a:r>
          </a:p>
          <a:p>
            <a:r>
              <a:rPr lang="en-US" dirty="0"/>
              <a:t>Karen McKee, president of ExxonMobil Chemical Company, will be kicking off the conference with her keynote speech.</a:t>
            </a:r>
          </a:p>
          <a:p>
            <a:endParaRPr lang="en-US" dirty="0"/>
          </a:p>
          <a:p>
            <a:r>
              <a:rPr lang="en-US" dirty="0"/>
              <a:t>https://www.aiche.org/conferences/annual-aiche-student-conference/2019/events/2019-annual-student-conference-keynote-address</a:t>
            </a:r>
          </a:p>
          <a:p>
            <a:endParaRPr lang="en-US" dirty="0"/>
          </a:p>
          <a:p>
            <a:r>
              <a:rPr lang="en-US" u="sng" dirty="0"/>
              <a:t>Town Hall with AIChE Leadership</a:t>
            </a:r>
          </a:p>
          <a:p>
            <a:r>
              <a:rPr lang="en-US" u="none" dirty="0"/>
              <a:t>Meet with the AIChE Board of Directors and make your voice heard. Ask questions or share your thoughts and experiences.</a:t>
            </a:r>
          </a:p>
          <a:p>
            <a:endParaRPr lang="en-US" u="none" dirty="0"/>
          </a:p>
          <a:p>
            <a:r>
              <a:rPr lang="en-US" u="none" dirty="0"/>
              <a:t>https://www.aiche.org/conferences/annual-aiche-student-conference/2019/events/town-hall-aiche-leadership</a:t>
            </a:r>
          </a:p>
          <a:p>
            <a:endParaRPr lang="en-US" u="none" dirty="0"/>
          </a:p>
          <a:p>
            <a:r>
              <a:rPr lang="en-US" u="sng" dirty="0"/>
              <a:t>Leadership Panel</a:t>
            </a:r>
          </a:p>
          <a:p>
            <a:r>
              <a:rPr lang="en-US" u="none" dirty="0"/>
              <a:t>The Leadership Panel will feature successful chemical engineers in a variety of career paths. During this event, students will have the opportunity to ask questions and learn about the panel members’ experiences and obstacles during their careers.</a:t>
            </a:r>
          </a:p>
          <a:p>
            <a:endParaRPr lang="en-US" u="none" dirty="0"/>
          </a:p>
          <a:p>
            <a:r>
              <a:rPr lang="en-US" u="none" dirty="0"/>
              <a:t>https://www.aiche.org/conferences/annual-aiche-student-conference/2019/events/leadership-panel</a:t>
            </a:r>
          </a:p>
          <a:p>
            <a:endParaRPr lang="en-US" u="sng" dirty="0"/>
          </a:p>
        </p:txBody>
      </p:sp>
      <p:sp>
        <p:nvSpPr>
          <p:cNvPr id="4" name="Slide Number Placeholder 3"/>
          <p:cNvSpPr>
            <a:spLocks noGrp="1"/>
          </p:cNvSpPr>
          <p:nvPr>
            <p:ph type="sldNum" sz="quarter" idx="5"/>
          </p:nvPr>
        </p:nvSpPr>
        <p:spPr/>
        <p:txBody>
          <a:bodyPr/>
          <a:lstStyle/>
          <a:p>
            <a:fld id="{3CC4353F-48A4-49A1-870C-998F537C058F}" type="slidenum">
              <a:rPr lang="en-US" smtClean="0"/>
              <a:t>6</a:t>
            </a:fld>
            <a:endParaRPr lang="en-US"/>
          </a:p>
        </p:txBody>
      </p:sp>
    </p:spTree>
    <p:extLst>
      <p:ext uri="{BB962C8B-B14F-4D97-AF65-F5344CB8AC3E}">
        <p14:creationId xmlns:p14="http://schemas.microsoft.com/office/powerpoint/2010/main" val="356850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Recruitment Fair</a:t>
            </a:r>
            <a:endParaRPr lang="en-US" u="none" dirty="0"/>
          </a:p>
          <a:p>
            <a:r>
              <a:rPr lang="en-US" u="none" dirty="0"/>
              <a:t>During the recruitment fair, students will have the opportunity to meet with graduate schools and company recruiters. Learn from the graduate schools what their degree programs are and find out what open entry-level positions companies are looking to fill.</a:t>
            </a:r>
          </a:p>
          <a:p>
            <a:endParaRPr lang="en-US" u="none" dirty="0"/>
          </a:p>
          <a:p>
            <a:r>
              <a:rPr lang="en-US" u="none" dirty="0"/>
              <a:t>https://www.aiche.org/conferences/annual-aiche-student-conference/2019/events/2019-recruitment-fair</a:t>
            </a:r>
          </a:p>
          <a:p>
            <a:endParaRPr lang="en-US" u="none" dirty="0"/>
          </a:p>
          <a:p>
            <a:r>
              <a:rPr lang="en-US" u="sng" dirty="0"/>
              <a:t>Night of Networking</a:t>
            </a:r>
            <a:endParaRPr lang="en-US" u="none" dirty="0"/>
          </a:p>
          <a:p>
            <a:r>
              <a:rPr lang="en-US" u="none" dirty="0"/>
              <a:t>During this first ever event, meet other </a:t>
            </a:r>
            <a:r>
              <a:rPr lang="en-US" u="none" dirty="0" err="1"/>
              <a:t>ChemE’s</a:t>
            </a:r>
            <a:r>
              <a:rPr lang="en-US" u="none" dirty="0"/>
              <a:t> and expand your network over food and games.  There will also be a chance to win prizes.</a:t>
            </a:r>
          </a:p>
          <a:p>
            <a:endParaRPr lang="en-US" u="none" dirty="0"/>
          </a:p>
          <a:p>
            <a:r>
              <a:rPr lang="en-US" u="none" dirty="0"/>
              <a:t>https://www.aiche.org/conferences/annual-aiche-student-conference/2019/events/student-conference-night-networking</a:t>
            </a:r>
          </a:p>
        </p:txBody>
      </p:sp>
      <p:sp>
        <p:nvSpPr>
          <p:cNvPr id="4" name="Slide Number Placeholder 3"/>
          <p:cNvSpPr>
            <a:spLocks noGrp="1"/>
          </p:cNvSpPr>
          <p:nvPr>
            <p:ph type="sldNum" sz="quarter" idx="5"/>
          </p:nvPr>
        </p:nvSpPr>
        <p:spPr/>
        <p:txBody>
          <a:bodyPr/>
          <a:lstStyle/>
          <a:p>
            <a:fld id="{3CC4353F-48A4-49A1-870C-998F537C058F}" type="slidenum">
              <a:rPr lang="en-US" smtClean="0"/>
              <a:t>7</a:t>
            </a:fld>
            <a:endParaRPr lang="en-US"/>
          </a:p>
        </p:txBody>
      </p:sp>
    </p:spTree>
    <p:extLst>
      <p:ext uri="{BB962C8B-B14F-4D97-AF65-F5344CB8AC3E}">
        <p14:creationId xmlns:p14="http://schemas.microsoft.com/office/powerpoint/2010/main" val="256894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Chem-E-Car Competition</a:t>
            </a:r>
            <a:endParaRPr lang="en-US" u="none" dirty="0"/>
          </a:p>
          <a:p>
            <a:r>
              <a:rPr lang="en-US" u="none" dirty="0"/>
              <a:t>Student Chapters from around the world will compete in the poster and performance competitions. During this competition, teams will use their chemically powered car to carry a given load over a specified distance.</a:t>
            </a:r>
          </a:p>
          <a:p>
            <a:endParaRPr lang="en-US" u="none" dirty="0"/>
          </a:p>
          <a:p>
            <a:r>
              <a:rPr lang="en-US" u="none" dirty="0"/>
              <a:t>https://www.aiche.org/conferences/annual-aiche-student-conference/2019/events/2019-annual-student-conference-chem-e-car-competitionr</a:t>
            </a:r>
          </a:p>
          <a:p>
            <a:endParaRPr lang="en-US" u="none" dirty="0"/>
          </a:p>
          <a:p>
            <a:r>
              <a:rPr lang="en-US" u="sng" dirty="0" err="1"/>
              <a:t>ChemE</a:t>
            </a:r>
            <a:r>
              <a:rPr lang="en-US" u="sng" dirty="0"/>
              <a:t> Jeopardy</a:t>
            </a:r>
            <a:endParaRPr lang="en-US" u="none" dirty="0"/>
          </a:p>
          <a:p>
            <a:r>
              <a:rPr lang="en-US" u="none" dirty="0"/>
              <a:t>Winners of the regional </a:t>
            </a:r>
            <a:r>
              <a:rPr lang="en-US" u="none" dirty="0" err="1"/>
              <a:t>ChemE</a:t>
            </a:r>
            <a:r>
              <a:rPr lang="en-US" u="none" dirty="0"/>
              <a:t> Jeopardy competition will compete to become the 2019 </a:t>
            </a:r>
            <a:r>
              <a:rPr lang="en-US" u="none" dirty="0" err="1"/>
              <a:t>ChemE</a:t>
            </a:r>
            <a:r>
              <a:rPr lang="en-US" u="none" dirty="0"/>
              <a:t> Jeopardy World Champion. Based on the popular American game show “Jeopardy!”, teams will be quizzed on their knowledge of </a:t>
            </a:r>
            <a:r>
              <a:rPr lang="en-US" u="none" dirty="0" err="1"/>
              <a:t>ChemE</a:t>
            </a:r>
            <a:r>
              <a:rPr lang="en-US" u="none" dirty="0"/>
              <a:t> principles.</a:t>
            </a:r>
          </a:p>
          <a:p>
            <a:endParaRPr lang="en-US" u="none" dirty="0"/>
          </a:p>
          <a:p>
            <a:r>
              <a:rPr lang="en-US" u="none" dirty="0"/>
              <a:t>https://www.aiche.org/conferences/annual-aiche-student-conference/2019/events/cheme-jeopardy-competition</a:t>
            </a:r>
          </a:p>
          <a:p>
            <a:endParaRPr lang="en-US" u="none" dirty="0"/>
          </a:p>
          <a:p>
            <a:r>
              <a:rPr lang="en-US" u="sng" dirty="0"/>
              <a:t>K-12 STEM Outreach Competition</a:t>
            </a:r>
          </a:p>
          <a:p>
            <a:r>
              <a:rPr lang="en-US" u="none" dirty="0"/>
              <a:t>During this first ever conference event, teams will showcase their interactive STEM modules to hundreds of K-12 students, parents, educators, and AIChE members. Prizes will be awarded to the top teams.</a:t>
            </a:r>
          </a:p>
          <a:p>
            <a:endParaRPr lang="en-US" u="none" dirty="0"/>
          </a:p>
          <a:p>
            <a:r>
              <a:rPr lang="en-US" u="none" dirty="0"/>
              <a:t>https://www.aiche.org/resources/conferences/events/k-12/2019-11-10</a:t>
            </a:r>
          </a:p>
        </p:txBody>
      </p:sp>
      <p:sp>
        <p:nvSpPr>
          <p:cNvPr id="4" name="Slide Number Placeholder 3"/>
          <p:cNvSpPr>
            <a:spLocks noGrp="1"/>
          </p:cNvSpPr>
          <p:nvPr>
            <p:ph type="sldNum" sz="quarter" idx="5"/>
          </p:nvPr>
        </p:nvSpPr>
        <p:spPr/>
        <p:txBody>
          <a:bodyPr/>
          <a:lstStyle/>
          <a:p>
            <a:fld id="{3CC4353F-48A4-49A1-870C-998F537C058F}" type="slidenum">
              <a:rPr lang="en-US" smtClean="0"/>
              <a:t>8</a:t>
            </a:fld>
            <a:endParaRPr lang="en-US"/>
          </a:p>
        </p:txBody>
      </p:sp>
    </p:spTree>
    <p:extLst>
      <p:ext uri="{BB962C8B-B14F-4D97-AF65-F5344CB8AC3E}">
        <p14:creationId xmlns:p14="http://schemas.microsoft.com/office/powerpoint/2010/main" val="323684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Student Poster Competition</a:t>
            </a:r>
          </a:p>
          <a:p>
            <a:r>
              <a:rPr lang="en-US" u="none" dirty="0"/>
              <a:t>The ASC poster competition is the largest research forum specifically for </a:t>
            </a:r>
            <a:r>
              <a:rPr lang="en-US" u="none" dirty="0" err="1"/>
              <a:t>chemE</a:t>
            </a:r>
            <a:r>
              <a:rPr lang="en-US" u="none" dirty="0"/>
              <a:t> undergrads. This research competition is open to any undergraduate student.</a:t>
            </a:r>
          </a:p>
          <a:p>
            <a:endParaRPr lang="en-US" u="none" dirty="0"/>
          </a:p>
          <a:p>
            <a:r>
              <a:rPr lang="en-US" u="none" dirty="0"/>
              <a:t>https://www.aiche.org/conferences/annual-aiche-student-conference/2019/events/2019-undergraduate-student-poster-competition</a:t>
            </a:r>
          </a:p>
          <a:p>
            <a:endParaRPr lang="en-US" u="sng" dirty="0"/>
          </a:p>
          <a:p>
            <a:r>
              <a:rPr lang="en-US" u="sng" dirty="0"/>
              <a:t>Student Paper Competition</a:t>
            </a:r>
          </a:p>
          <a:p>
            <a:r>
              <a:rPr lang="en-US" u="none" dirty="0"/>
              <a:t>The winner of each regional competition is invited to present their research during the ASC. The top three papers will be awarded cash prizes, which are sponsored by Omega Chi Epsilon.</a:t>
            </a:r>
          </a:p>
          <a:p>
            <a:endParaRPr lang="en-US" u="none" dirty="0"/>
          </a:p>
          <a:p>
            <a:r>
              <a:rPr lang="en-US" u="none" dirty="0"/>
              <a:t>https://www.aiche.org/conferences/annual-aiche-student-conference/2019/events/student-paper-competition</a:t>
            </a:r>
          </a:p>
          <a:p>
            <a:endParaRPr lang="en-US" u="none" dirty="0"/>
          </a:p>
          <a:p>
            <a:r>
              <a:rPr lang="en-US" u="sng" dirty="0"/>
              <a:t>Student Design Competition</a:t>
            </a:r>
          </a:p>
          <a:p>
            <a:r>
              <a:rPr lang="en-US" u="none" dirty="0"/>
              <a:t>The individual and team winners from the 2019 Student Design Competition are invited to present their solutions during the ASC.</a:t>
            </a:r>
          </a:p>
          <a:p>
            <a:endParaRPr lang="en-US" u="none" dirty="0"/>
          </a:p>
          <a:p>
            <a:r>
              <a:rPr lang="en-US" u="none" dirty="0"/>
              <a:t>https://www.aiche.org/conferences/annual-aiche-student-conference/2019/events/student-design-competition</a:t>
            </a:r>
          </a:p>
        </p:txBody>
      </p:sp>
      <p:sp>
        <p:nvSpPr>
          <p:cNvPr id="4" name="Slide Number Placeholder 3"/>
          <p:cNvSpPr>
            <a:spLocks noGrp="1"/>
          </p:cNvSpPr>
          <p:nvPr>
            <p:ph type="sldNum" sz="quarter" idx="5"/>
          </p:nvPr>
        </p:nvSpPr>
        <p:spPr/>
        <p:txBody>
          <a:bodyPr/>
          <a:lstStyle/>
          <a:p>
            <a:fld id="{3CC4353F-48A4-49A1-870C-998F537C058F}" type="slidenum">
              <a:rPr lang="en-US" smtClean="0"/>
              <a:t>9</a:t>
            </a:fld>
            <a:endParaRPr lang="en-US"/>
          </a:p>
        </p:txBody>
      </p:sp>
    </p:spTree>
    <p:extLst>
      <p:ext uri="{BB962C8B-B14F-4D97-AF65-F5344CB8AC3E}">
        <p14:creationId xmlns:p14="http://schemas.microsoft.com/office/powerpoint/2010/main" val="240517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605088"/>
            <a:ext cx="10058400" cy="976537"/>
          </a:xfrm>
        </p:spPr>
        <p:txBody>
          <a:bodyPr anchor="b">
            <a:normAutofit/>
          </a:bodyPr>
          <a:lstStyle>
            <a:lvl1pPr algn="l">
              <a:lnSpc>
                <a:spcPct val="85000"/>
              </a:lnSpc>
              <a:defRPr sz="6000" spc="-50" baseline="0">
                <a:solidFill>
                  <a:srgbClr val="003A5D"/>
                </a:solidFill>
              </a:defRPr>
            </a:lvl1pPr>
          </a:lstStyle>
          <a:p>
            <a:r>
              <a:rPr lang="en-US" dirty="0"/>
              <a:t>Click to edit Master title style</a:t>
            </a:r>
          </a:p>
        </p:txBody>
      </p:sp>
      <p:sp>
        <p:nvSpPr>
          <p:cNvPr id="3" name="Subtitle 2"/>
          <p:cNvSpPr>
            <a:spLocks noGrp="1"/>
          </p:cNvSpPr>
          <p:nvPr>
            <p:ph type="subTitle" idx="1"/>
          </p:nvPr>
        </p:nvSpPr>
        <p:spPr>
          <a:xfrm>
            <a:off x="1100051" y="3712135"/>
            <a:ext cx="10058400" cy="1143000"/>
          </a:xfrm>
        </p:spPr>
        <p:txBody>
          <a:bodyPr lIns="91440" rIns="91440">
            <a:normAutofit/>
          </a:bodyPr>
          <a:lstStyle>
            <a:lvl1pPr marL="0" indent="0" algn="l">
              <a:buNone/>
              <a:defRPr sz="2400" cap="none" spc="0" baseline="0">
                <a:solidFill>
                  <a:srgbClr val="5CAEE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359991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17">
            <a:extLst>
              <a:ext uri="{FF2B5EF4-FFF2-40B4-BE49-F238E27FC236}">
                <a16:creationId xmlns:a16="http://schemas.microsoft.com/office/drawing/2014/main" id="{97301A96-BB73-4729-8CCA-7A40420286F6}"/>
              </a:ext>
            </a:extLst>
          </p:cNvPr>
          <p:cNvSpPr>
            <a:spLocks noGrp="1"/>
          </p:cNvSpPr>
          <p:nvPr>
            <p:ph type="ftr" sz="quarter" idx="11"/>
          </p:nvPr>
        </p:nvSpPr>
        <p:spPr>
          <a:xfrm>
            <a:off x="3686185" y="6459785"/>
            <a:ext cx="4822804" cy="365125"/>
          </a:xfrm>
          <a:prstGeom prst="rect">
            <a:avLst/>
          </a:prstGeom>
        </p:spPr>
        <p:txBody>
          <a:bodyPr/>
          <a:lstStyle>
            <a:lvl1pPr>
              <a:defRPr sz="1400"/>
            </a:lvl1pPr>
          </a:lstStyle>
          <a:p>
            <a:r>
              <a:rPr lang="en-US" dirty="0"/>
              <a:t>2019 AIChE Annual Student Conference</a:t>
            </a:r>
          </a:p>
        </p:txBody>
      </p:sp>
      <p:sp>
        <p:nvSpPr>
          <p:cNvPr id="19" name="Slide Number Placeholder 18">
            <a:extLst>
              <a:ext uri="{FF2B5EF4-FFF2-40B4-BE49-F238E27FC236}">
                <a16:creationId xmlns:a16="http://schemas.microsoft.com/office/drawing/2014/main" id="{2D85B32A-104C-4794-AE4A-25497D88FCC0}"/>
              </a:ext>
            </a:extLst>
          </p:cNvPr>
          <p:cNvSpPr>
            <a:spLocks noGrp="1"/>
          </p:cNvSpPr>
          <p:nvPr>
            <p:ph type="sldNum" sz="quarter" idx="12"/>
          </p:nvPr>
        </p:nvSpPr>
        <p:spPr>
          <a:xfrm>
            <a:off x="9900458" y="6459785"/>
            <a:ext cx="1312025" cy="365125"/>
          </a:xfrm>
          <a:prstGeom prst="rect">
            <a:avLst/>
          </a:prstGeom>
        </p:spPr>
        <p:txBody>
          <a:bodyPr/>
          <a:lstStyle>
            <a:lvl1pPr>
              <a:defRPr sz="1400"/>
            </a:lvl1pPr>
          </a:lstStyle>
          <a:p>
            <a:fld id="{0BC0F73C-629A-409D-8A93-963871AF3168}" type="slidenum">
              <a:rPr lang="en-US" smtClean="0"/>
              <a:pPr/>
              <a:t>‹#›</a:t>
            </a:fld>
            <a:endParaRPr lang="en-US" dirty="0"/>
          </a:p>
        </p:txBody>
      </p:sp>
    </p:spTree>
    <p:extLst>
      <p:ext uri="{BB962C8B-B14F-4D97-AF65-F5344CB8AC3E}">
        <p14:creationId xmlns:p14="http://schemas.microsoft.com/office/powerpoint/2010/main" val="409044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15050"/>
            <a:ext cx="10058400" cy="1450757"/>
          </a:xfrm>
        </p:spPr>
        <p:txBody>
          <a:bodyPr/>
          <a:lstStyle/>
          <a:p>
            <a:r>
              <a:rPr lang="en-US" dirty="0"/>
              <a:t>Click to edit Master title style</a:t>
            </a:r>
          </a:p>
        </p:txBody>
      </p:sp>
      <p:sp>
        <p:nvSpPr>
          <p:cNvPr id="3" name="Content Placeholder 2"/>
          <p:cNvSpPr>
            <a:spLocks noGrp="1"/>
          </p:cNvSpPr>
          <p:nvPr>
            <p:ph idx="1" hasCustomPrompt="1"/>
          </p:nvPr>
        </p:nvSpPr>
        <p:spPr>
          <a:xfrm>
            <a:off x="1097280" y="1538088"/>
            <a:ext cx="10058400" cy="4023360"/>
          </a:xfrm>
        </p:spPr>
        <p:txBody>
          <a:bodyPr/>
          <a:lstStyle>
            <a:lvl1pPr>
              <a:defRPr/>
            </a:lvl1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lvl1pPr>
              <a:defRPr/>
            </a:lvl1pPr>
          </a:lstStyle>
          <a:p>
            <a:r>
              <a:rPr lang="en-US" dirty="0"/>
              <a:t>2019 AIChE Annual Student Conference</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7785734-0CF6-4DB2-BFC5-3B0889C50ADF}" type="slidenum">
              <a:rPr lang="en-US" smtClean="0"/>
              <a:t>‹#›</a:t>
            </a:fld>
            <a:endParaRPr lang="en-US"/>
          </a:p>
        </p:txBody>
      </p:sp>
      <p:sp>
        <p:nvSpPr>
          <p:cNvPr id="7" name="Footer Placeholder 4">
            <a:extLst>
              <a:ext uri="{FF2B5EF4-FFF2-40B4-BE49-F238E27FC236}">
                <a16:creationId xmlns:a16="http://schemas.microsoft.com/office/drawing/2014/main" id="{023BA6A7-29A5-429B-A0F6-19E71239BAF4}"/>
              </a:ext>
            </a:extLst>
          </p:cNvPr>
          <p:cNvSpPr txBox="1">
            <a:spLocks/>
          </p:cNvSpPr>
          <p:nvPr userDrawn="1"/>
        </p:nvSpPr>
        <p:spPr>
          <a:xfrm>
            <a:off x="-531357" y="6459784"/>
            <a:ext cx="4822804" cy="365125"/>
          </a:xfrm>
          <a:prstGeom prst="rect">
            <a:avLst/>
          </a:prstGeom>
        </p:spPr>
        <p:txBody>
          <a:bodyPr anchor="t"/>
          <a:lstStyle>
            <a:defPPr>
              <a:defRPr lang="en-US"/>
            </a:defPPr>
            <a:lvl1pPr marL="0" algn="ctr" defTabSz="4572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aiche.org/</a:t>
            </a:r>
            <a:r>
              <a:rPr lang="en-US" dirty="0" err="1"/>
              <a:t>asc</a:t>
            </a:r>
            <a:endParaRPr lang="en-US" dirty="0"/>
          </a:p>
        </p:txBody>
      </p:sp>
    </p:spTree>
    <p:extLst>
      <p:ext uri="{BB962C8B-B14F-4D97-AF65-F5344CB8AC3E}">
        <p14:creationId xmlns:p14="http://schemas.microsoft.com/office/powerpoint/2010/main" val="337381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563880"/>
            <a:ext cx="4937760" cy="43052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563880"/>
            <a:ext cx="4937760" cy="43052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lvl1pPr>
              <a:defRPr/>
            </a:lvl1pPr>
          </a:lstStyle>
          <a:p>
            <a:r>
              <a:rPr lang="en-US" dirty="0"/>
              <a:t>2019 AIChE Annual Student Conference</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7785734-0CF6-4DB2-BFC5-3B0889C50ADF}" type="slidenum">
              <a:rPr lang="en-US" smtClean="0"/>
              <a:t>‹#›</a:t>
            </a:fld>
            <a:endParaRPr lang="en-US"/>
          </a:p>
        </p:txBody>
      </p:sp>
      <p:sp>
        <p:nvSpPr>
          <p:cNvPr id="9" name="Title 1">
            <a:extLst>
              <a:ext uri="{FF2B5EF4-FFF2-40B4-BE49-F238E27FC236}">
                <a16:creationId xmlns:a16="http://schemas.microsoft.com/office/drawing/2014/main" id="{83089BCE-9DD4-4CCD-9876-222D876623BF}"/>
              </a:ext>
            </a:extLst>
          </p:cNvPr>
          <p:cNvSpPr>
            <a:spLocks noGrp="1"/>
          </p:cNvSpPr>
          <p:nvPr>
            <p:ph type="title"/>
          </p:nvPr>
        </p:nvSpPr>
        <p:spPr>
          <a:xfrm>
            <a:off x="1097280" y="-140688"/>
            <a:ext cx="10058400" cy="1450757"/>
          </a:xfrm>
        </p:spPr>
        <p:txBody>
          <a:bodyPr/>
          <a:lstStyle/>
          <a:p>
            <a:r>
              <a:rPr lang="en-US"/>
              <a:t>Click to edit Master title style</a:t>
            </a:r>
            <a:endParaRPr lang="en-US" dirty="0"/>
          </a:p>
        </p:txBody>
      </p:sp>
    </p:spTree>
    <p:extLst>
      <p:ext uri="{BB962C8B-B14F-4D97-AF65-F5344CB8AC3E}">
        <p14:creationId xmlns:p14="http://schemas.microsoft.com/office/powerpoint/2010/main" val="165524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lvl1pPr>
              <a:defRPr/>
            </a:lvl1pPr>
          </a:lstStyle>
          <a:p>
            <a:r>
              <a:rPr lang="en-US" dirty="0"/>
              <a:t>2019 AIChE Annual Student Conference</a:t>
            </a:r>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7785734-0CF6-4DB2-BFC5-3B0889C50ADF}" type="slidenum">
              <a:rPr lang="en-US" smtClean="0"/>
              <a:t>‹#›</a:t>
            </a:fld>
            <a:endParaRPr lang="en-US"/>
          </a:p>
        </p:txBody>
      </p:sp>
    </p:spTree>
    <p:extLst>
      <p:ext uri="{BB962C8B-B14F-4D97-AF65-F5344CB8AC3E}">
        <p14:creationId xmlns:p14="http://schemas.microsoft.com/office/powerpoint/2010/main" val="333697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r>
              <a:rPr lang="en-US" dirty="0"/>
              <a:t>2019 AIChE Annual Student Conference</a:t>
            </a:r>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7785734-0CF6-4DB2-BFC5-3B0889C50ADF}" type="slidenum">
              <a:rPr lang="en-US" smtClean="0"/>
              <a:t>‹#›</a:t>
            </a:fld>
            <a:endParaRPr lang="en-US"/>
          </a:p>
        </p:txBody>
      </p:sp>
    </p:spTree>
    <p:extLst>
      <p:ext uri="{BB962C8B-B14F-4D97-AF65-F5344CB8AC3E}">
        <p14:creationId xmlns:p14="http://schemas.microsoft.com/office/powerpoint/2010/main" val="1210771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40688"/>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80817"/>
            <a:ext cx="10058400" cy="4023360"/>
          </a:xfrm>
          <a:prstGeom prst="rect">
            <a:avLst/>
          </a:prstGeom>
        </p:spPr>
        <p:txBody>
          <a:bodyPr vert="horz" lIns="0" tIns="45720" rIns="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31055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FB6D6C-A1AE-4F7E-BD44-2DB7CEDD259C}"/>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EBB91252-944D-44C7-8884-2F43D2EBE6CE}"/>
              </a:ext>
            </a:extLst>
          </p:cNvPr>
          <p:cNvSpPr/>
          <p:nvPr userDrawn="1"/>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ooter Placeholder 17">
            <a:extLst>
              <a:ext uri="{FF2B5EF4-FFF2-40B4-BE49-F238E27FC236}">
                <a16:creationId xmlns:a16="http://schemas.microsoft.com/office/drawing/2014/main" id="{654C8F60-19F8-453E-B961-18C36D7E695E}"/>
              </a:ext>
            </a:extLst>
          </p:cNvPr>
          <p:cNvSpPr>
            <a:spLocks noGrp="1"/>
          </p:cNvSpPr>
          <p:nvPr>
            <p:ph type="ftr" sz="quarter" idx="11"/>
          </p:nvPr>
        </p:nvSpPr>
        <p:spPr>
          <a:xfrm>
            <a:off x="3686185" y="6485422"/>
            <a:ext cx="4822804" cy="365125"/>
          </a:xfrm>
          <a:prstGeom prst="rect">
            <a:avLst/>
          </a:prstGeom>
        </p:spPr>
        <p:txBody>
          <a:bodyPr anchor="t"/>
          <a:lstStyle>
            <a:lvl1pPr algn="ctr">
              <a:defRPr sz="1400">
                <a:solidFill>
                  <a:schemeClr val="bg1"/>
                </a:solidFill>
                <a:latin typeface="Arial" panose="020B0604020202020204" pitchFamily="34" charset="0"/>
                <a:cs typeface="Arial" panose="020B0604020202020204" pitchFamily="34" charset="0"/>
              </a:defRPr>
            </a:lvl1pPr>
          </a:lstStyle>
          <a:p>
            <a:r>
              <a:rPr lang="en-US" dirty="0"/>
              <a:t>2019 AIChE Annual Student Conference</a:t>
            </a:r>
          </a:p>
        </p:txBody>
      </p:sp>
      <p:sp>
        <p:nvSpPr>
          <p:cNvPr id="15" name="Slide Number Placeholder 18">
            <a:extLst>
              <a:ext uri="{FF2B5EF4-FFF2-40B4-BE49-F238E27FC236}">
                <a16:creationId xmlns:a16="http://schemas.microsoft.com/office/drawing/2014/main" id="{8C1443AA-B698-4544-BB35-49A39E07FDA9}"/>
              </a:ext>
            </a:extLst>
          </p:cNvPr>
          <p:cNvSpPr>
            <a:spLocks noGrp="1"/>
          </p:cNvSpPr>
          <p:nvPr>
            <p:ph type="sldNum" sz="quarter" idx="12"/>
          </p:nvPr>
        </p:nvSpPr>
        <p:spPr>
          <a:xfrm>
            <a:off x="9900458" y="6485422"/>
            <a:ext cx="1312025" cy="365125"/>
          </a:xfrm>
          <a:prstGeom prst="rect">
            <a:avLst/>
          </a:prstGeom>
        </p:spPr>
        <p:txBody>
          <a:bodyPr anchor="t"/>
          <a:lstStyle>
            <a:lvl1pPr algn="ctr">
              <a:defRPr sz="1400">
                <a:solidFill>
                  <a:schemeClr val="bg1"/>
                </a:solidFill>
                <a:latin typeface="Arial" panose="020B0604020202020204" pitchFamily="34" charset="0"/>
                <a:cs typeface="Arial" panose="020B0604020202020204" pitchFamily="34" charset="0"/>
              </a:defRPr>
            </a:lvl1pPr>
          </a:lstStyle>
          <a:p>
            <a:fld id="{0BC0F73C-629A-409D-8A93-963871AF3168}" type="slidenum">
              <a:rPr lang="en-US" smtClean="0"/>
              <a:pPr/>
              <a:t>‹#›</a:t>
            </a:fld>
            <a:endParaRPr lang="en-US" dirty="0"/>
          </a:p>
        </p:txBody>
      </p:sp>
    </p:spTree>
    <p:extLst>
      <p:ext uri="{BB962C8B-B14F-4D97-AF65-F5344CB8AC3E}">
        <p14:creationId xmlns:p14="http://schemas.microsoft.com/office/powerpoint/2010/main" val="1736641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20" r:id="rId4"/>
    <p:sldLayoutId id="2147483721" r:id="rId5"/>
  </p:sldLayoutIdLst>
  <p:hf hdr="0"/>
  <p:txStyles>
    <p:titleStyle>
      <a:lvl1pPr algn="l" defTabSz="914400" rtl="0" eaLnBrk="1" latinLnBrk="0" hangingPunct="1">
        <a:lnSpc>
          <a:spcPct val="85000"/>
        </a:lnSpc>
        <a:spcBef>
          <a:spcPct val="0"/>
        </a:spcBef>
        <a:buNone/>
        <a:defRPr sz="4800" kern="1200" spc="-50" baseline="0">
          <a:solidFill>
            <a:srgbClr val="003A5D"/>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83DD-7CA8-43F4-9143-DE80DBF5E8A2}"/>
              </a:ext>
            </a:extLst>
          </p:cNvPr>
          <p:cNvSpPr>
            <a:spLocks noGrp="1"/>
          </p:cNvSpPr>
          <p:nvPr>
            <p:ph type="ctrTitle"/>
          </p:nvPr>
        </p:nvSpPr>
        <p:spPr>
          <a:xfrm>
            <a:off x="1097279" y="2605088"/>
            <a:ext cx="10205129" cy="976537"/>
          </a:xfrm>
        </p:spPr>
        <p:txBody>
          <a:bodyPr>
            <a:normAutofit fontScale="90000"/>
          </a:bodyPr>
          <a:lstStyle/>
          <a:p>
            <a:r>
              <a:rPr lang="en-US" dirty="0"/>
              <a:t>2019 Annual Student Conference</a:t>
            </a:r>
          </a:p>
        </p:txBody>
      </p:sp>
      <p:sp>
        <p:nvSpPr>
          <p:cNvPr id="3" name="Subtitle 2">
            <a:extLst>
              <a:ext uri="{FF2B5EF4-FFF2-40B4-BE49-F238E27FC236}">
                <a16:creationId xmlns:a16="http://schemas.microsoft.com/office/drawing/2014/main" id="{D032525D-D4E2-49AD-BE57-EEA90556CC2D}"/>
              </a:ext>
            </a:extLst>
          </p:cNvPr>
          <p:cNvSpPr>
            <a:spLocks noGrp="1"/>
          </p:cNvSpPr>
          <p:nvPr>
            <p:ph type="subTitle" idx="1"/>
          </p:nvPr>
        </p:nvSpPr>
        <p:spPr/>
        <p:txBody>
          <a:bodyPr/>
          <a:lstStyle/>
          <a:p>
            <a:r>
              <a:rPr lang="en-US" dirty="0"/>
              <a:t>AIChE Executive Student Committee</a:t>
            </a:r>
          </a:p>
        </p:txBody>
      </p:sp>
      <p:sp>
        <p:nvSpPr>
          <p:cNvPr id="5" name="Slide Number Placeholder 4">
            <a:extLst>
              <a:ext uri="{FF2B5EF4-FFF2-40B4-BE49-F238E27FC236}">
                <a16:creationId xmlns:a16="http://schemas.microsoft.com/office/drawing/2014/main" id="{F2E108C3-1787-4AE5-9DE5-9263E7CBEBDA}"/>
              </a:ext>
            </a:extLst>
          </p:cNvPr>
          <p:cNvSpPr>
            <a:spLocks noGrp="1"/>
          </p:cNvSpPr>
          <p:nvPr>
            <p:ph type="sldNum" sz="quarter" idx="12"/>
          </p:nvPr>
        </p:nvSpPr>
        <p:spPr/>
        <p:txBody>
          <a:bodyPr/>
          <a:lstStyle/>
          <a:p>
            <a:fld id="{0BC0F73C-629A-409D-8A93-963871AF3168}" type="slidenum">
              <a:rPr lang="en-US" smtClean="0"/>
              <a:pPr/>
              <a:t>1</a:t>
            </a:fld>
            <a:endParaRPr lang="en-US" dirty="0"/>
          </a:p>
        </p:txBody>
      </p:sp>
    </p:spTree>
    <p:extLst>
      <p:ext uri="{BB962C8B-B14F-4D97-AF65-F5344CB8AC3E}">
        <p14:creationId xmlns:p14="http://schemas.microsoft.com/office/powerpoint/2010/main" val="343325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D252-96A4-402B-8DF8-4839EAE50C83}"/>
              </a:ext>
            </a:extLst>
          </p:cNvPr>
          <p:cNvSpPr>
            <a:spLocks noGrp="1"/>
          </p:cNvSpPr>
          <p:nvPr>
            <p:ph type="title"/>
          </p:nvPr>
        </p:nvSpPr>
        <p:spPr/>
        <p:txBody>
          <a:bodyPr/>
          <a:lstStyle/>
          <a:p>
            <a:r>
              <a:rPr lang="en-US" dirty="0"/>
              <a:t>Ticketed Events</a:t>
            </a:r>
          </a:p>
        </p:txBody>
      </p:sp>
      <p:sp>
        <p:nvSpPr>
          <p:cNvPr id="3" name="Content Placeholder 2">
            <a:extLst>
              <a:ext uri="{FF2B5EF4-FFF2-40B4-BE49-F238E27FC236}">
                <a16:creationId xmlns:a16="http://schemas.microsoft.com/office/drawing/2014/main" id="{C8BC42B0-D1CF-4142-A800-EE23A60F1EF2}"/>
              </a:ext>
            </a:extLst>
          </p:cNvPr>
          <p:cNvSpPr>
            <a:spLocks noGrp="1"/>
          </p:cNvSpPr>
          <p:nvPr>
            <p:ph idx="1"/>
          </p:nvPr>
        </p:nvSpPr>
        <p:spPr/>
        <p:txBody>
          <a:bodyPr/>
          <a:lstStyle/>
          <a:p>
            <a:pPr>
              <a:lnSpc>
                <a:spcPct val="100000"/>
              </a:lnSpc>
            </a:pPr>
            <a:r>
              <a:rPr lang="en-US" dirty="0"/>
              <a:t> Some events are ticketed:</a:t>
            </a:r>
          </a:p>
          <a:p>
            <a:pPr lvl="1">
              <a:lnSpc>
                <a:spcPct val="100000"/>
              </a:lnSpc>
            </a:pPr>
            <a:r>
              <a:rPr lang="en-US" dirty="0"/>
              <a:t> Graduating Senior Networking Mixer ($5)</a:t>
            </a:r>
          </a:p>
          <a:p>
            <a:pPr lvl="1">
              <a:lnSpc>
                <a:spcPct val="100000"/>
              </a:lnSpc>
            </a:pPr>
            <a:r>
              <a:rPr lang="en-US" dirty="0"/>
              <a:t> Annual Student Conference Welcome Breakfast &amp; Keynote Address ($0)</a:t>
            </a:r>
          </a:p>
          <a:p>
            <a:pPr lvl="1">
              <a:lnSpc>
                <a:spcPct val="100000"/>
              </a:lnSpc>
            </a:pPr>
            <a:r>
              <a:rPr lang="en-US" dirty="0"/>
              <a:t> Annual Student Conference Lunch ($0)</a:t>
            </a:r>
          </a:p>
          <a:p>
            <a:pPr lvl="1">
              <a:lnSpc>
                <a:spcPct val="100000"/>
              </a:lnSpc>
            </a:pPr>
            <a:r>
              <a:rPr lang="en-US" dirty="0"/>
              <a:t> LGBTQ+ &amp; Allies Ice Cream Social ($0)</a:t>
            </a:r>
          </a:p>
          <a:p>
            <a:pPr lvl="1">
              <a:lnSpc>
                <a:spcPct val="100000"/>
              </a:lnSpc>
            </a:pPr>
            <a:r>
              <a:rPr lang="en-US" dirty="0"/>
              <a:t> Undergraduate Professional Workshop for Women &amp; Minorities ($5)</a:t>
            </a:r>
          </a:p>
          <a:p>
            <a:pPr lvl="1">
              <a:lnSpc>
                <a:spcPct val="100000"/>
              </a:lnSpc>
            </a:pPr>
            <a:r>
              <a:rPr lang="en-US" dirty="0"/>
              <a:t> MAC Real Talk Speed Mentoring ($5)</a:t>
            </a:r>
          </a:p>
          <a:p>
            <a:pPr>
              <a:lnSpc>
                <a:spcPct val="100000"/>
              </a:lnSpc>
            </a:pPr>
            <a:r>
              <a:rPr lang="en-US" dirty="0"/>
              <a:t> To attend one or more of these events, indicate such during your registration</a:t>
            </a:r>
          </a:p>
        </p:txBody>
      </p:sp>
      <p:sp>
        <p:nvSpPr>
          <p:cNvPr id="4" name="Footer Placeholder 3">
            <a:extLst>
              <a:ext uri="{FF2B5EF4-FFF2-40B4-BE49-F238E27FC236}">
                <a16:creationId xmlns:a16="http://schemas.microsoft.com/office/drawing/2014/main" id="{72640552-6429-4173-9536-FB7982E346AF}"/>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F1B744F7-7E12-4A74-B035-949A79FB4787}"/>
              </a:ext>
            </a:extLst>
          </p:cNvPr>
          <p:cNvSpPr>
            <a:spLocks noGrp="1"/>
          </p:cNvSpPr>
          <p:nvPr>
            <p:ph type="sldNum" sz="quarter" idx="12"/>
          </p:nvPr>
        </p:nvSpPr>
        <p:spPr/>
        <p:txBody>
          <a:bodyPr/>
          <a:lstStyle/>
          <a:p>
            <a:fld id="{E7785734-0CF6-4DB2-BFC5-3B0889C50ADF}" type="slidenum">
              <a:rPr lang="en-US" smtClean="0"/>
              <a:t>10</a:t>
            </a:fld>
            <a:endParaRPr lang="en-US"/>
          </a:p>
        </p:txBody>
      </p:sp>
    </p:spTree>
    <p:extLst>
      <p:ext uri="{BB962C8B-B14F-4D97-AF65-F5344CB8AC3E}">
        <p14:creationId xmlns:p14="http://schemas.microsoft.com/office/powerpoint/2010/main" val="370053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8E20-CD2A-49A1-9B29-51CDB0AB89F1}"/>
              </a:ext>
            </a:extLst>
          </p:cNvPr>
          <p:cNvSpPr>
            <a:spLocks noGrp="1"/>
          </p:cNvSpPr>
          <p:nvPr>
            <p:ph type="title"/>
          </p:nvPr>
        </p:nvSpPr>
        <p:spPr/>
        <p:txBody>
          <a:bodyPr/>
          <a:lstStyle/>
          <a:p>
            <a:r>
              <a:rPr lang="en-US" dirty="0"/>
              <a:t>Registration Information</a:t>
            </a:r>
          </a:p>
        </p:txBody>
      </p:sp>
      <p:sp>
        <p:nvSpPr>
          <p:cNvPr id="3" name="Content Placeholder 2">
            <a:extLst>
              <a:ext uri="{FF2B5EF4-FFF2-40B4-BE49-F238E27FC236}">
                <a16:creationId xmlns:a16="http://schemas.microsoft.com/office/drawing/2014/main" id="{C732D044-9B05-4729-9831-E1300E44D1CB}"/>
              </a:ext>
            </a:extLst>
          </p:cNvPr>
          <p:cNvSpPr>
            <a:spLocks noGrp="1"/>
          </p:cNvSpPr>
          <p:nvPr>
            <p:ph idx="1"/>
          </p:nvPr>
        </p:nvSpPr>
        <p:spPr>
          <a:xfrm>
            <a:off x="1097280" y="3429000"/>
            <a:ext cx="10058400" cy="2769781"/>
          </a:xfrm>
        </p:spPr>
        <p:txBody>
          <a:bodyPr>
            <a:normAutofit/>
          </a:bodyPr>
          <a:lstStyle/>
          <a:p>
            <a:pPr>
              <a:lnSpc>
                <a:spcPct val="100000"/>
              </a:lnSpc>
            </a:pPr>
            <a:r>
              <a:rPr lang="en-US" dirty="0"/>
              <a:t> Registration includes:</a:t>
            </a:r>
          </a:p>
          <a:p>
            <a:pPr lvl="1">
              <a:lnSpc>
                <a:spcPct val="100000"/>
              </a:lnSpc>
            </a:pPr>
            <a:r>
              <a:rPr lang="en-US" dirty="0"/>
              <a:t>Access to all ASC events</a:t>
            </a:r>
          </a:p>
          <a:p>
            <a:pPr lvl="1">
              <a:lnSpc>
                <a:spcPct val="100000"/>
              </a:lnSpc>
            </a:pPr>
            <a:r>
              <a:rPr lang="en-US" dirty="0"/>
              <a:t>Access to the Annual Meeting</a:t>
            </a:r>
          </a:p>
          <a:p>
            <a:pPr>
              <a:lnSpc>
                <a:spcPct val="100000"/>
              </a:lnSpc>
            </a:pPr>
            <a:r>
              <a:rPr lang="en-US" dirty="0"/>
              <a:t> Invitation Letter</a:t>
            </a:r>
          </a:p>
          <a:p>
            <a:pPr lvl="1">
              <a:lnSpc>
                <a:spcPct val="100000"/>
              </a:lnSpc>
            </a:pPr>
            <a:r>
              <a:rPr lang="en-US" dirty="0"/>
              <a:t>An invitation letter can be requested via an online form</a:t>
            </a:r>
          </a:p>
          <a:p>
            <a:pPr lvl="1">
              <a:lnSpc>
                <a:spcPct val="100000"/>
              </a:lnSpc>
            </a:pPr>
            <a:r>
              <a:rPr lang="en-US" dirty="0"/>
              <a:t>Refer to instructions on ASC registration page</a:t>
            </a:r>
          </a:p>
        </p:txBody>
      </p:sp>
      <p:sp>
        <p:nvSpPr>
          <p:cNvPr id="4" name="Footer Placeholder 3">
            <a:extLst>
              <a:ext uri="{FF2B5EF4-FFF2-40B4-BE49-F238E27FC236}">
                <a16:creationId xmlns:a16="http://schemas.microsoft.com/office/drawing/2014/main" id="{6999137E-2D01-4278-A41A-3F26CE78B429}"/>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029A53B2-AE80-4C69-9F6D-256BEB49F7AE}"/>
              </a:ext>
            </a:extLst>
          </p:cNvPr>
          <p:cNvSpPr>
            <a:spLocks noGrp="1"/>
          </p:cNvSpPr>
          <p:nvPr>
            <p:ph type="sldNum" sz="quarter" idx="12"/>
          </p:nvPr>
        </p:nvSpPr>
        <p:spPr/>
        <p:txBody>
          <a:bodyPr/>
          <a:lstStyle/>
          <a:p>
            <a:fld id="{E7785734-0CF6-4DB2-BFC5-3B0889C50ADF}" type="slidenum">
              <a:rPr lang="en-US" smtClean="0"/>
              <a:t>11</a:t>
            </a:fld>
            <a:endParaRPr lang="en-US"/>
          </a:p>
        </p:txBody>
      </p:sp>
      <p:graphicFrame>
        <p:nvGraphicFramePr>
          <p:cNvPr id="6" name="Content Placeholder 5">
            <a:extLst>
              <a:ext uri="{FF2B5EF4-FFF2-40B4-BE49-F238E27FC236}">
                <a16:creationId xmlns:a16="http://schemas.microsoft.com/office/drawing/2014/main" id="{1A03944A-C248-4C88-A254-C4243B1B2172}"/>
              </a:ext>
            </a:extLst>
          </p:cNvPr>
          <p:cNvGraphicFramePr>
            <a:graphicFrameLocks/>
          </p:cNvGraphicFramePr>
          <p:nvPr>
            <p:extLst>
              <p:ext uri="{D42A27DB-BD31-4B8C-83A1-F6EECF244321}">
                <p14:modId xmlns:p14="http://schemas.microsoft.com/office/powerpoint/2010/main" val="401788074"/>
              </p:ext>
            </p:extLst>
          </p:nvPr>
        </p:nvGraphicFramePr>
        <p:xfrm>
          <a:off x="3164210" y="1713674"/>
          <a:ext cx="5863580" cy="1320800"/>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879296976"/>
                    </a:ext>
                  </a:extLst>
                </a:gridCol>
                <a:gridCol w="1286539">
                  <a:extLst>
                    <a:ext uri="{9D8B030D-6E8A-4147-A177-3AD203B41FA5}">
                      <a16:colId xmlns:a16="http://schemas.microsoft.com/office/drawing/2014/main" val="3645896544"/>
                    </a:ext>
                  </a:extLst>
                </a:gridCol>
                <a:gridCol w="1190847">
                  <a:extLst>
                    <a:ext uri="{9D8B030D-6E8A-4147-A177-3AD203B41FA5}">
                      <a16:colId xmlns:a16="http://schemas.microsoft.com/office/drawing/2014/main" val="2351563114"/>
                    </a:ext>
                  </a:extLst>
                </a:gridCol>
                <a:gridCol w="1153357">
                  <a:extLst>
                    <a:ext uri="{9D8B030D-6E8A-4147-A177-3AD203B41FA5}">
                      <a16:colId xmlns:a16="http://schemas.microsoft.com/office/drawing/2014/main" val="1029546373"/>
                    </a:ext>
                  </a:extLst>
                </a:gridCol>
              </a:tblGrid>
              <a:tr h="370840">
                <a:tc>
                  <a:txBody>
                    <a:bodyPr/>
                    <a:lstStyle/>
                    <a:p>
                      <a:pPr algn="l"/>
                      <a:r>
                        <a:rPr lang="en-US" dirty="0"/>
                        <a:t>Category</a:t>
                      </a:r>
                    </a:p>
                  </a:txBody>
                  <a:tcPr anchor="ctr"/>
                </a:tc>
                <a:tc>
                  <a:txBody>
                    <a:bodyPr/>
                    <a:lstStyle/>
                    <a:p>
                      <a:pPr algn="ctr"/>
                      <a:r>
                        <a:rPr lang="en-US" dirty="0"/>
                        <a:t>Early </a:t>
                      </a:r>
                    </a:p>
                    <a:p>
                      <a:pPr algn="ctr"/>
                      <a:r>
                        <a:rPr lang="en-US" sz="1400" dirty="0"/>
                        <a:t>(until Sept. 30)</a:t>
                      </a:r>
                      <a:endParaRPr lang="en-US" dirty="0"/>
                    </a:p>
                  </a:txBody>
                  <a:tcPr/>
                </a:tc>
                <a:tc>
                  <a:txBody>
                    <a:bodyPr/>
                    <a:lstStyle/>
                    <a:p>
                      <a:pPr algn="ctr"/>
                      <a:r>
                        <a:rPr lang="en-US" dirty="0"/>
                        <a:t>Standard </a:t>
                      </a:r>
                    </a:p>
                    <a:p>
                      <a:pPr algn="ctr"/>
                      <a:r>
                        <a:rPr lang="en-US" sz="1400" dirty="0"/>
                        <a:t>(until Nov. 6)</a:t>
                      </a:r>
                      <a:endParaRPr lang="en-US" dirty="0"/>
                    </a:p>
                  </a:txBody>
                  <a:tcPr/>
                </a:tc>
                <a:tc>
                  <a:txBody>
                    <a:bodyPr/>
                    <a:lstStyle/>
                    <a:p>
                      <a:pPr algn="ctr"/>
                      <a:r>
                        <a:rPr lang="en-US" dirty="0"/>
                        <a:t>Onsite </a:t>
                      </a:r>
                    </a:p>
                    <a:p>
                      <a:pPr algn="ctr"/>
                      <a:r>
                        <a:rPr lang="en-US" sz="1400" dirty="0"/>
                        <a:t>(until Nov. 8)</a:t>
                      </a:r>
                      <a:endParaRPr lang="en-US" dirty="0"/>
                    </a:p>
                  </a:txBody>
                  <a:tcPr/>
                </a:tc>
                <a:extLst>
                  <a:ext uri="{0D108BD9-81ED-4DB2-BD59-A6C34878D82A}">
                    <a16:rowId xmlns:a16="http://schemas.microsoft.com/office/drawing/2014/main" val="3495231217"/>
                  </a:ext>
                </a:extLst>
              </a:tr>
              <a:tr h="370840">
                <a:tc>
                  <a:txBody>
                    <a:bodyPr/>
                    <a:lstStyle/>
                    <a:p>
                      <a:r>
                        <a:rPr lang="en-US" dirty="0"/>
                        <a:t>Student Member</a:t>
                      </a:r>
                    </a:p>
                  </a:txBody>
                  <a:tcPr/>
                </a:tc>
                <a:tc>
                  <a:txBody>
                    <a:bodyPr/>
                    <a:lstStyle/>
                    <a:p>
                      <a:pPr algn="ctr"/>
                      <a:r>
                        <a:rPr lang="en-US" dirty="0"/>
                        <a:t>$130</a:t>
                      </a:r>
                    </a:p>
                  </a:txBody>
                  <a:tcPr/>
                </a:tc>
                <a:tc>
                  <a:txBody>
                    <a:bodyPr/>
                    <a:lstStyle/>
                    <a:p>
                      <a:pPr algn="ctr"/>
                      <a:r>
                        <a:rPr lang="en-US" dirty="0"/>
                        <a:t>$145</a:t>
                      </a:r>
                    </a:p>
                  </a:txBody>
                  <a:tcPr/>
                </a:tc>
                <a:tc>
                  <a:txBody>
                    <a:bodyPr/>
                    <a:lstStyle/>
                    <a:p>
                      <a:pPr algn="ctr"/>
                      <a:r>
                        <a:rPr lang="en-US" dirty="0"/>
                        <a:t>$160</a:t>
                      </a:r>
                    </a:p>
                  </a:txBody>
                  <a:tcPr/>
                </a:tc>
                <a:extLst>
                  <a:ext uri="{0D108BD9-81ED-4DB2-BD59-A6C34878D82A}">
                    <a16:rowId xmlns:a16="http://schemas.microsoft.com/office/drawing/2014/main" val="3954670781"/>
                  </a:ext>
                </a:extLst>
              </a:tr>
              <a:tr h="370840">
                <a:tc>
                  <a:txBody>
                    <a:bodyPr/>
                    <a:lstStyle/>
                    <a:p>
                      <a:r>
                        <a:rPr lang="en-US" dirty="0"/>
                        <a:t>Student Non-Member</a:t>
                      </a:r>
                    </a:p>
                  </a:txBody>
                  <a:tcPr/>
                </a:tc>
                <a:tc>
                  <a:txBody>
                    <a:bodyPr/>
                    <a:lstStyle/>
                    <a:p>
                      <a:pPr algn="ctr"/>
                      <a:r>
                        <a:rPr lang="en-US" dirty="0"/>
                        <a:t>$160</a:t>
                      </a:r>
                    </a:p>
                  </a:txBody>
                  <a:tcPr/>
                </a:tc>
                <a:tc>
                  <a:txBody>
                    <a:bodyPr/>
                    <a:lstStyle/>
                    <a:p>
                      <a:pPr algn="ctr"/>
                      <a:r>
                        <a:rPr lang="en-US" dirty="0"/>
                        <a:t>$175</a:t>
                      </a:r>
                    </a:p>
                  </a:txBody>
                  <a:tcPr/>
                </a:tc>
                <a:tc>
                  <a:txBody>
                    <a:bodyPr/>
                    <a:lstStyle/>
                    <a:p>
                      <a:pPr algn="ctr"/>
                      <a:r>
                        <a:rPr lang="en-US" dirty="0"/>
                        <a:t>$190</a:t>
                      </a:r>
                    </a:p>
                  </a:txBody>
                  <a:tcPr/>
                </a:tc>
                <a:extLst>
                  <a:ext uri="{0D108BD9-81ED-4DB2-BD59-A6C34878D82A}">
                    <a16:rowId xmlns:a16="http://schemas.microsoft.com/office/drawing/2014/main" val="4074949825"/>
                  </a:ext>
                </a:extLst>
              </a:tr>
            </a:tbl>
          </a:graphicData>
        </a:graphic>
      </p:graphicFrame>
    </p:spTree>
    <p:extLst>
      <p:ext uri="{BB962C8B-B14F-4D97-AF65-F5344CB8AC3E}">
        <p14:creationId xmlns:p14="http://schemas.microsoft.com/office/powerpoint/2010/main" val="302784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A77B-792F-41A1-9AD1-D951C2AF634D}"/>
              </a:ext>
            </a:extLst>
          </p:cNvPr>
          <p:cNvSpPr>
            <a:spLocks noGrp="1"/>
          </p:cNvSpPr>
          <p:nvPr>
            <p:ph type="title"/>
          </p:nvPr>
        </p:nvSpPr>
        <p:spPr/>
        <p:txBody>
          <a:bodyPr/>
          <a:lstStyle/>
          <a:p>
            <a:r>
              <a:rPr lang="en-US" dirty="0"/>
              <a:t>Individual Registration</a:t>
            </a:r>
          </a:p>
        </p:txBody>
      </p:sp>
      <p:sp>
        <p:nvSpPr>
          <p:cNvPr id="3" name="Content Placeholder 2">
            <a:extLst>
              <a:ext uri="{FF2B5EF4-FFF2-40B4-BE49-F238E27FC236}">
                <a16:creationId xmlns:a16="http://schemas.microsoft.com/office/drawing/2014/main" id="{7EFCC2FB-579B-42E5-9765-D077CD7EC380}"/>
              </a:ext>
            </a:extLst>
          </p:cNvPr>
          <p:cNvSpPr>
            <a:spLocks noGrp="1"/>
          </p:cNvSpPr>
          <p:nvPr>
            <p:ph idx="1"/>
          </p:nvPr>
        </p:nvSpPr>
        <p:spPr/>
        <p:txBody>
          <a:bodyPr/>
          <a:lstStyle/>
          <a:p>
            <a:pPr marL="457200" indent="-457200">
              <a:buFont typeface="+mj-lt"/>
              <a:buAutoNum type="arabicPeriod"/>
            </a:pPr>
            <a:r>
              <a:rPr lang="en-US" dirty="0"/>
              <a:t>Visit aiche.org </a:t>
            </a:r>
          </a:p>
          <a:p>
            <a:pPr marL="457200" indent="-457200">
              <a:buFont typeface="+mj-lt"/>
              <a:buAutoNum type="arabicPeriod"/>
            </a:pPr>
            <a:r>
              <a:rPr lang="en-US" dirty="0"/>
              <a:t>Login to your AIChE account to receive reduced member rates</a:t>
            </a:r>
          </a:p>
          <a:p>
            <a:pPr marL="457200" indent="-457200">
              <a:buFont typeface="+mj-lt"/>
              <a:buAutoNum type="arabicPeriod"/>
            </a:pPr>
            <a:r>
              <a:rPr lang="en-US" dirty="0"/>
              <a:t>Navigate to aiche.org/</a:t>
            </a:r>
            <a:r>
              <a:rPr lang="en-US" dirty="0" err="1"/>
              <a:t>asc</a:t>
            </a:r>
            <a:endParaRPr lang="en-US" dirty="0"/>
          </a:p>
          <a:p>
            <a:pPr marL="457200" indent="-457200">
              <a:buFont typeface="+mj-lt"/>
              <a:buAutoNum type="arabicPeriod"/>
            </a:pPr>
            <a:r>
              <a:rPr lang="en-US" dirty="0"/>
              <a:t>Locate and click on the blue “Register Now” button</a:t>
            </a:r>
          </a:p>
          <a:p>
            <a:pPr marL="457200" indent="-457200">
              <a:buFont typeface="+mj-lt"/>
              <a:buAutoNum type="arabicPeriod"/>
            </a:pPr>
            <a:r>
              <a:rPr lang="en-US" dirty="0"/>
              <a:t>Save registration confirmation email</a:t>
            </a:r>
          </a:p>
        </p:txBody>
      </p:sp>
      <p:sp>
        <p:nvSpPr>
          <p:cNvPr id="4" name="Footer Placeholder 3">
            <a:extLst>
              <a:ext uri="{FF2B5EF4-FFF2-40B4-BE49-F238E27FC236}">
                <a16:creationId xmlns:a16="http://schemas.microsoft.com/office/drawing/2014/main" id="{61FA6626-8F63-405E-8CFC-53E2D96126F7}"/>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55B3C8A1-A009-4E1B-BECA-E83D92EFDEEB}"/>
              </a:ext>
            </a:extLst>
          </p:cNvPr>
          <p:cNvSpPr>
            <a:spLocks noGrp="1"/>
          </p:cNvSpPr>
          <p:nvPr>
            <p:ph type="sldNum" sz="quarter" idx="12"/>
          </p:nvPr>
        </p:nvSpPr>
        <p:spPr/>
        <p:txBody>
          <a:bodyPr/>
          <a:lstStyle/>
          <a:p>
            <a:fld id="{E7785734-0CF6-4DB2-BFC5-3B0889C50ADF}" type="slidenum">
              <a:rPr lang="en-US" smtClean="0"/>
              <a:t>12</a:t>
            </a:fld>
            <a:endParaRPr lang="en-US"/>
          </a:p>
        </p:txBody>
      </p:sp>
      <p:pic>
        <p:nvPicPr>
          <p:cNvPr id="7" name="Picture 6">
            <a:extLst>
              <a:ext uri="{FF2B5EF4-FFF2-40B4-BE49-F238E27FC236}">
                <a16:creationId xmlns:a16="http://schemas.microsoft.com/office/drawing/2014/main" id="{F996DB2A-8663-4BF8-9637-DC3A6D70F959}"/>
              </a:ext>
            </a:extLst>
          </p:cNvPr>
          <p:cNvPicPr>
            <a:picLocks noChangeAspect="1"/>
          </p:cNvPicPr>
          <p:nvPr/>
        </p:nvPicPr>
        <p:blipFill>
          <a:blip r:embed="rId3"/>
          <a:stretch>
            <a:fillRect/>
          </a:stretch>
        </p:blipFill>
        <p:spPr>
          <a:xfrm>
            <a:off x="7485051" y="2762249"/>
            <a:ext cx="2047875" cy="590550"/>
          </a:xfrm>
          <a:prstGeom prst="rect">
            <a:avLst/>
          </a:prstGeom>
        </p:spPr>
      </p:pic>
    </p:spTree>
    <p:extLst>
      <p:ext uri="{BB962C8B-B14F-4D97-AF65-F5344CB8AC3E}">
        <p14:creationId xmlns:p14="http://schemas.microsoft.com/office/powerpoint/2010/main" val="55994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1E99-9309-4FC8-8BF2-C4F9AC247760}"/>
              </a:ext>
            </a:extLst>
          </p:cNvPr>
          <p:cNvSpPr>
            <a:spLocks noGrp="1"/>
          </p:cNvSpPr>
          <p:nvPr>
            <p:ph type="title"/>
          </p:nvPr>
        </p:nvSpPr>
        <p:spPr/>
        <p:txBody>
          <a:bodyPr/>
          <a:lstStyle/>
          <a:p>
            <a:r>
              <a:rPr lang="en-US" dirty="0"/>
              <a:t>Group Registration</a:t>
            </a:r>
          </a:p>
        </p:txBody>
      </p:sp>
      <p:sp>
        <p:nvSpPr>
          <p:cNvPr id="3" name="Content Placeholder 2">
            <a:extLst>
              <a:ext uri="{FF2B5EF4-FFF2-40B4-BE49-F238E27FC236}">
                <a16:creationId xmlns:a16="http://schemas.microsoft.com/office/drawing/2014/main" id="{13C42C05-B7F0-4D4B-AD75-5F7E19CCDE1F}"/>
              </a:ext>
            </a:extLst>
          </p:cNvPr>
          <p:cNvSpPr>
            <a:spLocks noGrp="1"/>
          </p:cNvSpPr>
          <p:nvPr>
            <p:ph idx="1"/>
          </p:nvPr>
        </p:nvSpPr>
        <p:spPr/>
        <p:txBody>
          <a:bodyPr>
            <a:normAutofit/>
          </a:bodyPr>
          <a:lstStyle/>
          <a:p>
            <a:pPr marL="0" indent="0">
              <a:lnSpc>
                <a:spcPct val="100000"/>
              </a:lnSpc>
              <a:buNone/>
            </a:pPr>
            <a:r>
              <a:rPr lang="en-US" dirty="0"/>
              <a:t>To register a group of students:</a:t>
            </a:r>
          </a:p>
          <a:p>
            <a:pPr marL="457200" indent="-457200">
              <a:lnSpc>
                <a:spcPct val="100000"/>
              </a:lnSpc>
              <a:buFont typeface="+mj-lt"/>
              <a:buAutoNum type="arabicPeriod"/>
            </a:pPr>
            <a:r>
              <a:rPr lang="en-US" dirty="0"/>
              <a:t>Find the Group Student Conference Registration Sheet on the ASC registration site</a:t>
            </a:r>
          </a:p>
          <a:p>
            <a:pPr marL="457200" indent="-457200">
              <a:lnSpc>
                <a:spcPct val="100000"/>
              </a:lnSpc>
              <a:buFont typeface="+mj-lt"/>
              <a:buAutoNum type="arabicPeriod"/>
            </a:pPr>
            <a:r>
              <a:rPr lang="en-US" dirty="0"/>
              <a:t>Email the completed sheet to customerservice@aiche.org</a:t>
            </a:r>
          </a:p>
          <a:p>
            <a:pPr marL="457200" indent="-457200">
              <a:lnSpc>
                <a:spcPct val="100000"/>
              </a:lnSpc>
              <a:buFont typeface="+mj-lt"/>
              <a:buAutoNum type="arabicPeriod"/>
            </a:pPr>
            <a:r>
              <a:rPr lang="en-US" dirty="0"/>
              <a:t>An invoice for all registrations will be sent back to you with payment instructions</a:t>
            </a:r>
          </a:p>
          <a:p>
            <a:pPr marL="0" indent="0">
              <a:lnSpc>
                <a:spcPct val="100000"/>
              </a:lnSpc>
              <a:buNone/>
            </a:pPr>
            <a:r>
              <a:rPr lang="en-US" dirty="0"/>
              <a:t>Note that registration will not be complete until payment is made</a:t>
            </a:r>
          </a:p>
        </p:txBody>
      </p:sp>
      <p:sp>
        <p:nvSpPr>
          <p:cNvPr id="4" name="Footer Placeholder 3">
            <a:extLst>
              <a:ext uri="{FF2B5EF4-FFF2-40B4-BE49-F238E27FC236}">
                <a16:creationId xmlns:a16="http://schemas.microsoft.com/office/drawing/2014/main" id="{3798924C-F038-409C-92C1-AA74724C1D31}"/>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F1FAA834-EB7D-4615-B93B-3694E12F9B05}"/>
              </a:ext>
            </a:extLst>
          </p:cNvPr>
          <p:cNvSpPr>
            <a:spLocks noGrp="1"/>
          </p:cNvSpPr>
          <p:nvPr>
            <p:ph type="sldNum" sz="quarter" idx="12"/>
          </p:nvPr>
        </p:nvSpPr>
        <p:spPr/>
        <p:txBody>
          <a:bodyPr/>
          <a:lstStyle/>
          <a:p>
            <a:fld id="{E7785734-0CF6-4DB2-BFC5-3B0889C50ADF}" type="slidenum">
              <a:rPr lang="en-US" smtClean="0"/>
              <a:t>13</a:t>
            </a:fld>
            <a:endParaRPr lang="en-US"/>
          </a:p>
        </p:txBody>
      </p:sp>
    </p:spTree>
    <p:extLst>
      <p:ext uri="{BB962C8B-B14F-4D97-AF65-F5344CB8AC3E}">
        <p14:creationId xmlns:p14="http://schemas.microsoft.com/office/powerpoint/2010/main" val="64965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AFAE5F-8C6A-4E84-9D3A-EA9E3FD79D70}"/>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2019 AIChE Annual Student Conference</a:t>
            </a:r>
          </a:p>
        </p:txBody>
      </p:sp>
      <p:sp>
        <p:nvSpPr>
          <p:cNvPr id="5" name="Slide Number Placeholder 4">
            <a:extLst>
              <a:ext uri="{FF2B5EF4-FFF2-40B4-BE49-F238E27FC236}">
                <a16:creationId xmlns:a16="http://schemas.microsoft.com/office/drawing/2014/main" id="{D19FD2C7-4129-4E83-8CCF-250F9B71C0F5}"/>
              </a:ext>
            </a:extLst>
          </p:cNvPr>
          <p:cNvSpPr>
            <a:spLocks noGrp="1"/>
          </p:cNvSpPr>
          <p:nvPr>
            <p:ph type="sldNum" sz="quarter" idx="12"/>
          </p:nvPr>
        </p:nvSpPr>
        <p:spPr>
          <a:xfrm>
            <a:off x="9900458" y="6459785"/>
            <a:ext cx="1312025" cy="365125"/>
          </a:xfrm>
        </p:spPr>
        <p:txBody>
          <a:bodyPr>
            <a:normAutofit/>
          </a:bodyPr>
          <a:lstStyle/>
          <a:p>
            <a:pPr>
              <a:spcAft>
                <a:spcPts val="600"/>
              </a:spcAft>
            </a:pPr>
            <a:fld id="{E7785734-0CF6-4DB2-BFC5-3B0889C50ADF}" type="slidenum">
              <a:rPr lang="en-US" smtClean="0"/>
              <a:pPr>
                <a:spcAft>
                  <a:spcPts val="600"/>
                </a:spcAft>
              </a:pPr>
              <a:t>14</a:t>
            </a:fld>
            <a:endParaRPr lang="en-US"/>
          </a:p>
        </p:txBody>
      </p:sp>
      <p:graphicFrame>
        <p:nvGraphicFramePr>
          <p:cNvPr id="9" name="Content Placeholder 2">
            <a:extLst>
              <a:ext uri="{FF2B5EF4-FFF2-40B4-BE49-F238E27FC236}">
                <a16:creationId xmlns:a16="http://schemas.microsoft.com/office/drawing/2014/main" id="{367B992C-3DAE-4CAE-96BE-C9A15B1942C2}"/>
              </a:ext>
            </a:extLst>
          </p:cNvPr>
          <p:cNvGraphicFramePr>
            <a:graphicFrameLocks noGrp="1"/>
          </p:cNvGraphicFramePr>
          <p:nvPr>
            <p:ph idx="1"/>
            <p:extLst>
              <p:ext uri="{D42A27DB-BD31-4B8C-83A1-F6EECF244321}">
                <p14:modId xmlns:p14="http://schemas.microsoft.com/office/powerpoint/2010/main" val="369463423"/>
              </p:ext>
            </p:extLst>
          </p:nvPr>
        </p:nvGraphicFramePr>
        <p:xfrm>
          <a:off x="940114" y="1737006"/>
          <a:ext cx="10311772"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08DBB03A-6268-4C61-BC19-443ECE597A5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66211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F99A-F4D2-4605-B9C5-8DEA028CE19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8D5F2E4-DBB9-4ACD-A95F-E45763C38B58}"/>
              </a:ext>
            </a:extLst>
          </p:cNvPr>
          <p:cNvSpPr>
            <a:spLocks noGrp="1"/>
          </p:cNvSpPr>
          <p:nvPr>
            <p:ph idx="1"/>
          </p:nvPr>
        </p:nvSpPr>
        <p:spPr/>
        <p:txBody>
          <a:bodyPr/>
          <a:lstStyle/>
          <a:p>
            <a:r>
              <a:rPr lang="en-US" dirty="0"/>
              <a:t> About the Annual Student Conference</a:t>
            </a:r>
          </a:p>
          <a:p>
            <a:r>
              <a:rPr lang="en-US" dirty="0"/>
              <a:t> Location and Venue</a:t>
            </a:r>
          </a:p>
          <a:p>
            <a:r>
              <a:rPr lang="en-US" dirty="0"/>
              <a:t> Featured Events</a:t>
            </a:r>
          </a:p>
          <a:p>
            <a:r>
              <a:rPr lang="en-US" dirty="0"/>
              <a:t> Registration Information and Steps</a:t>
            </a:r>
          </a:p>
        </p:txBody>
      </p:sp>
      <p:sp>
        <p:nvSpPr>
          <p:cNvPr id="4" name="Footer Placeholder 3">
            <a:extLst>
              <a:ext uri="{FF2B5EF4-FFF2-40B4-BE49-F238E27FC236}">
                <a16:creationId xmlns:a16="http://schemas.microsoft.com/office/drawing/2014/main" id="{C54D3DF1-D0ED-432D-995D-5B4DDC88EF44}"/>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B0404908-2197-406A-B4AA-6CE8BD69D2FC}"/>
              </a:ext>
            </a:extLst>
          </p:cNvPr>
          <p:cNvSpPr>
            <a:spLocks noGrp="1"/>
          </p:cNvSpPr>
          <p:nvPr>
            <p:ph type="sldNum" sz="quarter" idx="12"/>
          </p:nvPr>
        </p:nvSpPr>
        <p:spPr/>
        <p:txBody>
          <a:bodyPr/>
          <a:lstStyle/>
          <a:p>
            <a:fld id="{E7785734-0CF6-4DB2-BFC5-3B0889C50ADF}" type="slidenum">
              <a:rPr lang="en-US" smtClean="0"/>
              <a:t>2</a:t>
            </a:fld>
            <a:endParaRPr lang="en-US"/>
          </a:p>
        </p:txBody>
      </p:sp>
    </p:spTree>
    <p:extLst>
      <p:ext uri="{BB962C8B-B14F-4D97-AF65-F5344CB8AC3E}">
        <p14:creationId xmlns:p14="http://schemas.microsoft.com/office/powerpoint/2010/main" val="122274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9749-08B5-4D0F-8216-69A594C6AFD0}"/>
              </a:ext>
            </a:extLst>
          </p:cNvPr>
          <p:cNvSpPr>
            <a:spLocks noGrp="1"/>
          </p:cNvSpPr>
          <p:nvPr>
            <p:ph type="title"/>
          </p:nvPr>
        </p:nvSpPr>
        <p:spPr>
          <a:xfrm>
            <a:off x="1097279" y="-115050"/>
            <a:ext cx="10311455" cy="1450757"/>
          </a:xfrm>
        </p:spPr>
        <p:txBody>
          <a:bodyPr/>
          <a:lstStyle/>
          <a:p>
            <a:r>
              <a:rPr lang="en-US" dirty="0"/>
              <a:t>About the Annual Student Conference</a:t>
            </a:r>
          </a:p>
        </p:txBody>
      </p:sp>
      <p:sp>
        <p:nvSpPr>
          <p:cNvPr id="3" name="Content Placeholder 2">
            <a:extLst>
              <a:ext uri="{FF2B5EF4-FFF2-40B4-BE49-F238E27FC236}">
                <a16:creationId xmlns:a16="http://schemas.microsoft.com/office/drawing/2014/main" id="{43FBC0A7-5CE4-4006-9EEA-2B29225887BC}"/>
              </a:ext>
            </a:extLst>
          </p:cNvPr>
          <p:cNvSpPr>
            <a:spLocks noGrp="1"/>
          </p:cNvSpPr>
          <p:nvPr>
            <p:ph idx="1"/>
          </p:nvPr>
        </p:nvSpPr>
        <p:spPr/>
        <p:txBody>
          <a:bodyPr/>
          <a:lstStyle/>
          <a:p>
            <a:r>
              <a:rPr lang="en-US" dirty="0"/>
              <a:t> Largest AIChE conference for students</a:t>
            </a:r>
          </a:p>
          <a:p>
            <a:r>
              <a:rPr lang="en-US" dirty="0"/>
              <a:t> Four days of career information, social events, and competitions </a:t>
            </a:r>
          </a:p>
          <a:p>
            <a:r>
              <a:rPr lang="en-US" dirty="0"/>
              <a:t> All AIChE student members are invited to attend</a:t>
            </a:r>
          </a:p>
          <a:p>
            <a:r>
              <a:rPr lang="en-US" dirty="0"/>
              <a:t> November 8-11, 2019 in Orlando, Florida</a:t>
            </a:r>
          </a:p>
        </p:txBody>
      </p:sp>
      <p:sp>
        <p:nvSpPr>
          <p:cNvPr id="4" name="Footer Placeholder 3">
            <a:extLst>
              <a:ext uri="{FF2B5EF4-FFF2-40B4-BE49-F238E27FC236}">
                <a16:creationId xmlns:a16="http://schemas.microsoft.com/office/drawing/2014/main" id="{4AB55750-C92C-4302-ADE5-40C6DD4923B4}"/>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5704C969-F85C-4FE3-9A41-E407FB45E156}"/>
              </a:ext>
            </a:extLst>
          </p:cNvPr>
          <p:cNvSpPr>
            <a:spLocks noGrp="1"/>
          </p:cNvSpPr>
          <p:nvPr>
            <p:ph type="sldNum" sz="quarter" idx="12"/>
          </p:nvPr>
        </p:nvSpPr>
        <p:spPr/>
        <p:txBody>
          <a:bodyPr/>
          <a:lstStyle/>
          <a:p>
            <a:fld id="{E7785734-0CF6-4DB2-BFC5-3B0889C50ADF}" type="slidenum">
              <a:rPr lang="en-US" smtClean="0"/>
              <a:t>3</a:t>
            </a:fld>
            <a:endParaRPr lang="en-US"/>
          </a:p>
        </p:txBody>
      </p:sp>
      <p:pic>
        <p:nvPicPr>
          <p:cNvPr id="6" name="Picture 5" descr="A picture containing dark, nature&#10;&#10;Description automatically generated">
            <a:extLst>
              <a:ext uri="{FF2B5EF4-FFF2-40B4-BE49-F238E27FC236}">
                <a16:creationId xmlns:a16="http://schemas.microsoft.com/office/drawing/2014/main" id="{5EF58921-0B19-443B-8473-C31EEACDDA29}"/>
              </a:ext>
            </a:extLst>
          </p:cNvPr>
          <p:cNvPicPr>
            <a:picLocks noChangeAspect="1"/>
          </p:cNvPicPr>
          <p:nvPr/>
        </p:nvPicPr>
        <p:blipFill rotWithShape="1">
          <a:blip r:embed="rId3">
            <a:extLst>
              <a:ext uri="{28A0092B-C50C-407E-A947-70E740481C1C}">
                <a14:useLocalDpi xmlns:a14="http://schemas.microsoft.com/office/drawing/2010/main" val="0"/>
              </a:ext>
            </a:extLst>
          </a:blip>
          <a:srcRect l="6053" t="21302" r="4439" b="22249"/>
          <a:stretch/>
        </p:blipFill>
        <p:spPr>
          <a:xfrm>
            <a:off x="4052066" y="3354572"/>
            <a:ext cx="4401879" cy="2776081"/>
          </a:xfrm>
          <a:prstGeom prst="rect">
            <a:avLst/>
          </a:prstGeom>
        </p:spPr>
      </p:pic>
    </p:spTree>
    <p:extLst>
      <p:ext uri="{BB962C8B-B14F-4D97-AF65-F5344CB8AC3E}">
        <p14:creationId xmlns:p14="http://schemas.microsoft.com/office/powerpoint/2010/main" val="310073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0408-323B-468C-9A5B-185242498ED5}"/>
              </a:ext>
            </a:extLst>
          </p:cNvPr>
          <p:cNvSpPr>
            <a:spLocks noGrp="1"/>
          </p:cNvSpPr>
          <p:nvPr>
            <p:ph type="title"/>
          </p:nvPr>
        </p:nvSpPr>
        <p:spPr/>
        <p:txBody>
          <a:bodyPr/>
          <a:lstStyle/>
          <a:p>
            <a:r>
              <a:rPr lang="en-US" dirty="0"/>
              <a:t>Location and Venue</a:t>
            </a:r>
          </a:p>
        </p:txBody>
      </p:sp>
      <p:sp>
        <p:nvSpPr>
          <p:cNvPr id="3" name="Content Placeholder 2">
            <a:extLst>
              <a:ext uri="{FF2B5EF4-FFF2-40B4-BE49-F238E27FC236}">
                <a16:creationId xmlns:a16="http://schemas.microsoft.com/office/drawing/2014/main" id="{1DFC64D7-E067-4DD3-9EB4-FCEAF60A88AE}"/>
              </a:ext>
            </a:extLst>
          </p:cNvPr>
          <p:cNvSpPr>
            <a:spLocks noGrp="1"/>
          </p:cNvSpPr>
          <p:nvPr>
            <p:ph idx="1"/>
          </p:nvPr>
        </p:nvSpPr>
        <p:spPr>
          <a:xfrm>
            <a:off x="1097280" y="1679944"/>
            <a:ext cx="10058400" cy="3881504"/>
          </a:xfrm>
        </p:spPr>
        <p:txBody>
          <a:bodyPr/>
          <a:lstStyle/>
          <a:p>
            <a:pPr marL="0" indent="0">
              <a:lnSpc>
                <a:spcPct val="100000"/>
              </a:lnSpc>
              <a:buNone/>
            </a:pPr>
            <a:r>
              <a:rPr lang="en-US" dirty="0"/>
              <a:t>Orlando, Florida, USA</a:t>
            </a:r>
          </a:p>
          <a:p>
            <a:pPr lvl="1">
              <a:lnSpc>
                <a:spcPct val="100000"/>
              </a:lnSpc>
            </a:pPr>
            <a:r>
              <a:rPr lang="en-US" dirty="0"/>
              <a:t>Known as the “Theme Park Capital of the World“</a:t>
            </a:r>
          </a:p>
          <a:p>
            <a:pPr lvl="1">
              <a:lnSpc>
                <a:spcPct val="100000"/>
              </a:lnSpc>
            </a:pPr>
            <a:r>
              <a:rPr lang="en-US" dirty="0"/>
              <a:t>Home of Walt Disney World and Universal Studios</a:t>
            </a:r>
          </a:p>
          <a:p>
            <a:pPr lvl="1">
              <a:lnSpc>
                <a:spcPct val="100000"/>
              </a:lnSpc>
            </a:pPr>
            <a:r>
              <a:rPr lang="en-US" dirty="0"/>
              <a:t>One of the world's most visited tourist destinations</a:t>
            </a:r>
          </a:p>
          <a:p>
            <a:pPr marL="0" indent="0">
              <a:lnSpc>
                <a:spcPct val="100000"/>
              </a:lnSpc>
              <a:buNone/>
            </a:pPr>
            <a:endParaRPr lang="en-US" dirty="0"/>
          </a:p>
          <a:p>
            <a:pPr marL="0" indent="0">
              <a:lnSpc>
                <a:spcPct val="100000"/>
              </a:lnSpc>
              <a:buNone/>
            </a:pPr>
            <a:r>
              <a:rPr lang="en-US" dirty="0"/>
              <a:t>Hyatt Regency Orlando</a:t>
            </a:r>
          </a:p>
          <a:p>
            <a:pPr lvl="1">
              <a:lnSpc>
                <a:spcPct val="100000"/>
              </a:lnSpc>
            </a:pPr>
            <a:r>
              <a:rPr lang="en-US" dirty="0"/>
              <a:t>Special rate for the conference</a:t>
            </a:r>
          </a:p>
          <a:p>
            <a:pPr lvl="1">
              <a:lnSpc>
                <a:spcPct val="100000"/>
              </a:lnSpc>
            </a:pPr>
            <a:r>
              <a:rPr lang="en-US" dirty="0"/>
              <a:t>Single room rates start at $159 per night</a:t>
            </a:r>
          </a:p>
          <a:p>
            <a:pPr lvl="1">
              <a:lnSpc>
                <a:spcPct val="100000"/>
              </a:lnSpc>
            </a:pPr>
            <a:r>
              <a:rPr lang="en-US" dirty="0"/>
              <a:t>Book online before Friday, Oct. 18, 2019</a:t>
            </a:r>
          </a:p>
          <a:p>
            <a:endParaRPr lang="en-US" dirty="0"/>
          </a:p>
        </p:txBody>
      </p:sp>
      <p:sp>
        <p:nvSpPr>
          <p:cNvPr id="4" name="Footer Placeholder 3">
            <a:extLst>
              <a:ext uri="{FF2B5EF4-FFF2-40B4-BE49-F238E27FC236}">
                <a16:creationId xmlns:a16="http://schemas.microsoft.com/office/drawing/2014/main" id="{C80C8164-7E1F-4BF9-BEF4-3D2A9E1508FF}"/>
              </a:ext>
            </a:extLst>
          </p:cNvPr>
          <p:cNvSpPr>
            <a:spLocks noGrp="1"/>
          </p:cNvSpPr>
          <p:nvPr>
            <p:ph type="ftr" sz="quarter" idx="11"/>
          </p:nvPr>
        </p:nvSpPr>
        <p:spPr/>
        <p:txBody>
          <a:bodyPr/>
          <a:lstStyle/>
          <a:p>
            <a:r>
              <a:rPr lang="en-US" dirty="0"/>
              <a:t>2019 AIChE Annual Student Conference</a:t>
            </a:r>
          </a:p>
        </p:txBody>
      </p:sp>
      <p:sp>
        <p:nvSpPr>
          <p:cNvPr id="5" name="Slide Number Placeholder 4">
            <a:extLst>
              <a:ext uri="{FF2B5EF4-FFF2-40B4-BE49-F238E27FC236}">
                <a16:creationId xmlns:a16="http://schemas.microsoft.com/office/drawing/2014/main" id="{6B0B413B-64A3-428D-B52F-B799CCB97BB9}"/>
              </a:ext>
            </a:extLst>
          </p:cNvPr>
          <p:cNvSpPr>
            <a:spLocks noGrp="1"/>
          </p:cNvSpPr>
          <p:nvPr>
            <p:ph type="sldNum" sz="quarter" idx="12"/>
          </p:nvPr>
        </p:nvSpPr>
        <p:spPr/>
        <p:txBody>
          <a:bodyPr/>
          <a:lstStyle/>
          <a:p>
            <a:fld id="{E7785734-0CF6-4DB2-BFC5-3B0889C50ADF}" type="slidenum">
              <a:rPr lang="en-US" smtClean="0"/>
              <a:t>4</a:t>
            </a:fld>
            <a:endParaRPr lang="en-US"/>
          </a:p>
        </p:txBody>
      </p:sp>
      <p:pic>
        <p:nvPicPr>
          <p:cNvPr id="11" name="Picture 10" descr="A train going through a city&#10;&#10;Description automatically generated">
            <a:extLst>
              <a:ext uri="{FF2B5EF4-FFF2-40B4-BE49-F238E27FC236}">
                <a16:creationId xmlns:a16="http://schemas.microsoft.com/office/drawing/2014/main" id="{477F6663-3E82-4E8D-8006-3DEA520DF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972" y="3991072"/>
            <a:ext cx="29718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group of people walking in front of a crowd&#10;&#10;Description automatically generated">
            <a:extLst>
              <a:ext uri="{FF2B5EF4-FFF2-40B4-BE49-F238E27FC236}">
                <a16:creationId xmlns:a16="http://schemas.microsoft.com/office/drawing/2014/main" id="{A3CCF1BD-1AF6-40FD-80D0-0F6526915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972" y="1588847"/>
            <a:ext cx="29718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0869D705-39D3-485C-86A2-EE3C2B50ACA4}"/>
              </a:ext>
            </a:extLst>
          </p:cNvPr>
          <p:cNvSpPr txBox="1"/>
          <p:nvPr/>
        </p:nvSpPr>
        <p:spPr>
          <a:xfrm>
            <a:off x="9621517" y="3363437"/>
            <a:ext cx="1159629" cy="200055"/>
          </a:xfrm>
          <a:prstGeom prst="rect">
            <a:avLst/>
          </a:prstGeom>
          <a:noFill/>
        </p:spPr>
        <p:txBody>
          <a:bodyPr wrap="square" rtlCol="0">
            <a:spAutoFit/>
          </a:bodyPr>
          <a:lstStyle/>
          <a:p>
            <a:r>
              <a:rPr lang="en-US" sz="700" b="1" dirty="0">
                <a:solidFill>
                  <a:schemeClr val="bg1"/>
                </a:solidFill>
              </a:rPr>
              <a:t>commons.wikipedia.org</a:t>
            </a:r>
          </a:p>
        </p:txBody>
      </p:sp>
      <p:sp>
        <p:nvSpPr>
          <p:cNvPr id="17" name="TextBox 16">
            <a:extLst>
              <a:ext uri="{FF2B5EF4-FFF2-40B4-BE49-F238E27FC236}">
                <a16:creationId xmlns:a16="http://schemas.microsoft.com/office/drawing/2014/main" id="{B21108E0-A4F9-4A2C-9A40-A8FB77EEA029}"/>
              </a:ext>
            </a:extLst>
          </p:cNvPr>
          <p:cNvSpPr txBox="1"/>
          <p:nvPr/>
        </p:nvSpPr>
        <p:spPr>
          <a:xfrm>
            <a:off x="10124623" y="5766865"/>
            <a:ext cx="937590" cy="200055"/>
          </a:xfrm>
          <a:prstGeom prst="rect">
            <a:avLst/>
          </a:prstGeom>
          <a:noFill/>
        </p:spPr>
        <p:txBody>
          <a:bodyPr wrap="square" rtlCol="0">
            <a:spAutoFit/>
          </a:bodyPr>
          <a:lstStyle/>
          <a:p>
            <a:r>
              <a:rPr lang="en-US" sz="700" b="1" dirty="0">
                <a:solidFill>
                  <a:schemeClr val="bg1"/>
                </a:solidFill>
              </a:rPr>
              <a:t>hyatt.com</a:t>
            </a:r>
          </a:p>
        </p:txBody>
      </p:sp>
    </p:spTree>
    <p:extLst>
      <p:ext uri="{BB962C8B-B14F-4D97-AF65-F5344CB8AC3E}">
        <p14:creationId xmlns:p14="http://schemas.microsoft.com/office/powerpoint/2010/main" val="196083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9255-A63F-4595-9F76-8DA1C05003BC}"/>
              </a:ext>
            </a:extLst>
          </p:cNvPr>
          <p:cNvSpPr>
            <a:spLocks noGrp="1"/>
          </p:cNvSpPr>
          <p:nvPr>
            <p:ph type="title"/>
          </p:nvPr>
        </p:nvSpPr>
        <p:spPr/>
        <p:txBody>
          <a:bodyPr/>
          <a:lstStyle/>
          <a:p>
            <a:r>
              <a:rPr lang="en-US" dirty="0"/>
              <a:t>Featured Events</a:t>
            </a:r>
          </a:p>
        </p:txBody>
      </p:sp>
      <p:sp>
        <p:nvSpPr>
          <p:cNvPr id="3" name="Content Placeholder 2">
            <a:extLst>
              <a:ext uri="{FF2B5EF4-FFF2-40B4-BE49-F238E27FC236}">
                <a16:creationId xmlns:a16="http://schemas.microsoft.com/office/drawing/2014/main" id="{19269E4E-2D2C-4536-A52F-F7C32DBDD7A5}"/>
              </a:ext>
            </a:extLst>
          </p:cNvPr>
          <p:cNvSpPr>
            <a:spLocks noGrp="1"/>
          </p:cNvSpPr>
          <p:nvPr>
            <p:ph idx="1"/>
          </p:nvPr>
        </p:nvSpPr>
        <p:spPr>
          <a:xfrm>
            <a:off x="1097280" y="1538087"/>
            <a:ext cx="10058400" cy="4525255"/>
          </a:xfrm>
        </p:spPr>
        <p:txBody>
          <a:bodyPr/>
          <a:lstStyle/>
          <a:p>
            <a:pPr>
              <a:lnSpc>
                <a:spcPct val="125000"/>
              </a:lnSpc>
            </a:pPr>
            <a:r>
              <a:rPr lang="en-US" dirty="0"/>
              <a:t> Speakers and Panels</a:t>
            </a:r>
          </a:p>
          <a:p>
            <a:pPr>
              <a:lnSpc>
                <a:spcPct val="125000"/>
              </a:lnSpc>
            </a:pPr>
            <a:r>
              <a:rPr lang="en-US" dirty="0"/>
              <a:t> Networking Opportunities</a:t>
            </a:r>
          </a:p>
          <a:p>
            <a:pPr>
              <a:lnSpc>
                <a:spcPct val="125000"/>
              </a:lnSpc>
            </a:pPr>
            <a:r>
              <a:rPr lang="en-US" dirty="0"/>
              <a:t> Student Chapter Competitions</a:t>
            </a:r>
          </a:p>
          <a:p>
            <a:pPr>
              <a:lnSpc>
                <a:spcPct val="125000"/>
              </a:lnSpc>
            </a:pPr>
            <a:r>
              <a:rPr lang="en-US" dirty="0"/>
              <a:t> Research Competitions</a:t>
            </a:r>
          </a:p>
          <a:p>
            <a:pPr>
              <a:lnSpc>
                <a:spcPct val="125000"/>
              </a:lnSpc>
            </a:pPr>
            <a:r>
              <a:rPr lang="en-US" dirty="0"/>
              <a:t> Ticketed Events</a:t>
            </a:r>
          </a:p>
          <a:p>
            <a:pPr marL="0" indent="0">
              <a:lnSpc>
                <a:spcPct val="125000"/>
              </a:lnSpc>
              <a:buNone/>
            </a:pPr>
            <a:endParaRPr lang="en-US" dirty="0"/>
          </a:p>
          <a:p>
            <a:pPr marL="0" indent="0">
              <a:lnSpc>
                <a:spcPct val="125000"/>
              </a:lnSpc>
              <a:buNone/>
            </a:pPr>
            <a:endParaRPr lang="en-US" dirty="0"/>
          </a:p>
          <a:p>
            <a:pPr marL="0" indent="0" algn="ctr">
              <a:lnSpc>
                <a:spcPct val="125000"/>
              </a:lnSpc>
              <a:buNone/>
            </a:pPr>
            <a:r>
              <a:rPr lang="en-US" sz="1800" dirty="0"/>
              <a:t>A full itinerary of conference events is available online: aiche.org/</a:t>
            </a:r>
            <a:r>
              <a:rPr lang="en-US" sz="1800" dirty="0" err="1"/>
              <a:t>asc</a:t>
            </a:r>
            <a:r>
              <a:rPr lang="en-US" sz="1800" dirty="0"/>
              <a:t>/activities19</a:t>
            </a:r>
          </a:p>
        </p:txBody>
      </p:sp>
      <p:sp>
        <p:nvSpPr>
          <p:cNvPr id="4" name="Footer Placeholder 3">
            <a:extLst>
              <a:ext uri="{FF2B5EF4-FFF2-40B4-BE49-F238E27FC236}">
                <a16:creationId xmlns:a16="http://schemas.microsoft.com/office/drawing/2014/main" id="{72E4EDBD-D643-41DE-8F20-FA9F9A8E1861}"/>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7D9A18AB-1B11-4D5A-BECA-F3F13CC14469}"/>
              </a:ext>
            </a:extLst>
          </p:cNvPr>
          <p:cNvSpPr>
            <a:spLocks noGrp="1"/>
          </p:cNvSpPr>
          <p:nvPr>
            <p:ph type="sldNum" sz="quarter" idx="12"/>
          </p:nvPr>
        </p:nvSpPr>
        <p:spPr/>
        <p:txBody>
          <a:bodyPr/>
          <a:lstStyle/>
          <a:p>
            <a:fld id="{E7785734-0CF6-4DB2-BFC5-3B0889C50ADF}" type="slidenum">
              <a:rPr lang="en-US" smtClean="0"/>
              <a:t>5</a:t>
            </a:fld>
            <a:endParaRPr lang="en-US"/>
          </a:p>
        </p:txBody>
      </p:sp>
      <p:grpSp>
        <p:nvGrpSpPr>
          <p:cNvPr id="12" name="Group 11">
            <a:extLst>
              <a:ext uri="{FF2B5EF4-FFF2-40B4-BE49-F238E27FC236}">
                <a16:creationId xmlns:a16="http://schemas.microsoft.com/office/drawing/2014/main" id="{A05DF6F2-AE42-41C6-A8C3-BD2F4998116D}"/>
              </a:ext>
            </a:extLst>
          </p:cNvPr>
          <p:cNvGrpSpPr/>
          <p:nvPr/>
        </p:nvGrpSpPr>
        <p:grpSpPr>
          <a:xfrm>
            <a:off x="6903959" y="1734805"/>
            <a:ext cx="4559866" cy="2558773"/>
            <a:chOff x="6591407" y="2365767"/>
            <a:chExt cx="4559866" cy="2558773"/>
          </a:xfrm>
        </p:grpSpPr>
        <p:pic>
          <p:nvPicPr>
            <p:cNvPr id="9" name="Picture 8" descr="A group of people posing for the camera&#10;&#10;Description automatically generated">
              <a:extLst>
                <a:ext uri="{FF2B5EF4-FFF2-40B4-BE49-F238E27FC236}">
                  <a16:creationId xmlns:a16="http://schemas.microsoft.com/office/drawing/2014/main" id="{08874113-F833-4E1D-9E31-5301EC62F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407" y="2365767"/>
              <a:ext cx="3835163" cy="2558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17996A1E-EB43-4C42-9170-0D3D2784BA35}"/>
                </a:ext>
              </a:extLst>
            </p:cNvPr>
            <p:cNvSpPr txBox="1"/>
            <p:nvPr/>
          </p:nvSpPr>
          <p:spPr>
            <a:xfrm>
              <a:off x="9476424" y="4680417"/>
              <a:ext cx="1674849" cy="200055"/>
            </a:xfrm>
            <a:prstGeom prst="rect">
              <a:avLst/>
            </a:prstGeom>
            <a:noFill/>
          </p:spPr>
          <p:txBody>
            <a:bodyPr wrap="square" rtlCol="0">
              <a:spAutoFit/>
            </a:bodyPr>
            <a:lstStyle/>
            <a:p>
              <a:r>
                <a:rPr lang="en-US" sz="700" b="1" dirty="0">
                  <a:solidFill>
                    <a:schemeClr val="bg1"/>
                  </a:solidFill>
                </a:rPr>
                <a:t>By Margot Hartford</a:t>
              </a:r>
            </a:p>
          </p:txBody>
        </p:sp>
      </p:grpSp>
    </p:spTree>
    <p:extLst>
      <p:ext uri="{BB962C8B-B14F-4D97-AF65-F5344CB8AC3E}">
        <p14:creationId xmlns:p14="http://schemas.microsoft.com/office/powerpoint/2010/main" val="68321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B4E1-192E-4FEC-85BA-4FD17F05854F}"/>
              </a:ext>
            </a:extLst>
          </p:cNvPr>
          <p:cNvSpPr>
            <a:spLocks noGrp="1"/>
          </p:cNvSpPr>
          <p:nvPr>
            <p:ph type="title"/>
          </p:nvPr>
        </p:nvSpPr>
        <p:spPr/>
        <p:txBody>
          <a:bodyPr/>
          <a:lstStyle/>
          <a:p>
            <a:r>
              <a:rPr lang="en-US" dirty="0"/>
              <a:t>Speakers and Panels</a:t>
            </a:r>
          </a:p>
        </p:txBody>
      </p:sp>
      <p:sp>
        <p:nvSpPr>
          <p:cNvPr id="3" name="Content Placeholder 2">
            <a:extLst>
              <a:ext uri="{FF2B5EF4-FFF2-40B4-BE49-F238E27FC236}">
                <a16:creationId xmlns:a16="http://schemas.microsoft.com/office/drawing/2014/main" id="{AB560ED6-7F77-4C4C-AF04-B767A89DDD05}"/>
              </a:ext>
            </a:extLst>
          </p:cNvPr>
          <p:cNvSpPr>
            <a:spLocks noGrp="1"/>
          </p:cNvSpPr>
          <p:nvPr>
            <p:ph idx="1"/>
          </p:nvPr>
        </p:nvSpPr>
        <p:spPr>
          <a:xfrm>
            <a:off x="1097280" y="1538087"/>
            <a:ext cx="5484273" cy="4724489"/>
          </a:xfrm>
        </p:spPr>
        <p:txBody>
          <a:bodyPr>
            <a:normAutofit/>
          </a:bodyPr>
          <a:lstStyle/>
          <a:p>
            <a:pPr>
              <a:lnSpc>
                <a:spcPct val="100000"/>
              </a:lnSpc>
            </a:pPr>
            <a:r>
              <a:rPr lang="en-US" dirty="0"/>
              <a:t> Keynote Speech</a:t>
            </a:r>
          </a:p>
          <a:p>
            <a:pPr lvl="1">
              <a:lnSpc>
                <a:spcPct val="100000"/>
              </a:lnSpc>
            </a:pPr>
            <a:r>
              <a:rPr lang="en-US" dirty="0"/>
              <a:t>Kicks off the conference</a:t>
            </a:r>
          </a:p>
          <a:p>
            <a:pPr lvl="1">
              <a:lnSpc>
                <a:spcPct val="100000"/>
              </a:lnSpc>
            </a:pPr>
            <a:r>
              <a:rPr lang="en-US" dirty="0"/>
              <a:t>Karen McKee, President of ExxonMobil Chemical Company</a:t>
            </a:r>
          </a:p>
          <a:p>
            <a:pPr>
              <a:lnSpc>
                <a:spcPct val="100000"/>
              </a:lnSpc>
            </a:pPr>
            <a:r>
              <a:rPr lang="en-US" dirty="0"/>
              <a:t> Town Hall with AIChE Leadership</a:t>
            </a:r>
          </a:p>
          <a:p>
            <a:pPr lvl="1">
              <a:lnSpc>
                <a:spcPct val="100000"/>
              </a:lnSpc>
            </a:pPr>
            <a:r>
              <a:rPr lang="en-US" dirty="0"/>
              <a:t>Make your voice heard</a:t>
            </a:r>
          </a:p>
          <a:p>
            <a:pPr lvl="1">
              <a:lnSpc>
                <a:spcPct val="100000"/>
              </a:lnSpc>
            </a:pPr>
            <a:r>
              <a:rPr lang="en-US" dirty="0"/>
              <a:t>Share with the AIChE Board of Directors</a:t>
            </a:r>
          </a:p>
          <a:p>
            <a:pPr>
              <a:lnSpc>
                <a:spcPct val="100000"/>
              </a:lnSpc>
            </a:pPr>
            <a:r>
              <a:rPr lang="en-US" dirty="0"/>
              <a:t> Leadership Panel</a:t>
            </a:r>
          </a:p>
          <a:p>
            <a:pPr lvl="1">
              <a:lnSpc>
                <a:spcPct val="100000"/>
              </a:lnSpc>
            </a:pPr>
            <a:r>
              <a:rPr lang="en-US" dirty="0"/>
              <a:t>Features </a:t>
            </a:r>
            <a:r>
              <a:rPr lang="en-US" dirty="0" err="1"/>
              <a:t>ChemE’s</a:t>
            </a:r>
            <a:r>
              <a:rPr lang="en-US" dirty="0"/>
              <a:t> from a variety of career paths</a:t>
            </a:r>
          </a:p>
          <a:p>
            <a:pPr lvl="1">
              <a:lnSpc>
                <a:spcPct val="100000"/>
              </a:lnSpc>
            </a:pPr>
            <a:r>
              <a:rPr lang="en-US" dirty="0"/>
              <a:t>Learn about their experiences and obstacles</a:t>
            </a:r>
          </a:p>
          <a:p>
            <a:pPr marL="0" indent="0">
              <a:lnSpc>
                <a:spcPct val="100000"/>
              </a:lnSpc>
              <a:buNone/>
            </a:pPr>
            <a:endParaRPr lang="en-US" dirty="0">
              <a:highlight>
                <a:srgbClr val="FFFF00"/>
              </a:highlight>
            </a:endParaRPr>
          </a:p>
        </p:txBody>
      </p:sp>
      <p:sp>
        <p:nvSpPr>
          <p:cNvPr id="4" name="Footer Placeholder 3">
            <a:extLst>
              <a:ext uri="{FF2B5EF4-FFF2-40B4-BE49-F238E27FC236}">
                <a16:creationId xmlns:a16="http://schemas.microsoft.com/office/drawing/2014/main" id="{3D2C11C7-C6B7-47D1-802E-94D7286D6E58}"/>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7A041268-2F1D-4D0C-B0EB-0C663FE4B89B}"/>
              </a:ext>
            </a:extLst>
          </p:cNvPr>
          <p:cNvSpPr>
            <a:spLocks noGrp="1"/>
          </p:cNvSpPr>
          <p:nvPr>
            <p:ph type="sldNum" sz="quarter" idx="12"/>
          </p:nvPr>
        </p:nvSpPr>
        <p:spPr/>
        <p:txBody>
          <a:bodyPr/>
          <a:lstStyle/>
          <a:p>
            <a:fld id="{E7785734-0CF6-4DB2-BFC5-3B0889C50ADF}" type="slidenum">
              <a:rPr lang="en-US" smtClean="0"/>
              <a:t>6</a:t>
            </a:fld>
            <a:endParaRPr lang="en-US"/>
          </a:p>
        </p:txBody>
      </p:sp>
      <p:pic>
        <p:nvPicPr>
          <p:cNvPr id="7" name="Picture 6" descr="A close up of a person&#10;&#10;Description automatically generated">
            <a:extLst>
              <a:ext uri="{FF2B5EF4-FFF2-40B4-BE49-F238E27FC236}">
                <a16:creationId xmlns:a16="http://schemas.microsoft.com/office/drawing/2014/main" id="{5DC9F9AD-B22A-4419-8806-C21CD514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95" y="1629679"/>
            <a:ext cx="3598641" cy="3598641"/>
          </a:xfrm>
          <a:prstGeom prst="rect">
            <a:avLst/>
          </a:prstGeom>
        </p:spPr>
      </p:pic>
    </p:spTree>
    <p:extLst>
      <p:ext uri="{BB962C8B-B14F-4D97-AF65-F5344CB8AC3E}">
        <p14:creationId xmlns:p14="http://schemas.microsoft.com/office/powerpoint/2010/main" val="214835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F00E-268E-48B6-BC4F-DAE6EC3E2B82}"/>
              </a:ext>
            </a:extLst>
          </p:cNvPr>
          <p:cNvSpPr>
            <a:spLocks noGrp="1"/>
          </p:cNvSpPr>
          <p:nvPr>
            <p:ph type="title"/>
          </p:nvPr>
        </p:nvSpPr>
        <p:spPr>
          <a:xfrm>
            <a:off x="1097280" y="-115050"/>
            <a:ext cx="10058400" cy="1450757"/>
          </a:xfrm>
        </p:spPr>
        <p:txBody>
          <a:bodyPr/>
          <a:lstStyle/>
          <a:p>
            <a:r>
              <a:rPr lang="en-US" dirty="0"/>
              <a:t>Networking Opportunities</a:t>
            </a:r>
          </a:p>
        </p:txBody>
      </p:sp>
      <p:sp>
        <p:nvSpPr>
          <p:cNvPr id="3" name="Content Placeholder 2">
            <a:extLst>
              <a:ext uri="{FF2B5EF4-FFF2-40B4-BE49-F238E27FC236}">
                <a16:creationId xmlns:a16="http://schemas.microsoft.com/office/drawing/2014/main" id="{B3E20D53-A7CB-4BD2-912C-14C1C247907C}"/>
              </a:ext>
            </a:extLst>
          </p:cNvPr>
          <p:cNvSpPr>
            <a:spLocks noGrp="1"/>
          </p:cNvSpPr>
          <p:nvPr>
            <p:ph idx="1"/>
          </p:nvPr>
        </p:nvSpPr>
        <p:spPr>
          <a:xfrm>
            <a:off x="1097280" y="1676316"/>
            <a:ext cx="5973371" cy="1683578"/>
          </a:xfrm>
        </p:spPr>
        <p:txBody>
          <a:bodyPr/>
          <a:lstStyle/>
          <a:p>
            <a:pPr marL="0" indent="0">
              <a:lnSpc>
                <a:spcPct val="100000"/>
              </a:lnSpc>
              <a:buNone/>
            </a:pPr>
            <a:r>
              <a:rPr lang="en-US" dirty="0"/>
              <a:t>Recruitment Fair </a:t>
            </a:r>
          </a:p>
          <a:p>
            <a:pPr lvl="1">
              <a:lnSpc>
                <a:spcPct val="100000"/>
              </a:lnSpc>
            </a:pPr>
            <a:r>
              <a:rPr lang="en-US" dirty="0"/>
              <a:t>Meet graduate schools and company recruiters</a:t>
            </a:r>
          </a:p>
          <a:p>
            <a:pPr lvl="1">
              <a:lnSpc>
                <a:spcPct val="100000"/>
              </a:lnSpc>
            </a:pPr>
            <a:r>
              <a:rPr lang="en-US" dirty="0"/>
              <a:t>Determine which path is best for you after graduation</a:t>
            </a:r>
          </a:p>
          <a:p>
            <a:pPr lvl="1">
              <a:lnSpc>
                <a:spcPct val="100000"/>
              </a:lnSpc>
            </a:pPr>
            <a:r>
              <a:rPr lang="en-US" dirty="0"/>
              <a:t>Learn about degree programs and internships</a:t>
            </a:r>
          </a:p>
        </p:txBody>
      </p:sp>
      <p:sp>
        <p:nvSpPr>
          <p:cNvPr id="4" name="Footer Placeholder 3">
            <a:extLst>
              <a:ext uri="{FF2B5EF4-FFF2-40B4-BE49-F238E27FC236}">
                <a16:creationId xmlns:a16="http://schemas.microsoft.com/office/drawing/2014/main" id="{5E672586-A6B2-4D5D-A37F-616F4778C025}"/>
              </a:ext>
            </a:extLst>
          </p:cNvPr>
          <p:cNvSpPr>
            <a:spLocks noGrp="1"/>
          </p:cNvSpPr>
          <p:nvPr>
            <p:ph type="ftr" sz="quarter" idx="11"/>
          </p:nvPr>
        </p:nvSpPr>
        <p:spPr>
          <a:xfrm>
            <a:off x="3686185" y="6459785"/>
            <a:ext cx="4822804" cy="365125"/>
          </a:xfrm>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6C682951-F0C6-4591-BE28-F293AAA1BF56}"/>
              </a:ext>
            </a:extLst>
          </p:cNvPr>
          <p:cNvSpPr>
            <a:spLocks noGrp="1"/>
          </p:cNvSpPr>
          <p:nvPr>
            <p:ph type="sldNum" sz="quarter" idx="12"/>
          </p:nvPr>
        </p:nvSpPr>
        <p:spPr>
          <a:xfrm>
            <a:off x="9900458" y="6459785"/>
            <a:ext cx="1312025" cy="365125"/>
          </a:xfrm>
        </p:spPr>
        <p:txBody>
          <a:bodyPr/>
          <a:lstStyle/>
          <a:p>
            <a:fld id="{E7785734-0CF6-4DB2-BFC5-3B0889C50ADF}" type="slidenum">
              <a:rPr lang="en-US" smtClean="0"/>
              <a:t>7</a:t>
            </a:fld>
            <a:endParaRPr lang="en-US"/>
          </a:p>
        </p:txBody>
      </p:sp>
      <p:sp>
        <p:nvSpPr>
          <p:cNvPr id="17" name="Content Placeholder 2">
            <a:extLst>
              <a:ext uri="{FF2B5EF4-FFF2-40B4-BE49-F238E27FC236}">
                <a16:creationId xmlns:a16="http://schemas.microsoft.com/office/drawing/2014/main" id="{2ABE5E05-C87B-420E-988F-D27DC63791A2}"/>
              </a:ext>
            </a:extLst>
          </p:cNvPr>
          <p:cNvSpPr txBox="1">
            <a:spLocks/>
          </p:cNvSpPr>
          <p:nvPr/>
        </p:nvSpPr>
        <p:spPr>
          <a:xfrm>
            <a:off x="4856705" y="4128407"/>
            <a:ext cx="7304567" cy="156460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US" dirty="0"/>
              <a:t> Night of Networking </a:t>
            </a:r>
          </a:p>
          <a:p>
            <a:pPr lvl="1">
              <a:lnSpc>
                <a:spcPct val="100000"/>
              </a:lnSpc>
            </a:pPr>
            <a:r>
              <a:rPr lang="en-US" dirty="0"/>
              <a:t>First time conference event</a:t>
            </a:r>
          </a:p>
          <a:p>
            <a:pPr lvl="1">
              <a:lnSpc>
                <a:spcPct val="100000"/>
              </a:lnSpc>
            </a:pPr>
            <a:r>
              <a:rPr lang="en-US" dirty="0"/>
              <a:t>Expand your network and meet fellow </a:t>
            </a:r>
            <a:r>
              <a:rPr lang="en-US" dirty="0" err="1"/>
              <a:t>ChemE’s</a:t>
            </a:r>
            <a:endParaRPr lang="en-US" dirty="0"/>
          </a:p>
          <a:p>
            <a:pPr lvl="1">
              <a:lnSpc>
                <a:spcPct val="100000"/>
              </a:lnSpc>
            </a:pPr>
            <a:r>
              <a:rPr lang="en-US" dirty="0"/>
              <a:t>Food, networking games, and prizes</a:t>
            </a:r>
          </a:p>
          <a:p>
            <a:pPr marL="0" indent="0">
              <a:buFont typeface="Arial" panose="020B0604020202020204" pitchFamily="34" charset="0"/>
              <a:buNone/>
            </a:pPr>
            <a:endParaRPr lang="en-US" dirty="0"/>
          </a:p>
        </p:txBody>
      </p:sp>
      <p:pic>
        <p:nvPicPr>
          <p:cNvPr id="18" name="Picture 17" descr="A group of people standing in front of a window&#10;&#10;Description automatically generated">
            <a:extLst>
              <a:ext uri="{FF2B5EF4-FFF2-40B4-BE49-F238E27FC236}">
                <a16:creationId xmlns:a16="http://schemas.microsoft.com/office/drawing/2014/main" id="{55FE712B-FF41-4F24-B0FF-9747AB682485}"/>
              </a:ext>
            </a:extLst>
          </p:cNvPr>
          <p:cNvPicPr>
            <a:picLocks noChangeAspect="1"/>
          </p:cNvPicPr>
          <p:nvPr/>
        </p:nvPicPr>
        <p:blipFill rotWithShape="1">
          <a:blip r:embed="rId3">
            <a:extLst>
              <a:ext uri="{28A0092B-C50C-407E-A947-70E740481C1C}">
                <a14:useLocalDpi xmlns:a14="http://schemas.microsoft.com/office/drawing/2010/main" val="0"/>
              </a:ext>
            </a:extLst>
          </a:blip>
          <a:srcRect l="10130" t="9423"/>
          <a:stretch/>
        </p:blipFill>
        <p:spPr>
          <a:xfrm>
            <a:off x="7292989" y="1494830"/>
            <a:ext cx="308124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A group of people sitting at a table&#10;&#10;Description automatically generated">
            <a:extLst>
              <a:ext uri="{FF2B5EF4-FFF2-40B4-BE49-F238E27FC236}">
                <a16:creationId xmlns:a16="http://schemas.microsoft.com/office/drawing/2014/main" id="{3C65766C-9134-49D1-B691-284E888FB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3881139"/>
            <a:ext cx="3085346"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80D399E4-5B8B-4AB9-A4BB-EB34EBB50D77}"/>
              </a:ext>
            </a:extLst>
          </p:cNvPr>
          <p:cNvSpPr txBox="1"/>
          <p:nvPr/>
        </p:nvSpPr>
        <p:spPr>
          <a:xfrm>
            <a:off x="9607024" y="3328972"/>
            <a:ext cx="809566" cy="200055"/>
          </a:xfrm>
          <a:prstGeom prst="rect">
            <a:avLst/>
          </a:prstGeom>
          <a:noFill/>
        </p:spPr>
        <p:txBody>
          <a:bodyPr wrap="square" rtlCol="0">
            <a:spAutoFit/>
          </a:bodyPr>
          <a:lstStyle/>
          <a:p>
            <a:r>
              <a:rPr lang="en-US" sz="700" b="1" dirty="0">
                <a:solidFill>
                  <a:schemeClr val="bg1"/>
                </a:solidFill>
              </a:rPr>
              <a:t>By Gordon Ellis</a:t>
            </a:r>
          </a:p>
        </p:txBody>
      </p:sp>
      <p:sp>
        <p:nvSpPr>
          <p:cNvPr id="22" name="TextBox 21">
            <a:extLst>
              <a:ext uri="{FF2B5EF4-FFF2-40B4-BE49-F238E27FC236}">
                <a16:creationId xmlns:a16="http://schemas.microsoft.com/office/drawing/2014/main" id="{41166408-CCBF-4CFD-99E9-45D97A24DD10}"/>
              </a:ext>
            </a:extLst>
          </p:cNvPr>
          <p:cNvSpPr txBox="1"/>
          <p:nvPr/>
        </p:nvSpPr>
        <p:spPr>
          <a:xfrm>
            <a:off x="3267157" y="5714871"/>
            <a:ext cx="1564047" cy="200055"/>
          </a:xfrm>
          <a:prstGeom prst="rect">
            <a:avLst/>
          </a:prstGeom>
          <a:noFill/>
        </p:spPr>
        <p:txBody>
          <a:bodyPr wrap="square" rtlCol="0">
            <a:spAutoFit/>
          </a:bodyPr>
          <a:lstStyle/>
          <a:p>
            <a:r>
              <a:rPr lang="en-US" sz="700" b="1" dirty="0">
                <a:solidFill>
                  <a:schemeClr val="bg1"/>
                </a:solidFill>
              </a:rPr>
              <a:t>By Margot Hartford</a:t>
            </a:r>
          </a:p>
        </p:txBody>
      </p:sp>
    </p:spTree>
    <p:extLst>
      <p:ext uri="{BB962C8B-B14F-4D97-AF65-F5344CB8AC3E}">
        <p14:creationId xmlns:p14="http://schemas.microsoft.com/office/powerpoint/2010/main" val="231730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1255-7C48-41A9-AD65-F0B3C30F189F}"/>
              </a:ext>
            </a:extLst>
          </p:cNvPr>
          <p:cNvSpPr>
            <a:spLocks noGrp="1"/>
          </p:cNvSpPr>
          <p:nvPr>
            <p:ph type="title"/>
          </p:nvPr>
        </p:nvSpPr>
        <p:spPr/>
        <p:txBody>
          <a:bodyPr/>
          <a:lstStyle/>
          <a:p>
            <a:r>
              <a:rPr lang="en-US" dirty="0"/>
              <a:t>Student Chapter Competitions</a:t>
            </a:r>
          </a:p>
        </p:txBody>
      </p:sp>
      <p:sp>
        <p:nvSpPr>
          <p:cNvPr id="3" name="Content Placeholder 2">
            <a:extLst>
              <a:ext uri="{FF2B5EF4-FFF2-40B4-BE49-F238E27FC236}">
                <a16:creationId xmlns:a16="http://schemas.microsoft.com/office/drawing/2014/main" id="{48637FF3-3C90-4057-A28D-13F5C4B2001F}"/>
              </a:ext>
            </a:extLst>
          </p:cNvPr>
          <p:cNvSpPr>
            <a:spLocks noGrp="1"/>
          </p:cNvSpPr>
          <p:nvPr>
            <p:ph idx="1"/>
          </p:nvPr>
        </p:nvSpPr>
        <p:spPr>
          <a:xfrm>
            <a:off x="1097280" y="1538088"/>
            <a:ext cx="6271083" cy="4777652"/>
          </a:xfrm>
        </p:spPr>
        <p:txBody>
          <a:bodyPr/>
          <a:lstStyle/>
          <a:p>
            <a:pPr>
              <a:lnSpc>
                <a:spcPct val="100000"/>
              </a:lnSpc>
            </a:pPr>
            <a:r>
              <a:rPr lang="en-US" dirty="0"/>
              <a:t> Chem-E-Car Competition®</a:t>
            </a:r>
          </a:p>
          <a:p>
            <a:pPr lvl="1">
              <a:lnSpc>
                <a:spcPct val="100000"/>
              </a:lnSpc>
            </a:pPr>
            <a:r>
              <a:rPr lang="en-US" dirty="0"/>
              <a:t>Teams construct a chemically powered car</a:t>
            </a:r>
          </a:p>
          <a:p>
            <a:pPr lvl="1">
              <a:lnSpc>
                <a:spcPct val="100000"/>
              </a:lnSpc>
            </a:pPr>
            <a:r>
              <a:rPr lang="en-US" dirty="0"/>
              <a:t>Car carries a given load over a specified distance</a:t>
            </a:r>
          </a:p>
          <a:p>
            <a:pPr>
              <a:lnSpc>
                <a:spcPct val="100000"/>
              </a:lnSpc>
            </a:pPr>
            <a:r>
              <a:rPr lang="en-US" dirty="0"/>
              <a:t> </a:t>
            </a:r>
            <a:r>
              <a:rPr lang="en-US" dirty="0" err="1"/>
              <a:t>ChemE</a:t>
            </a:r>
            <a:r>
              <a:rPr lang="en-US" dirty="0"/>
              <a:t> Jeopardy</a:t>
            </a:r>
          </a:p>
          <a:p>
            <a:pPr lvl="1">
              <a:lnSpc>
                <a:spcPct val="100000"/>
              </a:lnSpc>
            </a:pPr>
            <a:r>
              <a:rPr lang="en-US" dirty="0"/>
              <a:t>Based on popular American game show “Jeopardy!”</a:t>
            </a:r>
          </a:p>
          <a:p>
            <a:pPr lvl="1">
              <a:lnSpc>
                <a:spcPct val="100000"/>
              </a:lnSpc>
            </a:pPr>
            <a:r>
              <a:rPr lang="en-US" dirty="0"/>
              <a:t>Quizzes teams’ knowledge of </a:t>
            </a:r>
            <a:r>
              <a:rPr lang="en-US" dirty="0" err="1"/>
              <a:t>ChemE</a:t>
            </a:r>
            <a:r>
              <a:rPr lang="en-US" dirty="0"/>
              <a:t> principles</a:t>
            </a:r>
          </a:p>
          <a:p>
            <a:pPr>
              <a:lnSpc>
                <a:spcPct val="100000"/>
              </a:lnSpc>
            </a:pPr>
            <a:r>
              <a:rPr lang="en-US" dirty="0"/>
              <a:t> K-12 STEM Outreach Competition</a:t>
            </a:r>
          </a:p>
          <a:p>
            <a:pPr lvl="1">
              <a:lnSpc>
                <a:spcPct val="100000"/>
              </a:lnSpc>
            </a:pPr>
            <a:r>
              <a:rPr lang="en-US" dirty="0"/>
              <a:t>Teams showcase interactive STEM modules</a:t>
            </a:r>
          </a:p>
          <a:p>
            <a:pPr lvl="1">
              <a:lnSpc>
                <a:spcPct val="100000"/>
              </a:lnSpc>
            </a:pPr>
            <a:r>
              <a:rPr lang="en-US" dirty="0"/>
              <a:t>Over a hundred K-12 students invited</a:t>
            </a:r>
          </a:p>
        </p:txBody>
      </p:sp>
      <p:sp>
        <p:nvSpPr>
          <p:cNvPr id="4" name="Footer Placeholder 3">
            <a:extLst>
              <a:ext uri="{FF2B5EF4-FFF2-40B4-BE49-F238E27FC236}">
                <a16:creationId xmlns:a16="http://schemas.microsoft.com/office/drawing/2014/main" id="{DD6B5F26-68ED-4522-8743-C29DCED0E8FC}"/>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951A0398-A6DB-4534-A857-D2731139D5AE}"/>
              </a:ext>
            </a:extLst>
          </p:cNvPr>
          <p:cNvSpPr>
            <a:spLocks noGrp="1"/>
          </p:cNvSpPr>
          <p:nvPr>
            <p:ph type="sldNum" sz="quarter" idx="12"/>
          </p:nvPr>
        </p:nvSpPr>
        <p:spPr/>
        <p:txBody>
          <a:bodyPr/>
          <a:lstStyle/>
          <a:p>
            <a:fld id="{E7785734-0CF6-4DB2-BFC5-3B0889C50ADF}" type="slidenum">
              <a:rPr lang="en-US" smtClean="0"/>
              <a:t>8</a:t>
            </a:fld>
            <a:endParaRPr lang="en-US"/>
          </a:p>
        </p:txBody>
      </p:sp>
      <p:pic>
        <p:nvPicPr>
          <p:cNvPr id="10" name="Picture 9" descr="A group of people sitting at a table&#10;&#10;Description automatically generated">
            <a:extLst>
              <a:ext uri="{FF2B5EF4-FFF2-40B4-BE49-F238E27FC236}">
                <a16:creationId xmlns:a16="http://schemas.microsoft.com/office/drawing/2014/main" id="{ADBF598D-22F6-47C8-A315-D627E71DA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753" y="1913861"/>
            <a:ext cx="4002871" cy="2670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DA26D9CB-40B2-49EB-9C88-2F1F2F594B80}"/>
              </a:ext>
            </a:extLst>
          </p:cNvPr>
          <p:cNvSpPr txBox="1"/>
          <p:nvPr/>
        </p:nvSpPr>
        <p:spPr>
          <a:xfrm>
            <a:off x="10257689" y="4372335"/>
            <a:ext cx="1472724" cy="200055"/>
          </a:xfrm>
          <a:prstGeom prst="rect">
            <a:avLst/>
          </a:prstGeom>
          <a:noFill/>
        </p:spPr>
        <p:txBody>
          <a:bodyPr wrap="square" rtlCol="0">
            <a:spAutoFit/>
          </a:bodyPr>
          <a:lstStyle/>
          <a:p>
            <a:r>
              <a:rPr lang="en-US" sz="700" b="1" dirty="0">
                <a:solidFill>
                  <a:schemeClr val="bg1"/>
                </a:solidFill>
              </a:rPr>
              <a:t>From ChEnected Flickr</a:t>
            </a:r>
          </a:p>
        </p:txBody>
      </p:sp>
    </p:spTree>
    <p:extLst>
      <p:ext uri="{BB962C8B-B14F-4D97-AF65-F5344CB8AC3E}">
        <p14:creationId xmlns:p14="http://schemas.microsoft.com/office/powerpoint/2010/main" val="35849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4261-842D-4FCF-BD1F-CEDC01F71C3F}"/>
              </a:ext>
            </a:extLst>
          </p:cNvPr>
          <p:cNvSpPr>
            <a:spLocks noGrp="1"/>
          </p:cNvSpPr>
          <p:nvPr>
            <p:ph type="title"/>
          </p:nvPr>
        </p:nvSpPr>
        <p:spPr/>
        <p:txBody>
          <a:bodyPr/>
          <a:lstStyle/>
          <a:p>
            <a:r>
              <a:rPr lang="en-US" dirty="0"/>
              <a:t>Research Competitions</a:t>
            </a:r>
          </a:p>
        </p:txBody>
      </p:sp>
      <p:sp>
        <p:nvSpPr>
          <p:cNvPr id="3" name="Content Placeholder 2">
            <a:extLst>
              <a:ext uri="{FF2B5EF4-FFF2-40B4-BE49-F238E27FC236}">
                <a16:creationId xmlns:a16="http://schemas.microsoft.com/office/drawing/2014/main" id="{55B1C0CC-2778-400A-9227-482BA25D0138}"/>
              </a:ext>
            </a:extLst>
          </p:cNvPr>
          <p:cNvSpPr>
            <a:spLocks noGrp="1"/>
          </p:cNvSpPr>
          <p:nvPr>
            <p:ph idx="1"/>
          </p:nvPr>
        </p:nvSpPr>
        <p:spPr/>
        <p:txBody>
          <a:bodyPr>
            <a:normAutofit/>
          </a:bodyPr>
          <a:lstStyle/>
          <a:p>
            <a:pPr>
              <a:lnSpc>
                <a:spcPct val="100000"/>
              </a:lnSpc>
            </a:pPr>
            <a:r>
              <a:rPr lang="en-US" dirty="0"/>
              <a:t> Student Poster Competition</a:t>
            </a:r>
          </a:p>
          <a:p>
            <a:pPr lvl="1">
              <a:lnSpc>
                <a:spcPct val="100000"/>
              </a:lnSpc>
            </a:pPr>
            <a:r>
              <a:rPr lang="en-US" dirty="0"/>
              <a:t>Largest research forum for </a:t>
            </a:r>
            <a:r>
              <a:rPr lang="en-US" dirty="0" err="1"/>
              <a:t>chemE</a:t>
            </a:r>
            <a:r>
              <a:rPr lang="en-US" dirty="0"/>
              <a:t> undergraduates</a:t>
            </a:r>
          </a:p>
          <a:p>
            <a:pPr lvl="1">
              <a:lnSpc>
                <a:spcPct val="100000"/>
              </a:lnSpc>
            </a:pPr>
            <a:r>
              <a:rPr lang="en-US" dirty="0"/>
              <a:t>Open for any undergraduate student </a:t>
            </a:r>
          </a:p>
          <a:p>
            <a:pPr>
              <a:lnSpc>
                <a:spcPct val="100000"/>
              </a:lnSpc>
            </a:pPr>
            <a:r>
              <a:rPr lang="en-US" dirty="0"/>
              <a:t> Student Paper Competition</a:t>
            </a:r>
          </a:p>
          <a:p>
            <a:pPr lvl="1">
              <a:lnSpc>
                <a:spcPct val="100000"/>
              </a:lnSpc>
            </a:pPr>
            <a:r>
              <a:rPr lang="en-US" dirty="0"/>
              <a:t>Winners from each regional competition will present</a:t>
            </a:r>
          </a:p>
          <a:p>
            <a:pPr lvl="1">
              <a:lnSpc>
                <a:spcPct val="100000"/>
              </a:lnSpc>
            </a:pPr>
            <a:r>
              <a:rPr lang="en-US" dirty="0"/>
              <a:t>Top three papers will be awarded cash prizes</a:t>
            </a:r>
          </a:p>
          <a:p>
            <a:pPr>
              <a:lnSpc>
                <a:spcPct val="100000"/>
              </a:lnSpc>
            </a:pPr>
            <a:r>
              <a:rPr lang="en-US" dirty="0"/>
              <a:t> Student Design Competition</a:t>
            </a:r>
          </a:p>
          <a:p>
            <a:pPr lvl="1">
              <a:lnSpc>
                <a:spcPct val="100000"/>
              </a:lnSpc>
            </a:pPr>
            <a:r>
              <a:rPr lang="en-US" dirty="0"/>
              <a:t>Winners from the 2019 Student Design Competition</a:t>
            </a:r>
          </a:p>
          <a:p>
            <a:pPr lvl="1">
              <a:lnSpc>
                <a:spcPct val="100000"/>
              </a:lnSpc>
            </a:pPr>
            <a:r>
              <a:rPr lang="en-US" dirty="0"/>
              <a:t>Presentation and discussion of their solutions</a:t>
            </a:r>
          </a:p>
        </p:txBody>
      </p:sp>
      <p:sp>
        <p:nvSpPr>
          <p:cNvPr id="4" name="Footer Placeholder 3">
            <a:extLst>
              <a:ext uri="{FF2B5EF4-FFF2-40B4-BE49-F238E27FC236}">
                <a16:creationId xmlns:a16="http://schemas.microsoft.com/office/drawing/2014/main" id="{0E52756C-03C0-4D10-A341-5AA1E8745B20}"/>
              </a:ext>
            </a:extLst>
          </p:cNvPr>
          <p:cNvSpPr>
            <a:spLocks noGrp="1"/>
          </p:cNvSpPr>
          <p:nvPr>
            <p:ph type="ftr" sz="quarter" idx="11"/>
          </p:nvPr>
        </p:nvSpPr>
        <p:spPr/>
        <p:txBody>
          <a:bodyPr/>
          <a:lstStyle/>
          <a:p>
            <a:r>
              <a:rPr lang="en-US"/>
              <a:t>2019 AIChE Annual Student Conference</a:t>
            </a:r>
            <a:endParaRPr lang="en-US" dirty="0"/>
          </a:p>
        </p:txBody>
      </p:sp>
      <p:sp>
        <p:nvSpPr>
          <p:cNvPr id="5" name="Slide Number Placeholder 4">
            <a:extLst>
              <a:ext uri="{FF2B5EF4-FFF2-40B4-BE49-F238E27FC236}">
                <a16:creationId xmlns:a16="http://schemas.microsoft.com/office/drawing/2014/main" id="{5FC48FD7-A16A-4AE1-9746-ED9D778F22DE}"/>
              </a:ext>
            </a:extLst>
          </p:cNvPr>
          <p:cNvSpPr>
            <a:spLocks noGrp="1"/>
          </p:cNvSpPr>
          <p:nvPr>
            <p:ph type="sldNum" sz="quarter" idx="12"/>
          </p:nvPr>
        </p:nvSpPr>
        <p:spPr/>
        <p:txBody>
          <a:bodyPr/>
          <a:lstStyle/>
          <a:p>
            <a:fld id="{E7785734-0CF6-4DB2-BFC5-3B0889C50ADF}" type="slidenum">
              <a:rPr lang="en-US" smtClean="0"/>
              <a:t>9</a:t>
            </a:fld>
            <a:endParaRPr lang="en-US"/>
          </a:p>
        </p:txBody>
      </p:sp>
      <p:pic>
        <p:nvPicPr>
          <p:cNvPr id="7" name="Picture 6" descr="A picture containing indoor, person, floor&#10;&#10;Description automatically generated">
            <a:extLst>
              <a:ext uri="{FF2B5EF4-FFF2-40B4-BE49-F238E27FC236}">
                <a16:creationId xmlns:a16="http://schemas.microsoft.com/office/drawing/2014/main" id="{06A186B9-1A2C-4922-96A9-1923D4D08251}"/>
              </a:ext>
            </a:extLst>
          </p:cNvPr>
          <p:cNvPicPr>
            <a:picLocks noChangeAspect="1"/>
          </p:cNvPicPr>
          <p:nvPr/>
        </p:nvPicPr>
        <p:blipFill rotWithShape="1">
          <a:blip r:embed="rId3">
            <a:extLst>
              <a:ext uri="{28A0092B-C50C-407E-A947-70E740481C1C}">
                <a14:useLocalDpi xmlns:a14="http://schemas.microsoft.com/office/drawing/2010/main" val="0"/>
              </a:ext>
            </a:extLst>
          </a:blip>
          <a:srcRect l="7398" b="13333"/>
          <a:stretch/>
        </p:blipFill>
        <p:spPr>
          <a:xfrm flipH="1">
            <a:off x="8281738" y="1538088"/>
            <a:ext cx="2581477" cy="3621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85905B82-B9D5-41C9-8924-8123FA96843E}"/>
              </a:ext>
            </a:extLst>
          </p:cNvPr>
          <p:cNvSpPr txBox="1"/>
          <p:nvPr/>
        </p:nvSpPr>
        <p:spPr>
          <a:xfrm>
            <a:off x="9948853" y="4937862"/>
            <a:ext cx="1379676" cy="200055"/>
          </a:xfrm>
          <a:prstGeom prst="rect">
            <a:avLst/>
          </a:prstGeom>
          <a:noFill/>
        </p:spPr>
        <p:txBody>
          <a:bodyPr wrap="square" rtlCol="0">
            <a:spAutoFit/>
          </a:bodyPr>
          <a:lstStyle/>
          <a:p>
            <a:r>
              <a:rPr lang="en-US" sz="700" b="1" dirty="0">
                <a:solidFill>
                  <a:schemeClr val="bg1"/>
                </a:solidFill>
              </a:rPr>
              <a:t>By Margot Hartford</a:t>
            </a:r>
          </a:p>
        </p:txBody>
      </p:sp>
    </p:spTree>
    <p:extLst>
      <p:ext uri="{BB962C8B-B14F-4D97-AF65-F5344CB8AC3E}">
        <p14:creationId xmlns:p14="http://schemas.microsoft.com/office/powerpoint/2010/main" val="3774500837"/>
      </p:ext>
    </p:extLst>
  </p:cSld>
  <p:clrMapOvr>
    <a:masterClrMapping/>
  </p:clrMapOvr>
</p:sld>
</file>

<file path=ppt/theme/theme1.xml><?xml version="1.0" encoding="utf-8"?>
<a:theme xmlns:a="http://schemas.openxmlformats.org/drawingml/2006/main" name="Retrospect">
  <a:themeElements>
    <a:clrScheme name="AIChE 2">
      <a:dk1>
        <a:sysClr val="windowText" lastClr="000000"/>
      </a:dk1>
      <a:lt1>
        <a:sysClr val="window" lastClr="FFFFFF"/>
      </a:lt1>
      <a:dk2>
        <a:srgbClr val="344068"/>
      </a:dk2>
      <a:lt2>
        <a:srgbClr val="D9E0E6"/>
      </a:lt2>
      <a:accent1>
        <a:srgbClr val="5CAEE1"/>
      </a:accent1>
      <a:accent2>
        <a:srgbClr val="003A5D"/>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4602</TotalTime>
  <Words>1967</Words>
  <Application>Microsoft Office PowerPoint</Application>
  <PresentationFormat>Widescreen</PresentationFormat>
  <Paragraphs>247</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Retrospect</vt:lpstr>
      <vt:lpstr>2019 Annual Student Conference</vt:lpstr>
      <vt:lpstr>Agenda</vt:lpstr>
      <vt:lpstr>About the Annual Student Conference</vt:lpstr>
      <vt:lpstr>Location and Venue</vt:lpstr>
      <vt:lpstr>Featured Events</vt:lpstr>
      <vt:lpstr>Speakers and Panels</vt:lpstr>
      <vt:lpstr>Networking Opportunities</vt:lpstr>
      <vt:lpstr>Student Chapter Competitions</vt:lpstr>
      <vt:lpstr>Research Competitions</vt:lpstr>
      <vt:lpstr>Ticketed Events</vt:lpstr>
      <vt:lpstr>Registration Information</vt:lpstr>
      <vt:lpstr>Individual Registration</vt:lpstr>
      <vt:lpstr>Group Registration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W</dc:creator>
  <cp:lastModifiedBy>Anna W</cp:lastModifiedBy>
  <cp:revision>228</cp:revision>
  <dcterms:created xsi:type="dcterms:W3CDTF">2019-01-18T21:54:27Z</dcterms:created>
  <dcterms:modified xsi:type="dcterms:W3CDTF">2019-06-27T01:56:47Z</dcterms:modified>
</cp:coreProperties>
</file>