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2" r:id="rId6"/>
    <p:sldId id="265" r:id="rId7"/>
    <p:sldId id="267" r:id="rId8"/>
    <p:sldId id="269" r:id="rId9"/>
    <p:sldId id="272" r:id="rId10"/>
    <p:sldId id="266" r:id="rId11"/>
    <p:sldId id="270" r:id="rId12"/>
    <p:sldId id="274" r:id="rId13"/>
    <p:sldId id="273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28" autoAdjust="0"/>
  </p:normalViewPr>
  <p:slideViewPr>
    <p:cSldViewPr snapToGrid="0">
      <p:cViewPr varScale="1">
        <p:scale>
          <a:sx n="69" d="100"/>
          <a:sy n="69" d="100"/>
        </p:scale>
        <p:origin x="540" y="3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689C3-A7CB-480E-8971-8451A931D066}" type="datetimeFigureOut">
              <a:rPr lang="zh-CN" altLang="en-US" smtClean="0"/>
              <a:t>2018/1/3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D7AD0-86F6-4EBE-9BEC-AEB2ABB486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0058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D7AD0-86F6-4EBE-9BEC-AEB2ABB4861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1694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D7AD0-86F6-4EBE-9BEC-AEB2ABB48616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3176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D7AD0-86F6-4EBE-9BEC-AEB2ABB48616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89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D7AD0-86F6-4EBE-9BEC-AEB2ABB4861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3564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D7AD0-86F6-4EBE-9BEC-AEB2ABB4861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2090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D7AD0-86F6-4EBE-9BEC-AEB2ABB4861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3763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D7AD0-86F6-4EBE-9BEC-AEB2ABB4861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8835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D7AD0-86F6-4EBE-9BEC-AEB2ABB4861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780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D7AD0-86F6-4EBE-9BEC-AEB2ABB4861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118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D7AD0-86F6-4EBE-9BEC-AEB2ABB4861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7057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D7AD0-86F6-4EBE-9BEC-AEB2ABB48616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9155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16D21A-7B5B-4894-90B0-152721D061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BE42D0A-58C9-4583-A14C-10197859E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3D0A94-4F6C-4210-8704-B27AB3CF0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1493-4252-4154-B807-B75EE8221B97}" type="datetimeFigureOut">
              <a:rPr lang="zh-CN" altLang="en-US" smtClean="0"/>
              <a:t>2018/1/3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32F635-400F-4852-9D56-BF0E3A39B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3286AD0-B4C6-43EB-A607-146082D5C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F90-96E6-4FEB-B41A-2E4329BDE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8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5D564E-09CF-4888-AE69-FD01A97C0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D3ECA0F-6CB7-4F56-97A3-21EFF7C4A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2178C14-6AB9-4DB1-9D2A-203C99D8C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1493-4252-4154-B807-B75EE8221B97}" type="datetimeFigureOut">
              <a:rPr lang="zh-CN" altLang="en-US" smtClean="0"/>
              <a:t>2018/1/3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0A11A3-E484-4BC9-B5B8-AE16173BE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D79E05-1B89-46D1-B1B2-F95762068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F90-96E6-4FEB-B41A-2E4329BDE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661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1E031F8-95B9-4906-AAFB-32438B79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FA4D538-991E-45CC-A078-4B3F90D9EB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500B40-A497-4E93-8FA7-3D301BE8D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1493-4252-4154-B807-B75EE8221B97}" type="datetimeFigureOut">
              <a:rPr lang="zh-CN" altLang="en-US" smtClean="0"/>
              <a:t>2018/1/3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06F603-6ADB-48DB-AA9C-5563619F1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7DAA6C-90B2-4526-8960-C7DA6FC4E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F90-96E6-4FEB-B41A-2E4329BDE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8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8395C5-9C6B-40BC-8B03-41D1AD397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9BCA2D-B248-49D8-8523-0F81ACE8F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AD3F37D-875D-4EF4-8D95-E2FF97375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1493-4252-4154-B807-B75EE8221B97}" type="datetimeFigureOut">
              <a:rPr lang="zh-CN" altLang="en-US" smtClean="0"/>
              <a:t>2018/1/3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DF4D788-3FA3-4FD7-9F36-5C0693F75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F8EE6F-A07B-4771-AA6D-14083BCF9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F90-96E6-4FEB-B41A-2E4329BDE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471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65DBB2-010E-4B6F-B972-41538C0C3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50DA41F-6852-42A2-928D-1BE9D883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4BFBD6-65FF-40E4-B40A-1E1AE70C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1493-4252-4154-B807-B75EE8221B97}" type="datetimeFigureOut">
              <a:rPr lang="zh-CN" altLang="en-US" smtClean="0"/>
              <a:t>2018/1/3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6B088D2-AA09-4556-B4AC-1621C5FE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DC7EDA-02A7-4FF8-8CBB-4DE864C9C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F90-96E6-4FEB-B41A-2E4329BDE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4744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0D9EC7-E163-4904-A20E-0E4F2EA08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314855-ABCE-40AC-BD5C-DA2E59EB5F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C004351-BF18-4579-B1BC-673215C38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3EF1D4E-1A5D-499A-BAB3-4E4CA9DE7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1493-4252-4154-B807-B75EE8221B97}" type="datetimeFigureOut">
              <a:rPr lang="zh-CN" altLang="en-US" smtClean="0"/>
              <a:t>2018/1/3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204FD6-A537-4F00-9EF0-703D16A0E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422A6D5-F7BB-4B30-AC9D-61D63C1D4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F90-96E6-4FEB-B41A-2E4329BDE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359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A7A1EC-4093-4503-94CC-5D386ECE3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7189F08-BA0C-4695-85B7-2BFEB94A3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EDC3C56-55B7-4484-8543-984F4556A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405330E-A798-4A3D-98C8-412AA542D0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CB9F3BD-D7CC-43F7-BB0A-8AE87351CD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C58CCC7-07C2-433D-98E3-873244F70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1493-4252-4154-B807-B75EE8221B97}" type="datetimeFigureOut">
              <a:rPr lang="zh-CN" altLang="en-US" smtClean="0"/>
              <a:t>2018/1/3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5E5F310-67DF-4D9A-9EB1-AE49874EF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E8B4EC8-BC07-467C-8F51-21C9125AE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F90-96E6-4FEB-B41A-2E4329BDE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8953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F32FB7-7CF1-4CAA-AA57-1B2DE7EEE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14B13E8-CBDB-4249-A7E0-DAD63771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1493-4252-4154-B807-B75EE8221B97}" type="datetimeFigureOut">
              <a:rPr lang="zh-CN" altLang="en-US" smtClean="0"/>
              <a:t>2018/1/3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D3AF26E-423F-4D96-9BE3-055FE1E1C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CA45431-A445-4BEA-9BFA-AEDD116AE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F90-96E6-4FEB-B41A-2E4329BDE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130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703BAD2-B9D1-45EC-89AB-769FF95FB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1493-4252-4154-B807-B75EE8221B97}" type="datetimeFigureOut">
              <a:rPr lang="zh-CN" altLang="en-US" smtClean="0"/>
              <a:t>2018/1/3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47F5F4D-CE48-4501-9C21-1D9F04BBC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E715D85-4174-4BCB-BE3B-5B5C1969F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F90-96E6-4FEB-B41A-2E4329BDE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1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3BCEEB-2D1A-4397-B00E-5848BB7A5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B7BD51-BDDF-40E8-AEF1-38FF5C3C6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6DF67B0-B676-4979-A6FA-47F0E6655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CA4B15A-2DA1-4BEF-ADBD-69E1B1C47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1493-4252-4154-B807-B75EE8221B97}" type="datetimeFigureOut">
              <a:rPr lang="zh-CN" altLang="en-US" smtClean="0"/>
              <a:t>2018/1/3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5DAC66F-E7BD-4A06-A24D-2881ACA6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815A88-AB01-4600-A23E-F1DD970F2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F90-96E6-4FEB-B41A-2E4329BDE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5439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E0F00A-9161-49B2-AAAE-0C153B969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2A20EA7-1C59-43FC-A026-FEC5379A7F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F39684F-A3C2-4A45-BD27-E8E5CD0FCF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8490B59-02C4-478E-8809-9F946EC0C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1493-4252-4154-B807-B75EE8221B97}" type="datetimeFigureOut">
              <a:rPr lang="zh-CN" altLang="en-US" smtClean="0"/>
              <a:t>2018/1/3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2C410E5-4BB1-4E16-8865-991098077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69EC8A1-0491-47C1-9FBE-EB012FE64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F90-96E6-4FEB-B41A-2E4329BDE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96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6CF0AF4-B43D-43C3-BEDA-31B422F47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ECCF4A8-436C-47E8-AC93-677695EF3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DFCAC8D-65EA-4181-ABA8-B09953856F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51493-4252-4154-B807-B75EE8221B97}" type="datetimeFigureOut">
              <a:rPr lang="zh-CN" altLang="en-US" smtClean="0"/>
              <a:t>2018/1/3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20E1E5B-2F5E-4BFA-AACA-48CAB35898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37BEEA-406E-412B-9D76-9D7F8C1A9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D6F90-96E6-4FEB-B41A-2E4329BDE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716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7ACDE9C2-5DF3-464D-ACCD-EC3488ECBEF0}"/>
              </a:ext>
            </a:extLst>
          </p:cNvPr>
          <p:cNvSpPr txBox="1">
            <a:spLocks/>
          </p:cNvSpPr>
          <p:nvPr/>
        </p:nvSpPr>
        <p:spPr>
          <a:xfrm>
            <a:off x="1118458" y="2241614"/>
            <a:ext cx="9850582" cy="128808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Compete in and Host a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Chem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-E-Car Competition</a:t>
            </a:r>
            <a:endParaRPr lang="en-US" sz="44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6BA51386-6BBA-4F62-A7FD-203BFBDE690C}"/>
              </a:ext>
            </a:extLst>
          </p:cNvPr>
          <p:cNvSpPr txBox="1">
            <a:spLocks/>
          </p:cNvSpPr>
          <p:nvPr/>
        </p:nvSpPr>
        <p:spPr>
          <a:xfrm>
            <a:off x="2656625" y="3812309"/>
            <a:ext cx="6878749" cy="2939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2400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Wenjie Liao</a:t>
            </a:r>
          </a:p>
          <a:p>
            <a:pPr>
              <a:defRPr/>
            </a:pPr>
            <a:r>
              <a:rPr lang="en-US" altLang="zh-CN" sz="2400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liaowenjie@tju.edu.cn</a:t>
            </a:r>
          </a:p>
          <a:p>
            <a:pPr>
              <a:defRPr/>
            </a:pPr>
            <a:r>
              <a:rPr lang="en-US" sz="2400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Tianjin University Student Chapter of </a:t>
            </a:r>
            <a:r>
              <a:rPr lang="en-US" sz="2400" dirty="0" err="1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AI</a:t>
            </a:r>
            <a:r>
              <a:rPr lang="en-US" altLang="zh-CN" sz="2400" dirty="0" err="1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ChE</a:t>
            </a:r>
            <a:endParaRPr lang="en-US" sz="2400" dirty="0">
              <a:solidFill>
                <a:sysClr val="windowText" lastClr="000000">
                  <a:tint val="75000"/>
                </a:sysClr>
              </a:solidFill>
              <a:latin typeface="Calibri"/>
            </a:endParaRPr>
          </a:p>
          <a:p>
            <a:pPr>
              <a:defRPr/>
            </a:pPr>
            <a:r>
              <a:rPr lang="en-US" sz="2400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Tianjin University</a:t>
            </a:r>
          </a:p>
          <a:p>
            <a:pPr>
              <a:defRPr/>
            </a:pPr>
            <a:r>
              <a:rPr lang="en-US" sz="2400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135 </a:t>
            </a:r>
            <a:r>
              <a:rPr lang="en-US" sz="2400" dirty="0" err="1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Yaguan</a:t>
            </a:r>
            <a:r>
              <a:rPr lang="en-US" sz="2400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 Road, </a:t>
            </a:r>
            <a:r>
              <a:rPr lang="en-US" sz="2400" dirty="0" err="1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Jinnan</a:t>
            </a:r>
            <a:r>
              <a:rPr lang="en-US" sz="2400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 District</a:t>
            </a:r>
          </a:p>
          <a:p>
            <a:pPr>
              <a:defRPr/>
            </a:pPr>
            <a:r>
              <a:rPr lang="en-US" sz="2400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Tianjin 300350, China</a:t>
            </a: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8B62F31C-FF5E-4875-8597-69F3BE720ACD}"/>
              </a:ext>
            </a:extLst>
          </p:cNvPr>
          <p:cNvGrpSpPr/>
          <p:nvPr/>
        </p:nvGrpSpPr>
        <p:grpSpPr>
          <a:xfrm>
            <a:off x="2512423" y="317995"/>
            <a:ext cx="7167153" cy="1879532"/>
            <a:chOff x="731520" y="742607"/>
            <a:chExt cx="7167153" cy="1879532"/>
          </a:xfrm>
        </p:grpSpPr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3B25B2BF-F627-4271-BB11-11DA31DC5477}"/>
                </a:ext>
              </a:extLst>
            </p:cNvPr>
            <p:cNvSpPr txBox="1"/>
            <p:nvPr/>
          </p:nvSpPr>
          <p:spPr>
            <a:xfrm>
              <a:off x="731520" y="760091"/>
              <a:ext cx="4894217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500" b="1" i="0" u="none" strike="noStrike" kern="0" cap="none" spc="0" normalizeH="0" baseline="0" noProof="0" dirty="0">
                  <a:ln>
                    <a:noFill/>
                  </a:ln>
                  <a:solidFill>
                    <a:srgbClr val="0C99D6"/>
                  </a:solidFill>
                  <a:effectLst/>
                  <a:uLnTx/>
                  <a:uFillTx/>
                </a:rPr>
                <a:t>AIChE</a:t>
              </a:r>
              <a:endParaRPr kumimoji="0" lang="zh-CN" altLang="en-US" sz="11500" b="1" i="0" u="none" strike="noStrike" kern="0" cap="none" spc="0" normalizeH="0" baseline="0" noProof="0" dirty="0">
                <a:ln>
                  <a:noFill/>
                </a:ln>
                <a:solidFill>
                  <a:srgbClr val="0C99D6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F71D06AF-2F7A-4B81-9BB3-5290757386AE}"/>
                </a:ext>
              </a:extLst>
            </p:cNvPr>
            <p:cNvSpPr txBox="1"/>
            <p:nvPr/>
          </p:nvSpPr>
          <p:spPr>
            <a:xfrm>
              <a:off x="4659085" y="998617"/>
              <a:ext cx="228164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D13237"/>
                  </a:solidFill>
                  <a:effectLst/>
                  <a:uLnTx/>
                  <a:uFillTx/>
                  <a:latin typeface="Calibri" panose="020F0502020204030204"/>
                </a:rPr>
                <a:t>Annual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D13237"/>
                  </a:solidFill>
                  <a:effectLst/>
                  <a:uLnTx/>
                  <a:uFillTx/>
                  <a:latin typeface="Calibri" panose="020F0502020204030204"/>
                </a:rPr>
                <a:t>Student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D13237"/>
                  </a:solidFill>
                  <a:effectLst/>
                  <a:uLnTx/>
                  <a:uFillTx/>
                  <a:latin typeface="Calibri" panose="020F0502020204030204"/>
                </a:rPr>
                <a:t>Conference</a:t>
              </a:r>
              <a:endPara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D13237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3147C57B-929A-49F2-9B64-C302E33C63A2}"/>
                </a:ext>
              </a:extLst>
            </p:cNvPr>
            <p:cNvSpPr txBox="1"/>
            <p:nvPr/>
          </p:nvSpPr>
          <p:spPr>
            <a:xfrm>
              <a:off x="6068783" y="742607"/>
              <a:ext cx="182989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500" b="1" i="0" u="none" strike="noStrike" kern="0" cap="none" spc="-100" normalizeH="0" baseline="0" noProof="0" dirty="0">
                  <a:ln>
                    <a:noFill/>
                  </a:ln>
                  <a:solidFill>
                    <a:srgbClr val="0B99D6"/>
                  </a:solidFill>
                  <a:effectLst/>
                  <a:uLnTx/>
                  <a:uFillTx/>
                  <a:latin typeface="Arial" panose="020B0604020202020204" pitchFamily="34" charset="0"/>
                  <a:ea typeface="Microsoft YaHei UI Light" panose="020B0502040204020203" pitchFamily="34" charset="-122"/>
                  <a:cs typeface="Arial" panose="020B0604020202020204" pitchFamily="34" charset="0"/>
                </a:rPr>
                <a:t>17</a:t>
              </a:r>
              <a:endParaRPr kumimoji="0" lang="zh-CN" altLang="en-US" sz="11500" b="1" i="0" u="none" strike="noStrike" kern="0" cap="none" spc="-100" normalizeH="0" baseline="0" noProof="0" dirty="0">
                <a:ln>
                  <a:noFill/>
                </a:ln>
                <a:solidFill>
                  <a:srgbClr val="0B99D6"/>
                </a:solidFill>
                <a:effectLst/>
                <a:uLnTx/>
                <a:uFillTx/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5828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B137855-BEF8-41AE-87B1-00877301ED1D}"/>
              </a:ext>
            </a:extLst>
          </p:cNvPr>
          <p:cNvSpPr txBox="1">
            <a:spLocks/>
          </p:cNvSpPr>
          <p:nvPr/>
        </p:nvSpPr>
        <p:spPr>
          <a:xfrm>
            <a:off x="5009572" y="2773454"/>
            <a:ext cx="2172855" cy="1311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altLang="zh-CN" sz="6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1042733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F09FD26E-9817-4353-9DCC-A5F6092A792D}"/>
              </a:ext>
            </a:extLst>
          </p:cNvPr>
          <p:cNvSpPr/>
          <p:nvPr/>
        </p:nvSpPr>
        <p:spPr>
          <a:xfrm>
            <a:off x="0" y="6361546"/>
            <a:ext cx="12192000" cy="533400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6711FFE2-CB18-42EC-8934-B3E036D66335}"/>
              </a:ext>
            </a:extLst>
          </p:cNvPr>
          <p:cNvCxnSpPr>
            <a:cxnSpLocks/>
          </p:cNvCxnSpPr>
          <p:nvPr/>
        </p:nvCxnSpPr>
        <p:spPr>
          <a:xfrm>
            <a:off x="320964" y="1240164"/>
            <a:ext cx="5775036" cy="0"/>
          </a:xfrm>
          <a:prstGeom prst="line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  <a:effectLst/>
        </p:spPr>
      </p:cxnSp>
      <p:pic>
        <p:nvPicPr>
          <p:cNvPr id="7" name="图片 6">
            <a:extLst>
              <a:ext uri="{FF2B5EF4-FFF2-40B4-BE49-F238E27FC236}">
                <a16:creationId xmlns:a16="http://schemas.microsoft.com/office/drawing/2014/main" id="{61D21168-11D0-4BAF-90FA-081B1DB67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429" y="34425"/>
            <a:ext cx="2612571" cy="74583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94CC9B6-B5E3-41A2-8BEA-DE36F7352102}"/>
              </a:ext>
            </a:extLst>
          </p:cNvPr>
          <p:cNvSpPr txBox="1">
            <a:spLocks/>
          </p:cNvSpPr>
          <p:nvPr/>
        </p:nvSpPr>
        <p:spPr>
          <a:xfrm>
            <a:off x="228600" y="194435"/>
            <a:ext cx="52977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To Host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04D79CF-0C30-431E-8818-155EA069ADF6}"/>
              </a:ext>
            </a:extLst>
          </p:cNvPr>
          <p:cNvSpPr txBox="1"/>
          <p:nvPr/>
        </p:nvSpPr>
        <p:spPr>
          <a:xfrm>
            <a:off x="320964" y="1385459"/>
            <a:ext cx="1132378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Important things:</a:t>
            </a:r>
          </a:p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￭</a:t>
            </a:r>
            <a:r>
              <a:rPr lang="en-US" altLang="zh-CN" sz="3200" dirty="0">
                <a:latin typeface="+mj-ea"/>
                <a:ea typeface="+mj-ea"/>
                <a:cs typeface="Arial" panose="020B0604020202020204" pitchFamily="34" charset="0"/>
              </a:rPr>
              <a:t> A competition committee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Time Schedule on </a:t>
            </a:r>
            <a:endParaRPr lang="en-US" altLang="zh-CN" sz="2800" dirty="0"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Filed arrangement and reservation according to slot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Find judges for online EDP review and onsite safety inspection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Training volunteers for all onsite positions</a:t>
            </a:r>
            <a:endParaRPr lang="zh-CN" altLang="en-US" sz="2800" dirty="0">
              <a:latin typeface="+mj-ea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35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B137855-BEF8-41AE-87B1-00877301ED1D}"/>
              </a:ext>
            </a:extLst>
          </p:cNvPr>
          <p:cNvSpPr txBox="1">
            <a:spLocks/>
          </p:cNvSpPr>
          <p:nvPr/>
        </p:nvSpPr>
        <p:spPr>
          <a:xfrm>
            <a:off x="5009572" y="2773454"/>
            <a:ext cx="2172855" cy="1311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altLang="zh-CN" sz="6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353718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1E2307-296D-41B4-AB52-D651B30D0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272" y="2766218"/>
            <a:ext cx="10515600" cy="1325563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chemeClr val="accent1">
                    <a:lumMod val="75000"/>
                  </a:schemeClr>
                </a:solidFill>
                <a:latin typeface="+mj-ea"/>
              </a:rPr>
              <a:t>有志者，事竟成。</a:t>
            </a:r>
            <a:br>
              <a:rPr lang="en-US" altLang="zh-CN" b="1" dirty="0">
                <a:solidFill>
                  <a:schemeClr val="accent1">
                    <a:lumMod val="75000"/>
                  </a:schemeClr>
                </a:solidFill>
                <a:latin typeface="+mj-ea"/>
              </a:rPr>
            </a:br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  <a:latin typeface="+mj-ea"/>
              </a:rPr>
              <a:t>Where there is a will, there is a way.</a:t>
            </a:r>
            <a:endParaRPr lang="zh-CN" altLang="en-US" b="1" dirty="0">
              <a:solidFill>
                <a:schemeClr val="accent1">
                  <a:lumMod val="75000"/>
                </a:schemeClr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84165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F09FD26E-9817-4353-9DCC-A5F6092A792D}"/>
              </a:ext>
            </a:extLst>
          </p:cNvPr>
          <p:cNvSpPr/>
          <p:nvPr/>
        </p:nvSpPr>
        <p:spPr>
          <a:xfrm>
            <a:off x="0" y="6361546"/>
            <a:ext cx="12192000" cy="533400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6711FFE2-CB18-42EC-8934-B3E036D66335}"/>
              </a:ext>
            </a:extLst>
          </p:cNvPr>
          <p:cNvCxnSpPr>
            <a:cxnSpLocks/>
          </p:cNvCxnSpPr>
          <p:nvPr/>
        </p:nvCxnSpPr>
        <p:spPr>
          <a:xfrm>
            <a:off x="320964" y="1240164"/>
            <a:ext cx="5775036" cy="0"/>
          </a:xfrm>
          <a:prstGeom prst="line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  <a:effectLst/>
        </p:spPr>
      </p:cxnSp>
      <p:pic>
        <p:nvPicPr>
          <p:cNvPr id="7" name="图片 6">
            <a:extLst>
              <a:ext uri="{FF2B5EF4-FFF2-40B4-BE49-F238E27FC236}">
                <a16:creationId xmlns:a16="http://schemas.microsoft.com/office/drawing/2014/main" id="{61D21168-11D0-4BAF-90FA-081B1DB67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429" y="34425"/>
            <a:ext cx="2612571" cy="74583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94CC9B6-B5E3-41A2-8BEA-DE36F7352102}"/>
              </a:ext>
            </a:extLst>
          </p:cNvPr>
          <p:cNvSpPr txBox="1">
            <a:spLocks/>
          </p:cNvSpPr>
          <p:nvPr/>
        </p:nvSpPr>
        <p:spPr>
          <a:xfrm>
            <a:off x="228600" y="194435"/>
            <a:ext cx="52977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Brief Introduction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04D79CF-0C30-431E-8818-155EA069ADF6}"/>
              </a:ext>
            </a:extLst>
          </p:cNvPr>
          <p:cNvSpPr txBox="1"/>
          <p:nvPr/>
        </p:nvSpPr>
        <p:spPr>
          <a:xfrm>
            <a:off x="320964" y="1616522"/>
            <a:ext cx="1132378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Tianjin University  Student Chapter of </a:t>
            </a:r>
            <a:r>
              <a:rPr lang="en-US" altLang="zh-CN" sz="3200" b="1" dirty="0" err="1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AIChE</a:t>
            </a:r>
            <a:endParaRPr lang="en-US" altLang="zh-CN" sz="3200" dirty="0"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￭</a:t>
            </a:r>
            <a:r>
              <a:rPr lang="en-US" altLang="zh-CN" sz="3200" dirty="0"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+mj-ea"/>
                <a:ea typeface="+mj-ea"/>
                <a:cs typeface="Arial" panose="020B0604020202020204" pitchFamily="34" charset="0"/>
              </a:rPr>
              <a:t>Established								(2016.08)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</a:t>
            </a:r>
            <a:r>
              <a:rPr lang="en-US" altLang="zh-CN" sz="2800" dirty="0" err="1">
                <a:latin typeface="+mj-ea"/>
                <a:cs typeface="Arial" panose="020B0604020202020204" pitchFamily="34" charset="0"/>
              </a:rPr>
              <a:t>AIChE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Annual </a:t>
            </a:r>
            <a:r>
              <a:rPr lang="en-US" altLang="zh-CN" sz="2800" dirty="0" err="1">
                <a:latin typeface="+mj-ea"/>
                <a:cs typeface="Arial" panose="020B0604020202020204" pitchFamily="34" charset="0"/>
              </a:rPr>
              <a:t>Chem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-E-Car Competition 				(2016.11)</a:t>
            </a:r>
            <a:endParaRPr lang="en-US" altLang="zh-CN" sz="2800" dirty="0"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Pushed forward </a:t>
            </a:r>
            <a:r>
              <a:rPr lang="en-US" altLang="zh-CN" sz="2800" dirty="0" err="1">
                <a:latin typeface="+mj-ea"/>
                <a:cs typeface="Arial" panose="020B0604020202020204" pitchFamily="34" charset="0"/>
              </a:rPr>
              <a:t>Chem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-E-Car Competition in China 		(2016.12)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Host the first regional competition in China			(2017.06)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Rewarded Outstanding Student Chapter				(2017.10) </a:t>
            </a:r>
            <a:endParaRPr lang="zh-CN" altLang="en-US" sz="2800" dirty="0">
              <a:latin typeface="+mj-ea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90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F09FD26E-9817-4353-9DCC-A5F6092A792D}"/>
              </a:ext>
            </a:extLst>
          </p:cNvPr>
          <p:cNvSpPr/>
          <p:nvPr/>
        </p:nvSpPr>
        <p:spPr>
          <a:xfrm>
            <a:off x="0" y="6361546"/>
            <a:ext cx="12192000" cy="533400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6711FFE2-CB18-42EC-8934-B3E036D66335}"/>
              </a:ext>
            </a:extLst>
          </p:cNvPr>
          <p:cNvCxnSpPr>
            <a:cxnSpLocks/>
          </p:cNvCxnSpPr>
          <p:nvPr/>
        </p:nvCxnSpPr>
        <p:spPr>
          <a:xfrm>
            <a:off x="320964" y="1240164"/>
            <a:ext cx="5775036" cy="0"/>
          </a:xfrm>
          <a:prstGeom prst="line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  <a:effectLst/>
        </p:spPr>
      </p:cxnSp>
      <p:pic>
        <p:nvPicPr>
          <p:cNvPr id="7" name="图片 6">
            <a:extLst>
              <a:ext uri="{FF2B5EF4-FFF2-40B4-BE49-F238E27FC236}">
                <a16:creationId xmlns:a16="http://schemas.microsoft.com/office/drawing/2014/main" id="{61D21168-11D0-4BAF-90FA-081B1DB67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429" y="34425"/>
            <a:ext cx="2612571" cy="74583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94CC9B6-B5E3-41A2-8BEA-DE36F7352102}"/>
              </a:ext>
            </a:extLst>
          </p:cNvPr>
          <p:cNvSpPr txBox="1">
            <a:spLocks/>
          </p:cNvSpPr>
          <p:nvPr/>
        </p:nvSpPr>
        <p:spPr>
          <a:xfrm>
            <a:off x="228600" y="194435"/>
            <a:ext cx="52977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Brief Introduction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04D79CF-0C30-431E-8818-155EA069ADF6}"/>
              </a:ext>
            </a:extLst>
          </p:cNvPr>
          <p:cNvSpPr txBox="1"/>
          <p:nvPr/>
        </p:nvSpPr>
        <p:spPr>
          <a:xfrm>
            <a:off x="320964" y="1385459"/>
            <a:ext cx="1132378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Wenjie Liao</a:t>
            </a:r>
            <a:endParaRPr lang="en-US" altLang="zh-CN" sz="3200" dirty="0"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￭</a:t>
            </a:r>
            <a:r>
              <a:rPr lang="en-US" altLang="zh-CN" sz="3200" dirty="0"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+mj-ea"/>
                <a:ea typeface="+mj-ea"/>
                <a:cs typeface="Arial" panose="020B0604020202020204" pitchFamily="34" charset="0"/>
              </a:rPr>
              <a:t>President of Tianjin University Student Chapter of AIChE	(2016.08)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BEng in Chemical Engineering, Tianjin University 		(2017.07)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Ph.D. candidate, Stony Brook University (SUNY)			(2017.08)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Volunteer of online EDP review 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Volunteer of onsite safety inspection and poster  judge</a:t>
            </a:r>
            <a:endParaRPr lang="zh-CN" altLang="en-US" sz="2800" dirty="0">
              <a:latin typeface="+mj-ea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828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F09FD26E-9817-4353-9DCC-A5F6092A792D}"/>
              </a:ext>
            </a:extLst>
          </p:cNvPr>
          <p:cNvSpPr/>
          <p:nvPr/>
        </p:nvSpPr>
        <p:spPr>
          <a:xfrm>
            <a:off x="0" y="6361546"/>
            <a:ext cx="12192000" cy="533400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6711FFE2-CB18-42EC-8934-B3E036D66335}"/>
              </a:ext>
            </a:extLst>
          </p:cNvPr>
          <p:cNvCxnSpPr>
            <a:cxnSpLocks/>
          </p:cNvCxnSpPr>
          <p:nvPr/>
        </p:nvCxnSpPr>
        <p:spPr>
          <a:xfrm>
            <a:off x="320964" y="1240164"/>
            <a:ext cx="5775036" cy="0"/>
          </a:xfrm>
          <a:prstGeom prst="line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  <a:effectLst/>
        </p:spPr>
      </p:cxnSp>
      <p:pic>
        <p:nvPicPr>
          <p:cNvPr id="7" name="图片 6">
            <a:extLst>
              <a:ext uri="{FF2B5EF4-FFF2-40B4-BE49-F238E27FC236}">
                <a16:creationId xmlns:a16="http://schemas.microsoft.com/office/drawing/2014/main" id="{61D21168-11D0-4BAF-90FA-081B1DB67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429" y="34425"/>
            <a:ext cx="2612571" cy="74583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94CC9B6-B5E3-41A2-8BEA-DE36F7352102}"/>
              </a:ext>
            </a:extLst>
          </p:cNvPr>
          <p:cNvSpPr txBox="1">
            <a:spLocks/>
          </p:cNvSpPr>
          <p:nvPr/>
        </p:nvSpPr>
        <p:spPr>
          <a:xfrm>
            <a:off x="228600" y="194435"/>
            <a:ext cx="52977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Content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04D79CF-0C30-431E-8818-155EA069ADF6}"/>
              </a:ext>
            </a:extLst>
          </p:cNvPr>
          <p:cNvSpPr txBox="1"/>
          <p:nvPr/>
        </p:nvSpPr>
        <p:spPr>
          <a:xfrm>
            <a:off x="320964" y="1554086"/>
            <a:ext cx="1132378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Participate in </a:t>
            </a:r>
            <a:r>
              <a:rPr lang="en-US" altLang="zh-CN" sz="3200" b="1" dirty="0" err="1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Chem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-E-Car Competition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ea typeface="+mj-ea"/>
                <a:cs typeface="Arial" panose="020B0604020202020204" pitchFamily="34" charset="0"/>
              </a:rPr>
              <a:t>  4 stages for preparation to participate  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 My own experience</a:t>
            </a:r>
          </a:p>
          <a:p>
            <a:pPr>
              <a:lnSpc>
                <a:spcPct val="150000"/>
              </a:lnSpc>
            </a:pPr>
            <a:endParaRPr lang="en-US" altLang="zh-CN" sz="2800" dirty="0">
              <a:latin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Host a </a:t>
            </a:r>
            <a:r>
              <a:rPr lang="en-US" altLang="zh-CN" sz="2800" b="1" dirty="0" err="1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Chem</a:t>
            </a: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-E-Car Competition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Some important things </a:t>
            </a:r>
          </a:p>
        </p:txBody>
      </p:sp>
    </p:spTree>
    <p:extLst>
      <p:ext uri="{BB962C8B-B14F-4D97-AF65-F5344CB8AC3E}">
        <p14:creationId xmlns:p14="http://schemas.microsoft.com/office/powerpoint/2010/main" val="3427591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F09FD26E-9817-4353-9DCC-A5F6092A792D}"/>
              </a:ext>
            </a:extLst>
          </p:cNvPr>
          <p:cNvSpPr/>
          <p:nvPr/>
        </p:nvSpPr>
        <p:spPr>
          <a:xfrm>
            <a:off x="0" y="6361546"/>
            <a:ext cx="12192000" cy="533400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6711FFE2-CB18-42EC-8934-B3E036D66335}"/>
              </a:ext>
            </a:extLst>
          </p:cNvPr>
          <p:cNvCxnSpPr>
            <a:cxnSpLocks/>
          </p:cNvCxnSpPr>
          <p:nvPr/>
        </p:nvCxnSpPr>
        <p:spPr>
          <a:xfrm>
            <a:off x="320964" y="1240164"/>
            <a:ext cx="5775036" cy="0"/>
          </a:xfrm>
          <a:prstGeom prst="line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  <a:effectLst/>
        </p:spPr>
      </p:cxnSp>
      <p:pic>
        <p:nvPicPr>
          <p:cNvPr id="7" name="图片 6">
            <a:extLst>
              <a:ext uri="{FF2B5EF4-FFF2-40B4-BE49-F238E27FC236}">
                <a16:creationId xmlns:a16="http://schemas.microsoft.com/office/drawing/2014/main" id="{61D21168-11D0-4BAF-90FA-081B1DB67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429" y="34425"/>
            <a:ext cx="2612571" cy="74583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94CC9B6-B5E3-41A2-8BEA-DE36F7352102}"/>
              </a:ext>
            </a:extLst>
          </p:cNvPr>
          <p:cNvSpPr txBox="1">
            <a:spLocks/>
          </p:cNvSpPr>
          <p:nvPr/>
        </p:nvSpPr>
        <p:spPr>
          <a:xfrm>
            <a:off x="320964" y="208760"/>
            <a:ext cx="561801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What is </a:t>
            </a:r>
            <a:r>
              <a:rPr lang="en-US" altLang="zh-CN" sz="28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Chem</a:t>
            </a: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-E-Car Competition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B71129A-71AD-4F30-8A3A-8D7BE1EF31F7}"/>
              </a:ext>
            </a:extLst>
          </p:cNvPr>
          <p:cNvSpPr txBox="1"/>
          <p:nvPr/>
        </p:nvSpPr>
        <p:spPr>
          <a:xfrm>
            <a:off x="320964" y="1585744"/>
            <a:ext cx="113237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ea typeface="+mj-ea"/>
                <a:cs typeface="Arial" panose="020B0604020202020204" pitchFamily="34" charset="0"/>
              </a:rPr>
              <a:t> Use chemical reaction as power source</a:t>
            </a:r>
          </a:p>
          <a:p>
            <a:endParaRPr lang="en-US" altLang="zh-CN" sz="2800" dirty="0">
              <a:latin typeface="+mj-ea"/>
              <a:ea typeface="+mj-ea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Use chemical reaction to control </a:t>
            </a:r>
          </a:p>
          <a:p>
            <a:endParaRPr lang="en-US" altLang="zh-CN" sz="2800" dirty="0">
              <a:latin typeface="+mj-ea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able to load certain amount of water (100.0 ~ 500.0 mL)</a:t>
            </a:r>
          </a:p>
          <a:p>
            <a:endParaRPr lang="en-US" altLang="zh-CN" sz="2800" dirty="0">
              <a:latin typeface="+mj-ea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able to travel certain distance (15.00 ~ 30.00 m)</a:t>
            </a:r>
          </a:p>
          <a:p>
            <a:endParaRPr lang="en-US" altLang="zh-CN" sz="2800" dirty="0">
              <a:latin typeface="+mj-ea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Safety and environmental friendly</a:t>
            </a:r>
            <a:endParaRPr lang="zh-CN" altLang="en-US" sz="2800" dirty="0">
              <a:latin typeface="+mj-ea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704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F09FD26E-9817-4353-9DCC-A5F6092A792D}"/>
              </a:ext>
            </a:extLst>
          </p:cNvPr>
          <p:cNvSpPr/>
          <p:nvPr/>
        </p:nvSpPr>
        <p:spPr>
          <a:xfrm>
            <a:off x="0" y="6361546"/>
            <a:ext cx="12192000" cy="533400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6711FFE2-CB18-42EC-8934-B3E036D66335}"/>
              </a:ext>
            </a:extLst>
          </p:cNvPr>
          <p:cNvCxnSpPr>
            <a:cxnSpLocks/>
          </p:cNvCxnSpPr>
          <p:nvPr/>
        </p:nvCxnSpPr>
        <p:spPr>
          <a:xfrm>
            <a:off x="320964" y="1240164"/>
            <a:ext cx="5775036" cy="0"/>
          </a:xfrm>
          <a:prstGeom prst="line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  <a:effectLst/>
        </p:spPr>
      </p:cxnSp>
      <p:pic>
        <p:nvPicPr>
          <p:cNvPr id="7" name="图片 6">
            <a:extLst>
              <a:ext uri="{FF2B5EF4-FFF2-40B4-BE49-F238E27FC236}">
                <a16:creationId xmlns:a16="http://schemas.microsoft.com/office/drawing/2014/main" id="{61D21168-11D0-4BAF-90FA-081B1DB67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429" y="34425"/>
            <a:ext cx="2612571" cy="74583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94CC9B6-B5E3-41A2-8BEA-DE36F7352102}"/>
              </a:ext>
            </a:extLst>
          </p:cNvPr>
          <p:cNvSpPr txBox="1">
            <a:spLocks/>
          </p:cNvSpPr>
          <p:nvPr/>
        </p:nvSpPr>
        <p:spPr>
          <a:xfrm>
            <a:off x="228600" y="194435"/>
            <a:ext cx="52977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To Participate in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04D79CF-0C30-431E-8818-155EA069ADF6}"/>
              </a:ext>
            </a:extLst>
          </p:cNvPr>
          <p:cNvSpPr txBox="1"/>
          <p:nvPr/>
        </p:nvSpPr>
        <p:spPr>
          <a:xfrm>
            <a:off x="320964" y="1408103"/>
            <a:ext cx="1132378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Basic Requirements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ea typeface="+mj-ea"/>
                <a:cs typeface="Arial" panose="020B0604020202020204" pitchFamily="34" charset="0"/>
              </a:rPr>
              <a:t> More than 5 team members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Obey official rule and safety rule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C00000"/>
                </a:solidFill>
                <a:latin typeface="+mj-ea"/>
                <a:cs typeface="Arial" panose="020B0604020202020204" pitchFamily="34" charset="0"/>
              </a:rPr>
              <a:t>Advanced Requirements: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Apply chemical engineering principals to your design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Get traction with your design</a:t>
            </a:r>
          </a:p>
          <a:p>
            <a:endParaRPr lang="en-US" altLang="zh-CN" sz="2800" dirty="0">
              <a:latin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573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F09FD26E-9817-4353-9DCC-A5F6092A792D}"/>
              </a:ext>
            </a:extLst>
          </p:cNvPr>
          <p:cNvSpPr/>
          <p:nvPr/>
        </p:nvSpPr>
        <p:spPr>
          <a:xfrm>
            <a:off x="0" y="6361546"/>
            <a:ext cx="12192000" cy="533400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6711FFE2-CB18-42EC-8934-B3E036D66335}"/>
              </a:ext>
            </a:extLst>
          </p:cNvPr>
          <p:cNvCxnSpPr>
            <a:cxnSpLocks/>
          </p:cNvCxnSpPr>
          <p:nvPr/>
        </p:nvCxnSpPr>
        <p:spPr>
          <a:xfrm>
            <a:off x="320964" y="1240164"/>
            <a:ext cx="5775036" cy="0"/>
          </a:xfrm>
          <a:prstGeom prst="line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  <a:effectLst/>
        </p:spPr>
      </p:cxnSp>
      <p:pic>
        <p:nvPicPr>
          <p:cNvPr id="7" name="图片 6">
            <a:extLst>
              <a:ext uri="{FF2B5EF4-FFF2-40B4-BE49-F238E27FC236}">
                <a16:creationId xmlns:a16="http://schemas.microsoft.com/office/drawing/2014/main" id="{61D21168-11D0-4BAF-90FA-081B1DB67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429" y="34425"/>
            <a:ext cx="2612571" cy="74583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94CC9B6-B5E3-41A2-8BEA-DE36F7352102}"/>
              </a:ext>
            </a:extLst>
          </p:cNvPr>
          <p:cNvSpPr txBox="1">
            <a:spLocks/>
          </p:cNvSpPr>
          <p:nvPr/>
        </p:nvSpPr>
        <p:spPr>
          <a:xfrm>
            <a:off x="228600" y="194435"/>
            <a:ext cx="52977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To Participate in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04D79CF-0C30-431E-8818-155EA069ADF6}"/>
              </a:ext>
            </a:extLst>
          </p:cNvPr>
          <p:cNvSpPr txBox="1"/>
          <p:nvPr/>
        </p:nvSpPr>
        <p:spPr>
          <a:xfrm>
            <a:off x="320963" y="1791564"/>
            <a:ext cx="1175096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4 Stages of preparation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：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 </a:t>
            </a:r>
          </a:p>
          <a:p>
            <a:endParaRPr lang="en-US" altLang="zh-CN" sz="3200" dirty="0">
              <a:latin typeface="+mj-ea"/>
              <a:ea typeface="+mj-ea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ea typeface="+mj-ea"/>
                <a:cs typeface="Arial" panose="020B0604020202020204" pitchFamily="34" charset="0"/>
              </a:rPr>
              <a:t> Form a team </a:t>
            </a: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–</a:t>
            </a:r>
            <a:r>
              <a:rPr lang="en-US" altLang="zh-CN" sz="2800" dirty="0">
                <a:latin typeface="+mj-ea"/>
                <a:ea typeface="+mj-ea"/>
                <a:cs typeface="Arial" panose="020B0604020202020204" pitchFamily="34" charset="0"/>
              </a:rPr>
              <a:t>  more than 5 </a:t>
            </a: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|</a:t>
            </a:r>
            <a:r>
              <a:rPr lang="en-US" altLang="zh-CN" sz="2800" dirty="0">
                <a:latin typeface="+mj-ea"/>
                <a:ea typeface="+mj-ea"/>
                <a:cs typeface="Arial" panose="020B0604020202020204" pitchFamily="34" charset="0"/>
              </a:rPr>
              <a:t> criteria of candidates </a:t>
            </a: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|</a:t>
            </a:r>
            <a:r>
              <a:rPr lang="en-US" altLang="zh-CN" sz="2800" dirty="0">
                <a:latin typeface="+mj-ea"/>
                <a:ea typeface="+mj-ea"/>
                <a:cs typeface="Arial" panose="020B0604020202020204" pitchFamily="34" charset="0"/>
              </a:rPr>
              <a:t>  Don’t worry</a:t>
            </a:r>
          </a:p>
          <a:p>
            <a:r>
              <a:rPr lang="en-US" altLang="zh-CN" sz="2800" dirty="0">
                <a:latin typeface="+mj-ea"/>
                <a:ea typeface="+mj-ea"/>
                <a:cs typeface="Arial" panose="020B0604020202020204" pitchFamily="34" charset="0"/>
              </a:rPr>
              <a:t>				 </a:t>
            </a:r>
          </a:p>
          <a:p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Find a lab </a:t>
            </a: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–  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experiments</a:t>
            </a: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 | 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safety training </a:t>
            </a: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|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faculties and seniors</a:t>
            </a:r>
            <a:endParaRPr lang="en-US" altLang="zh-CN" sz="2800" dirty="0">
              <a:latin typeface="+mj-ea"/>
              <a:ea typeface="+mj-ea"/>
              <a:cs typeface="Arial" panose="020B0604020202020204" pitchFamily="34" charset="0"/>
            </a:endParaRPr>
          </a:p>
          <a:p>
            <a:endParaRPr lang="en-US" altLang="zh-CN" sz="2800" dirty="0">
              <a:latin typeface="+mj-ea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Design Objective </a:t>
            </a: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–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preliminary design and feasibility analysis</a:t>
            </a:r>
          </a:p>
          <a:p>
            <a:endParaRPr lang="en-US" altLang="zh-CN" sz="2800" dirty="0">
              <a:latin typeface="+mj-ea"/>
              <a:cs typeface="Arial" panose="020B0604020202020204" pitchFamily="34" charset="0"/>
            </a:endParaRPr>
          </a:p>
          <a:p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Build, test, modify </a:t>
            </a: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–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time consuming </a:t>
            </a: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|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labor division </a:t>
            </a:r>
            <a:r>
              <a:rPr lang="en-US" altLang="zh-CN" sz="2800" b="1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|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SOP		</a:t>
            </a:r>
          </a:p>
          <a:p>
            <a:endParaRPr lang="en-US" altLang="zh-CN" sz="2800" dirty="0">
              <a:latin typeface="+mj-ea"/>
              <a:cs typeface="Arial" panose="020B0604020202020204" pitchFamily="34" charset="0"/>
            </a:endParaRPr>
          </a:p>
          <a:p>
            <a:endParaRPr lang="en-US" altLang="zh-CN" sz="2800" dirty="0">
              <a:latin typeface="+mj-ea"/>
              <a:cs typeface="Arial" panose="020B0604020202020204" pitchFamily="34" charset="0"/>
            </a:endParaRPr>
          </a:p>
          <a:p>
            <a:endParaRPr lang="en-US" altLang="zh-CN" sz="2800" dirty="0">
              <a:latin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129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F09FD26E-9817-4353-9DCC-A5F6092A792D}"/>
              </a:ext>
            </a:extLst>
          </p:cNvPr>
          <p:cNvSpPr/>
          <p:nvPr/>
        </p:nvSpPr>
        <p:spPr>
          <a:xfrm>
            <a:off x="0" y="6361546"/>
            <a:ext cx="12192000" cy="533400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6711FFE2-CB18-42EC-8934-B3E036D66335}"/>
              </a:ext>
            </a:extLst>
          </p:cNvPr>
          <p:cNvCxnSpPr>
            <a:cxnSpLocks/>
          </p:cNvCxnSpPr>
          <p:nvPr/>
        </p:nvCxnSpPr>
        <p:spPr>
          <a:xfrm>
            <a:off x="320964" y="1240164"/>
            <a:ext cx="5775036" cy="0"/>
          </a:xfrm>
          <a:prstGeom prst="line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  <a:effectLst/>
        </p:spPr>
      </p:cxnSp>
      <p:pic>
        <p:nvPicPr>
          <p:cNvPr id="7" name="图片 6">
            <a:extLst>
              <a:ext uri="{FF2B5EF4-FFF2-40B4-BE49-F238E27FC236}">
                <a16:creationId xmlns:a16="http://schemas.microsoft.com/office/drawing/2014/main" id="{61D21168-11D0-4BAF-90FA-081B1DB67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429" y="34425"/>
            <a:ext cx="2612571" cy="74583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94CC9B6-B5E3-41A2-8BEA-DE36F7352102}"/>
              </a:ext>
            </a:extLst>
          </p:cNvPr>
          <p:cNvSpPr txBox="1">
            <a:spLocks/>
          </p:cNvSpPr>
          <p:nvPr/>
        </p:nvSpPr>
        <p:spPr>
          <a:xfrm>
            <a:off x="228600" y="194435"/>
            <a:ext cx="52977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To Participate in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04D79CF-0C30-431E-8818-155EA069ADF6}"/>
              </a:ext>
            </a:extLst>
          </p:cNvPr>
          <p:cNvSpPr txBox="1"/>
          <p:nvPr/>
        </p:nvSpPr>
        <p:spPr>
          <a:xfrm>
            <a:off x="320964" y="1791564"/>
            <a:ext cx="1132378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My own experience</a:t>
            </a:r>
            <a:endParaRPr lang="en-US" altLang="zh-CN" sz="3200" dirty="0"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￭</a:t>
            </a:r>
            <a:r>
              <a:rPr lang="en-US" altLang="zh-CN" sz="3200" dirty="0"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+mj-ea"/>
                <a:ea typeface="+mj-ea"/>
                <a:cs typeface="Arial" panose="020B0604020202020204" pitchFamily="34" charset="0"/>
              </a:rPr>
              <a:t>Get start and</a:t>
            </a:r>
            <a:r>
              <a:rPr lang="zh-CN" altLang="en-US" sz="2800" dirty="0"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+mj-ea"/>
                <a:ea typeface="+mj-ea"/>
                <a:cs typeface="Arial" panose="020B0604020202020204" pitchFamily="34" charset="0"/>
              </a:rPr>
              <a:t>form a team						(2015.12)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Preliminary design and feasibility analysis				(2016.02)</a:t>
            </a:r>
            <a:endParaRPr lang="en-US" altLang="zh-CN" sz="2800" dirty="0"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First proto type without chemical reaction	 		(2016.05)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Second proto type with battery and iodine clock		(2016.08)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Final Vehicle								(2016.09) </a:t>
            </a:r>
            <a:endParaRPr lang="zh-CN" altLang="en-US" sz="2800" dirty="0">
              <a:latin typeface="+mj-ea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094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F09FD26E-9817-4353-9DCC-A5F6092A792D}"/>
              </a:ext>
            </a:extLst>
          </p:cNvPr>
          <p:cNvSpPr/>
          <p:nvPr/>
        </p:nvSpPr>
        <p:spPr>
          <a:xfrm>
            <a:off x="0" y="6361546"/>
            <a:ext cx="12192000" cy="533400"/>
          </a:xfrm>
          <a:prstGeom prst="rect">
            <a:avLst/>
          </a:prstGeom>
          <a:solidFill>
            <a:srgbClr val="0070C0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6711FFE2-CB18-42EC-8934-B3E036D66335}"/>
              </a:ext>
            </a:extLst>
          </p:cNvPr>
          <p:cNvCxnSpPr>
            <a:cxnSpLocks/>
          </p:cNvCxnSpPr>
          <p:nvPr/>
        </p:nvCxnSpPr>
        <p:spPr>
          <a:xfrm>
            <a:off x="320964" y="1240164"/>
            <a:ext cx="5775036" cy="0"/>
          </a:xfrm>
          <a:prstGeom prst="line">
            <a:avLst/>
          </a:prstGeom>
          <a:noFill/>
          <a:ln w="57150" cap="flat" cmpd="sng" algn="ctr">
            <a:solidFill>
              <a:srgbClr val="0070C0"/>
            </a:solidFill>
            <a:prstDash val="solid"/>
          </a:ln>
          <a:effectLst/>
        </p:spPr>
      </p:cxnSp>
      <p:pic>
        <p:nvPicPr>
          <p:cNvPr id="7" name="图片 6">
            <a:extLst>
              <a:ext uri="{FF2B5EF4-FFF2-40B4-BE49-F238E27FC236}">
                <a16:creationId xmlns:a16="http://schemas.microsoft.com/office/drawing/2014/main" id="{61D21168-11D0-4BAF-90FA-081B1DB67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429" y="34425"/>
            <a:ext cx="2612571" cy="74583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94CC9B6-B5E3-41A2-8BEA-DE36F7352102}"/>
              </a:ext>
            </a:extLst>
          </p:cNvPr>
          <p:cNvSpPr txBox="1">
            <a:spLocks/>
          </p:cNvSpPr>
          <p:nvPr/>
        </p:nvSpPr>
        <p:spPr>
          <a:xfrm>
            <a:off x="228600" y="194435"/>
            <a:ext cx="52977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To Participate in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04D79CF-0C30-431E-8818-155EA069ADF6}"/>
              </a:ext>
            </a:extLst>
          </p:cNvPr>
          <p:cNvSpPr txBox="1"/>
          <p:nvPr/>
        </p:nvSpPr>
        <p:spPr>
          <a:xfrm>
            <a:off x="320964" y="1973638"/>
            <a:ext cx="11323782" cy="3194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Get support from university</a:t>
            </a:r>
            <a:endParaRPr lang="en-US" altLang="zh-CN" sz="3200" dirty="0"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Arial" panose="020B0604020202020204" pitchFamily="34" charset="0"/>
              </a:rPr>
              <a:t>￭</a:t>
            </a:r>
            <a:r>
              <a:rPr lang="en-US" altLang="zh-CN" sz="3200" dirty="0"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+mj-ea"/>
                <a:ea typeface="+mj-ea"/>
                <a:cs typeface="Arial" panose="020B0604020202020204" pitchFamily="34" charset="0"/>
              </a:rPr>
              <a:t>Identify your problems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Ask well-defined question to appropriate person and department</a:t>
            </a:r>
            <a:endParaRPr lang="en-US" altLang="zh-CN" sz="2800" dirty="0"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Follow up the progress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+mj-ea"/>
                <a:cs typeface="Arial" panose="020B0604020202020204" pitchFamily="34" charset="0"/>
              </a:rPr>
              <a:t>￭</a:t>
            </a:r>
            <a:r>
              <a:rPr lang="en-US" altLang="zh-CN" sz="2800" dirty="0">
                <a:latin typeface="+mj-ea"/>
                <a:cs typeface="Arial" panose="020B0604020202020204" pitchFamily="34" charset="0"/>
              </a:rPr>
              <a:t> what if it can’t be solved</a:t>
            </a:r>
            <a:endParaRPr lang="zh-CN" altLang="en-US" sz="2800" dirty="0">
              <a:latin typeface="+mj-ea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19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2318</TotalTime>
  <Words>301</Words>
  <Application>Microsoft Office PowerPoint</Application>
  <PresentationFormat>宽屏</PresentationFormat>
  <Paragraphs>95</Paragraphs>
  <Slides>13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Microsoft YaHei UI Light</vt:lpstr>
      <vt:lpstr>等线</vt:lpstr>
      <vt:lpstr>等线 Light</vt:lpstr>
      <vt:lpstr>黑体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有志者，事竟成。 Where there is a will, there is a way.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Wenjie Liao</dc:creator>
  <cp:lastModifiedBy>wenjie liao</cp:lastModifiedBy>
  <cp:revision>21</cp:revision>
  <dcterms:created xsi:type="dcterms:W3CDTF">2017-10-27T01:58:16Z</dcterms:created>
  <dcterms:modified xsi:type="dcterms:W3CDTF">2018-01-03T20:58:23Z</dcterms:modified>
</cp:coreProperties>
</file>