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71" r:id="rId3"/>
    <p:sldId id="262" r:id="rId4"/>
    <p:sldId id="272" r:id="rId5"/>
    <p:sldId id="264" r:id="rId6"/>
    <p:sldId id="269" r:id="rId7"/>
    <p:sldId id="266" r:id="rId8"/>
    <p:sldId id="260" r:id="rId9"/>
    <p:sldId id="259" r:id="rId10"/>
    <p:sldId id="261" r:id="rId11"/>
    <p:sldId id="267" r:id="rId12"/>
    <p:sldId id="26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CD3"/>
    <a:srgbClr val="B9B9B9"/>
    <a:srgbClr val="D35FBC"/>
    <a:srgbClr val="D35F5F"/>
    <a:srgbClr val="FF7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27FFA-4603-427D-AACB-A295D4B8B43F}"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E4F23-33A0-41BD-861D-0C4BCE482274}" type="slidenum">
              <a:rPr lang="en-US" smtClean="0"/>
              <a:t>‹#›</a:t>
            </a:fld>
            <a:endParaRPr lang="en-US"/>
          </a:p>
        </p:txBody>
      </p:sp>
    </p:spTree>
    <p:extLst>
      <p:ext uri="{BB962C8B-B14F-4D97-AF65-F5344CB8AC3E}">
        <p14:creationId xmlns:p14="http://schemas.microsoft.com/office/powerpoint/2010/main" val="424814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E4F23-33A0-41BD-861D-0C4BCE482274}" type="slidenum">
              <a:rPr lang="en-US" smtClean="0"/>
              <a:t>1</a:t>
            </a:fld>
            <a:endParaRPr lang="en-US"/>
          </a:p>
        </p:txBody>
      </p:sp>
    </p:spTree>
    <p:extLst>
      <p:ext uri="{BB962C8B-B14F-4D97-AF65-F5344CB8AC3E}">
        <p14:creationId xmlns:p14="http://schemas.microsoft.com/office/powerpoint/2010/main" val="312274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to speak about serving as RL</a:t>
            </a:r>
          </a:p>
        </p:txBody>
      </p:sp>
      <p:sp>
        <p:nvSpPr>
          <p:cNvPr id="4" name="Slide Number Placeholder 3"/>
          <p:cNvSpPr>
            <a:spLocks noGrp="1"/>
          </p:cNvSpPr>
          <p:nvPr>
            <p:ph type="sldNum" sz="quarter" idx="10"/>
          </p:nvPr>
        </p:nvSpPr>
        <p:spPr/>
        <p:txBody>
          <a:bodyPr/>
          <a:lstStyle/>
          <a:p>
            <a:fld id="{092E4F23-33A0-41BD-861D-0C4BCE482274}" type="slidenum">
              <a:rPr lang="en-US" smtClean="0"/>
              <a:t>4</a:t>
            </a:fld>
            <a:endParaRPr lang="en-US"/>
          </a:p>
        </p:txBody>
      </p:sp>
    </p:spTree>
    <p:extLst>
      <p:ext uri="{BB962C8B-B14F-4D97-AF65-F5344CB8AC3E}">
        <p14:creationId xmlns:p14="http://schemas.microsoft.com/office/powerpoint/2010/main" val="44249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required to join program</a:t>
            </a:r>
          </a:p>
        </p:txBody>
      </p:sp>
      <p:sp>
        <p:nvSpPr>
          <p:cNvPr id="4" name="Slide Number Placeholder 3"/>
          <p:cNvSpPr>
            <a:spLocks noGrp="1"/>
          </p:cNvSpPr>
          <p:nvPr>
            <p:ph type="sldNum" sz="quarter" idx="10"/>
          </p:nvPr>
        </p:nvSpPr>
        <p:spPr/>
        <p:txBody>
          <a:bodyPr/>
          <a:lstStyle/>
          <a:p>
            <a:fld id="{092E4F23-33A0-41BD-861D-0C4BCE482274}" type="slidenum">
              <a:rPr lang="en-US" smtClean="0"/>
              <a:t>11</a:t>
            </a:fld>
            <a:endParaRPr lang="en-US"/>
          </a:p>
        </p:txBody>
      </p:sp>
    </p:spTree>
    <p:extLst>
      <p:ext uri="{BB962C8B-B14F-4D97-AF65-F5344CB8AC3E}">
        <p14:creationId xmlns:p14="http://schemas.microsoft.com/office/powerpoint/2010/main" val="356966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3762-EEE1-41F6-9593-DF32BA3FD3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370098-A188-4EA2-AFAE-4333815A2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021F5E-6B73-42D1-ACBC-CF3152E5E68B}"/>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5" name="Footer Placeholder 4">
            <a:extLst>
              <a:ext uri="{FF2B5EF4-FFF2-40B4-BE49-F238E27FC236}">
                <a16:creationId xmlns:a16="http://schemas.microsoft.com/office/drawing/2014/main" id="{383F39B7-3484-452D-82F4-0A7B43950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C77B2-061B-47A7-96FA-54A794ABE064}"/>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249495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DFD7-B55C-4AF8-81F4-40199B8059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19D70C-AD52-4818-8AC8-1135087A10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239E4-9B03-4AE8-A7A4-C8E474853874}"/>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5" name="Footer Placeholder 4">
            <a:extLst>
              <a:ext uri="{FF2B5EF4-FFF2-40B4-BE49-F238E27FC236}">
                <a16:creationId xmlns:a16="http://schemas.microsoft.com/office/drawing/2014/main" id="{98ABE23A-DBC6-43BA-B370-8DF83480D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53131-954A-40EC-B936-3A4A0779F853}"/>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388485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2472E-EB9F-466B-B540-3EC3488210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B2C8B3-1D5A-46CC-9927-225237D1EFA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9DE02-89A2-4387-A7DA-DC7BA9A5DE35}"/>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5" name="Footer Placeholder 4">
            <a:extLst>
              <a:ext uri="{FF2B5EF4-FFF2-40B4-BE49-F238E27FC236}">
                <a16:creationId xmlns:a16="http://schemas.microsoft.com/office/drawing/2014/main" id="{C3CCD03A-576B-47EF-9539-F59D05CC8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9D002-B060-4BA4-89B4-A8523CB39548}"/>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255050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E51D-B797-4953-8244-D9AB4895C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41BBD-440B-43D3-97CB-B9334F5B67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8546E-BB1A-4CAC-ADC3-F8F53F2260D2}"/>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5" name="Footer Placeholder 4">
            <a:extLst>
              <a:ext uri="{FF2B5EF4-FFF2-40B4-BE49-F238E27FC236}">
                <a16:creationId xmlns:a16="http://schemas.microsoft.com/office/drawing/2014/main" id="{5994CC01-8CAC-4A80-A616-AD515BAAD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7EC52-46B2-4432-821D-BAEA9FABE8D8}"/>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354359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AE81-97BF-4F46-87D7-D1E4F030BF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27DE13-70DD-4B38-A913-FD6BAAD84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D777DE-2DD8-4F6D-862E-B0D389C1B7BD}"/>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5" name="Footer Placeholder 4">
            <a:extLst>
              <a:ext uri="{FF2B5EF4-FFF2-40B4-BE49-F238E27FC236}">
                <a16:creationId xmlns:a16="http://schemas.microsoft.com/office/drawing/2014/main" id="{8690205A-AB43-49B8-AB32-C0A9D6A47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64F19-4EC8-4DBC-ABD4-431F5F8F8E66}"/>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55110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1A3C-76DC-4D11-AE96-41537B711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0BD00-F58D-40CA-B23B-DED930A0B8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997AA8-1C7A-4E28-87ED-D8F72EEF5A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F6360E-59FE-4C29-A9D9-BB544AC74917}"/>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6" name="Footer Placeholder 5">
            <a:extLst>
              <a:ext uri="{FF2B5EF4-FFF2-40B4-BE49-F238E27FC236}">
                <a16:creationId xmlns:a16="http://schemas.microsoft.com/office/drawing/2014/main" id="{BD8DD29F-0044-401F-A770-0ADBDEE6C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877FF-1937-4E82-9317-A95E5E5101E2}"/>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230062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8ECC-1C57-441D-9126-49B36D20EE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614ABC-5EBB-4EBC-BAA3-5F31F577B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953E1D-C526-4CBE-8722-07A4C78782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E0434E-A78D-4E6D-9846-09EF20176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60B6F1-912E-4B6D-93E3-318B1042EF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10689-64C8-4B00-9B85-415CE84DE300}"/>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8" name="Footer Placeholder 7">
            <a:extLst>
              <a:ext uri="{FF2B5EF4-FFF2-40B4-BE49-F238E27FC236}">
                <a16:creationId xmlns:a16="http://schemas.microsoft.com/office/drawing/2014/main" id="{0495D66D-00D0-42D5-A830-0C714257FE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724C19-B598-4056-A1C6-1B3DCC89FE5F}"/>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103332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7E49-D6E6-469C-8082-44696440E9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CB30AD-BBEC-417D-87DB-6D59F039593F}"/>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4" name="Footer Placeholder 3">
            <a:extLst>
              <a:ext uri="{FF2B5EF4-FFF2-40B4-BE49-F238E27FC236}">
                <a16:creationId xmlns:a16="http://schemas.microsoft.com/office/drawing/2014/main" id="{D32A1DDD-2F11-4928-A8F9-00B42F68C5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6662B-47AD-4783-8F37-808CE22A055D}"/>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28556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36889B-A3F9-45EB-B0DD-12B3672FECC3}"/>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3" name="Footer Placeholder 2">
            <a:extLst>
              <a:ext uri="{FF2B5EF4-FFF2-40B4-BE49-F238E27FC236}">
                <a16:creationId xmlns:a16="http://schemas.microsoft.com/office/drawing/2014/main" id="{C5C5E627-BA18-45B3-900B-2CAA79E12C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CFAB25-5E01-4EA0-8BB4-9F1E65662806}"/>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24019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5706-4114-4134-B651-73CAC3FB1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87B485-D4C7-4746-9B34-B0C548879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A6CF41-2DFC-46AA-B5BA-007EDA049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E812AB-99CB-49A2-8B6E-5632976392A1}"/>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6" name="Footer Placeholder 5">
            <a:extLst>
              <a:ext uri="{FF2B5EF4-FFF2-40B4-BE49-F238E27FC236}">
                <a16:creationId xmlns:a16="http://schemas.microsoft.com/office/drawing/2014/main" id="{417CBAE7-660B-45F7-B220-937D95903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99AC2-D5DF-4926-9ED1-E57C4F30C190}"/>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250818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77CA-9E01-4F7B-AA3A-3B8963EFE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C0AA75-42C5-49A7-A12F-0B5717F95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5D312E-6C7D-4296-9BB4-E75C65530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0003B1-83C1-4D94-A30C-6B77D26625B4}"/>
              </a:ext>
            </a:extLst>
          </p:cNvPr>
          <p:cNvSpPr>
            <a:spLocks noGrp="1"/>
          </p:cNvSpPr>
          <p:nvPr>
            <p:ph type="dt" sz="half" idx="10"/>
          </p:nvPr>
        </p:nvSpPr>
        <p:spPr/>
        <p:txBody>
          <a:bodyPr/>
          <a:lstStyle/>
          <a:p>
            <a:fld id="{9AFFFDAE-0EF9-4DBC-9A16-ECA8EA6332AF}" type="datetimeFigureOut">
              <a:rPr lang="en-US" smtClean="0"/>
              <a:t>11/4/2017</a:t>
            </a:fld>
            <a:endParaRPr lang="en-US"/>
          </a:p>
        </p:txBody>
      </p:sp>
      <p:sp>
        <p:nvSpPr>
          <p:cNvPr id="6" name="Footer Placeholder 5">
            <a:extLst>
              <a:ext uri="{FF2B5EF4-FFF2-40B4-BE49-F238E27FC236}">
                <a16:creationId xmlns:a16="http://schemas.microsoft.com/office/drawing/2014/main" id="{F94776B3-473F-4C58-BA7E-6F9773C6C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E473C-C9A7-4974-9E51-35E4B4CC69B7}"/>
              </a:ext>
            </a:extLst>
          </p:cNvPr>
          <p:cNvSpPr>
            <a:spLocks noGrp="1"/>
          </p:cNvSpPr>
          <p:nvPr>
            <p:ph type="sldNum" sz="quarter" idx="12"/>
          </p:nvPr>
        </p:nvSpPr>
        <p:spPr/>
        <p:txBody>
          <a:bodyPr/>
          <a:lstStyle/>
          <a:p>
            <a:fld id="{F81D5508-671C-43D3-89A4-7A0B09C25BB2}" type="slidenum">
              <a:rPr lang="en-US" smtClean="0"/>
              <a:t>‹#›</a:t>
            </a:fld>
            <a:endParaRPr lang="en-US"/>
          </a:p>
        </p:txBody>
      </p:sp>
    </p:spTree>
    <p:extLst>
      <p:ext uri="{BB962C8B-B14F-4D97-AF65-F5344CB8AC3E}">
        <p14:creationId xmlns:p14="http://schemas.microsoft.com/office/powerpoint/2010/main" val="263922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F0D36-7674-4B09-9F79-65302E936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7A969-EAC5-4A88-B40D-70906858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05BC-25AA-4E76-9395-96BA14EA5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FFDAE-0EF9-4DBC-9A16-ECA8EA6332AF}" type="datetimeFigureOut">
              <a:rPr lang="en-US" smtClean="0"/>
              <a:t>11/4/2017</a:t>
            </a:fld>
            <a:endParaRPr lang="en-US"/>
          </a:p>
        </p:txBody>
      </p:sp>
      <p:sp>
        <p:nvSpPr>
          <p:cNvPr id="5" name="Footer Placeholder 4">
            <a:extLst>
              <a:ext uri="{FF2B5EF4-FFF2-40B4-BE49-F238E27FC236}">
                <a16:creationId xmlns:a16="http://schemas.microsoft.com/office/drawing/2014/main" id="{8AFC523F-EAE0-420E-AD86-D0C01EB11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25687D-009E-4157-841A-3BB6D99DE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D5508-671C-43D3-89A4-7A0B09C25BB2}" type="slidenum">
              <a:rPr lang="en-US" smtClean="0"/>
              <a:t>‹#›</a:t>
            </a:fld>
            <a:endParaRPr lang="en-US"/>
          </a:p>
        </p:txBody>
      </p:sp>
    </p:spTree>
    <p:extLst>
      <p:ext uri="{BB962C8B-B14F-4D97-AF65-F5344CB8AC3E}">
        <p14:creationId xmlns:p14="http://schemas.microsoft.com/office/powerpoint/2010/main" val="1928529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aiche.org/community/sites/committees/executive-student" TargetMode="External"/><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iche.org/community/sites/committees/executive-student"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iche.org/community/sites/committees/executive-studen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iche.org/community/sites/committees/executive-studen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iche.org/community/sites/committees/executive-studen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aiche.org/community/sites/committees/executive-stud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iche.org/community/sites/committees/executive-studen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iche.org/community/sites/committees/executive-student"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4779-7011-465C-85C7-C512CD5519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DA8171-4FE8-4055-AC49-69B12631979B}"/>
              </a:ext>
            </a:extLst>
          </p:cNvPr>
          <p:cNvSpPr>
            <a:spLocks noGrp="1"/>
          </p:cNvSpPr>
          <p:nvPr>
            <p:ph idx="1"/>
          </p:nvPr>
        </p:nvSpPr>
        <p:spPr/>
        <p:txBody>
          <a:bodyPr/>
          <a:lstStyle/>
          <a:p>
            <a:r>
              <a:rPr lang="en-US"/>
              <a:t>&gt;100 International Chapters</a:t>
            </a:r>
          </a:p>
        </p:txBody>
      </p:sp>
      <p:pic>
        <p:nvPicPr>
          <p:cNvPr id="5" name="Picture 4">
            <a:extLst>
              <a:ext uri="{FF2B5EF4-FFF2-40B4-BE49-F238E27FC236}">
                <a16:creationId xmlns:a16="http://schemas.microsoft.com/office/drawing/2014/main" id="{08B9047E-8E3A-4143-B1A3-79198C7C8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191188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E166-0598-46BC-8764-FB729EABDFAA}"/>
              </a:ext>
            </a:extLst>
          </p:cNvPr>
          <p:cNvSpPr>
            <a:spLocks noGrp="1"/>
          </p:cNvSpPr>
          <p:nvPr>
            <p:ph type="title"/>
          </p:nvPr>
        </p:nvSpPr>
        <p:spPr>
          <a:xfrm>
            <a:off x="838200" y="275478"/>
            <a:ext cx="10515600" cy="1325563"/>
          </a:xfrm>
        </p:spPr>
        <p:txBody>
          <a:bodyPr/>
          <a:lstStyle/>
          <a:p>
            <a:pPr algn="ctr"/>
            <a:r>
              <a:rPr lang="en-US" dirty="0"/>
              <a:t>Sister Chapter</a:t>
            </a:r>
          </a:p>
        </p:txBody>
      </p:sp>
      <p:sp>
        <p:nvSpPr>
          <p:cNvPr id="6" name="TextBox 5">
            <a:extLst>
              <a:ext uri="{FF2B5EF4-FFF2-40B4-BE49-F238E27FC236}">
                <a16:creationId xmlns:a16="http://schemas.microsoft.com/office/drawing/2014/main" id="{6BC8AB21-0464-4B66-B34A-D260C8EEA89A}"/>
              </a:ext>
            </a:extLst>
          </p:cNvPr>
          <p:cNvSpPr txBox="1"/>
          <p:nvPr/>
        </p:nvSpPr>
        <p:spPr>
          <a:xfrm>
            <a:off x="2732942" y="1620118"/>
            <a:ext cx="9094126" cy="1754326"/>
          </a:xfrm>
          <a:prstGeom prst="rect">
            <a:avLst/>
          </a:prstGeom>
          <a:noFill/>
        </p:spPr>
        <p:txBody>
          <a:bodyPr wrap="square" rtlCol="0" anchor="t">
            <a:spAutoFit/>
          </a:bodyPr>
          <a:lstStyle/>
          <a:p>
            <a:r>
              <a:rPr lang="en-US" sz="1600" dirty="0"/>
              <a:t>Working with MSU has been a wonderful experience, we get to understand their chapter structure and working dynamics. Getting in contact with other sister chapters allows your own chapter to learn from different cultures, to share experiences or ideas, to meet new people and you can even accept suggestions for improvement. I am grateful to collaborate with MSU, it feels good to know that you can count on them and what’s better, having good friends there even if we’re far away.   </a:t>
            </a:r>
          </a:p>
          <a:p>
            <a:r>
              <a:rPr lang="en-US" sz="2800" dirty="0"/>
              <a:t>-Janelle, UNAH Student Chapter International Liaison</a:t>
            </a:r>
          </a:p>
        </p:txBody>
      </p:sp>
      <p:sp>
        <p:nvSpPr>
          <p:cNvPr id="7" name="TextBox 6">
            <a:extLst>
              <a:ext uri="{FF2B5EF4-FFF2-40B4-BE49-F238E27FC236}">
                <a16:creationId xmlns:a16="http://schemas.microsoft.com/office/drawing/2014/main" id="{347AA5D4-E657-4474-A22C-03D9021C98DF}"/>
              </a:ext>
            </a:extLst>
          </p:cNvPr>
          <p:cNvSpPr txBox="1"/>
          <p:nvPr/>
        </p:nvSpPr>
        <p:spPr>
          <a:xfrm>
            <a:off x="1811260" y="4248381"/>
            <a:ext cx="8191500" cy="2000548"/>
          </a:xfrm>
          <a:prstGeom prst="rect">
            <a:avLst/>
          </a:prstGeom>
          <a:noFill/>
        </p:spPr>
        <p:txBody>
          <a:bodyPr wrap="square" rtlCol="0">
            <a:spAutoFit/>
          </a:bodyPr>
          <a:lstStyle/>
          <a:p>
            <a:r>
              <a:rPr lang="en-US" sz="1600" dirty="0"/>
              <a:t>The sister chapter program is the best way to network with </a:t>
            </a:r>
            <a:r>
              <a:rPr lang="en-US" sz="1600" dirty="0" err="1"/>
              <a:t>AIChE</a:t>
            </a:r>
            <a:r>
              <a:rPr lang="en-US" sz="1600" dirty="0"/>
              <a:t> member across the globe and grow as a chemical engineer not solely as a professional but as an individual. As the Honduran Sister Chapter Liaison, I've expanded my horizons and learned so much from fellow engineers. Consequently, this once in a lifetime experience made me cherish my position as the international linkage between Mississippi State University and UNAH because of the incredible memories and friendships I have built throughout my experience in </a:t>
            </a:r>
            <a:r>
              <a:rPr lang="en-US" sz="1600" dirty="0" err="1"/>
              <a:t>AIChE</a:t>
            </a:r>
            <a:r>
              <a:rPr lang="en-US" sz="1600" dirty="0"/>
              <a:t>.</a:t>
            </a:r>
          </a:p>
          <a:p>
            <a:r>
              <a:rPr lang="en-US" sz="2800" dirty="0"/>
              <a:t>-</a:t>
            </a:r>
            <a:r>
              <a:rPr lang="en-US" sz="2800" dirty="0" err="1"/>
              <a:t>Laihmen</a:t>
            </a:r>
            <a:r>
              <a:rPr lang="en-US" sz="2800" dirty="0"/>
              <a:t>, MSU Student Chapter International Liaison</a:t>
            </a:r>
          </a:p>
        </p:txBody>
      </p:sp>
      <p:pic>
        <p:nvPicPr>
          <p:cNvPr id="3" name="Picture 3" descr="Janelle.jpg">
            <a:extLst>
              <a:ext uri="{FF2B5EF4-FFF2-40B4-BE49-F238E27FC236}">
                <a16:creationId xmlns:a16="http://schemas.microsoft.com/office/drawing/2014/main" id="{A722E6BF-F080-46B8-AC72-F7FA60A4DC2A}"/>
              </a:ext>
            </a:extLst>
          </p:cNvPr>
          <p:cNvPicPr>
            <a:picLocks noChangeAspect="1"/>
          </p:cNvPicPr>
          <p:nvPr/>
        </p:nvPicPr>
        <p:blipFill rotWithShape="1">
          <a:blip r:embed="rId2"/>
          <a:srcRect l="28362" t="132" r="22895" b="56635"/>
          <a:stretch/>
        </p:blipFill>
        <p:spPr>
          <a:xfrm>
            <a:off x="571500" y="1620118"/>
            <a:ext cx="1868669" cy="16549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B520BBA3-A6AF-4639-86C9-7CC655D1DE35}"/>
              </a:ext>
            </a:extLst>
          </p:cNvPr>
          <p:cNvPicPr>
            <a:picLocks noChangeAspect="1"/>
          </p:cNvPicPr>
          <p:nvPr/>
        </p:nvPicPr>
        <p:blipFill rotWithShape="1">
          <a:blip r:embed="rId3">
            <a:extLst>
              <a:ext uri="{28A0092B-C50C-407E-A947-70E740481C1C}">
                <a14:useLocalDpi xmlns:a14="http://schemas.microsoft.com/office/drawing/2010/main" val="0"/>
              </a:ext>
            </a:extLst>
          </a:blip>
          <a:srcRect l="50978" t="28227" b="43404"/>
          <a:stretch/>
        </p:blipFill>
        <p:spPr>
          <a:xfrm rot="777060">
            <a:off x="10004383" y="4275889"/>
            <a:ext cx="1625344" cy="19455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7227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dirty="0"/>
              <a:t>Sister Chapter Matchmaking</a:t>
            </a:r>
          </a:p>
        </p:txBody>
      </p:sp>
      <p:pic>
        <p:nvPicPr>
          <p:cNvPr id="4" name="Content Placeholder 3">
            <a:extLst>
              <a:ext uri="{FF2B5EF4-FFF2-40B4-BE49-F238E27FC236}">
                <a16:creationId xmlns:a16="http://schemas.microsoft.com/office/drawing/2014/main" id="{E7BEE973-D0B5-4B05-BEE0-FED42664528E}"/>
              </a:ext>
            </a:extLst>
          </p:cNvPr>
          <p:cNvPicPr>
            <a:picLocks noGrp="1" noChangeAspect="1"/>
          </p:cNvPicPr>
          <p:nvPr>
            <p:ph idx="1"/>
          </p:nvPr>
        </p:nvPicPr>
        <p:blipFill>
          <a:blip r:embed="rId3"/>
          <a:stretch>
            <a:fillRect/>
          </a:stretch>
        </p:blipFill>
        <p:spPr>
          <a:xfrm>
            <a:off x="702273" y="1690688"/>
            <a:ext cx="2308989" cy="4351338"/>
          </a:xfrm>
          <a:prstGeom prst="rect">
            <a:avLst/>
          </a:prstGeom>
        </p:spPr>
      </p:pic>
      <p:pic>
        <p:nvPicPr>
          <p:cNvPr id="12" name="Picture 6">
            <a:hlinkClick r:id="rId4"/>
            <a:extLst>
              <a:ext uri="{FF2B5EF4-FFF2-40B4-BE49-F238E27FC236}">
                <a16:creationId xmlns:a16="http://schemas.microsoft.com/office/drawing/2014/main" id="{6D82CC63-7BD1-4B94-8F94-182F7709B2AF}"/>
              </a:ext>
            </a:extLst>
          </p:cNvPr>
          <p:cNvPicPr>
            <a:picLocks noChangeAspect="1"/>
          </p:cNvPicPr>
          <p:nvPr/>
        </p:nvPicPr>
        <p:blipFill>
          <a:blip r:embed="rId5"/>
          <a:stretch>
            <a:fillRect/>
          </a:stretch>
        </p:blipFill>
        <p:spPr>
          <a:xfrm>
            <a:off x="9486900" y="190936"/>
            <a:ext cx="2322404" cy="1076047"/>
          </a:xfrm>
          <a:prstGeom prst="rect">
            <a:avLst/>
          </a:prstGeom>
        </p:spPr>
      </p:pic>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sp>
        <p:nvSpPr>
          <p:cNvPr id="5" name="TextBox 4">
            <a:extLst>
              <a:ext uri="{FF2B5EF4-FFF2-40B4-BE49-F238E27FC236}">
                <a16:creationId xmlns:a16="http://schemas.microsoft.com/office/drawing/2014/main" id="{034700D8-C69E-4C76-9ABA-33E3BCF068D5}"/>
              </a:ext>
            </a:extLst>
          </p:cNvPr>
          <p:cNvSpPr txBox="1"/>
          <p:nvPr/>
        </p:nvSpPr>
        <p:spPr>
          <a:xfrm>
            <a:off x="3626179" y="1328011"/>
            <a:ext cx="6783355" cy="1295868"/>
          </a:xfrm>
          <a:prstGeom prst="rect">
            <a:avLst/>
          </a:prstGeom>
          <a:noFill/>
        </p:spPr>
        <p:txBody>
          <a:bodyPr wrap="square" rtlCol="0">
            <a:spAutoFit/>
          </a:bodyPr>
          <a:lstStyle/>
          <a:p>
            <a:pPr marL="342900" indent="-342900">
              <a:lnSpc>
                <a:spcPct val="150000"/>
              </a:lnSpc>
              <a:buFont typeface="+mj-lt"/>
              <a:buAutoNum type="arabicPeriod"/>
            </a:pPr>
            <a:r>
              <a:rPr lang="en-US" dirty="0"/>
              <a:t>Submit a Sister Chapter Interest Survey</a:t>
            </a:r>
          </a:p>
          <a:p>
            <a:pPr marL="342900" indent="-342900">
              <a:lnSpc>
                <a:spcPct val="150000"/>
              </a:lnSpc>
              <a:buFont typeface="+mj-lt"/>
              <a:buAutoNum type="arabicPeriod"/>
            </a:pPr>
            <a:r>
              <a:rPr lang="en-US" dirty="0"/>
              <a:t>Get to know the other fish in the sea</a:t>
            </a:r>
          </a:p>
          <a:p>
            <a:pPr marL="342900" indent="-342900">
              <a:lnSpc>
                <a:spcPct val="150000"/>
              </a:lnSpc>
              <a:buFont typeface="+mj-lt"/>
              <a:buAutoNum type="arabicPeriod"/>
            </a:pPr>
            <a:r>
              <a:rPr lang="en-US" dirty="0"/>
              <a:t>Consult your RL or one of our love doctors</a:t>
            </a:r>
          </a:p>
        </p:txBody>
      </p:sp>
      <p:grpSp>
        <p:nvGrpSpPr>
          <p:cNvPr id="9" name="Group 8">
            <a:extLst>
              <a:ext uri="{FF2B5EF4-FFF2-40B4-BE49-F238E27FC236}">
                <a16:creationId xmlns:a16="http://schemas.microsoft.com/office/drawing/2014/main" id="{150965CD-2554-46FA-8BA9-C8E9B57ABF26}"/>
              </a:ext>
            </a:extLst>
          </p:cNvPr>
          <p:cNvGrpSpPr/>
          <p:nvPr/>
        </p:nvGrpSpPr>
        <p:grpSpPr>
          <a:xfrm>
            <a:off x="3098165" y="2694913"/>
            <a:ext cx="8719291" cy="2537705"/>
            <a:chOff x="3098165" y="2438838"/>
            <a:chExt cx="8719291" cy="2537705"/>
          </a:xfrm>
        </p:grpSpPr>
        <p:pic>
          <p:nvPicPr>
            <p:cNvPr id="13" name="Content Placeholder 4">
              <a:extLst>
                <a:ext uri="{FF2B5EF4-FFF2-40B4-BE49-F238E27FC236}">
                  <a16:creationId xmlns:a16="http://schemas.microsoft.com/office/drawing/2014/main" id="{F08151F8-6D9D-494F-868D-A0293AB1F1C9}"/>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1000" t="439" r="4068" b="14993"/>
            <a:stretch/>
          </p:blipFill>
          <p:spPr>
            <a:xfrm>
              <a:off x="3863275" y="2603244"/>
              <a:ext cx="1268562" cy="1263113"/>
            </a:xfrm>
            <a:prstGeom prst="ellipse">
              <a:avLst/>
            </a:prstGeom>
            <a:ln w="63500" cap="rnd">
              <a:solidFill>
                <a:srgbClr val="FF7F2A"/>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64D3225B-D120-4B8D-919B-B2169BBE80D0}"/>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49064" t="3941" b="32639"/>
            <a:stretch/>
          </p:blipFill>
          <p:spPr>
            <a:xfrm>
              <a:off x="6862412" y="2507474"/>
              <a:ext cx="1168302" cy="1454651"/>
            </a:xfrm>
            <a:prstGeom prst="ellipse">
              <a:avLst/>
            </a:prstGeom>
            <a:ln w="63500" cap="rnd">
              <a:solidFill>
                <a:srgbClr val="B9B9B9"/>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4F57C85B-CB0D-4ADD-9DF3-040C20DF8EDF}"/>
                </a:ext>
              </a:extLst>
            </p:cNvPr>
            <p:cNvPicPr>
              <a:picLocks noChangeAspect="1"/>
            </p:cNvPicPr>
            <p:nvPr/>
          </p:nvPicPr>
          <p:blipFill rotWithShape="1">
            <a:blip r:embed="rId9">
              <a:extLst>
                <a:ext uri="{28A0092B-C50C-407E-A947-70E740481C1C}">
                  <a14:useLocalDpi xmlns:a14="http://schemas.microsoft.com/office/drawing/2010/main" val="0"/>
                </a:ext>
              </a:extLst>
            </a:blip>
            <a:srcRect l="37287" r="14043" b="47367"/>
            <a:stretch/>
          </p:blipFill>
          <p:spPr>
            <a:xfrm>
              <a:off x="9761289" y="2438838"/>
              <a:ext cx="1296490" cy="1402052"/>
            </a:xfrm>
            <a:prstGeom prst="ellipse">
              <a:avLst/>
            </a:prstGeom>
            <a:ln w="63500" cap="rnd">
              <a:solidFill>
                <a:srgbClr val="333333"/>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F2F06CBF-6FC3-415C-801A-457F2711E84F}"/>
                </a:ext>
              </a:extLst>
            </p:cNvPr>
            <p:cNvSpPr txBox="1"/>
            <p:nvPr/>
          </p:nvSpPr>
          <p:spPr>
            <a:xfrm>
              <a:off x="3098165" y="4053213"/>
              <a:ext cx="2798782" cy="923330"/>
            </a:xfrm>
            <a:prstGeom prst="rect">
              <a:avLst/>
            </a:prstGeom>
            <a:noFill/>
          </p:spPr>
          <p:txBody>
            <a:bodyPr wrap="square" rtlCol="0">
              <a:spAutoFit/>
            </a:bodyPr>
            <a:lstStyle/>
            <a:p>
              <a:pPr algn="ctr"/>
              <a:r>
                <a:rPr lang="en-US" dirty="0"/>
                <a:t>Dr. Contreras</a:t>
              </a:r>
            </a:p>
            <a:p>
              <a:pPr algn="ctr"/>
              <a:r>
                <a:rPr lang="en-US" dirty="0"/>
                <a:t>Past International Liaison</a:t>
              </a:r>
            </a:p>
            <a:p>
              <a:pPr algn="ctr"/>
              <a:r>
                <a:rPr lang="en-US" dirty="0"/>
                <a:t>Latin America Chair</a:t>
              </a:r>
            </a:p>
          </p:txBody>
        </p:sp>
        <p:sp>
          <p:nvSpPr>
            <p:cNvPr id="17" name="TextBox 16">
              <a:extLst>
                <a:ext uri="{FF2B5EF4-FFF2-40B4-BE49-F238E27FC236}">
                  <a16:creationId xmlns:a16="http://schemas.microsoft.com/office/drawing/2014/main" id="{2F867016-9812-46AC-B350-4740A3074661}"/>
                </a:ext>
              </a:extLst>
            </p:cNvPr>
            <p:cNvSpPr txBox="1"/>
            <p:nvPr/>
          </p:nvSpPr>
          <p:spPr>
            <a:xfrm>
              <a:off x="6047172" y="4053213"/>
              <a:ext cx="2798782" cy="923330"/>
            </a:xfrm>
            <a:prstGeom prst="rect">
              <a:avLst/>
            </a:prstGeom>
            <a:noFill/>
          </p:spPr>
          <p:txBody>
            <a:bodyPr wrap="square" rtlCol="0">
              <a:spAutoFit/>
            </a:bodyPr>
            <a:lstStyle/>
            <a:p>
              <a:pPr algn="ctr"/>
              <a:r>
                <a:rPr lang="en-US" dirty="0"/>
                <a:t>Dr. </a:t>
              </a:r>
              <a:r>
                <a:rPr lang="en-US" dirty="0" err="1"/>
                <a:t>Phatarphod</a:t>
              </a:r>
              <a:endParaRPr lang="en-US" dirty="0"/>
            </a:p>
            <a:p>
              <a:pPr algn="ctr"/>
              <a:r>
                <a:rPr lang="en-US" dirty="0"/>
                <a:t>International Liaison</a:t>
              </a:r>
            </a:p>
            <a:p>
              <a:pPr algn="ctr"/>
              <a:r>
                <a:rPr lang="en-US" dirty="0"/>
                <a:t>International Region Chair</a:t>
              </a:r>
            </a:p>
          </p:txBody>
        </p:sp>
        <p:sp>
          <p:nvSpPr>
            <p:cNvPr id="23" name="TextBox 22">
              <a:extLst>
                <a:ext uri="{FF2B5EF4-FFF2-40B4-BE49-F238E27FC236}">
                  <a16:creationId xmlns:a16="http://schemas.microsoft.com/office/drawing/2014/main" id="{3CFF36E0-E08D-46C8-8EC6-3AC93D10604A}"/>
                </a:ext>
              </a:extLst>
            </p:cNvPr>
            <p:cNvSpPr txBox="1"/>
            <p:nvPr/>
          </p:nvSpPr>
          <p:spPr>
            <a:xfrm>
              <a:off x="9018674" y="4044274"/>
              <a:ext cx="2798782" cy="923330"/>
            </a:xfrm>
            <a:prstGeom prst="rect">
              <a:avLst/>
            </a:prstGeom>
            <a:noFill/>
          </p:spPr>
          <p:txBody>
            <a:bodyPr wrap="square" rtlCol="0">
              <a:spAutoFit/>
            </a:bodyPr>
            <a:lstStyle/>
            <a:p>
              <a:pPr algn="ctr"/>
              <a:r>
                <a:rPr lang="en-US" dirty="0"/>
                <a:t>Dr. Wagner</a:t>
              </a:r>
            </a:p>
            <a:p>
              <a:pPr algn="ctr"/>
              <a:r>
                <a:rPr lang="en-US" dirty="0"/>
                <a:t>Not actually qualified</a:t>
              </a:r>
            </a:p>
            <a:p>
              <a:pPr algn="ctr"/>
              <a:r>
                <a:rPr lang="en-US" dirty="0"/>
                <a:t>Superb conversationalist</a:t>
              </a:r>
            </a:p>
          </p:txBody>
        </p:sp>
      </p:grpSp>
      <p:sp>
        <p:nvSpPr>
          <p:cNvPr id="24" name="TextBox 23">
            <a:extLst>
              <a:ext uri="{FF2B5EF4-FFF2-40B4-BE49-F238E27FC236}">
                <a16:creationId xmlns:a16="http://schemas.microsoft.com/office/drawing/2014/main" id="{566BE852-E618-4C91-B8C7-F9C27F6B4B6B}"/>
              </a:ext>
            </a:extLst>
          </p:cNvPr>
          <p:cNvSpPr txBox="1"/>
          <p:nvPr/>
        </p:nvSpPr>
        <p:spPr>
          <a:xfrm>
            <a:off x="3668771" y="5339608"/>
            <a:ext cx="6783355" cy="369332"/>
          </a:xfrm>
          <a:prstGeom prst="rect">
            <a:avLst/>
          </a:prstGeom>
          <a:noFill/>
        </p:spPr>
        <p:txBody>
          <a:bodyPr wrap="square" rtlCol="0">
            <a:spAutoFit/>
          </a:bodyPr>
          <a:lstStyle/>
          <a:p>
            <a:pPr marL="342900" indent="-342900">
              <a:buFont typeface="+mj-lt"/>
              <a:buAutoNum type="arabicPeriod" startAt="4"/>
            </a:pPr>
            <a:endParaRPr lang="en-US" dirty="0"/>
          </a:p>
        </p:txBody>
      </p:sp>
      <p:sp>
        <p:nvSpPr>
          <p:cNvPr id="26" name="TextBox 25">
            <a:extLst>
              <a:ext uri="{FF2B5EF4-FFF2-40B4-BE49-F238E27FC236}">
                <a16:creationId xmlns:a16="http://schemas.microsoft.com/office/drawing/2014/main" id="{28726C22-8BDB-4E69-8722-BBB9D4096962}"/>
              </a:ext>
            </a:extLst>
          </p:cNvPr>
          <p:cNvSpPr txBox="1"/>
          <p:nvPr/>
        </p:nvSpPr>
        <p:spPr>
          <a:xfrm>
            <a:off x="3761675" y="5277326"/>
            <a:ext cx="6783355" cy="880369"/>
          </a:xfrm>
          <a:prstGeom prst="rect">
            <a:avLst/>
          </a:prstGeom>
          <a:noFill/>
        </p:spPr>
        <p:txBody>
          <a:bodyPr wrap="square" rtlCol="0">
            <a:spAutoFit/>
          </a:bodyPr>
          <a:lstStyle/>
          <a:p>
            <a:pPr marL="342900" indent="-342900">
              <a:lnSpc>
                <a:spcPct val="150000"/>
              </a:lnSpc>
              <a:buFont typeface="+mj-lt"/>
              <a:buAutoNum type="arabicPeriod" startAt="4"/>
            </a:pPr>
            <a:r>
              <a:rPr lang="en-US" dirty="0"/>
              <a:t>Matchmake!</a:t>
            </a:r>
          </a:p>
          <a:p>
            <a:pPr marL="342900" indent="-342900">
              <a:lnSpc>
                <a:spcPct val="150000"/>
              </a:lnSpc>
              <a:buFont typeface="+mj-lt"/>
              <a:buAutoNum type="arabicPeriod" startAt="4"/>
            </a:pPr>
            <a:r>
              <a:rPr lang="en-US" dirty="0"/>
              <a:t>Live happily ever after</a:t>
            </a:r>
          </a:p>
        </p:txBody>
      </p:sp>
    </p:spTree>
    <p:extLst>
      <p:ext uri="{BB962C8B-B14F-4D97-AF65-F5344CB8AC3E}">
        <p14:creationId xmlns:p14="http://schemas.microsoft.com/office/powerpoint/2010/main" val="231228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2BFE5197-FB38-4AD0-91FA-913AF735A14D}"/>
              </a:ext>
            </a:extLst>
          </p:cNvPr>
          <p:cNvSpPr>
            <a:spLocks noGrp="1"/>
          </p:cNvSpPr>
          <p:nvPr>
            <p:ph idx="1"/>
          </p:nvPr>
        </p:nvSpPr>
        <p:spPr/>
        <p:txBody>
          <a:bodyPr vert="horz" lIns="91440" tIns="45720" rIns="91440" bIns="45720" rtlCol="0" anchor="t">
            <a:normAutofit/>
          </a:bodyPr>
          <a:lstStyle/>
          <a:p>
            <a:pPr marL="0" indent="0">
              <a:buNone/>
            </a:pPr>
            <a:endParaRPr lang="en-US" dirty="0"/>
          </a:p>
        </p:txBody>
      </p:sp>
      <p:pic>
        <p:nvPicPr>
          <p:cNvPr id="12" name="Picture 6">
            <a:hlinkClick r:id="rId2"/>
            <a:extLst>
              <a:ext uri="{FF2B5EF4-FFF2-40B4-BE49-F238E27FC236}">
                <a16:creationId xmlns:a16="http://schemas.microsoft.com/office/drawing/2014/main" id="{6D82CC63-7BD1-4B94-8F94-182F7709B2AF}"/>
              </a:ext>
            </a:extLst>
          </p:cNvPr>
          <p:cNvPicPr>
            <a:picLocks noChangeAspect="1"/>
          </p:cNvPicPr>
          <p:nvPr/>
        </p:nvPicPr>
        <p:blipFill>
          <a:blip r:embed="rId3"/>
          <a:stretch>
            <a:fillRect/>
          </a:stretch>
        </p:blipFill>
        <p:spPr>
          <a:xfrm>
            <a:off x="9486900" y="190936"/>
            <a:ext cx="2322404" cy="1076047"/>
          </a:xfrm>
          <a:prstGeom prst="rect">
            <a:avLst/>
          </a:prstGeom>
        </p:spPr>
      </p:pic>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pic>
        <p:nvPicPr>
          <p:cNvPr id="10" name="Content Placeholder 3">
            <a:extLst>
              <a:ext uri="{FF2B5EF4-FFF2-40B4-BE49-F238E27FC236}">
                <a16:creationId xmlns:a16="http://schemas.microsoft.com/office/drawing/2014/main" id="{534812C4-F2AB-469B-9A88-3AA68DE9C9F5}"/>
              </a:ext>
            </a:extLst>
          </p:cNvPr>
          <p:cNvPicPr>
            <a:picLocks noChangeAspect="1"/>
          </p:cNvPicPr>
          <p:nvPr/>
        </p:nvPicPr>
        <p:blipFill>
          <a:blip r:embed="rId5"/>
          <a:stretch>
            <a:fillRect/>
          </a:stretch>
        </p:blipFill>
        <p:spPr>
          <a:xfrm>
            <a:off x="702273" y="1690688"/>
            <a:ext cx="2308989" cy="4351338"/>
          </a:xfrm>
          <a:prstGeom prst="rect">
            <a:avLst/>
          </a:prstGeom>
        </p:spPr>
      </p:pic>
    </p:spTree>
    <p:extLst>
      <p:ext uri="{BB962C8B-B14F-4D97-AF65-F5344CB8AC3E}">
        <p14:creationId xmlns:p14="http://schemas.microsoft.com/office/powerpoint/2010/main" val="140892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BFE5197-FB38-4AD0-91FA-913AF735A14D}"/>
              </a:ext>
            </a:extLst>
          </p:cNvPr>
          <p:cNvSpPr>
            <a:spLocks noGrp="1"/>
          </p:cNvSpPr>
          <p:nvPr>
            <p:ph idx="1"/>
          </p:nvPr>
        </p:nvSpPr>
        <p:spPr/>
        <p:txBody>
          <a:bodyPr vert="horz" lIns="91440" tIns="45720" rIns="91440" bIns="45720" rtlCol="0" anchor="t">
            <a:normAutofit/>
          </a:bodyPr>
          <a:lstStyle/>
          <a:p>
            <a:pPr marL="0" indent="0">
              <a:buNone/>
            </a:pPr>
            <a:r>
              <a:rPr lang="en-US" dirty="0"/>
              <a:t>Anna Wagner, vchair.esc@gmail.com</a:t>
            </a:r>
          </a:p>
        </p:txBody>
      </p:sp>
      <p:pic>
        <p:nvPicPr>
          <p:cNvPr id="12" name="Picture 6">
            <a:hlinkClick r:id="rId2"/>
            <a:extLst>
              <a:ext uri="{FF2B5EF4-FFF2-40B4-BE49-F238E27FC236}">
                <a16:creationId xmlns:a16="http://schemas.microsoft.com/office/drawing/2014/main" id="{6D82CC63-7BD1-4B94-8F94-182F7709B2AF}"/>
              </a:ext>
            </a:extLst>
          </p:cNvPr>
          <p:cNvPicPr>
            <a:picLocks noChangeAspect="1"/>
          </p:cNvPicPr>
          <p:nvPr/>
        </p:nvPicPr>
        <p:blipFill>
          <a:blip r:embed="rId3"/>
          <a:stretch>
            <a:fillRect/>
          </a:stretch>
        </p:blipFill>
        <p:spPr>
          <a:xfrm>
            <a:off x="9486900" y="190936"/>
            <a:ext cx="2322404" cy="1076047"/>
          </a:xfrm>
          <a:prstGeom prst="rect">
            <a:avLst/>
          </a:prstGeom>
        </p:spPr>
      </p:pic>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spTree>
    <p:extLst>
      <p:ext uri="{BB962C8B-B14F-4D97-AF65-F5344CB8AC3E}">
        <p14:creationId xmlns:p14="http://schemas.microsoft.com/office/powerpoint/2010/main" val="355758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BFE5197-FB38-4AD0-91FA-913AF735A14D}"/>
              </a:ext>
            </a:extLst>
          </p:cNvPr>
          <p:cNvSpPr>
            <a:spLocks noGrp="1"/>
          </p:cNvSpPr>
          <p:nvPr>
            <p:ph idx="1"/>
          </p:nvPr>
        </p:nvSpPr>
        <p:spPr/>
        <p:txBody>
          <a:bodyPr vert="horz" lIns="91440" tIns="45720" rIns="91440" bIns="45720" rtlCol="0" anchor="t">
            <a:normAutofit/>
          </a:bodyPr>
          <a:lstStyle/>
          <a:p>
            <a:r>
              <a:rPr lang="en-US" dirty="0"/>
              <a:t>About the ESC</a:t>
            </a:r>
          </a:p>
          <a:p>
            <a:r>
              <a:rPr lang="en-US" dirty="0"/>
              <a:t>Annual Reports</a:t>
            </a:r>
          </a:p>
          <a:p>
            <a:r>
              <a:rPr lang="en-US" dirty="0"/>
              <a:t>Leadership Pages</a:t>
            </a:r>
          </a:p>
          <a:p>
            <a:r>
              <a:rPr lang="en-US" dirty="0"/>
              <a:t>ESC Officers/Liaisons</a:t>
            </a:r>
          </a:p>
          <a:p>
            <a:r>
              <a:rPr lang="en-US" dirty="0"/>
              <a:t>International Region</a:t>
            </a:r>
          </a:p>
          <a:p>
            <a:r>
              <a:rPr lang="en-US" dirty="0"/>
              <a:t>Sister Chapter Matchmaking</a:t>
            </a:r>
          </a:p>
          <a:p>
            <a:r>
              <a:rPr lang="en-US" dirty="0"/>
              <a:t>Questions</a:t>
            </a:r>
          </a:p>
          <a:p>
            <a:endParaRPr lang="en-US" dirty="0"/>
          </a:p>
        </p:txBody>
      </p:sp>
      <p:pic>
        <p:nvPicPr>
          <p:cNvPr id="12" name="Picture 6">
            <a:hlinkClick r:id="rId2"/>
            <a:extLst>
              <a:ext uri="{FF2B5EF4-FFF2-40B4-BE49-F238E27FC236}">
                <a16:creationId xmlns:a16="http://schemas.microsoft.com/office/drawing/2014/main" id="{6D82CC63-7BD1-4B94-8F94-182F7709B2AF}"/>
              </a:ext>
            </a:extLst>
          </p:cNvPr>
          <p:cNvPicPr>
            <a:picLocks noChangeAspect="1"/>
          </p:cNvPicPr>
          <p:nvPr/>
        </p:nvPicPr>
        <p:blipFill>
          <a:blip r:embed="rId3"/>
          <a:stretch>
            <a:fillRect/>
          </a:stretch>
        </p:blipFill>
        <p:spPr>
          <a:xfrm>
            <a:off x="9486900" y="190936"/>
            <a:ext cx="2322404" cy="1076047"/>
          </a:xfrm>
          <a:prstGeom prst="rect">
            <a:avLst/>
          </a:prstGeom>
        </p:spPr>
      </p:pic>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spTree>
    <p:extLst>
      <p:ext uri="{BB962C8B-B14F-4D97-AF65-F5344CB8AC3E}">
        <p14:creationId xmlns:p14="http://schemas.microsoft.com/office/powerpoint/2010/main" val="176055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a:t>About Us</a:t>
            </a:r>
          </a:p>
        </p:txBody>
      </p:sp>
      <p:sp>
        <p:nvSpPr>
          <p:cNvPr id="3" name="Content Placeholder 2">
            <a:extLst>
              <a:ext uri="{FF2B5EF4-FFF2-40B4-BE49-F238E27FC236}">
                <a16:creationId xmlns:a16="http://schemas.microsoft.com/office/drawing/2014/main" id="{2BFE5197-FB38-4AD0-91FA-913AF735A14D}"/>
              </a:ext>
            </a:extLst>
          </p:cNvPr>
          <p:cNvSpPr>
            <a:spLocks noGrp="1"/>
          </p:cNvSpPr>
          <p:nvPr>
            <p:ph idx="1"/>
          </p:nvPr>
        </p:nvSpPr>
        <p:spPr/>
        <p:txBody>
          <a:bodyPr vert="horz" lIns="91440" tIns="45720" rIns="91440" bIns="45720" rtlCol="0" anchor="t">
            <a:normAutofit/>
          </a:bodyPr>
          <a:lstStyle/>
          <a:p>
            <a:r>
              <a:rPr lang="en-US"/>
              <a:t>1 of the 23 Global </a:t>
            </a:r>
            <a:r>
              <a:rPr lang="en-US" err="1"/>
              <a:t>AIChE</a:t>
            </a:r>
            <a:r>
              <a:rPr lang="en-US"/>
              <a:t> Committees</a:t>
            </a:r>
          </a:p>
          <a:p>
            <a:r>
              <a:rPr lang="en-US"/>
              <a:t>The ESC seeks to </a:t>
            </a:r>
          </a:p>
          <a:p>
            <a:pPr marL="457200" lvl="1">
              <a:buChar char="▪"/>
            </a:pPr>
            <a:r>
              <a:rPr lang="en-US"/>
              <a:t>Help improve student chapters</a:t>
            </a:r>
          </a:p>
          <a:p>
            <a:pPr marL="457200" lvl="1">
              <a:buChar char="▪"/>
            </a:pPr>
            <a:r>
              <a:rPr lang="en-US"/>
              <a:t>Encourage inter-chapter communication</a:t>
            </a:r>
          </a:p>
          <a:p>
            <a:pPr marL="457200" lvl="1">
              <a:buChar char="▪"/>
            </a:pPr>
            <a:r>
              <a:rPr lang="en-US"/>
              <a:t>Be the liaison between student chapters and </a:t>
            </a:r>
            <a:r>
              <a:rPr lang="en-US" err="1"/>
              <a:t>AIChE</a:t>
            </a:r>
            <a:r>
              <a:rPr lang="en-US"/>
              <a:t> staff</a:t>
            </a:r>
          </a:p>
          <a:p>
            <a:pPr marL="457200" lvl="1">
              <a:buChar char="▪"/>
            </a:pPr>
            <a:r>
              <a:rPr lang="en-US"/>
              <a:t>Motivate student chapter members to be active in other aspects of </a:t>
            </a:r>
            <a:r>
              <a:rPr lang="en-US" err="1"/>
              <a:t>AIChE</a:t>
            </a:r>
          </a:p>
          <a:p>
            <a:pPr marL="457200" lvl="1">
              <a:buChar char="▪"/>
            </a:pPr>
            <a:r>
              <a:rPr lang="en-US"/>
              <a:t>Encourage student chapter members to continue their relationship with </a:t>
            </a:r>
            <a:r>
              <a:rPr lang="en-US" err="1"/>
              <a:t>AIChE</a:t>
            </a:r>
            <a:r>
              <a:rPr lang="en-US"/>
              <a:t> beyond graduation</a:t>
            </a:r>
          </a:p>
          <a:p>
            <a:endParaRPr lang="en-US"/>
          </a:p>
        </p:txBody>
      </p:sp>
      <p:pic>
        <p:nvPicPr>
          <p:cNvPr id="12" name="Picture 6">
            <a:hlinkClick r:id="rId2"/>
            <a:extLst>
              <a:ext uri="{FF2B5EF4-FFF2-40B4-BE49-F238E27FC236}">
                <a16:creationId xmlns:a16="http://schemas.microsoft.com/office/drawing/2014/main" id="{6D82CC63-7BD1-4B94-8F94-182F7709B2AF}"/>
              </a:ext>
            </a:extLst>
          </p:cNvPr>
          <p:cNvPicPr>
            <a:picLocks noChangeAspect="1"/>
          </p:cNvPicPr>
          <p:nvPr/>
        </p:nvPicPr>
        <p:blipFill>
          <a:blip r:embed="rId3"/>
          <a:stretch>
            <a:fillRect/>
          </a:stretch>
        </p:blipFill>
        <p:spPr>
          <a:xfrm>
            <a:off x="9486900" y="190936"/>
            <a:ext cx="2322404" cy="1076047"/>
          </a:xfrm>
          <a:prstGeom prst="rect">
            <a:avLst/>
          </a:prstGeom>
        </p:spPr>
      </p:pic>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spTree>
    <p:extLst>
      <p:ext uri="{BB962C8B-B14F-4D97-AF65-F5344CB8AC3E}">
        <p14:creationId xmlns:p14="http://schemas.microsoft.com/office/powerpoint/2010/main" val="346997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dirty="0"/>
              <a:t>Getting Involved</a:t>
            </a:r>
          </a:p>
        </p:txBody>
      </p:sp>
      <p:sp>
        <p:nvSpPr>
          <p:cNvPr id="3" name="Content Placeholder 2">
            <a:extLst>
              <a:ext uri="{FF2B5EF4-FFF2-40B4-BE49-F238E27FC236}">
                <a16:creationId xmlns:a16="http://schemas.microsoft.com/office/drawing/2014/main" id="{2BFE5197-FB38-4AD0-91FA-913AF735A14D}"/>
              </a:ext>
            </a:extLst>
          </p:cNvPr>
          <p:cNvSpPr>
            <a:spLocks noGrp="1"/>
          </p:cNvSpPr>
          <p:nvPr>
            <p:ph idx="1"/>
          </p:nvPr>
        </p:nvSpPr>
        <p:spPr>
          <a:xfrm>
            <a:off x="3657600" y="1825625"/>
            <a:ext cx="7696200" cy="4351338"/>
          </a:xfrm>
        </p:spPr>
        <p:txBody>
          <a:bodyPr vert="horz" lIns="91440" tIns="45720" rIns="91440" bIns="45720" rtlCol="0" anchor="t">
            <a:normAutofit/>
          </a:bodyPr>
          <a:lstStyle/>
          <a:p>
            <a:r>
              <a:rPr lang="en-US" dirty="0"/>
              <a:t>The ESC is comprised of Regional Liaisons (RLs)</a:t>
            </a:r>
          </a:p>
          <a:p>
            <a:r>
              <a:rPr lang="en-US" dirty="0"/>
              <a:t>Applications accepted year-round</a:t>
            </a:r>
          </a:p>
          <a:p>
            <a:r>
              <a:rPr lang="en-US" dirty="0"/>
              <a:t>Next term: January-May</a:t>
            </a:r>
          </a:p>
        </p:txBody>
      </p:sp>
      <p:pic>
        <p:nvPicPr>
          <p:cNvPr id="12" name="Picture 6">
            <a:hlinkClick r:id="rId3"/>
            <a:extLst>
              <a:ext uri="{FF2B5EF4-FFF2-40B4-BE49-F238E27FC236}">
                <a16:creationId xmlns:a16="http://schemas.microsoft.com/office/drawing/2014/main" id="{6D82CC63-7BD1-4B94-8F94-182F7709B2AF}"/>
              </a:ext>
            </a:extLst>
          </p:cNvPr>
          <p:cNvPicPr>
            <a:picLocks noChangeAspect="1"/>
          </p:cNvPicPr>
          <p:nvPr/>
        </p:nvPicPr>
        <p:blipFill>
          <a:blip r:embed="rId4"/>
          <a:stretch>
            <a:fillRect/>
          </a:stretch>
        </p:blipFill>
        <p:spPr>
          <a:xfrm>
            <a:off x="9486900" y="190936"/>
            <a:ext cx="2322404" cy="1076047"/>
          </a:xfrm>
          <a:prstGeom prst="rect">
            <a:avLst/>
          </a:prstGeom>
        </p:spPr>
      </p:pic>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pic>
        <p:nvPicPr>
          <p:cNvPr id="10" name="Content Placeholder 3">
            <a:extLst>
              <a:ext uri="{FF2B5EF4-FFF2-40B4-BE49-F238E27FC236}">
                <a16:creationId xmlns:a16="http://schemas.microsoft.com/office/drawing/2014/main" id="{AE0BACCF-22DF-4D0A-939C-FEBE13662200}"/>
              </a:ext>
            </a:extLst>
          </p:cNvPr>
          <p:cNvPicPr>
            <a:picLocks noChangeAspect="1"/>
          </p:cNvPicPr>
          <p:nvPr/>
        </p:nvPicPr>
        <p:blipFill>
          <a:blip r:embed="rId6"/>
          <a:stretch>
            <a:fillRect/>
          </a:stretch>
        </p:blipFill>
        <p:spPr>
          <a:xfrm>
            <a:off x="702273" y="1690688"/>
            <a:ext cx="2308989" cy="4351338"/>
          </a:xfrm>
          <a:prstGeom prst="rect">
            <a:avLst/>
          </a:prstGeom>
        </p:spPr>
      </p:pic>
    </p:spTree>
    <p:extLst>
      <p:ext uri="{BB962C8B-B14F-4D97-AF65-F5344CB8AC3E}">
        <p14:creationId xmlns:p14="http://schemas.microsoft.com/office/powerpoint/2010/main" val="279657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dirty="0"/>
              <a:t>Annual Reports</a:t>
            </a:r>
          </a:p>
        </p:txBody>
      </p:sp>
      <p:sp>
        <p:nvSpPr>
          <p:cNvPr id="3" name="Content Placeholder 2">
            <a:extLst>
              <a:ext uri="{FF2B5EF4-FFF2-40B4-BE49-F238E27FC236}">
                <a16:creationId xmlns:a16="http://schemas.microsoft.com/office/drawing/2014/main" id="{2BFE5197-FB38-4AD0-91FA-913AF735A14D}"/>
              </a:ext>
            </a:extLst>
          </p:cNvPr>
          <p:cNvSpPr>
            <a:spLocks noGrp="1"/>
          </p:cNvSpPr>
          <p:nvPr>
            <p:ph idx="1"/>
          </p:nvPr>
        </p:nvSpPr>
        <p:spPr/>
        <p:txBody>
          <a:bodyPr vert="horz" lIns="91440" tIns="45720" rIns="91440" bIns="45720" rtlCol="0" anchor="t">
            <a:normAutofit/>
          </a:bodyPr>
          <a:lstStyle/>
          <a:p>
            <a:pPr>
              <a:lnSpc>
                <a:spcPct val="200000"/>
              </a:lnSpc>
            </a:pPr>
            <a:r>
              <a:rPr lang="en-US" dirty="0"/>
              <a:t>Submit feedback on the ESC’s website</a:t>
            </a:r>
          </a:p>
          <a:p>
            <a:pPr>
              <a:lnSpc>
                <a:spcPct val="200000"/>
              </a:lnSpc>
            </a:pPr>
            <a:r>
              <a:rPr lang="en-US" dirty="0"/>
              <a:t>No Annual Report = Ineligible for </a:t>
            </a:r>
            <a:r>
              <a:rPr lang="en-US" dirty="0" err="1"/>
              <a:t>Chem</a:t>
            </a:r>
            <a:r>
              <a:rPr lang="en-US" dirty="0"/>
              <a:t>-E-Car</a:t>
            </a:r>
          </a:p>
          <a:p>
            <a:pPr>
              <a:lnSpc>
                <a:spcPct val="200000"/>
              </a:lnSpc>
            </a:pPr>
            <a:r>
              <a:rPr lang="en-US" dirty="0"/>
              <a:t>Submit an Annual Report here: http://www.aiche.org/StudentChapterAnnualReport</a:t>
            </a:r>
          </a:p>
        </p:txBody>
      </p:sp>
      <p:pic>
        <p:nvPicPr>
          <p:cNvPr id="12" name="Picture 6">
            <a:hlinkClick r:id="rId2"/>
            <a:extLst>
              <a:ext uri="{FF2B5EF4-FFF2-40B4-BE49-F238E27FC236}">
                <a16:creationId xmlns:a16="http://schemas.microsoft.com/office/drawing/2014/main" id="{6D82CC63-7BD1-4B94-8F94-182F7709B2AF}"/>
              </a:ext>
            </a:extLst>
          </p:cNvPr>
          <p:cNvPicPr>
            <a:picLocks noChangeAspect="1"/>
          </p:cNvPicPr>
          <p:nvPr/>
        </p:nvPicPr>
        <p:blipFill>
          <a:blip r:embed="rId3"/>
          <a:stretch>
            <a:fillRect/>
          </a:stretch>
        </p:blipFill>
        <p:spPr>
          <a:xfrm>
            <a:off x="9486900" y="190936"/>
            <a:ext cx="2322404" cy="1076047"/>
          </a:xfrm>
          <a:prstGeom prst="rect">
            <a:avLst/>
          </a:prstGeom>
        </p:spPr>
      </p:pic>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spTree>
    <p:extLst>
      <p:ext uri="{BB962C8B-B14F-4D97-AF65-F5344CB8AC3E}">
        <p14:creationId xmlns:p14="http://schemas.microsoft.com/office/powerpoint/2010/main" val="376335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dirty="0"/>
              <a:t>Leadership Pages</a:t>
            </a:r>
          </a:p>
        </p:txBody>
      </p:sp>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sp>
        <p:nvSpPr>
          <p:cNvPr id="5" name="TextBox 4">
            <a:extLst>
              <a:ext uri="{FF2B5EF4-FFF2-40B4-BE49-F238E27FC236}">
                <a16:creationId xmlns:a16="http://schemas.microsoft.com/office/drawing/2014/main" id="{AC4FFAEE-DA93-4473-94D1-C045E2092D6D}"/>
              </a:ext>
            </a:extLst>
          </p:cNvPr>
          <p:cNvSpPr txBox="1"/>
          <p:nvPr/>
        </p:nvSpPr>
        <p:spPr>
          <a:xfrm>
            <a:off x="838199" y="1763486"/>
            <a:ext cx="6868887" cy="5632311"/>
          </a:xfrm>
          <a:prstGeom prst="rect">
            <a:avLst/>
          </a:prstGeom>
          <a:noFill/>
        </p:spPr>
        <p:txBody>
          <a:bodyPr wrap="square" rtlCol="0">
            <a:spAutoFit/>
          </a:bodyPr>
          <a:lstStyle/>
          <a:p>
            <a:pPr>
              <a:lnSpc>
                <a:spcPct val="150000"/>
              </a:lnSpc>
            </a:pPr>
            <a:r>
              <a:rPr lang="en-US" sz="2400" dirty="0"/>
              <a:t>What to include:</a:t>
            </a:r>
          </a:p>
          <a:p>
            <a:pPr marL="342900" indent="-342900">
              <a:lnSpc>
                <a:spcPct val="150000"/>
              </a:lnSpc>
              <a:buFont typeface="+mj-lt"/>
              <a:buAutoNum type="arabicPeriod"/>
            </a:pPr>
            <a:r>
              <a:rPr lang="en-US" sz="2400" dirty="0"/>
              <a:t>Department Head/Chair</a:t>
            </a:r>
          </a:p>
          <a:p>
            <a:pPr marL="342900" indent="-342900">
              <a:lnSpc>
                <a:spcPct val="150000"/>
              </a:lnSpc>
              <a:buFont typeface="+mj-lt"/>
              <a:buAutoNum type="arabicPeriod"/>
            </a:pPr>
            <a:r>
              <a:rPr lang="en-US" sz="2400" b="1" dirty="0"/>
              <a:t>Faculty Advisor(s)</a:t>
            </a:r>
          </a:p>
          <a:p>
            <a:pPr marL="342900" indent="-342900">
              <a:lnSpc>
                <a:spcPct val="150000"/>
              </a:lnSpc>
              <a:buFont typeface="+mj-lt"/>
              <a:buAutoNum type="arabicPeriod"/>
            </a:pPr>
            <a:r>
              <a:rPr lang="en-US" sz="2400" b="1" dirty="0"/>
              <a:t>Student Chapter Presidents</a:t>
            </a:r>
          </a:p>
          <a:p>
            <a:pPr marL="342900" indent="-342900">
              <a:lnSpc>
                <a:spcPct val="150000"/>
              </a:lnSpc>
              <a:buFont typeface="+mj-lt"/>
              <a:buAutoNum type="arabicPeriod"/>
            </a:pPr>
            <a:r>
              <a:rPr lang="en-US" sz="2400" dirty="0"/>
              <a:t>Executive Board/Officers</a:t>
            </a:r>
          </a:p>
          <a:p>
            <a:pPr marL="342900" indent="-342900">
              <a:lnSpc>
                <a:spcPct val="150000"/>
              </a:lnSpc>
              <a:buFont typeface="+mj-lt"/>
              <a:buAutoNum type="arabicPeriod"/>
            </a:pPr>
            <a:r>
              <a:rPr lang="en-US" sz="2400" dirty="0"/>
              <a:t>Link to website</a:t>
            </a:r>
          </a:p>
          <a:p>
            <a:pPr marL="342900" indent="-342900">
              <a:lnSpc>
                <a:spcPct val="150000"/>
              </a:lnSpc>
              <a:buFont typeface="+mj-lt"/>
              <a:buAutoNum type="arabicPeriod"/>
            </a:pPr>
            <a:endParaRPr lang="en-US" sz="2400" dirty="0"/>
          </a:p>
          <a:p>
            <a:pPr>
              <a:lnSpc>
                <a:spcPct val="150000"/>
              </a:lnSpc>
            </a:pPr>
            <a:r>
              <a:rPr lang="en-US" sz="2400" dirty="0"/>
              <a:t>Ask your RL for the form to submit leadership changes</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endParaRPr lang="en-US" dirty="0"/>
          </a:p>
        </p:txBody>
      </p:sp>
      <p:pic>
        <p:nvPicPr>
          <p:cNvPr id="8" name="Picture 7">
            <a:extLst>
              <a:ext uri="{FF2B5EF4-FFF2-40B4-BE49-F238E27FC236}">
                <a16:creationId xmlns:a16="http://schemas.microsoft.com/office/drawing/2014/main" id="{5558F1B0-B01E-41E2-90A5-320BC8E43EB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27304" y="269049"/>
            <a:ext cx="2843085" cy="6057708"/>
          </a:xfrm>
          <a:prstGeom prst="rect">
            <a:avLst/>
          </a:prstGeom>
          <a:ln>
            <a:solidFill>
              <a:schemeClr val="tx1"/>
            </a:solidFill>
          </a:ln>
        </p:spPr>
      </p:pic>
    </p:spTree>
    <p:extLst>
      <p:ext uri="{BB962C8B-B14F-4D97-AF65-F5344CB8AC3E}">
        <p14:creationId xmlns:p14="http://schemas.microsoft.com/office/powerpoint/2010/main" val="357720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2DC-3D88-49DC-B7D4-8B6532DC660E}"/>
              </a:ext>
            </a:extLst>
          </p:cNvPr>
          <p:cNvSpPr>
            <a:spLocks noGrp="1"/>
          </p:cNvSpPr>
          <p:nvPr>
            <p:ph type="title"/>
          </p:nvPr>
        </p:nvSpPr>
        <p:spPr/>
        <p:txBody>
          <a:bodyPr/>
          <a:lstStyle/>
          <a:p>
            <a:r>
              <a:rPr lang="en-US" dirty="0"/>
              <a:t>ESC Officers</a:t>
            </a:r>
          </a:p>
        </p:txBody>
      </p:sp>
      <p:sp>
        <p:nvSpPr>
          <p:cNvPr id="3" name="Content Placeholder 2">
            <a:extLst>
              <a:ext uri="{FF2B5EF4-FFF2-40B4-BE49-F238E27FC236}">
                <a16:creationId xmlns:a16="http://schemas.microsoft.com/office/drawing/2014/main" id="{2BFE5197-FB38-4AD0-91FA-913AF735A14D}"/>
              </a:ext>
            </a:extLst>
          </p:cNvPr>
          <p:cNvSpPr>
            <a:spLocks noGrp="1"/>
          </p:cNvSpPr>
          <p:nvPr>
            <p:ph idx="1"/>
          </p:nvPr>
        </p:nvSpPr>
        <p:spPr>
          <a:xfrm>
            <a:off x="3424334" y="1825625"/>
            <a:ext cx="7929465" cy="4351338"/>
          </a:xfrm>
        </p:spPr>
        <p:txBody>
          <a:bodyPr vert="horz" lIns="91440" tIns="45720" rIns="91440" bIns="45720" rtlCol="0" anchor="t">
            <a:normAutofit lnSpcReduction="10000"/>
          </a:bodyPr>
          <a:lstStyle/>
          <a:p>
            <a:pPr marL="0" indent="0">
              <a:buNone/>
            </a:pPr>
            <a:r>
              <a:rPr lang="en-US" dirty="0"/>
              <a:t>New, optional position for Student Chapters</a:t>
            </a:r>
          </a:p>
          <a:p>
            <a:pPr lvl="1"/>
            <a:r>
              <a:rPr lang="en-US" dirty="0"/>
              <a:t>Handle ESC correspondence</a:t>
            </a:r>
          </a:p>
          <a:p>
            <a:pPr lvl="1"/>
            <a:r>
              <a:rPr lang="en-US" dirty="0"/>
              <a:t>Attend All-Region Calls</a:t>
            </a:r>
          </a:p>
          <a:p>
            <a:pPr lvl="1"/>
            <a:r>
              <a:rPr lang="en-US" dirty="0"/>
              <a:t>Communicate Global </a:t>
            </a:r>
            <a:r>
              <a:rPr lang="en-US" dirty="0" err="1"/>
              <a:t>AIChE</a:t>
            </a:r>
            <a:r>
              <a:rPr lang="en-US" dirty="0"/>
              <a:t> news and initiatives</a:t>
            </a:r>
          </a:p>
          <a:p>
            <a:pPr marL="457200" lvl="1" indent="0">
              <a:buNone/>
            </a:pPr>
            <a:endParaRPr lang="en-US" dirty="0"/>
          </a:p>
          <a:p>
            <a:pPr marL="0" indent="0">
              <a:buNone/>
            </a:pPr>
            <a:r>
              <a:rPr lang="en-US" dirty="0"/>
              <a:t>ESC Officer Central</a:t>
            </a:r>
          </a:p>
          <a:p>
            <a:pPr lvl="1"/>
            <a:r>
              <a:rPr lang="en-US" dirty="0"/>
              <a:t>Student Chapter related resources</a:t>
            </a:r>
          </a:p>
          <a:p>
            <a:pPr lvl="1"/>
            <a:r>
              <a:rPr lang="en-US" dirty="0"/>
              <a:t>Videos</a:t>
            </a:r>
          </a:p>
          <a:p>
            <a:pPr lvl="1"/>
            <a:r>
              <a:rPr lang="en-US" dirty="0"/>
              <a:t>ESC Files</a:t>
            </a:r>
          </a:p>
          <a:p>
            <a:pPr lvl="1"/>
            <a:r>
              <a:rPr lang="en-US" dirty="0"/>
              <a:t>Mailing List</a:t>
            </a:r>
          </a:p>
          <a:p>
            <a:pPr lvl="1"/>
            <a:r>
              <a:rPr lang="en-US" dirty="0"/>
              <a:t>Submit position changes</a:t>
            </a:r>
          </a:p>
          <a:p>
            <a:pPr marL="457200" lvl="1" indent="0">
              <a:buNone/>
            </a:pPr>
            <a:endParaRPr lang="en-US" dirty="0"/>
          </a:p>
        </p:txBody>
      </p:sp>
      <p:pic>
        <p:nvPicPr>
          <p:cNvPr id="12" name="Picture 6">
            <a:hlinkClick r:id="rId2"/>
            <a:extLst>
              <a:ext uri="{FF2B5EF4-FFF2-40B4-BE49-F238E27FC236}">
                <a16:creationId xmlns:a16="http://schemas.microsoft.com/office/drawing/2014/main" id="{6D82CC63-7BD1-4B94-8F94-182F7709B2AF}"/>
              </a:ext>
            </a:extLst>
          </p:cNvPr>
          <p:cNvPicPr>
            <a:picLocks noChangeAspect="1"/>
          </p:cNvPicPr>
          <p:nvPr/>
        </p:nvPicPr>
        <p:blipFill>
          <a:blip r:embed="rId3"/>
          <a:stretch>
            <a:fillRect/>
          </a:stretch>
        </p:blipFill>
        <p:spPr>
          <a:xfrm>
            <a:off x="9486900" y="190936"/>
            <a:ext cx="2322404" cy="1076047"/>
          </a:xfrm>
          <a:prstGeom prst="rect">
            <a:avLst/>
          </a:prstGeom>
        </p:spPr>
      </p:pic>
      <p:grpSp>
        <p:nvGrpSpPr>
          <p:cNvPr id="18" name="Group 17">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19" name="Picture 18">
              <a:extLst>
                <a:ext uri="{FF2B5EF4-FFF2-40B4-BE49-F238E27FC236}">
                  <a16:creationId xmlns:a16="http://schemas.microsoft.com/office/drawing/2014/main" id="{5834C786-8FF9-4E98-8808-B7B49E1A0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0" name="TextBox 19">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1" name="TextBox 20">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2" name="TextBox 21">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pic>
        <p:nvPicPr>
          <p:cNvPr id="10" name="Content Placeholder 3">
            <a:extLst>
              <a:ext uri="{FF2B5EF4-FFF2-40B4-BE49-F238E27FC236}">
                <a16:creationId xmlns:a16="http://schemas.microsoft.com/office/drawing/2014/main" id="{1FA878AA-F2D5-422E-B077-8540DA62D96D}"/>
              </a:ext>
            </a:extLst>
          </p:cNvPr>
          <p:cNvPicPr>
            <a:picLocks noChangeAspect="1"/>
          </p:cNvPicPr>
          <p:nvPr/>
        </p:nvPicPr>
        <p:blipFill>
          <a:blip r:embed="rId5"/>
          <a:stretch>
            <a:fillRect/>
          </a:stretch>
        </p:blipFill>
        <p:spPr>
          <a:xfrm>
            <a:off x="702273" y="1690688"/>
            <a:ext cx="2308989" cy="4351338"/>
          </a:xfrm>
          <a:prstGeom prst="rect">
            <a:avLst/>
          </a:prstGeom>
        </p:spPr>
      </p:pic>
    </p:spTree>
    <p:extLst>
      <p:ext uri="{BB962C8B-B14F-4D97-AF65-F5344CB8AC3E}">
        <p14:creationId xmlns:p14="http://schemas.microsoft.com/office/powerpoint/2010/main" val="151678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94E0-F9DC-44FA-B297-35DFF907079E}"/>
              </a:ext>
            </a:extLst>
          </p:cNvPr>
          <p:cNvSpPr>
            <a:spLocks noGrp="1"/>
          </p:cNvSpPr>
          <p:nvPr>
            <p:ph type="title"/>
          </p:nvPr>
        </p:nvSpPr>
        <p:spPr/>
        <p:txBody>
          <a:bodyPr/>
          <a:lstStyle/>
          <a:p>
            <a:r>
              <a:rPr lang="en-US"/>
              <a:t>Restructuring the International Region</a:t>
            </a:r>
          </a:p>
        </p:txBody>
      </p:sp>
      <p:sp>
        <p:nvSpPr>
          <p:cNvPr id="3" name="Content Placeholder 2">
            <a:extLst>
              <a:ext uri="{FF2B5EF4-FFF2-40B4-BE49-F238E27FC236}">
                <a16:creationId xmlns:a16="http://schemas.microsoft.com/office/drawing/2014/main" id="{D421C2B0-8884-4733-A3B1-34888D7F797B}"/>
              </a:ext>
            </a:extLst>
          </p:cNvPr>
          <p:cNvSpPr>
            <a:spLocks noGrp="1"/>
          </p:cNvSpPr>
          <p:nvPr>
            <p:ph idx="1"/>
          </p:nvPr>
        </p:nvSpPr>
        <p:spPr/>
        <p:txBody>
          <a:bodyPr/>
          <a:lstStyle/>
          <a:p>
            <a:r>
              <a:rPr lang="en-US" dirty="0"/>
              <a:t>&gt;100 International Chapters</a:t>
            </a:r>
          </a:p>
          <a:p>
            <a:r>
              <a:rPr lang="en-US" dirty="0"/>
              <a:t>11 countries represented on ESC</a:t>
            </a:r>
          </a:p>
          <a:p>
            <a:r>
              <a:rPr lang="en-US" dirty="0"/>
              <a:t>5 International Sub-Regions:</a:t>
            </a:r>
          </a:p>
          <a:p>
            <a:pPr marL="971550" lvl="1" indent="-514350">
              <a:buFont typeface="+mj-lt"/>
              <a:buAutoNum type="arabicPeriod"/>
            </a:pPr>
            <a:r>
              <a:rPr lang="en-US" dirty="0"/>
              <a:t>Latin America</a:t>
            </a:r>
          </a:p>
          <a:p>
            <a:pPr marL="971550" lvl="1" indent="-514350">
              <a:buFont typeface="+mj-lt"/>
              <a:buAutoNum type="arabicPeriod"/>
            </a:pPr>
            <a:r>
              <a:rPr lang="en-US" dirty="0"/>
              <a:t>Asia and Australia</a:t>
            </a:r>
          </a:p>
          <a:p>
            <a:pPr marL="971550" lvl="1" indent="-514350">
              <a:buFont typeface="+mj-lt"/>
              <a:buAutoNum type="arabicPeriod"/>
            </a:pPr>
            <a:r>
              <a:rPr lang="en-US" dirty="0"/>
              <a:t>India/Pakistan/Kazakhstan</a:t>
            </a:r>
          </a:p>
          <a:p>
            <a:pPr marL="971550" lvl="1" indent="-514350">
              <a:buFont typeface="+mj-lt"/>
              <a:buAutoNum type="arabicPeriod"/>
            </a:pPr>
            <a:r>
              <a:rPr lang="en-US" dirty="0"/>
              <a:t>Middle East and Africa</a:t>
            </a:r>
          </a:p>
          <a:p>
            <a:pPr marL="971550" lvl="1" indent="-514350">
              <a:buFont typeface="+mj-lt"/>
              <a:buAutoNum type="arabicPeriod"/>
            </a:pPr>
            <a:r>
              <a:rPr lang="en-US" dirty="0"/>
              <a:t>Europe and Africa</a:t>
            </a:r>
          </a:p>
          <a:p>
            <a:r>
              <a:rPr lang="en-US" dirty="0"/>
              <a:t>New leadership position: Sub-Region Chair</a:t>
            </a:r>
          </a:p>
          <a:p>
            <a:pPr marL="971550" lvl="1" indent="-514350">
              <a:buFont typeface="+mj-lt"/>
              <a:buAutoNum type="arabicPeriod"/>
            </a:pPr>
            <a:endParaRPr lang="en-US" dirty="0"/>
          </a:p>
        </p:txBody>
      </p:sp>
      <p:grpSp>
        <p:nvGrpSpPr>
          <p:cNvPr id="19" name="Group 18">
            <a:extLst>
              <a:ext uri="{FF2B5EF4-FFF2-40B4-BE49-F238E27FC236}">
                <a16:creationId xmlns:a16="http://schemas.microsoft.com/office/drawing/2014/main" id="{F69152F4-FA3E-4314-B720-D0877D41BBB8}"/>
              </a:ext>
            </a:extLst>
          </p:cNvPr>
          <p:cNvGrpSpPr/>
          <p:nvPr/>
        </p:nvGrpSpPr>
        <p:grpSpPr>
          <a:xfrm>
            <a:off x="0" y="6444770"/>
            <a:ext cx="12391764" cy="416256"/>
            <a:chOff x="0" y="6209171"/>
            <a:chExt cx="12391764" cy="648829"/>
          </a:xfrm>
        </p:grpSpPr>
        <p:pic>
          <p:nvPicPr>
            <p:cNvPr id="20" name="Picture 19">
              <a:extLst>
                <a:ext uri="{FF2B5EF4-FFF2-40B4-BE49-F238E27FC236}">
                  <a16:creationId xmlns:a16="http://schemas.microsoft.com/office/drawing/2014/main" id="{5834C786-8FF9-4E98-8808-B7B49E1A0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1152"/>
              <a:ext cx="12192000" cy="506848"/>
            </a:xfrm>
            <a:prstGeom prst="rect">
              <a:avLst/>
            </a:prstGeom>
          </p:spPr>
        </p:pic>
        <p:sp>
          <p:nvSpPr>
            <p:cNvPr id="21" name="TextBox 20">
              <a:extLst>
                <a:ext uri="{FF2B5EF4-FFF2-40B4-BE49-F238E27FC236}">
                  <a16:creationId xmlns:a16="http://schemas.microsoft.com/office/drawing/2014/main" id="{9EEFC17A-7CAB-45DE-B5C1-6A412E6B1FE5}"/>
                </a:ext>
              </a:extLst>
            </p:cNvPr>
            <p:cNvSpPr txBox="1"/>
            <p:nvPr/>
          </p:nvSpPr>
          <p:spPr>
            <a:xfrm>
              <a:off x="8427304" y="6209171"/>
              <a:ext cx="3964460" cy="6081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Presidents Meeting</a:t>
              </a:r>
            </a:p>
          </p:txBody>
        </p:sp>
        <p:sp>
          <p:nvSpPr>
            <p:cNvPr id="22" name="TextBox 21">
              <a:extLst>
                <a:ext uri="{FF2B5EF4-FFF2-40B4-BE49-F238E27FC236}">
                  <a16:creationId xmlns:a16="http://schemas.microsoft.com/office/drawing/2014/main" id="{96B274F7-2509-4B5E-9F2A-875CDBB1B062}"/>
                </a:ext>
              </a:extLst>
            </p:cNvPr>
            <p:cNvSpPr txBox="1"/>
            <p:nvPr/>
          </p:nvSpPr>
          <p:spPr>
            <a:xfrm>
              <a:off x="22651" y="6236583"/>
              <a:ext cx="1359244" cy="60816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2017</a:t>
              </a:r>
            </a:p>
          </p:txBody>
        </p:sp>
        <p:sp>
          <p:nvSpPr>
            <p:cNvPr id="25" name="TextBox 24">
              <a:extLst>
                <a:ext uri="{FF2B5EF4-FFF2-40B4-BE49-F238E27FC236}">
                  <a16:creationId xmlns:a16="http://schemas.microsoft.com/office/drawing/2014/main" id="{556C2125-561D-48AE-833E-3E47C00A9D53}"/>
                </a:ext>
              </a:extLst>
            </p:cNvPr>
            <p:cNvSpPr txBox="1"/>
            <p:nvPr/>
          </p:nvSpPr>
          <p:spPr>
            <a:xfrm>
              <a:off x="1572169" y="6236578"/>
              <a:ext cx="5488280" cy="608161"/>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Annual Student Conference</a:t>
              </a:r>
            </a:p>
          </p:txBody>
        </p:sp>
      </p:grpSp>
    </p:spTree>
    <p:extLst>
      <p:ext uri="{BB962C8B-B14F-4D97-AF65-F5344CB8AC3E}">
        <p14:creationId xmlns:p14="http://schemas.microsoft.com/office/powerpoint/2010/main" val="96681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E8BBAF-F6DE-4BFE-9B1C-9BC016FEFA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6" t="773" r="587" b="753"/>
          <a:stretch/>
        </p:blipFill>
        <p:spPr>
          <a:xfrm>
            <a:off x="0" y="699796"/>
            <a:ext cx="12184378" cy="6158204"/>
          </a:xfrm>
        </p:spPr>
      </p:pic>
      <p:pic>
        <p:nvPicPr>
          <p:cNvPr id="6" name="Content Placeholder 4">
            <a:extLst>
              <a:ext uri="{FF2B5EF4-FFF2-40B4-BE49-F238E27FC236}">
                <a16:creationId xmlns:a16="http://schemas.microsoft.com/office/drawing/2014/main" id="{17EFEEF4-D0D7-4887-AEB7-8DBC990652B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000" t="439" r="4068" b="14993"/>
          <a:stretch/>
        </p:blipFill>
        <p:spPr>
          <a:xfrm>
            <a:off x="1942825" y="3327810"/>
            <a:ext cx="906068" cy="902176"/>
          </a:xfrm>
          <a:prstGeom prst="ellipse">
            <a:avLst/>
          </a:prstGeom>
          <a:ln w="63500" cap="rnd">
            <a:solidFill>
              <a:srgbClr val="FF7F2A"/>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0DEFB217-2FD6-4E63-AFDB-24C64FBA88F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372" t="25509" r="64877" b="28196"/>
          <a:stretch/>
        </p:blipFill>
        <p:spPr>
          <a:xfrm rot="5400000">
            <a:off x="7537199" y="3231198"/>
            <a:ext cx="777695" cy="800098"/>
          </a:xfrm>
          <a:prstGeom prst="ellipse">
            <a:avLst/>
          </a:prstGeom>
          <a:ln w="63500" cap="rnd">
            <a:solidFill>
              <a:srgbClr val="D35F5F"/>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8E880D05-5E8C-4011-A215-770FADBF239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8797" t="24652" r="18717" b="24790"/>
          <a:stretch/>
        </p:blipFill>
        <p:spPr>
          <a:xfrm>
            <a:off x="6627452" y="1015091"/>
            <a:ext cx="827104" cy="892275"/>
          </a:xfrm>
          <a:prstGeom prst="ellipse">
            <a:avLst/>
          </a:prstGeom>
          <a:ln w="63500" cap="rnd">
            <a:solidFill>
              <a:srgbClr val="D35FBC"/>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8FF6B73E-D831-45B9-BB29-59D74ADCC93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763" t="5642" r="16975" b="39280"/>
          <a:stretch/>
        </p:blipFill>
        <p:spPr>
          <a:xfrm>
            <a:off x="10141578" y="2579171"/>
            <a:ext cx="902347" cy="976388"/>
          </a:xfrm>
          <a:prstGeom prst="ellipse">
            <a:avLst/>
          </a:prstGeom>
          <a:ln w="63500" cap="rnd">
            <a:solidFill>
              <a:srgbClr val="5FBCD3"/>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59E478D5-DFC2-4122-9BC8-0821BBF7660B}"/>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49064" t="3941" b="32639"/>
          <a:stretch/>
        </p:blipFill>
        <p:spPr>
          <a:xfrm>
            <a:off x="4305943" y="2234778"/>
            <a:ext cx="971550" cy="1209675"/>
          </a:xfrm>
          <a:prstGeom prst="ellipse">
            <a:avLst/>
          </a:prstGeom>
          <a:ln w="63500" cap="rnd">
            <a:solidFill>
              <a:srgbClr val="B9B9B9"/>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15" name="Graphic 14" descr="Marker">
            <a:extLst>
              <a:ext uri="{FF2B5EF4-FFF2-40B4-BE49-F238E27FC236}">
                <a16:creationId xmlns:a16="http://schemas.microsoft.com/office/drawing/2014/main" id="{E4E29CE4-AABF-4A73-A6A8-8DC107F683F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68293" y="2891619"/>
            <a:ext cx="408932" cy="408932"/>
          </a:xfrm>
          <a:prstGeom prst="rect">
            <a:avLst/>
          </a:prstGeom>
        </p:spPr>
      </p:pic>
      <p:pic>
        <p:nvPicPr>
          <p:cNvPr id="17" name="Graphic 16" descr="Marker">
            <a:extLst>
              <a:ext uri="{FF2B5EF4-FFF2-40B4-BE49-F238E27FC236}">
                <a16:creationId xmlns:a16="http://schemas.microsoft.com/office/drawing/2014/main" id="{6BF1D91F-AF63-4988-A975-D343E3F37EB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0101" y="2864360"/>
            <a:ext cx="408932" cy="408932"/>
          </a:xfrm>
          <a:prstGeom prst="rect">
            <a:avLst/>
          </a:prstGeom>
        </p:spPr>
      </p:pic>
      <p:pic>
        <p:nvPicPr>
          <p:cNvPr id="16" name="Graphic 15" descr="Marker">
            <a:extLst>
              <a:ext uri="{FF2B5EF4-FFF2-40B4-BE49-F238E27FC236}">
                <a16:creationId xmlns:a16="http://schemas.microsoft.com/office/drawing/2014/main" id="{82E7B6E4-33CE-432A-A1A6-4C0A54B3E17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44427" y="2837101"/>
            <a:ext cx="408932" cy="408932"/>
          </a:xfrm>
          <a:prstGeom prst="rect">
            <a:avLst/>
          </a:prstGeom>
        </p:spPr>
      </p:pic>
      <p:pic>
        <p:nvPicPr>
          <p:cNvPr id="18" name="Graphic 17" descr="Marker">
            <a:extLst>
              <a:ext uri="{FF2B5EF4-FFF2-40B4-BE49-F238E27FC236}">
                <a16:creationId xmlns:a16="http://schemas.microsoft.com/office/drawing/2014/main" id="{D07362D3-48E5-4891-A0EE-ED54C143048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53359" y="4020095"/>
            <a:ext cx="408932" cy="408932"/>
          </a:xfrm>
          <a:prstGeom prst="rect">
            <a:avLst/>
          </a:prstGeom>
        </p:spPr>
      </p:pic>
      <p:pic>
        <p:nvPicPr>
          <p:cNvPr id="19" name="Graphic 18" descr="Marker">
            <a:extLst>
              <a:ext uri="{FF2B5EF4-FFF2-40B4-BE49-F238E27FC236}">
                <a16:creationId xmlns:a16="http://schemas.microsoft.com/office/drawing/2014/main" id="{3DC657BF-D599-4832-9359-64C61703C56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05174" y="3494361"/>
            <a:ext cx="408932" cy="408932"/>
          </a:xfrm>
          <a:prstGeom prst="rect">
            <a:avLst/>
          </a:prstGeom>
        </p:spPr>
      </p:pic>
      <p:pic>
        <p:nvPicPr>
          <p:cNvPr id="20" name="Graphic 19" descr="Marker">
            <a:extLst>
              <a:ext uri="{FF2B5EF4-FFF2-40B4-BE49-F238E27FC236}">
                <a16:creationId xmlns:a16="http://schemas.microsoft.com/office/drawing/2014/main" id="{4EAAA146-2AAE-4E3A-83CA-DAFFB90A14A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0101" y="1924459"/>
            <a:ext cx="408932" cy="408932"/>
          </a:xfrm>
          <a:prstGeom prst="rect">
            <a:avLst/>
          </a:prstGeom>
        </p:spPr>
      </p:pic>
      <p:pic>
        <p:nvPicPr>
          <p:cNvPr id="21" name="Graphic 20" descr="Marker">
            <a:extLst>
              <a:ext uri="{FF2B5EF4-FFF2-40B4-BE49-F238E27FC236}">
                <a16:creationId xmlns:a16="http://schemas.microsoft.com/office/drawing/2014/main" id="{E3A08CC8-1615-4FDA-80F0-8F10CB48116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9791" y="1945891"/>
            <a:ext cx="408932" cy="408932"/>
          </a:xfrm>
          <a:prstGeom prst="rect">
            <a:avLst/>
          </a:prstGeom>
        </p:spPr>
      </p:pic>
      <p:pic>
        <p:nvPicPr>
          <p:cNvPr id="22" name="Graphic 21" descr="Marker">
            <a:extLst>
              <a:ext uri="{FF2B5EF4-FFF2-40B4-BE49-F238E27FC236}">
                <a16:creationId xmlns:a16="http://schemas.microsoft.com/office/drawing/2014/main" id="{6434CA66-62B1-4349-AB01-53A20C6FD8A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93930" y="2354823"/>
            <a:ext cx="408932" cy="408932"/>
          </a:xfrm>
          <a:prstGeom prst="rect">
            <a:avLst/>
          </a:prstGeom>
        </p:spPr>
      </p:pic>
      <p:pic>
        <p:nvPicPr>
          <p:cNvPr id="23" name="Graphic 22" descr="Marker">
            <a:extLst>
              <a:ext uri="{FF2B5EF4-FFF2-40B4-BE49-F238E27FC236}">
                <a16:creationId xmlns:a16="http://schemas.microsoft.com/office/drawing/2014/main" id="{207EFE84-B9AF-4978-A121-3E783E9487F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1180" y="2918878"/>
            <a:ext cx="408932" cy="408932"/>
          </a:xfrm>
          <a:prstGeom prst="rect">
            <a:avLst/>
          </a:prstGeom>
        </p:spPr>
      </p:pic>
      <p:pic>
        <p:nvPicPr>
          <p:cNvPr id="24" name="Graphic 23" descr="Marker">
            <a:extLst>
              <a:ext uri="{FF2B5EF4-FFF2-40B4-BE49-F238E27FC236}">
                <a16:creationId xmlns:a16="http://schemas.microsoft.com/office/drawing/2014/main" id="{FB1575DE-776A-48F8-89C1-2311801AFA0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89464" y="1475845"/>
            <a:ext cx="408932" cy="408932"/>
          </a:xfrm>
          <a:prstGeom prst="rect">
            <a:avLst/>
          </a:prstGeom>
        </p:spPr>
      </p:pic>
      <p:pic>
        <p:nvPicPr>
          <p:cNvPr id="25" name="Graphic 24" descr="Marker">
            <a:extLst>
              <a:ext uri="{FF2B5EF4-FFF2-40B4-BE49-F238E27FC236}">
                <a16:creationId xmlns:a16="http://schemas.microsoft.com/office/drawing/2014/main" id="{EEA543FE-87F7-4F66-BEA6-ACD4BB60D51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7968" y="2469716"/>
            <a:ext cx="408932" cy="408932"/>
          </a:xfrm>
          <a:prstGeom prst="rect">
            <a:avLst/>
          </a:prstGeom>
        </p:spPr>
      </p:pic>
      <p:pic>
        <p:nvPicPr>
          <p:cNvPr id="26" name="Graphic 25" descr="Marker">
            <a:extLst>
              <a:ext uri="{FF2B5EF4-FFF2-40B4-BE49-F238E27FC236}">
                <a16:creationId xmlns:a16="http://schemas.microsoft.com/office/drawing/2014/main" id="{3742B14C-2837-4646-9620-1F5CB44EBC9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8218" y="2976271"/>
            <a:ext cx="408932" cy="408932"/>
          </a:xfrm>
          <a:prstGeom prst="rect">
            <a:avLst/>
          </a:prstGeom>
        </p:spPr>
      </p:pic>
      <p:pic>
        <p:nvPicPr>
          <p:cNvPr id="27" name="Graphic 26" descr="Marker">
            <a:extLst>
              <a:ext uri="{FF2B5EF4-FFF2-40B4-BE49-F238E27FC236}">
                <a16:creationId xmlns:a16="http://schemas.microsoft.com/office/drawing/2014/main" id="{D63F77F4-0E00-4A2C-8504-1F269C555D7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07569" y="2517090"/>
            <a:ext cx="408932" cy="408932"/>
          </a:xfrm>
          <a:prstGeom prst="rect">
            <a:avLst/>
          </a:prstGeom>
        </p:spPr>
      </p:pic>
      <p:pic>
        <p:nvPicPr>
          <p:cNvPr id="28" name="Graphic 27" descr="Marker">
            <a:extLst>
              <a:ext uri="{FF2B5EF4-FFF2-40B4-BE49-F238E27FC236}">
                <a16:creationId xmlns:a16="http://schemas.microsoft.com/office/drawing/2014/main" id="{7A3CB3B5-2533-4CA8-A3AC-6C06F300749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72890" y="2643467"/>
            <a:ext cx="408932" cy="408932"/>
          </a:xfrm>
          <a:prstGeom prst="rect">
            <a:avLst/>
          </a:prstGeom>
        </p:spPr>
      </p:pic>
      <p:pic>
        <p:nvPicPr>
          <p:cNvPr id="29" name="Graphic 28" descr="Marker">
            <a:extLst>
              <a:ext uri="{FF2B5EF4-FFF2-40B4-BE49-F238E27FC236}">
                <a16:creationId xmlns:a16="http://schemas.microsoft.com/office/drawing/2014/main" id="{3580016E-2D40-47FE-918A-AD44A49017B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18040" y="2150357"/>
            <a:ext cx="408932" cy="408932"/>
          </a:xfrm>
          <a:prstGeom prst="rect">
            <a:avLst/>
          </a:prstGeom>
        </p:spPr>
      </p:pic>
      <p:pic>
        <p:nvPicPr>
          <p:cNvPr id="30" name="Graphic 29" descr="Marker">
            <a:extLst>
              <a:ext uri="{FF2B5EF4-FFF2-40B4-BE49-F238E27FC236}">
                <a16:creationId xmlns:a16="http://schemas.microsoft.com/office/drawing/2014/main" id="{D50BCAD7-01D1-428B-A984-B769E7F63ED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5503" y="2152876"/>
            <a:ext cx="408932" cy="408932"/>
          </a:xfrm>
          <a:prstGeom prst="rect">
            <a:avLst/>
          </a:prstGeom>
        </p:spPr>
      </p:pic>
      <p:pic>
        <p:nvPicPr>
          <p:cNvPr id="31" name="Graphic 30" descr="Marker">
            <a:extLst>
              <a:ext uri="{FF2B5EF4-FFF2-40B4-BE49-F238E27FC236}">
                <a16:creationId xmlns:a16="http://schemas.microsoft.com/office/drawing/2014/main" id="{EB7BAD75-36E0-48A6-A05C-877FE4C1419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6211" y="2312624"/>
            <a:ext cx="408932" cy="408932"/>
          </a:xfrm>
          <a:prstGeom prst="rect">
            <a:avLst/>
          </a:prstGeom>
        </p:spPr>
      </p:pic>
      <p:pic>
        <p:nvPicPr>
          <p:cNvPr id="32" name="Graphic 31" descr="Marker">
            <a:extLst>
              <a:ext uri="{FF2B5EF4-FFF2-40B4-BE49-F238E27FC236}">
                <a16:creationId xmlns:a16="http://schemas.microsoft.com/office/drawing/2014/main" id="{7F88A924-923E-46C9-9065-CDDC5878BA5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50061" y="3160702"/>
            <a:ext cx="408932" cy="408932"/>
          </a:xfrm>
          <a:prstGeom prst="rect">
            <a:avLst/>
          </a:prstGeom>
        </p:spPr>
      </p:pic>
    </p:spTree>
    <p:extLst>
      <p:ext uri="{BB962C8B-B14F-4D97-AF65-F5344CB8AC3E}">
        <p14:creationId xmlns:p14="http://schemas.microsoft.com/office/powerpoint/2010/main" val="2538364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530</Words>
  <Application>Microsoft Office PowerPoint</Application>
  <PresentationFormat>Widescreen</PresentationFormat>
  <Paragraphs>116</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Agenda</vt:lpstr>
      <vt:lpstr>About Us</vt:lpstr>
      <vt:lpstr>Getting Involved</vt:lpstr>
      <vt:lpstr>Annual Reports</vt:lpstr>
      <vt:lpstr>Leadership Pages</vt:lpstr>
      <vt:lpstr>ESC Officers</vt:lpstr>
      <vt:lpstr>Restructuring the International Region</vt:lpstr>
      <vt:lpstr>PowerPoint Presentation</vt:lpstr>
      <vt:lpstr>Sister Chapter</vt:lpstr>
      <vt:lpstr>Sister Chapter Matchmaking</vt:lpstr>
      <vt:lpstr>Feedback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Anna W</cp:lastModifiedBy>
  <cp:revision>13</cp:revision>
  <dcterms:modified xsi:type="dcterms:W3CDTF">2017-11-05T01:41:47Z</dcterms:modified>
</cp:coreProperties>
</file>