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</p:sldMasterIdLst>
  <p:notesMasterIdLst>
    <p:notesMasterId r:id="rId42"/>
  </p:notesMasterIdLst>
  <p:handoutMasterIdLst>
    <p:handoutMasterId r:id="rId43"/>
  </p:handoutMasterIdLst>
  <p:sldIdLst>
    <p:sldId id="270" r:id="rId2"/>
    <p:sldId id="276" r:id="rId3"/>
    <p:sldId id="293" r:id="rId4"/>
    <p:sldId id="294" r:id="rId5"/>
    <p:sldId id="295" r:id="rId6"/>
    <p:sldId id="292" r:id="rId7"/>
    <p:sldId id="325" r:id="rId8"/>
    <p:sldId id="288" r:id="rId9"/>
    <p:sldId id="326" r:id="rId10"/>
    <p:sldId id="359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6" r:id="rId27"/>
    <p:sldId id="342" r:id="rId28"/>
    <p:sldId id="343" r:id="rId29"/>
    <p:sldId id="344" r:id="rId30"/>
    <p:sldId id="345" r:id="rId31"/>
    <p:sldId id="347" r:id="rId32"/>
    <p:sldId id="349" r:id="rId33"/>
    <p:sldId id="358" r:id="rId34"/>
    <p:sldId id="352" r:id="rId35"/>
    <p:sldId id="353" r:id="rId36"/>
    <p:sldId id="354" r:id="rId37"/>
    <p:sldId id="355" r:id="rId38"/>
    <p:sldId id="356" r:id="rId39"/>
    <p:sldId id="357" r:id="rId40"/>
    <p:sldId id="286" r:id="rId4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5E44"/>
    <a:srgbClr val="868786"/>
    <a:srgbClr val="74B8B4"/>
    <a:srgbClr val="285470"/>
    <a:srgbClr val="274659"/>
    <a:srgbClr val="F47B21"/>
    <a:srgbClr val="6D6F71"/>
    <a:srgbClr val="176E99"/>
    <a:srgbClr val="15588A"/>
    <a:srgbClr val="64A8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32"/>
    <p:restoredTop sz="94626"/>
  </p:normalViewPr>
  <p:slideViewPr>
    <p:cSldViewPr snapToGrid="0" snapToObjects="1">
      <p:cViewPr varScale="1">
        <p:scale>
          <a:sx n="83" d="100"/>
          <a:sy n="83" d="100"/>
        </p:scale>
        <p:origin x="5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E35F29-E269-064B-9460-E4FC13E9EE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4F354F-B19E-064E-8F64-A254F4458F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E5607-F143-0749-9755-9FF337461802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7F3038-7FC4-B348-B3DE-66F48197C2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761C9C-5F83-1142-B3C2-6346F2FCA35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5A08E-6ECB-6949-A9E5-3F894C4B5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02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4D6D0-A4C9-7946-A258-44AFFA9ED09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064A9-D1E6-9545-8446-19C298FB3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38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064A9-D1E6-9545-8446-19C298FB35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56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064A9-D1E6-9545-8446-19C298FB35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68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064A9-D1E6-9545-8446-19C298FB35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95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064A9-D1E6-9545-8446-19C298FB35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07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064A9-D1E6-9545-8446-19C298FB35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57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064A9-D1E6-9545-8446-19C298FB35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62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064A9-D1E6-9545-8446-19C298FB358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25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064A9-D1E6-9545-8446-19C298FB358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42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TS intro p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DA1E8CB-6CCB-334B-B273-3FCC0F366FA7}"/>
              </a:ext>
            </a:extLst>
          </p:cNvPr>
          <p:cNvCxnSpPr>
            <a:cxnSpLocks/>
          </p:cNvCxnSpPr>
          <p:nvPr userDrawn="1"/>
        </p:nvCxnSpPr>
        <p:spPr>
          <a:xfrm>
            <a:off x="1175187" y="2748015"/>
            <a:ext cx="65679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957032-EEC6-D14D-BB37-932B77CBA662}"/>
              </a:ext>
            </a:extLst>
          </p:cNvPr>
          <p:cNvCxnSpPr>
            <a:cxnSpLocks/>
          </p:cNvCxnSpPr>
          <p:nvPr userDrawn="1"/>
        </p:nvCxnSpPr>
        <p:spPr>
          <a:xfrm>
            <a:off x="1175187" y="3468110"/>
            <a:ext cx="65679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ubtitle 2">
            <a:extLst>
              <a:ext uri="{FF2B5EF4-FFF2-40B4-BE49-F238E27FC236}">
                <a16:creationId xmlns:a16="http://schemas.microsoft.com/office/drawing/2014/main" id="{CFDFE568-337D-3946-A18A-F2794F7BC7A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95049" y="2903121"/>
            <a:ext cx="6858000" cy="3180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0" i="0">
                <a:solidFill>
                  <a:srgbClr val="6D6F71"/>
                </a:solidFill>
                <a:latin typeface="Helvetica Light" panose="020B0403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headline for intro slide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11F9C4-AB93-9E4E-8202-3E4B64D092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6238" y="915005"/>
            <a:ext cx="4935621" cy="19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523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line, body copy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2A85EAB-139D-F044-9181-87DEB7C03F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855A4A3-7D52-8D4E-99C6-79221418E5C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62620" y="1143238"/>
            <a:ext cx="2333188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solidFill>
                  <a:srgbClr val="6D6F71"/>
                </a:solidFill>
                <a:latin typeface="Helvetica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81B45004-6C70-0744-891F-F32B90BCE4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224" y="1761172"/>
            <a:ext cx="2333188" cy="25077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body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EC84798-CF34-AB48-9DCE-474FFDA11E50}"/>
              </a:ext>
            </a:extLst>
          </p:cNvPr>
          <p:cNvSpPr txBox="1">
            <a:spLocks/>
          </p:cNvSpPr>
          <p:nvPr userDrawn="1"/>
        </p:nvSpPr>
        <p:spPr>
          <a:xfrm>
            <a:off x="682721" y="475391"/>
            <a:ext cx="7908531" cy="50839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rgbClr val="176E99"/>
                </a:solidFill>
                <a:latin typeface="Helvetica Light" panose="020B0403020202020204" pitchFamily="34" charset="0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rgbClr val="285470"/>
                </a:solidFill>
              </a:rPr>
              <a:t>click to edit master title style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B09B102-9868-FF45-857C-5A37545840F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3370983" y="1143238"/>
            <a:ext cx="2333188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solidFill>
                  <a:srgbClr val="6D6F71"/>
                </a:solidFill>
                <a:latin typeface="Helvetica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C86CBE49-A6F6-D24F-BD78-72C35CBF30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70983" y="1761172"/>
            <a:ext cx="2333188" cy="25077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body 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DD51A9E-73BA-3048-9698-5FB7AEDA436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979742" y="1125586"/>
            <a:ext cx="2333188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solidFill>
                  <a:srgbClr val="6D6F71"/>
                </a:solidFill>
                <a:latin typeface="Helvetica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1A7901BE-A210-DE4B-874F-54EE6F3E61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79346" y="1743520"/>
            <a:ext cx="2333188" cy="25077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body </a:t>
            </a:r>
          </a:p>
        </p:txBody>
      </p:sp>
    </p:spTree>
    <p:extLst>
      <p:ext uri="{BB962C8B-B14F-4D97-AF65-F5344CB8AC3E}">
        <p14:creationId xmlns:p14="http://schemas.microsoft.com/office/powerpoint/2010/main" val="2580698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EEA923D-40B7-8041-A676-5C1FA8F3E8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70482A2-3DC4-4648-A10D-E0BEA68C91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9362" y="707007"/>
            <a:ext cx="7600704" cy="45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285470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D702B2B-0DF8-9F40-AC28-9422AD1D36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9362" y="1155184"/>
            <a:ext cx="7600703" cy="294184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50000"/>
              </a:lnSpc>
              <a:buClr>
                <a:srgbClr val="C55E44"/>
              </a:buClr>
              <a:buFont typeface="Arial" panose="020B0604020202020204" pitchFamily="34" charset="0"/>
              <a:buChar char="•"/>
              <a:defRPr sz="1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Bullet point 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 </a:t>
            </a:r>
          </a:p>
          <a:p>
            <a:pPr lvl="0"/>
            <a:r>
              <a:rPr lang="en-US" dirty="0"/>
              <a:t>Bullet point</a:t>
            </a:r>
          </a:p>
        </p:txBody>
      </p:sp>
    </p:spTree>
    <p:extLst>
      <p:ext uri="{BB962C8B-B14F-4D97-AF65-F5344CB8AC3E}">
        <p14:creationId xmlns:p14="http://schemas.microsoft.com/office/powerpoint/2010/main" val="1309563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CAC9C2E-D986-5542-B302-70439C3CCB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70482A2-3DC4-4648-A10D-E0BEA68C91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9362" y="707007"/>
            <a:ext cx="7600704" cy="45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285470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DF1CCAE-2514-314F-849D-D0F1A181D0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9362" y="1155184"/>
            <a:ext cx="3736975" cy="294184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50000"/>
              </a:lnSpc>
              <a:buClr>
                <a:srgbClr val="C55E44"/>
              </a:buClr>
              <a:buFont typeface="Arial" panose="020B0604020202020204" pitchFamily="34" charset="0"/>
              <a:buChar char="•"/>
              <a:defRPr sz="1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Bullet point 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 </a:t>
            </a:r>
          </a:p>
          <a:p>
            <a:pPr lvl="0"/>
            <a:r>
              <a:rPr lang="en-US" dirty="0"/>
              <a:t>Bullet point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87F962D-2665-3E42-B6AD-955F54F775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51029" y="1155184"/>
            <a:ext cx="3736975" cy="294184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50000"/>
              </a:lnSpc>
              <a:buClr>
                <a:srgbClr val="C55E44"/>
              </a:buClr>
              <a:buFont typeface="Arial" panose="020B0604020202020204" pitchFamily="34" charset="0"/>
              <a:buChar char="•"/>
              <a:defRPr sz="1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Bullet point 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 </a:t>
            </a:r>
          </a:p>
          <a:p>
            <a:pPr lvl="0"/>
            <a:r>
              <a:rPr lang="en-US" dirty="0"/>
              <a:t>Bullet point</a:t>
            </a:r>
          </a:p>
        </p:txBody>
      </p:sp>
    </p:spTree>
    <p:extLst>
      <p:ext uri="{BB962C8B-B14F-4D97-AF65-F5344CB8AC3E}">
        <p14:creationId xmlns:p14="http://schemas.microsoft.com/office/powerpoint/2010/main" val="4292077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BFE4F15-398E-3045-B2FB-5E78D3AC5F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70482A2-3DC4-4648-A10D-E0BEA68C91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9362" y="707007"/>
            <a:ext cx="7600704" cy="45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285470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CDAE517E-847A-1644-BD49-CCEA59AF7B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9363" y="1155184"/>
            <a:ext cx="2560186" cy="3155559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50000"/>
              </a:lnSpc>
              <a:buClr>
                <a:srgbClr val="C55E44"/>
              </a:buClr>
              <a:buFont typeface="Arial" panose="020B0604020202020204" pitchFamily="34" charset="0"/>
              <a:buChar char="•"/>
              <a:defRPr sz="1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Bullet point 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 </a:t>
            </a:r>
          </a:p>
          <a:p>
            <a:pPr lvl="0"/>
            <a:r>
              <a:rPr lang="en-US" dirty="0"/>
              <a:t>Bullet point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127B1A82-8381-8E45-8553-24C255B5BD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39547" y="1155183"/>
            <a:ext cx="2560187" cy="3155559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50000"/>
              </a:lnSpc>
              <a:buClr>
                <a:srgbClr val="C55E44"/>
              </a:buClr>
              <a:buFont typeface="Arial" panose="020B0604020202020204" pitchFamily="34" charset="0"/>
              <a:buChar char="•"/>
              <a:defRPr sz="1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Bullet point 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 </a:t>
            </a:r>
          </a:p>
          <a:p>
            <a:pPr lvl="0"/>
            <a:r>
              <a:rPr lang="en-US" dirty="0"/>
              <a:t>Bullet point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CECCB98D-5AB0-3E44-9741-24BBAD741F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99732" y="1155183"/>
            <a:ext cx="2560187" cy="3155559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50000"/>
              </a:lnSpc>
              <a:buClr>
                <a:srgbClr val="C55E44"/>
              </a:buClr>
              <a:buFont typeface="Arial" panose="020B0604020202020204" pitchFamily="34" charset="0"/>
              <a:buChar char="•"/>
              <a:defRPr sz="1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Bullet point 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 </a:t>
            </a:r>
          </a:p>
          <a:p>
            <a:pPr lvl="0"/>
            <a:r>
              <a:rPr lang="en-US" dirty="0"/>
              <a:t>Bullet point</a:t>
            </a:r>
          </a:p>
        </p:txBody>
      </p:sp>
    </p:spTree>
    <p:extLst>
      <p:ext uri="{BB962C8B-B14F-4D97-AF65-F5344CB8AC3E}">
        <p14:creationId xmlns:p14="http://schemas.microsoft.com/office/powerpoint/2010/main" val="4050607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4050C46-0999-4649-9F27-CC1A5C6BAB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32192574-AF1D-0247-846B-96D136F6C7DC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71885" y="795129"/>
            <a:ext cx="7800230" cy="344291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5B1FFF-222F-C443-9C01-AA8F0981DD11}"/>
              </a:ext>
            </a:extLst>
          </p:cNvPr>
          <p:cNvSpPr txBox="1"/>
          <p:nvPr userDrawn="1"/>
        </p:nvSpPr>
        <p:spPr>
          <a:xfrm>
            <a:off x="592046" y="313778"/>
            <a:ext cx="3254477" cy="417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Bef>
                <a:spcPts val="2400"/>
              </a:spcBef>
              <a:spcAft>
                <a:spcPts val="2400"/>
              </a:spcAft>
            </a:pPr>
            <a:r>
              <a:rPr lang="en-US" sz="2400" dirty="0">
                <a:solidFill>
                  <a:srgbClr val="285470"/>
                </a:solidFill>
                <a:latin typeface="Helvetica Light" panose="020B0403020202020204" pitchFamily="34" charset="0"/>
              </a:rPr>
              <a:t>headline goes here</a:t>
            </a:r>
            <a:endParaRPr lang="en-US" sz="2000" dirty="0">
              <a:solidFill>
                <a:srgbClr val="285470"/>
              </a:solidFill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082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6A7E5D9-ACE8-9E43-B7F2-956E808481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32192574-AF1D-0247-846B-96D136F6C7DC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71885" y="500933"/>
            <a:ext cx="7800230" cy="37371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176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headline and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06F01D9-351A-9540-8256-F947D5B86C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FBC057B-BBB8-C140-B2EA-D80365C2C8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859" y="908921"/>
            <a:ext cx="2816225" cy="34010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Insert body text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E2CBB95-D38F-5D43-9F44-717D11F7B5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2859" y="500933"/>
            <a:ext cx="2816225" cy="407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285470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insert headline here</a:t>
            </a:r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16B59346-9D8C-0F47-AA40-3E432566F27F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64916" y="500933"/>
            <a:ext cx="4881727" cy="380900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786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7566E53-6D96-A649-9978-A1CF59D769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96C226B-74F7-EA41-87A7-F7BF7DED68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6275" y="509450"/>
            <a:ext cx="3191281" cy="373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285470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insert headline here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5AEE85A6-EB80-0543-8619-C3C92C21D9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6274" y="882596"/>
            <a:ext cx="3191281" cy="252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6D6F7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insert sub-headline here</a:t>
            </a:r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0B6A94B6-8791-C247-88C8-BF175AD87EB0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421188" y="509588"/>
            <a:ext cx="4046537" cy="36893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C8126A0-46C6-8E49-A878-A097E6D3E6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6680" y="1334849"/>
            <a:ext cx="3190875" cy="2926056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50000"/>
              </a:lnSpc>
              <a:buClr>
                <a:srgbClr val="C55E44"/>
              </a:buClr>
              <a:buFont typeface="Arial" panose="020B0604020202020204" pitchFamily="34" charset="0"/>
              <a:buChar char="•"/>
              <a:defRPr sz="1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Bullet point 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 </a:t>
            </a:r>
          </a:p>
          <a:p>
            <a:pPr lvl="0"/>
            <a:r>
              <a:rPr lang="en-US" dirty="0"/>
              <a:t>Bullet point</a:t>
            </a:r>
          </a:p>
        </p:txBody>
      </p:sp>
    </p:spTree>
    <p:extLst>
      <p:ext uri="{BB962C8B-B14F-4D97-AF65-F5344CB8AC3E}">
        <p14:creationId xmlns:p14="http://schemas.microsoft.com/office/powerpoint/2010/main" val="2996222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l question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4960837-28CD-9949-B0F2-2EAC213561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F00C8BA-8D9C-A945-B1BC-8DE873C7FD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4916" y="496614"/>
            <a:ext cx="5008949" cy="400715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FBC057B-BBB8-C140-B2EA-D80365C2C8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50820" y="837025"/>
            <a:ext cx="2816225" cy="34010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click to add a poll question?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E2CBB95-D38F-5D43-9F44-717D11F7B5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50820" y="429037"/>
            <a:ext cx="2816225" cy="407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285470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poll question</a:t>
            </a:r>
          </a:p>
        </p:txBody>
      </p:sp>
    </p:spTree>
    <p:extLst>
      <p:ext uri="{BB962C8B-B14F-4D97-AF65-F5344CB8AC3E}">
        <p14:creationId xmlns:p14="http://schemas.microsoft.com/office/powerpoint/2010/main" val="1392716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bullet points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883ED92-1703-0B42-ACF9-A31BCA1C04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F84BEB2E-593A-0C43-8EC0-45BFED9DCB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6275" y="517968"/>
            <a:ext cx="4046800" cy="391909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96C226B-74F7-EA41-87A7-F7BF7DED68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89392" y="517968"/>
            <a:ext cx="3191281" cy="373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285470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insert headline here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5AEE85A6-EB80-0543-8619-C3C92C21D9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9391" y="891114"/>
            <a:ext cx="3191281" cy="252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6D6F7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insert sub-headline here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B704D31-FEF9-0A4A-9464-0EEF9D2D48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89797" y="1264260"/>
            <a:ext cx="3190875" cy="310356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50000"/>
              </a:lnSpc>
              <a:buClr>
                <a:srgbClr val="C55E44"/>
              </a:buClr>
              <a:buFont typeface="Arial" panose="020B0604020202020204" pitchFamily="34" charset="0"/>
              <a:buChar char="•"/>
              <a:defRPr sz="1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Bullet point 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 </a:t>
            </a:r>
          </a:p>
          <a:p>
            <a:pPr lvl="0"/>
            <a:r>
              <a:rPr lang="en-US" dirty="0"/>
              <a:t>Bullet point</a:t>
            </a:r>
          </a:p>
        </p:txBody>
      </p:sp>
    </p:spTree>
    <p:extLst>
      <p:ext uri="{BB962C8B-B14F-4D97-AF65-F5344CB8AC3E}">
        <p14:creationId xmlns:p14="http://schemas.microsoft.com/office/powerpoint/2010/main" val="1988138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and presen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D11A12F-CD44-C148-94EC-930871E5CE09}"/>
              </a:ext>
            </a:extLst>
          </p:cNvPr>
          <p:cNvSpPr/>
          <p:nvPr userDrawn="1"/>
        </p:nvSpPr>
        <p:spPr>
          <a:xfrm>
            <a:off x="4572000" y="0"/>
            <a:ext cx="4571999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400276A7-75DC-EA4C-A887-9DFB5CE0C8B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0957" y="807256"/>
            <a:ext cx="1432021" cy="14320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headshot</a:t>
            </a:r>
          </a:p>
        </p:txBody>
      </p:sp>
      <p:sp>
        <p:nvSpPr>
          <p:cNvPr id="38" name="Picture Placeholder 36">
            <a:extLst>
              <a:ext uri="{FF2B5EF4-FFF2-40B4-BE49-F238E27FC236}">
                <a16:creationId xmlns:a16="http://schemas.microsoft.com/office/drawing/2014/main" id="{FF7CF934-4F9A-8540-A39E-C487D30EDD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80956" y="3740587"/>
            <a:ext cx="3131083" cy="67491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22BA6-EB09-8845-81D5-ABAFFD2150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1490" y="2497013"/>
            <a:ext cx="3130550" cy="985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enter text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943FD669-5AB0-5446-B55C-80C0ABF8D2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92758" y="807256"/>
            <a:ext cx="3191281" cy="252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6D6F7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insert sub-headline here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95A7B18-B5F7-5147-9585-2A69A0974C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93164" y="1171030"/>
            <a:ext cx="3190875" cy="310356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50000"/>
              </a:lnSpc>
              <a:buClr>
                <a:srgbClr val="C55E44"/>
              </a:buClr>
              <a:buFont typeface="Arial" panose="020B0604020202020204" pitchFamily="34" charset="0"/>
              <a:buChar char="•"/>
              <a:defRPr sz="1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Bullet point 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 </a:t>
            </a:r>
          </a:p>
          <a:p>
            <a:pPr lvl="0"/>
            <a:r>
              <a:rPr lang="en-US" dirty="0"/>
              <a:t>Bullet point</a:t>
            </a:r>
          </a:p>
        </p:txBody>
      </p:sp>
    </p:spTree>
    <p:extLst>
      <p:ext uri="{BB962C8B-B14F-4D97-AF65-F5344CB8AC3E}">
        <p14:creationId xmlns:p14="http://schemas.microsoft.com/office/powerpoint/2010/main" val="3489576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bullet point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95DA866-5AA0-AC45-B516-D0D8D9E09B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7577"/>
            <a:ext cx="9144000" cy="5143500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96C226B-74F7-EA41-87A7-F7BF7DED68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6275" y="509450"/>
            <a:ext cx="3191281" cy="373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285470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insert headline here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5AEE85A6-EB80-0543-8619-C3C92C21D9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6274" y="882596"/>
            <a:ext cx="3191281" cy="252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6D6F7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insert sub-headline here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6A355CF1-39E0-494C-812D-CB1BCDD115A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20925" y="509450"/>
            <a:ext cx="4046800" cy="368883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3B3AA2CA-A12D-9A4B-AC07-AF1AC135EC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6274" y="1253801"/>
            <a:ext cx="3191281" cy="310356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50000"/>
              </a:lnSpc>
              <a:buClr>
                <a:srgbClr val="C55E44"/>
              </a:buClr>
              <a:buFont typeface="Arial" panose="020B0604020202020204" pitchFamily="34" charset="0"/>
              <a:buChar char="•"/>
              <a:defRPr sz="1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Bullet point 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 </a:t>
            </a:r>
          </a:p>
          <a:p>
            <a:pPr lvl="0"/>
            <a:r>
              <a:rPr lang="en-US" dirty="0"/>
              <a:t>Bullet point</a:t>
            </a:r>
          </a:p>
        </p:txBody>
      </p:sp>
    </p:spTree>
    <p:extLst>
      <p:ext uri="{BB962C8B-B14F-4D97-AF65-F5344CB8AC3E}">
        <p14:creationId xmlns:p14="http://schemas.microsoft.com/office/powerpoint/2010/main" val="2760925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, headline, body copy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ABCBD5B-0170-8B4F-AD66-5812B66872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7439E93-7D6E-9E4D-B50C-3028C6B906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2875" y="636103"/>
            <a:ext cx="3515171" cy="741759"/>
          </a:xfrm>
          <a:prstGeom prst="rect">
            <a:avLst/>
          </a:prstGeom>
        </p:spPr>
        <p:txBody>
          <a:bodyPr anchor="b"/>
          <a:lstStyle>
            <a:lvl1pPr>
              <a:defRPr sz="2400" b="0" i="0">
                <a:solidFill>
                  <a:srgbClr val="285470"/>
                </a:solidFill>
                <a:latin typeface="Helvetica Light" panose="020B0403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headline here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38B54E9-9ACF-0748-B4E4-437EC6852CBE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464657" y="636103"/>
            <a:ext cx="3999507" cy="359399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531DA9A-DECD-6640-B406-779BB984F2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2875" y="1377864"/>
            <a:ext cx="3515171" cy="28522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Helvetica Light" panose="020B0403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1494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, headline, body copy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7895B98-FDC4-BC46-8B8A-CAF02E96C6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D429A5A-366D-AC4C-8AAA-78969F6BD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066" y="659957"/>
            <a:ext cx="3515171" cy="741759"/>
          </a:xfrm>
          <a:prstGeom prst="rect">
            <a:avLst/>
          </a:prstGeom>
        </p:spPr>
        <p:txBody>
          <a:bodyPr anchor="b"/>
          <a:lstStyle>
            <a:lvl1pPr>
              <a:defRPr sz="2400" b="0" i="0">
                <a:solidFill>
                  <a:srgbClr val="285470"/>
                </a:solidFill>
                <a:latin typeface="Helvetica Light" panose="020B0403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headline here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759D40C-6F2F-F54D-9BB4-544D7636DE38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691763" y="659957"/>
            <a:ext cx="3999507" cy="359399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39FC3AE-66F6-4A43-B148-51A074CB6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37066" y="1401718"/>
            <a:ext cx="3515171" cy="28522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Helvetica Light" panose="020B0403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68495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, headline, subheadlin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2E0A6A9-B5FC-824D-994C-AE61285B64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7439E93-7D6E-9E4D-B50C-3028C6B906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9836" y="1781092"/>
            <a:ext cx="3515171" cy="996199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solidFill>
                  <a:srgbClr val="285470"/>
                </a:solidFill>
                <a:latin typeface="Helvetica Light" panose="020B0403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headline here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38B54E9-9ACF-0748-B4E4-437EC6852CBE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464657" y="596347"/>
            <a:ext cx="3999507" cy="359399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531DA9A-DECD-6640-B406-779BB984F28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9836" y="2777293"/>
            <a:ext cx="3515171" cy="299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Helvetica Light" panose="020B0403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sub-headline here</a:t>
            </a:r>
          </a:p>
        </p:txBody>
      </p:sp>
    </p:spTree>
    <p:extLst>
      <p:ext uri="{BB962C8B-B14F-4D97-AF65-F5344CB8AC3E}">
        <p14:creationId xmlns:p14="http://schemas.microsoft.com/office/powerpoint/2010/main" val="13684305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, headline, subheadlin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6D0E654-B5CD-F941-BBE7-0011C19507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BDFAB74-237C-7848-A2B7-5D84330CA1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73964" y="1789043"/>
            <a:ext cx="3341883" cy="996199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solidFill>
                  <a:srgbClr val="285470"/>
                </a:solidFill>
                <a:latin typeface="Helvetica Light" panose="020B0403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headline here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71DC97AC-48F1-A24D-9A90-2AAE467F2F76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719593" y="774754"/>
            <a:ext cx="3999507" cy="359399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F3D616A-B264-FE45-ACD2-1DFBF0B5DCD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73964" y="2785244"/>
            <a:ext cx="3341883" cy="299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Helvetica Light" panose="020B0403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sub-headline here</a:t>
            </a:r>
          </a:p>
        </p:txBody>
      </p:sp>
    </p:spTree>
    <p:extLst>
      <p:ext uri="{BB962C8B-B14F-4D97-AF65-F5344CB8AC3E}">
        <p14:creationId xmlns:p14="http://schemas.microsoft.com/office/powerpoint/2010/main" val="32594391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FDA1169-2059-1443-9CEC-EFBC21129A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70482A2-3DC4-4648-A10D-E0BEA68C91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5008" y="701555"/>
            <a:ext cx="7174602" cy="45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285470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7D56CE6-D2B8-A74D-8DBC-457C338F5806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930437" y="1280161"/>
            <a:ext cx="1380360" cy="12404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EDB8DCC-7892-BC45-9AF1-F6C48E06B4A1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2886324" y="1280161"/>
            <a:ext cx="1380360" cy="12404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B5ED78B3-6D07-7D4E-9F5A-82D0A7350E3B}"/>
              </a:ext>
            </a:extLst>
          </p:cNvPr>
          <p:cNvSpPr>
            <a:spLocks noGrp="1" noChangeAspect="1"/>
          </p:cNvSpPr>
          <p:nvPr>
            <p:ph type="pic" idx="16"/>
          </p:nvPr>
        </p:nvSpPr>
        <p:spPr>
          <a:xfrm>
            <a:off x="4785065" y="1280161"/>
            <a:ext cx="1380360" cy="12404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A50919F-B816-5241-A07D-E8D0537D62C3}"/>
              </a:ext>
            </a:extLst>
          </p:cNvPr>
          <p:cNvSpPr>
            <a:spLocks noGrp="1" noChangeAspect="1"/>
          </p:cNvSpPr>
          <p:nvPr>
            <p:ph type="pic" idx="17"/>
          </p:nvPr>
        </p:nvSpPr>
        <p:spPr>
          <a:xfrm>
            <a:off x="6709250" y="1280161"/>
            <a:ext cx="1380360" cy="12404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2D2F5A-640E-3943-8B9B-F58C669AE19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1194" y="2695658"/>
            <a:ext cx="1379537" cy="1431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click to add body 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A4AE37C-FD46-3C4E-B306-E9889ACC4B4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07804" y="2695659"/>
            <a:ext cx="1379537" cy="1431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click to add body 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2C97F50-82EC-9A41-8BAC-7E5512429C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6545" y="2695659"/>
            <a:ext cx="1379537" cy="1431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click to add body 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80DBB1E-7F4F-2E4D-B856-FB248DF199E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10073" y="2695659"/>
            <a:ext cx="1379537" cy="1431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click to add body </a:t>
            </a:r>
          </a:p>
        </p:txBody>
      </p:sp>
    </p:spTree>
    <p:extLst>
      <p:ext uri="{BB962C8B-B14F-4D97-AF65-F5344CB8AC3E}">
        <p14:creationId xmlns:p14="http://schemas.microsoft.com/office/powerpoint/2010/main" val="3620876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4DAF6A1-F368-7F4F-8B9C-F519729151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70482A2-3DC4-4648-A10D-E0BEA68C91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36463" y="669750"/>
            <a:ext cx="5271074" cy="45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285470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7D56CE6-D2B8-A74D-8DBC-457C338F5806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1951892" y="1248356"/>
            <a:ext cx="1380360" cy="12404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EDB8DCC-7892-BC45-9AF1-F6C48E06B4A1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3907779" y="1248356"/>
            <a:ext cx="1380360" cy="12404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B5ED78B3-6D07-7D4E-9F5A-82D0A7350E3B}"/>
              </a:ext>
            </a:extLst>
          </p:cNvPr>
          <p:cNvSpPr>
            <a:spLocks noGrp="1" noChangeAspect="1"/>
          </p:cNvSpPr>
          <p:nvPr>
            <p:ph type="pic" idx="16"/>
          </p:nvPr>
        </p:nvSpPr>
        <p:spPr>
          <a:xfrm>
            <a:off x="5806520" y="1248356"/>
            <a:ext cx="1380360" cy="12404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2D2F5A-640E-3943-8B9B-F58C669AE19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72649" y="2663853"/>
            <a:ext cx="1379537" cy="1431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click to add body 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A4AE37C-FD46-3C4E-B306-E9889ACC4B4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29259" y="2663854"/>
            <a:ext cx="1379537" cy="1431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click to add body 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2C97F50-82EC-9A41-8BAC-7E5512429C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28000" y="2663854"/>
            <a:ext cx="1379537" cy="1431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click to add body </a:t>
            </a:r>
          </a:p>
        </p:txBody>
      </p:sp>
    </p:spTree>
    <p:extLst>
      <p:ext uri="{BB962C8B-B14F-4D97-AF65-F5344CB8AC3E}">
        <p14:creationId xmlns:p14="http://schemas.microsoft.com/office/powerpoint/2010/main" val="4578241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2E42B0A-4707-CB45-B95F-488731552D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01A13E-5950-ED4B-9411-CEEB76DD3CE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1181" y="485030"/>
            <a:ext cx="8021637" cy="36504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731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3426B1E-D87B-B44B-BB9C-AEC7AEDDE9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056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BF0806C-04AC-C346-B356-321227EE34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87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and presente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D11A12F-CD44-C148-94EC-930871E5CE09}"/>
              </a:ext>
            </a:extLst>
          </p:cNvPr>
          <p:cNvSpPr/>
          <p:nvPr userDrawn="1"/>
        </p:nvSpPr>
        <p:spPr>
          <a:xfrm>
            <a:off x="4572000" y="0"/>
            <a:ext cx="4571999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9595747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7C0A8C-1848-6B40-9952-7755239E45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30541" y="878130"/>
            <a:ext cx="1371600" cy="139270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957032-EEC6-D14D-BB37-932B77CBA662}"/>
              </a:ext>
            </a:extLst>
          </p:cNvPr>
          <p:cNvCxnSpPr>
            <a:cxnSpLocks/>
          </p:cNvCxnSpPr>
          <p:nvPr userDrawn="1"/>
        </p:nvCxnSpPr>
        <p:spPr>
          <a:xfrm>
            <a:off x="3816626" y="2784299"/>
            <a:ext cx="15107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ubtitle 2">
            <a:extLst>
              <a:ext uri="{FF2B5EF4-FFF2-40B4-BE49-F238E27FC236}">
                <a16:creationId xmlns:a16="http://schemas.microsoft.com/office/drawing/2014/main" id="{CFDFE568-337D-3946-A18A-F2794F7BC7A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87341" y="2115942"/>
            <a:ext cx="6858000" cy="3180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0" i="0">
                <a:solidFill>
                  <a:srgbClr val="6D6F71"/>
                </a:solidFill>
                <a:latin typeface="Helvetica Light" panose="020B0403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thank you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0E95FDE-7AF9-D04C-B788-DB66F04B00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43538" y="3150065"/>
            <a:ext cx="4545606" cy="722220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 err="1"/>
              <a:t>emailaddress@engineeredtaxservices.com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direct | ###.###.####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www.engineeredtaxservices.com</a:t>
            </a:r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356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TS 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red flag&#10;&#10;Description automatically generated with low confidence">
            <a:extLst>
              <a:ext uri="{FF2B5EF4-FFF2-40B4-BE49-F238E27FC236}">
                <a16:creationId xmlns:a16="http://schemas.microsoft.com/office/drawing/2014/main" id="{B127918B-C1B9-8846-B3AE-A21B251169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367D3C-6F55-E34C-9DEA-2A1C2C9CC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9008" y="2571750"/>
            <a:ext cx="4595386" cy="5337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400" b="0" i="0">
                <a:solidFill>
                  <a:srgbClr val="285470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section headline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89E8D75-C807-5C42-8E7C-699B95096A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3451" y="3105482"/>
            <a:ext cx="4340943" cy="29071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 i="0">
                <a:solidFill>
                  <a:srgbClr val="6D6F71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insert sub-headline here</a:t>
            </a:r>
          </a:p>
        </p:txBody>
      </p:sp>
    </p:spTree>
    <p:extLst>
      <p:ext uri="{BB962C8B-B14F-4D97-AF65-F5344CB8AC3E}">
        <p14:creationId xmlns:p14="http://schemas.microsoft.com/office/powerpoint/2010/main" val="1452400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headl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17699FA-5DFB-8345-A757-7971CC09CEC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6320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INSERT IMAGE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CE6BED9-2EAE-EA4A-AEEC-C3A7C9601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335890"/>
            <a:ext cx="7886700" cy="488687"/>
          </a:xfrm>
          <a:prstGeom prst="rect">
            <a:avLst/>
          </a:prstGeom>
        </p:spPr>
        <p:txBody>
          <a:bodyPr/>
          <a:lstStyle>
            <a:lvl1pPr algn="ctr">
              <a:defRPr b="0" i="0">
                <a:solidFill>
                  <a:srgbClr val="285470"/>
                </a:solidFill>
                <a:latin typeface="Helvetica Light" panose="020B0403020202020204" pitchFamily="34" charset="0"/>
              </a:defRPr>
            </a:lvl1pPr>
          </a:lstStyle>
          <a:p>
            <a:r>
              <a:rPr lang="en-US" dirty="0"/>
              <a:t>click here to add the headline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865C68B-0EBA-974A-BC2A-EBD3BA8100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71612" y="3881010"/>
            <a:ext cx="6200775" cy="476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6D6F71"/>
                </a:solidFill>
                <a:latin typeface="Helvetica Light" panose="020B0403020202020204" pitchFamily="34" charset="0"/>
              </a:defRPr>
            </a:lvl1pPr>
          </a:lstStyle>
          <a:p>
            <a:r>
              <a:rPr lang="en-US" dirty="0"/>
              <a:t>click to edit sub-headline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121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body cop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8FC09CA-0784-F34C-BD14-90385EC975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0B67D4A-BD67-CB42-B21E-75F0281238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9362" y="1161033"/>
            <a:ext cx="7600703" cy="31246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body 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21E276AF-F226-7A4A-833F-82FB56D10A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9362" y="707007"/>
            <a:ext cx="7600704" cy="45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285470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</p:spTree>
    <p:extLst>
      <p:ext uri="{BB962C8B-B14F-4D97-AF65-F5344CB8AC3E}">
        <p14:creationId xmlns:p14="http://schemas.microsoft.com/office/powerpoint/2010/main" val="2287493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97B441C-36C9-A348-8E50-EAD1BE590B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3B9CB4F-A691-DC42-8F03-B0DBC06ABF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9363" y="1161033"/>
            <a:ext cx="3669060" cy="31246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body 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57CABD6-8205-2B42-B8E1-3596FB5094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1161033"/>
            <a:ext cx="3808065" cy="31246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body 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10CE58F7-1756-6A41-890D-76DEE405D9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9362" y="707007"/>
            <a:ext cx="7600704" cy="45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285470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</p:spTree>
    <p:extLst>
      <p:ext uri="{BB962C8B-B14F-4D97-AF65-F5344CB8AC3E}">
        <p14:creationId xmlns:p14="http://schemas.microsoft.com/office/powerpoint/2010/main" val="3113598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of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3C39D28-7617-954B-AB79-DF8FF54C39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70482A2-3DC4-4648-A10D-E0BEA68C91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9362" y="707007"/>
            <a:ext cx="7600704" cy="45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285470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FE4570BD-F5B4-B144-8F72-26674CC7F6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9363" y="1161033"/>
            <a:ext cx="2281890" cy="31088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body 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780B869-456C-6847-8049-222C835388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69447" y="1161033"/>
            <a:ext cx="2281890" cy="31088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body 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E00D1B7D-8D44-C845-8621-3032BFC33F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9531" y="1161033"/>
            <a:ext cx="2281890" cy="31088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body </a:t>
            </a:r>
          </a:p>
        </p:txBody>
      </p:sp>
    </p:spTree>
    <p:extLst>
      <p:ext uri="{BB962C8B-B14F-4D97-AF65-F5344CB8AC3E}">
        <p14:creationId xmlns:p14="http://schemas.microsoft.com/office/powerpoint/2010/main" val="3713977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line, body copy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8F065BC-4F1D-ED46-ACCE-AA1B3033C3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2E46694-2C00-5F40-BC59-9E38C709A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062" y="523099"/>
            <a:ext cx="7908531" cy="50839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285470"/>
                </a:solidFill>
                <a:latin typeface="Helvetica Light" panose="020B04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CF5557D-CEA4-A345-9344-6E1D8551AB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7459" y="1031496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solidFill>
                  <a:srgbClr val="6D6F71"/>
                </a:solidFill>
                <a:latin typeface="Helvetica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1E2FBA1-FD65-ED4A-AD9D-26CDDD12DD9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8203" y="1031496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solidFill>
                  <a:srgbClr val="6D6F71"/>
                </a:solidFill>
                <a:latin typeface="Helvetica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6DAF6AF-2B5F-A643-8ECE-FBB4B944C8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063" y="1649429"/>
            <a:ext cx="3868737" cy="29701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body 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7CE675A-C1BB-6541-97AC-195A1A3CF1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66857" y="1649429"/>
            <a:ext cx="3868737" cy="2644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body </a:t>
            </a:r>
          </a:p>
        </p:txBody>
      </p:sp>
    </p:spTree>
    <p:extLst>
      <p:ext uri="{BB962C8B-B14F-4D97-AF65-F5344CB8AC3E}">
        <p14:creationId xmlns:p14="http://schemas.microsoft.com/office/powerpoint/2010/main" val="115802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72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718" r:id="rId2"/>
    <p:sldLayoutId id="2147483690" r:id="rId3"/>
    <p:sldLayoutId id="2147483683" r:id="rId4"/>
    <p:sldLayoutId id="2147483671" r:id="rId5"/>
    <p:sldLayoutId id="2147483694" r:id="rId6"/>
    <p:sldLayoutId id="2147483704" r:id="rId7"/>
    <p:sldLayoutId id="2147483705" r:id="rId8"/>
    <p:sldLayoutId id="2147483697" r:id="rId9"/>
    <p:sldLayoutId id="2147483698" r:id="rId10"/>
    <p:sldLayoutId id="2147483689" r:id="rId11"/>
    <p:sldLayoutId id="2147483702" r:id="rId12"/>
    <p:sldLayoutId id="2147483701" r:id="rId13"/>
    <p:sldLayoutId id="2147483688" r:id="rId14"/>
    <p:sldLayoutId id="2147483700" r:id="rId15"/>
    <p:sldLayoutId id="2147483708" r:id="rId16"/>
    <p:sldLayoutId id="2147483717" r:id="rId17"/>
    <p:sldLayoutId id="2147483691" r:id="rId18"/>
    <p:sldLayoutId id="2147483687" r:id="rId19"/>
    <p:sldLayoutId id="2147483709" r:id="rId20"/>
    <p:sldLayoutId id="2147483695" r:id="rId21"/>
    <p:sldLayoutId id="2147483706" r:id="rId22"/>
    <p:sldLayoutId id="2147483713" r:id="rId23"/>
    <p:sldLayoutId id="2147483712" r:id="rId24"/>
    <p:sldLayoutId id="2147483714" r:id="rId25"/>
    <p:sldLayoutId id="2147483715" r:id="rId26"/>
    <p:sldLayoutId id="2147483693" r:id="rId27"/>
    <p:sldLayoutId id="2147483692" r:id="rId28"/>
    <p:sldLayoutId id="2147483699" r:id="rId29"/>
    <p:sldLayoutId id="2147483716" r:id="rId3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mcarter@engineeredtaxservices.com" TargetMode="External"/><Relationship Id="rId2" Type="http://schemas.openxmlformats.org/officeDocument/2006/relationships/hyperlink" Target="mailto:gkimmel@engineeredtaxservices.com" TargetMode="Externa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B56EEFD-CB56-A44B-BBAD-0B39A73B0F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527" y="2882949"/>
            <a:ext cx="7959765" cy="318052"/>
          </a:xfrm>
        </p:spPr>
        <p:txBody>
          <a:bodyPr/>
          <a:lstStyle/>
          <a:p>
            <a:r>
              <a:rPr lang="en-US" dirty="0"/>
              <a:t>R&amp;D tax credit presented for ETLS AICHE members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6A0EA9-33CC-4043-9441-D0A4FC196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532" y="3907408"/>
            <a:ext cx="2238935" cy="67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15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0B84D4-FBBC-164A-B195-49E1D1AD6F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1800"/>
              </a:spcBef>
            </a:pPr>
            <a:br>
              <a:rPr lang="en-US" sz="1000" dirty="0">
                <a:solidFill>
                  <a:srgbClr val="C55E44"/>
                </a:solidFill>
              </a:rPr>
            </a:br>
            <a:r>
              <a:rPr lang="en-US" sz="1800" b="1" i="1" dirty="0">
                <a:solidFill>
                  <a:srgbClr val="C55E44"/>
                </a:solidFill>
              </a:rPr>
              <a:t>If you are in the Chemical Engineering field, you already qualify for the R&amp;D Tax Credit through your normal business activities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26C9F0-7FEE-A749-9B8C-F07045D8B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YES, you do R&amp;D</a:t>
            </a:r>
          </a:p>
        </p:txBody>
      </p:sp>
    </p:spTree>
    <p:extLst>
      <p:ext uri="{BB962C8B-B14F-4D97-AF65-F5344CB8AC3E}">
        <p14:creationId xmlns:p14="http://schemas.microsoft.com/office/powerpoint/2010/main" val="2644252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0B84D4-FBBC-164A-B195-49E1D1AD6F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9362" y="1403080"/>
            <a:ext cx="7600703" cy="312463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Credit is economic stimulus to keep innovation and creativity in the US and encourage job creation</a:t>
            </a:r>
          </a:p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Originally legislated by Congress in 1981 and extended 16 times</a:t>
            </a:r>
          </a:p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Became a permanent federal incentive in Dec 2015 within the PATH Act</a:t>
            </a:r>
          </a:p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40+ states have adopted R&amp;D incentive-based programs no TN Credit</a:t>
            </a:r>
          </a:p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Multiple countries have adopted R&amp;D incentive programs based on the US program</a:t>
            </a: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000" dirty="0">
                <a:solidFill>
                  <a:srgbClr val="868786"/>
                </a:solidFill>
              </a:rPr>
              <a:t>- Canada, China, India and others offer R&amp;D tax incentives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1400" dirty="0">
              <a:solidFill>
                <a:srgbClr val="868786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26C9F0-7FEE-A749-9B8C-F07045D8B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R&amp;D credit in context</a:t>
            </a:r>
          </a:p>
        </p:txBody>
      </p:sp>
    </p:spTree>
    <p:extLst>
      <p:ext uri="{BB962C8B-B14F-4D97-AF65-F5344CB8AC3E}">
        <p14:creationId xmlns:p14="http://schemas.microsoft.com/office/powerpoint/2010/main" val="2721653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6DE937-A8DA-3F45-8129-43DF3E2F30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4661" y="1664413"/>
            <a:ext cx="4689733" cy="1441069"/>
          </a:xfrm>
        </p:spPr>
        <p:txBody>
          <a:bodyPr/>
          <a:lstStyle/>
          <a:p>
            <a:r>
              <a:rPr lang="en-US" dirty="0">
                <a:solidFill>
                  <a:srgbClr val="274659"/>
                </a:solidFill>
              </a:rPr>
              <a:t>attributes</a:t>
            </a:r>
            <a:br>
              <a:rPr lang="en-US" dirty="0">
                <a:solidFill>
                  <a:srgbClr val="274659"/>
                </a:solidFill>
              </a:rPr>
            </a:br>
            <a:r>
              <a:rPr lang="en-US" dirty="0">
                <a:solidFill>
                  <a:srgbClr val="868786"/>
                </a:solidFill>
              </a:rPr>
              <a:t>of the credit</a:t>
            </a:r>
          </a:p>
        </p:txBody>
      </p:sp>
    </p:spTree>
    <p:extLst>
      <p:ext uri="{BB962C8B-B14F-4D97-AF65-F5344CB8AC3E}">
        <p14:creationId xmlns:p14="http://schemas.microsoft.com/office/powerpoint/2010/main" val="1998130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0B84D4-FBBC-164A-B195-49E1D1AD6F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9362" y="1403080"/>
            <a:ext cx="7600703" cy="312463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Regulations Finalized Dec 2003</a:t>
            </a: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- Easier for a broader array of companies to qualify their activities as R&amp;D</a:t>
            </a: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- Greater flexibility in satisfying certain record keeping requirements</a:t>
            </a:r>
          </a:p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Unused credits carry back 1 year, and then carry forward 20 years</a:t>
            </a:r>
          </a:p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Opportunity to capture credits from closed tax years for companies coming out of NOL or AMT positions</a:t>
            </a:r>
          </a:p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Shareholder’s utilization limited to income from business generating the credits (e.g., W-2 income, K-1 pass thru)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26C9F0-7FEE-A749-9B8C-F07045D8B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attributes of the credit</a:t>
            </a:r>
          </a:p>
        </p:txBody>
      </p:sp>
    </p:spTree>
    <p:extLst>
      <p:ext uri="{BB962C8B-B14F-4D97-AF65-F5344CB8AC3E}">
        <p14:creationId xmlns:p14="http://schemas.microsoft.com/office/powerpoint/2010/main" val="2500763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6DE937-A8DA-3F45-8129-43DF3E2F30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4661" y="1664413"/>
            <a:ext cx="4689733" cy="1441069"/>
          </a:xfrm>
        </p:spPr>
        <p:txBody>
          <a:bodyPr/>
          <a:lstStyle/>
          <a:p>
            <a:r>
              <a:rPr lang="en-US" dirty="0">
                <a:solidFill>
                  <a:srgbClr val="274659"/>
                </a:solidFill>
              </a:rPr>
              <a:t>the PATH act</a:t>
            </a:r>
            <a:br>
              <a:rPr lang="en-US" dirty="0">
                <a:solidFill>
                  <a:srgbClr val="274659"/>
                </a:solidFill>
              </a:rPr>
            </a:br>
            <a:r>
              <a:rPr lang="en-US" dirty="0">
                <a:solidFill>
                  <a:srgbClr val="868786"/>
                </a:solidFill>
              </a:rPr>
              <a:t>of 2015</a:t>
            </a:r>
          </a:p>
        </p:txBody>
      </p:sp>
    </p:spTree>
    <p:extLst>
      <p:ext uri="{BB962C8B-B14F-4D97-AF65-F5344CB8AC3E}">
        <p14:creationId xmlns:p14="http://schemas.microsoft.com/office/powerpoint/2010/main" val="692915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0B84D4-FBBC-164A-B195-49E1D1AD6F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9362" y="1403080"/>
            <a:ext cx="7880544" cy="312463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C55E44"/>
                </a:solidFill>
              </a:rPr>
              <a:t>Finally made permanent!!!</a:t>
            </a:r>
          </a:p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868786"/>
                </a:solidFill>
              </a:rPr>
              <a:t>Beginning in 2016, AMT (Alternative Minimum Tax) turnoff for Eligible Small Businesses</a:t>
            </a:r>
            <a:br>
              <a:rPr lang="en-US" sz="1400" dirty="0">
                <a:solidFill>
                  <a:srgbClr val="868786"/>
                </a:solidFill>
              </a:rPr>
            </a:b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- Under $50M in gross receipts (prior 3-year average)</a:t>
            </a:r>
            <a:br>
              <a:rPr lang="en-US" sz="1400" dirty="0">
                <a:solidFill>
                  <a:srgbClr val="868786"/>
                </a:solidFill>
              </a:rPr>
            </a:b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- Privately held</a:t>
            </a:r>
            <a:br>
              <a:rPr lang="en-US" sz="1400" dirty="0">
                <a:solidFill>
                  <a:srgbClr val="868786"/>
                </a:solidFill>
              </a:rPr>
            </a:b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- Very significant especially for flow-thru entities whose owners have been in or close to AMT</a:t>
            </a:r>
            <a:br>
              <a:rPr lang="en-US" sz="1400" dirty="0">
                <a:solidFill>
                  <a:srgbClr val="868786"/>
                </a:solidFill>
              </a:rPr>
            </a:b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- AMT turnoff rule was also in place for 2010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26C9F0-7FEE-A749-9B8C-F07045D8B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the PATH act of 2015</a:t>
            </a:r>
          </a:p>
        </p:txBody>
      </p:sp>
    </p:spTree>
    <p:extLst>
      <p:ext uri="{BB962C8B-B14F-4D97-AF65-F5344CB8AC3E}">
        <p14:creationId xmlns:p14="http://schemas.microsoft.com/office/powerpoint/2010/main" val="2932917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0B84D4-FBBC-164A-B195-49E1D1AD6F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9362" y="1403080"/>
            <a:ext cx="7600703" cy="312463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Beginning in 2016, certain “Startup Companies” will be able to use R&amp;D credits to offset federal payroll taxes (capped at $250K per year)</a:t>
            </a:r>
            <a:br>
              <a:rPr lang="en-US" sz="1400" dirty="0">
                <a:solidFill>
                  <a:srgbClr val="868786"/>
                </a:solidFill>
              </a:rPr>
            </a:b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- Under $5M in gross receipts and can have no gross receipts in any prior to the 5-year 	  period ending with the current taxable year</a:t>
            </a:r>
            <a:br>
              <a:rPr lang="en-US" sz="1400" dirty="0">
                <a:solidFill>
                  <a:srgbClr val="868786"/>
                </a:solidFill>
              </a:rPr>
            </a:b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- Election allowed for up to 5 years</a:t>
            </a:r>
            <a:br>
              <a:rPr lang="en-US" sz="1400" dirty="0">
                <a:solidFill>
                  <a:srgbClr val="868786"/>
                </a:solidFill>
              </a:rPr>
            </a:b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- Allowed in first calendar quarter which begins after the date the return is filed for 	  respective year</a:t>
            </a:r>
          </a:p>
          <a:p>
            <a:pPr marL="1143000" lvl="2" indent="-285750">
              <a:lnSpc>
                <a:spcPct val="100000"/>
              </a:lnSpc>
              <a:spcBef>
                <a:spcPts val="2400"/>
              </a:spcBef>
            </a:pPr>
            <a:r>
              <a:rPr lang="en-US" sz="1200" dirty="0">
                <a:solidFill>
                  <a:srgbClr val="868786"/>
                </a:solidFill>
                <a:latin typeface="Helvetica Light" panose="020B0403020202020204"/>
                <a:cs typeface="Helvetica" panose="020B0604020202020204" pitchFamily="34" charset="0"/>
              </a:rPr>
              <a:t>Applies to the employer’s share of FICA tax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26C9F0-7FEE-A749-9B8C-F07045D8B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the PATH act of 2015</a:t>
            </a:r>
          </a:p>
        </p:txBody>
      </p:sp>
    </p:spTree>
    <p:extLst>
      <p:ext uri="{BB962C8B-B14F-4D97-AF65-F5344CB8AC3E}">
        <p14:creationId xmlns:p14="http://schemas.microsoft.com/office/powerpoint/2010/main" val="879063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6DE937-A8DA-3F45-8129-43DF3E2F30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4661" y="1664413"/>
            <a:ext cx="4689733" cy="1441069"/>
          </a:xfrm>
        </p:spPr>
        <p:txBody>
          <a:bodyPr/>
          <a:lstStyle/>
          <a:p>
            <a:r>
              <a:rPr lang="en-US" dirty="0">
                <a:solidFill>
                  <a:srgbClr val="274659"/>
                </a:solidFill>
              </a:rPr>
              <a:t>qualification</a:t>
            </a:r>
            <a:br>
              <a:rPr lang="en-US" dirty="0">
                <a:solidFill>
                  <a:srgbClr val="274659"/>
                </a:solidFill>
              </a:rPr>
            </a:br>
            <a:r>
              <a:rPr lang="en-US" dirty="0">
                <a:solidFill>
                  <a:srgbClr val="868786"/>
                </a:solidFill>
              </a:rPr>
              <a:t>of the credit</a:t>
            </a:r>
          </a:p>
        </p:txBody>
      </p:sp>
    </p:spTree>
    <p:extLst>
      <p:ext uri="{BB962C8B-B14F-4D97-AF65-F5344CB8AC3E}">
        <p14:creationId xmlns:p14="http://schemas.microsoft.com/office/powerpoint/2010/main" val="976327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0B84D4-FBBC-164A-B195-49E1D1AD6F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9362" y="1268600"/>
            <a:ext cx="7600703" cy="312463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In 2004, regulations were finalized that significantly increased the types of activities that qualify for the credit.</a:t>
            </a:r>
          </a:p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“Discovery Test” was replaced with the “Four-Part Test”</a:t>
            </a:r>
          </a:p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Requirement changed from “new to the industry” to “new to the company”</a:t>
            </a:r>
          </a:p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Lots of self-censoring still occurs</a:t>
            </a:r>
            <a:br>
              <a:rPr lang="en-US" sz="1400" dirty="0">
                <a:solidFill>
                  <a:srgbClr val="868786"/>
                </a:solidFill>
              </a:rPr>
            </a:b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</a:t>
            </a:r>
            <a:r>
              <a:rPr lang="en-US" sz="1400" dirty="0">
                <a:solidFill>
                  <a:srgbClr val="285470"/>
                </a:solidFill>
              </a:rPr>
              <a:t>- Seems too good to be true, its not lab coats and clip boards</a:t>
            </a:r>
          </a:p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28547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28547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26C9F0-7FEE-A749-9B8C-F07045D8B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qualification of the credit</a:t>
            </a:r>
          </a:p>
        </p:txBody>
      </p:sp>
    </p:spTree>
    <p:extLst>
      <p:ext uri="{BB962C8B-B14F-4D97-AF65-F5344CB8AC3E}">
        <p14:creationId xmlns:p14="http://schemas.microsoft.com/office/powerpoint/2010/main" val="1990184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26C9F0-7FEE-A749-9B8C-F07045D8B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do your research &amp; development activities qualify?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9D23C2B-A5BB-4511-97A6-37EF84FE8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4" y="1161032"/>
            <a:ext cx="6083564" cy="349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20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A6454D-29AD-0E41-8467-6EBF7657A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64" y="3273923"/>
            <a:ext cx="2908006" cy="1125680"/>
          </a:xfrm>
          <a:prstGeom prst="rect">
            <a:avLst/>
          </a:prstGeom>
        </p:spPr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A1F84105-E6D5-964D-BB5B-D0636AAA9B06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rcRect/>
          <a:stretch/>
        </p:blipFill>
        <p:spPr>
          <a:xfrm>
            <a:off x="823119" y="923693"/>
            <a:ext cx="1253842" cy="14319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59DB4A-162F-1F46-B24C-546DBBF6AD56}"/>
              </a:ext>
            </a:extLst>
          </p:cNvPr>
          <p:cNvSpPr txBox="1"/>
          <p:nvPr/>
        </p:nvSpPr>
        <p:spPr>
          <a:xfrm>
            <a:off x="717107" y="2542567"/>
            <a:ext cx="3493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</a:pPr>
            <a:r>
              <a:rPr lang="en-US" sz="1600" dirty="0">
                <a:solidFill>
                  <a:srgbClr val="285470"/>
                </a:solidFill>
                <a:latin typeface="Helvetica" pitchFamily="2" charset="0"/>
                <a:ea typeface="Gill Sans"/>
                <a:cs typeface="Gill Sans"/>
                <a:sym typeface="Gill Sans"/>
              </a:rPr>
              <a:t>Presenter</a:t>
            </a:r>
            <a:r>
              <a:rPr lang="en-US" sz="1600" b="0" i="0" u="none" strike="noStrike" cap="none" dirty="0">
                <a:solidFill>
                  <a:srgbClr val="285470"/>
                </a:solidFill>
                <a:latin typeface="Helvetica" pitchFamily="2" charset="0"/>
                <a:ea typeface="Gill Sans"/>
                <a:cs typeface="Gill Sans"/>
                <a:sym typeface="Gill Sans"/>
              </a:rPr>
              <a:t> </a:t>
            </a:r>
            <a:r>
              <a:rPr lang="en-US" sz="1600" b="0" i="0" u="none" strike="noStrike" cap="none" dirty="0">
                <a:solidFill>
                  <a:srgbClr val="C55E44"/>
                </a:solidFill>
                <a:latin typeface="Helvetica" pitchFamily="2" charset="0"/>
                <a:ea typeface="Gill Sans"/>
                <a:cs typeface="Gill Sans"/>
                <a:sym typeface="Gill Sans"/>
              </a:rPr>
              <a:t>| </a:t>
            </a:r>
            <a:r>
              <a:rPr lang="en-US" sz="1600" dirty="0">
                <a:solidFill>
                  <a:srgbClr val="6D6F71"/>
                </a:solidFill>
                <a:latin typeface="Helvetica" pitchFamily="2" charset="0"/>
                <a:ea typeface="Gill Sans"/>
                <a:cs typeface="Gill Sans"/>
                <a:sym typeface="Gill Sans"/>
              </a:rPr>
              <a:t>Geoffrey Kimmel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</a:pPr>
            <a:r>
              <a:rPr lang="en-US" sz="1600" b="0" i="0" dirty="0">
                <a:solidFill>
                  <a:srgbClr val="6D6F71"/>
                </a:solidFill>
                <a:latin typeface="Helvetica Light" panose="020B0403020202020204" pitchFamily="34" charset="0"/>
                <a:ea typeface="Gill Sans"/>
                <a:cs typeface="Gill Sans"/>
                <a:sym typeface="Gill Sans"/>
              </a:rPr>
              <a:t>Business Development Director</a:t>
            </a:r>
            <a:endParaRPr lang="en-US" sz="1600" b="0" i="0" dirty="0">
              <a:solidFill>
                <a:srgbClr val="6D6F71"/>
              </a:solidFill>
              <a:latin typeface="Helvetica Light" panose="020B0403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585F09-A7E7-8042-B439-2F534D196DAE}"/>
              </a:ext>
            </a:extLst>
          </p:cNvPr>
          <p:cNvCxnSpPr/>
          <p:nvPr/>
        </p:nvCxnSpPr>
        <p:spPr>
          <a:xfrm>
            <a:off x="823119" y="3290439"/>
            <a:ext cx="290098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765056D-A9B7-BE42-9C56-46373E3BEE93}"/>
              </a:ext>
            </a:extLst>
          </p:cNvPr>
          <p:cNvSpPr txBox="1"/>
          <p:nvPr/>
        </p:nvSpPr>
        <p:spPr>
          <a:xfrm>
            <a:off x="5060410" y="1257991"/>
            <a:ext cx="3776455" cy="417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Bef>
                <a:spcPts val="2400"/>
              </a:spcBef>
              <a:spcAft>
                <a:spcPts val="2400"/>
              </a:spcAft>
            </a:pPr>
            <a:r>
              <a:rPr lang="en-US" sz="2400" dirty="0">
                <a:solidFill>
                  <a:srgbClr val="176E99"/>
                </a:solidFill>
                <a:latin typeface="Helvetica Light" panose="020B0403020202020204" pitchFamily="34" charset="0"/>
              </a:rPr>
              <a:t>about our speaker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24D24B-0002-DA45-8FBC-29B61E0CD902}"/>
              </a:ext>
            </a:extLst>
          </p:cNvPr>
          <p:cNvSpPr txBox="1"/>
          <p:nvPr/>
        </p:nvSpPr>
        <p:spPr>
          <a:xfrm>
            <a:off x="5077553" y="1705148"/>
            <a:ext cx="3562181" cy="2728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38" indent="-171438">
              <a:lnSpc>
                <a:spcPct val="150000"/>
              </a:lnSpc>
              <a:buClr>
                <a:srgbClr val="C55E44"/>
              </a:buClr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868786"/>
                </a:solidFill>
                <a:latin typeface="Helvetica Light" panose="020B0403020202020204" pitchFamily="34" charset="0"/>
              </a:rPr>
              <a:t>Extensive financial background including service in the specialty tax, commercial banking and insurance industries.</a:t>
            </a:r>
            <a:br>
              <a:rPr lang="en-US" sz="1050" dirty="0">
                <a:solidFill>
                  <a:srgbClr val="868786"/>
                </a:solidFill>
                <a:latin typeface="Helvetica Light" panose="020B0403020202020204" pitchFamily="34" charset="0"/>
              </a:rPr>
            </a:br>
            <a:endParaRPr lang="en-US" sz="1050" dirty="0">
              <a:solidFill>
                <a:srgbClr val="868786"/>
              </a:solidFill>
              <a:latin typeface="Helvetica Light" panose="020B0403020202020204" pitchFamily="34" charset="0"/>
            </a:endParaRPr>
          </a:p>
          <a:p>
            <a:pPr marL="171438" marR="0" lvl="0" indent="-171438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E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dirty="0">
                <a:solidFill>
                  <a:srgbClr val="868786"/>
                </a:solidFill>
                <a:latin typeface="Helvetica Light" panose="020B0403020202020204" pitchFamily="34" charset="0"/>
              </a:rPr>
              <a:t>Consulting heavily with ETS clients since 2010, to identify, qualify and capture tax benefits.</a:t>
            </a:r>
            <a:br>
              <a:rPr lang="en-US" sz="1050" dirty="0">
                <a:solidFill>
                  <a:srgbClr val="868786"/>
                </a:solidFill>
                <a:latin typeface="Helvetica Light" panose="020B0403020202020204" pitchFamily="34" charset="0"/>
              </a:rPr>
            </a:br>
            <a:endParaRPr lang="en-US" sz="1050" dirty="0">
              <a:solidFill>
                <a:srgbClr val="868786"/>
              </a:solidFill>
              <a:latin typeface="Helvetica Light" panose="020B0403020202020204" pitchFamily="34" charset="0"/>
            </a:endParaRPr>
          </a:p>
          <a:p>
            <a:pPr marL="171438" marR="0" lvl="0" indent="-171438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E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dirty="0">
                <a:solidFill>
                  <a:srgbClr val="868786"/>
                </a:solidFill>
                <a:latin typeface="Helvetica Light" panose="020B0403020202020204" pitchFamily="34" charset="0"/>
              </a:rPr>
              <a:t>Frequent speaker at industry events, with individual and firm- wide CEU and CPE sessions on a variety of topics.</a:t>
            </a:r>
            <a:br>
              <a:rPr lang="en-US" sz="1050" dirty="0">
                <a:solidFill>
                  <a:srgbClr val="868786"/>
                </a:solidFill>
                <a:latin typeface="Helvetica Light" panose="020B0403020202020204" pitchFamily="34" charset="0"/>
              </a:rPr>
            </a:br>
            <a:endParaRPr lang="en-US" sz="1050" dirty="0">
              <a:solidFill>
                <a:schemeClr val="tx1">
                  <a:lumMod val="85000"/>
                  <a:lumOff val="15000"/>
                </a:schemeClr>
              </a:solidFill>
              <a:latin typeface="Helvetica Light" panose="020B0403020202020204" pitchFamily="34" charset="0"/>
            </a:endParaRPr>
          </a:p>
          <a:p>
            <a:pPr marL="0" indent="0">
              <a:lnSpc>
                <a:spcPct val="150000"/>
              </a:lnSpc>
              <a:buClr>
                <a:srgbClr val="C55E44"/>
              </a:buClr>
              <a:buFont typeface="Arial" panose="020B0604020202020204" pitchFamily="34" charset="0"/>
              <a:buNone/>
            </a:pPr>
            <a:endParaRPr lang="en-US" sz="1050" dirty="0"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021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0B84D4-FBBC-164A-B195-49E1D1AD6F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9362" y="1268600"/>
            <a:ext cx="7600703" cy="312463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C55E44"/>
                </a:solidFill>
              </a:rPr>
              <a:t>New or Improved Business Component (the permitted purpose test)</a:t>
            </a:r>
            <a:br>
              <a:rPr lang="en-US" sz="1400" dirty="0">
                <a:solidFill>
                  <a:srgbClr val="C55E44"/>
                </a:solidFill>
              </a:rPr>
            </a:br>
            <a:br>
              <a:rPr lang="en-US" sz="1400" dirty="0">
                <a:solidFill>
                  <a:srgbClr val="C55E44"/>
                </a:solidFill>
              </a:rPr>
            </a:br>
            <a:r>
              <a:rPr lang="en-US" sz="1400" dirty="0">
                <a:solidFill>
                  <a:srgbClr val="C55E44"/>
                </a:solidFill>
              </a:rPr>
              <a:t>	- Product, process, technique, invention, formula or software</a:t>
            </a:r>
            <a:br>
              <a:rPr lang="en-US" sz="1400" dirty="0">
                <a:solidFill>
                  <a:srgbClr val="868786"/>
                </a:solidFill>
              </a:rPr>
            </a:b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- Attempt to improve</a:t>
            </a: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800" dirty="0">
                <a:solidFill>
                  <a:srgbClr val="868786"/>
                </a:solidFill>
              </a:rPr>
              <a:t>		</a:t>
            </a:r>
            <a:br>
              <a:rPr lang="en-US" sz="8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	</a:t>
            </a:r>
            <a:r>
              <a:rPr lang="en-US" sz="1400" dirty="0">
                <a:solidFill>
                  <a:srgbClr val="285470"/>
                </a:solidFill>
              </a:rPr>
              <a:t>- Performance</a:t>
            </a:r>
            <a:br>
              <a:rPr lang="en-US" sz="1400" dirty="0">
                <a:solidFill>
                  <a:srgbClr val="285470"/>
                </a:solidFill>
              </a:rPr>
            </a:br>
            <a:r>
              <a:rPr lang="en-US" sz="800" dirty="0">
                <a:solidFill>
                  <a:srgbClr val="285470"/>
                </a:solidFill>
              </a:rPr>
              <a:t>		</a:t>
            </a:r>
            <a:br>
              <a:rPr lang="en-US" sz="1400" dirty="0">
                <a:solidFill>
                  <a:srgbClr val="285470"/>
                </a:solidFill>
              </a:rPr>
            </a:br>
            <a:r>
              <a:rPr lang="en-US" sz="1400" dirty="0">
                <a:solidFill>
                  <a:srgbClr val="285470"/>
                </a:solidFill>
              </a:rPr>
              <a:t>		- Functionality</a:t>
            </a:r>
            <a:br>
              <a:rPr lang="en-US" sz="1400" dirty="0">
                <a:solidFill>
                  <a:srgbClr val="285470"/>
                </a:solidFill>
              </a:rPr>
            </a:br>
            <a:r>
              <a:rPr lang="en-US" sz="800" dirty="0">
                <a:solidFill>
                  <a:srgbClr val="285470"/>
                </a:solidFill>
              </a:rPr>
              <a:t>		</a:t>
            </a:r>
            <a:br>
              <a:rPr lang="en-US" sz="1400" dirty="0">
                <a:solidFill>
                  <a:srgbClr val="285470"/>
                </a:solidFill>
              </a:rPr>
            </a:br>
            <a:r>
              <a:rPr lang="en-US" sz="1400" dirty="0">
                <a:solidFill>
                  <a:srgbClr val="285470"/>
                </a:solidFill>
              </a:rPr>
              <a:t>		- Reliability</a:t>
            </a:r>
            <a:br>
              <a:rPr lang="en-US" sz="1400" dirty="0">
                <a:solidFill>
                  <a:srgbClr val="285470"/>
                </a:solidFill>
              </a:rPr>
            </a:br>
            <a:r>
              <a:rPr lang="en-US" sz="800" dirty="0">
                <a:solidFill>
                  <a:srgbClr val="285470"/>
                </a:solidFill>
              </a:rPr>
              <a:t>		</a:t>
            </a:r>
            <a:br>
              <a:rPr lang="en-US" sz="1400" dirty="0">
                <a:solidFill>
                  <a:srgbClr val="285470"/>
                </a:solidFill>
              </a:rPr>
            </a:br>
            <a:r>
              <a:rPr lang="en-US" sz="1400" dirty="0">
                <a:solidFill>
                  <a:srgbClr val="285470"/>
                </a:solidFill>
              </a:rPr>
              <a:t>		- Quality</a:t>
            </a:r>
            <a:br>
              <a:rPr lang="en-US" sz="1400" dirty="0">
                <a:solidFill>
                  <a:srgbClr val="868786"/>
                </a:solidFill>
              </a:rPr>
            </a:b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- Taxpayer </a:t>
            </a:r>
            <a:r>
              <a:rPr lang="en-US" sz="1400" dirty="0">
                <a:solidFill>
                  <a:srgbClr val="C55E44"/>
                </a:solidFill>
              </a:rPr>
              <a:t>does not need to succeed </a:t>
            </a:r>
            <a:r>
              <a:rPr lang="en-US" sz="1400" dirty="0">
                <a:solidFill>
                  <a:srgbClr val="868786"/>
                </a:solidFill>
              </a:rPr>
              <a:t>to claim the credit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26C9F0-7FEE-A749-9B8C-F07045D8B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qualification of the credit</a:t>
            </a:r>
          </a:p>
        </p:txBody>
      </p:sp>
    </p:spTree>
    <p:extLst>
      <p:ext uri="{BB962C8B-B14F-4D97-AF65-F5344CB8AC3E}">
        <p14:creationId xmlns:p14="http://schemas.microsoft.com/office/powerpoint/2010/main" val="424606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0B84D4-FBBC-164A-B195-49E1D1AD6F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9362" y="1268600"/>
            <a:ext cx="7600703" cy="312463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C55E44"/>
                </a:solidFill>
              </a:rPr>
              <a:t>Technological in Nature</a:t>
            </a:r>
            <a:br>
              <a:rPr lang="en-US" sz="1400" dirty="0">
                <a:solidFill>
                  <a:srgbClr val="C55E44"/>
                </a:solidFill>
              </a:rPr>
            </a:br>
            <a:br>
              <a:rPr lang="en-US" sz="1400" dirty="0">
                <a:solidFill>
                  <a:srgbClr val="C55E44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- The process of experimentation must rely on principles of the </a:t>
            </a:r>
            <a:r>
              <a:rPr lang="en-US" sz="1400" dirty="0">
                <a:solidFill>
                  <a:srgbClr val="C55E44"/>
                </a:solidFill>
              </a:rPr>
              <a:t>physical or biological 	  sciences, engineering or computer science</a:t>
            </a:r>
            <a:r>
              <a:rPr lang="en-US" sz="1400" dirty="0">
                <a:solidFill>
                  <a:srgbClr val="868786"/>
                </a:solidFill>
              </a:rPr>
              <a:t>.</a:t>
            </a:r>
            <a:br>
              <a:rPr lang="en-US" sz="1400" dirty="0">
                <a:solidFill>
                  <a:srgbClr val="868786"/>
                </a:solidFill>
              </a:rPr>
            </a:b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- Taxpayer may rely on </a:t>
            </a:r>
            <a:r>
              <a:rPr lang="en-US" sz="1400" dirty="0">
                <a:solidFill>
                  <a:srgbClr val="C55E44"/>
                </a:solidFill>
              </a:rPr>
              <a:t>existing technologies and principles</a:t>
            </a:r>
            <a:br>
              <a:rPr lang="en-US" sz="1400" dirty="0">
                <a:solidFill>
                  <a:srgbClr val="868786"/>
                </a:solidFill>
              </a:rPr>
            </a:b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- The research cannot be in the soft sciences, such as economics, psychology, 	 	  management sciences, etc.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26C9F0-7FEE-A749-9B8C-F07045D8B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qualification of the credit</a:t>
            </a:r>
          </a:p>
        </p:txBody>
      </p:sp>
    </p:spTree>
    <p:extLst>
      <p:ext uri="{BB962C8B-B14F-4D97-AF65-F5344CB8AC3E}">
        <p14:creationId xmlns:p14="http://schemas.microsoft.com/office/powerpoint/2010/main" val="4122004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0B84D4-FBBC-164A-B195-49E1D1AD6F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9362" y="1268600"/>
            <a:ext cx="7600703" cy="312463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C55E44"/>
                </a:solidFill>
              </a:rPr>
              <a:t>Elimination of Uncertainty</a:t>
            </a:r>
            <a:br>
              <a:rPr lang="en-US" sz="1400" dirty="0">
                <a:solidFill>
                  <a:srgbClr val="C55E44"/>
                </a:solidFill>
              </a:rPr>
            </a:br>
            <a:br>
              <a:rPr lang="en-US" sz="1400" dirty="0">
                <a:solidFill>
                  <a:srgbClr val="C55E44"/>
                </a:solidFill>
              </a:rPr>
            </a:br>
            <a:r>
              <a:rPr lang="en-US" sz="1400" dirty="0">
                <a:solidFill>
                  <a:srgbClr val="C55E44"/>
                </a:solidFill>
              </a:rPr>
              <a:t>	</a:t>
            </a:r>
            <a:r>
              <a:rPr lang="en-US" sz="1400" dirty="0">
                <a:solidFill>
                  <a:srgbClr val="868786"/>
                </a:solidFill>
              </a:rPr>
              <a:t>- Uncertainty exists if the </a:t>
            </a:r>
            <a:r>
              <a:rPr lang="en-US" sz="1400" dirty="0">
                <a:solidFill>
                  <a:srgbClr val="C55E44"/>
                </a:solidFill>
              </a:rPr>
              <a:t>taxpayer is uncertain:</a:t>
            </a:r>
            <a:br>
              <a:rPr lang="en-US" sz="1400" dirty="0">
                <a:solidFill>
                  <a:srgbClr val="868786"/>
                </a:solidFill>
              </a:rPr>
            </a:b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	</a:t>
            </a:r>
            <a:r>
              <a:rPr lang="en-US" sz="1400" dirty="0">
                <a:solidFill>
                  <a:srgbClr val="C55E44"/>
                </a:solidFill>
              </a:rPr>
              <a:t>- (1) if it can develop </a:t>
            </a:r>
            <a:r>
              <a:rPr lang="en-US" sz="1400" dirty="0">
                <a:solidFill>
                  <a:srgbClr val="868786"/>
                </a:solidFill>
              </a:rPr>
              <a:t>the business component it want to develop, </a:t>
            </a:r>
            <a:r>
              <a:rPr lang="en-US" sz="1400" u="sng" dirty="0">
                <a:solidFill>
                  <a:srgbClr val="285470"/>
                </a:solidFill>
              </a:rPr>
              <a:t>or</a:t>
            </a:r>
            <a:br>
              <a:rPr lang="en-US" sz="1400" dirty="0">
                <a:solidFill>
                  <a:srgbClr val="868786"/>
                </a:solidFill>
              </a:rPr>
            </a:b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	</a:t>
            </a:r>
            <a:r>
              <a:rPr lang="en-US" sz="1400" dirty="0">
                <a:solidFill>
                  <a:srgbClr val="C55E44"/>
                </a:solidFill>
              </a:rPr>
              <a:t>- (2) how to develop </a:t>
            </a:r>
            <a:r>
              <a:rPr lang="en-US" sz="1400" dirty="0">
                <a:solidFill>
                  <a:srgbClr val="868786"/>
                </a:solidFill>
              </a:rPr>
              <a:t>the business component it wants to develop, </a:t>
            </a:r>
            <a:r>
              <a:rPr lang="en-US" sz="1400" u="sng" dirty="0">
                <a:solidFill>
                  <a:srgbClr val="285470"/>
                </a:solidFill>
              </a:rPr>
              <a:t>or</a:t>
            </a:r>
            <a:br>
              <a:rPr lang="en-US" sz="1400" dirty="0">
                <a:solidFill>
                  <a:srgbClr val="868786"/>
                </a:solidFill>
              </a:rPr>
            </a:b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	</a:t>
            </a:r>
            <a:r>
              <a:rPr lang="en-US" sz="1400" dirty="0">
                <a:solidFill>
                  <a:srgbClr val="C55E44"/>
                </a:solidFill>
              </a:rPr>
              <a:t>- (3) of the appropriate design </a:t>
            </a:r>
            <a:r>
              <a:rPr lang="en-US" sz="1400" dirty="0">
                <a:solidFill>
                  <a:srgbClr val="868786"/>
                </a:solidFill>
              </a:rPr>
              <a:t>of the business component it wants to develop.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26C9F0-7FEE-A749-9B8C-F07045D8B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qualification of the credit</a:t>
            </a:r>
          </a:p>
        </p:txBody>
      </p:sp>
    </p:spTree>
    <p:extLst>
      <p:ext uri="{BB962C8B-B14F-4D97-AF65-F5344CB8AC3E}">
        <p14:creationId xmlns:p14="http://schemas.microsoft.com/office/powerpoint/2010/main" val="190335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0B84D4-FBBC-164A-B195-49E1D1AD6F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9362" y="1268600"/>
            <a:ext cx="7600703" cy="312463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C55E44"/>
                </a:solidFill>
              </a:rPr>
              <a:t>Process of Experimentation</a:t>
            </a:r>
            <a:br>
              <a:rPr lang="en-US" sz="1400" dirty="0">
                <a:solidFill>
                  <a:srgbClr val="C55E44"/>
                </a:solidFill>
              </a:rPr>
            </a:br>
            <a:br>
              <a:rPr lang="en-US" sz="1400" dirty="0">
                <a:solidFill>
                  <a:srgbClr val="C55E44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- Must involve a process of </a:t>
            </a:r>
            <a:r>
              <a:rPr lang="en-US" sz="1400" dirty="0">
                <a:solidFill>
                  <a:srgbClr val="C55E44"/>
                </a:solidFill>
              </a:rPr>
              <a:t>evaluating alternatives </a:t>
            </a:r>
            <a:r>
              <a:rPr lang="en-US" sz="1400" dirty="0">
                <a:solidFill>
                  <a:srgbClr val="868786"/>
                </a:solidFill>
              </a:rPr>
              <a:t>designed to achieve a result in which 	  the means of achieving that result were uncertain at the outset.</a:t>
            </a:r>
            <a:br>
              <a:rPr lang="en-US" sz="1400" dirty="0">
                <a:solidFill>
                  <a:srgbClr val="868786"/>
                </a:solidFill>
              </a:rPr>
            </a:b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- Taxpayer must engage in a process of </a:t>
            </a:r>
            <a:r>
              <a:rPr lang="en-US" sz="1400" dirty="0">
                <a:solidFill>
                  <a:srgbClr val="C55E44"/>
                </a:solidFill>
              </a:rPr>
              <a:t>evaluating and testing different alternatives</a:t>
            </a:r>
            <a:r>
              <a:rPr lang="en-US" sz="1400" dirty="0">
                <a:solidFill>
                  <a:srgbClr val="868786"/>
                </a:solidFill>
              </a:rPr>
              <a:t> 	  designed to eliminate the uncertainty about the development of the business 	  	  component, though, for example, modeling, simulation, or systematic </a:t>
            </a:r>
            <a:r>
              <a:rPr lang="en-US" sz="1400" dirty="0">
                <a:solidFill>
                  <a:srgbClr val="C55E44"/>
                </a:solidFill>
              </a:rPr>
              <a:t>trial and error.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26C9F0-7FEE-A749-9B8C-F07045D8B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qualification of the credit</a:t>
            </a:r>
          </a:p>
        </p:txBody>
      </p:sp>
    </p:spTree>
    <p:extLst>
      <p:ext uri="{BB962C8B-B14F-4D97-AF65-F5344CB8AC3E}">
        <p14:creationId xmlns:p14="http://schemas.microsoft.com/office/powerpoint/2010/main" val="3389948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0B84D4-FBBC-164A-B195-49E1D1AD6F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0693" y="1403080"/>
            <a:ext cx="6757714" cy="3124638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sz="1400" dirty="0">
                <a:solidFill>
                  <a:srgbClr val="868786"/>
                </a:solidFill>
              </a:rPr>
              <a:t>Related to a new or improved business function, performance, reliability or quality</a:t>
            </a:r>
          </a:p>
          <a:p>
            <a:pPr marL="342900" indent="-34290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sz="1400" dirty="0">
                <a:solidFill>
                  <a:srgbClr val="868786"/>
                </a:solidFill>
              </a:rPr>
              <a:t>Technological in nature – chemical engineering is technological</a:t>
            </a:r>
          </a:p>
          <a:p>
            <a:pPr marL="342900" indent="-34290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sz="1400" dirty="0">
                <a:solidFill>
                  <a:srgbClr val="868786"/>
                </a:solidFill>
              </a:rPr>
              <a:t>Does it eliminate uncertainty of capability, method or design</a:t>
            </a:r>
          </a:p>
          <a:p>
            <a:pPr marL="342900" indent="-34290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sz="1400" dirty="0">
                <a:solidFill>
                  <a:srgbClr val="868786"/>
                </a:solidFill>
              </a:rPr>
              <a:t>Is there a process of experimentation evaluating alternatives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There is little doubt that many of your normal activities will pass The Four-Part Test and qualify as R&amp;D expenses.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26C9F0-7FEE-A749-9B8C-F07045D8B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YES, you do qualify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B7D2C65C-72FF-4A0F-A324-7A09EE7F0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340" y="1375408"/>
            <a:ext cx="370514" cy="364022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2707A6F1-E3E0-4165-A91B-59B43435D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340" y="1874286"/>
            <a:ext cx="370514" cy="364022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FCBF1EDF-A42B-4001-8A87-229B8E076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340" y="2412924"/>
            <a:ext cx="370514" cy="364022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D6AA5331-A5B2-4CE1-A782-A86099133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340" y="2931801"/>
            <a:ext cx="370514" cy="36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5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0B84D4-FBBC-164A-B195-49E1D1AD6F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9362" y="1268600"/>
            <a:ext cx="7600703" cy="312463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4B8B4"/>
                </a:solidFill>
              </a:rPr>
              <a:t>Other Requirements</a:t>
            </a:r>
            <a:br>
              <a:rPr lang="en-US" sz="1400" dirty="0">
                <a:solidFill>
                  <a:srgbClr val="C55E44"/>
                </a:solidFill>
              </a:rPr>
            </a:br>
            <a:br>
              <a:rPr lang="en-US" sz="1400" dirty="0">
                <a:solidFill>
                  <a:srgbClr val="C55E44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- Research </a:t>
            </a:r>
            <a:r>
              <a:rPr lang="en-US" sz="1400" dirty="0">
                <a:solidFill>
                  <a:srgbClr val="C55E44"/>
                </a:solidFill>
              </a:rPr>
              <a:t>can not be funded                          time and materials vs fixed fee</a:t>
            </a: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- Taxpayer must </a:t>
            </a:r>
            <a:r>
              <a:rPr lang="en-US" sz="1400" dirty="0">
                <a:solidFill>
                  <a:srgbClr val="C55E44"/>
                </a:solidFill>
              </a:rPr>
              <a:t>retain substantial rights </a:t>
            </a:r>
            <a:r>
              <a:rPr lang="en-US" sz="1400" dirty="0">
                <a:solidFill>
                  <a:srgbClr val="868786"/>
                </a:solidFill>
              </a:rPr>
              <a:t>to research </a:t>
            </a: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- Activities must be conducted within the United States and its territories</a:t>
            </a:r>
          </a:p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4B8B4"/>
                </a:solidFill>
              </a:rPr>
              <a:t>Excluded Activities</a:t>
            </a:r>
            <a:br>
              <a:rPr lang="en-US" sz="1400" dirty="0">
                <a:solidFill>
                  <a:srgbClr val="868786"/>
                </a:solidFill>
              </a:rPr>
            </a:b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- Research after commercial production</a:t>
            </a: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- Reverse engineering </a:t>
            </a: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- Qualify control</a:t>
            </a: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- You do not own the IP</a:t>
            </a:r>
            <a:endParaRPr lang="en-US" sz="1400" dirty="0">
              <a:solidFill>
                <a:srgbClr val="C55E44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26C9F0-7FEE-A749-9B8C-F07045D8B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qualification of the credit</a:t>
            </a:r>
          </a:p>
        </p:txBody>
      </p:sp>
    </p:spTree>
    <p:extLst>
      <p:ext uri="{BB962C8B-B14F-4D97-AF65-F5344CB8AC3E}">
        <p14:creationId xmlns:p14="http://schemas.microsoft.com/office/powerpoint/2010/main" val="3579797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6DE937-A8DA-3F45-8129-43DF3E2F30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4661" y="1664413"/>
            <a:ext cx="4689733" cy="1441069"/>
          </a:xfrm>
        </p:spPr>
        <p:txBody>
          <a:bodyPr/>
          <a:lstStyle/>
          <a:p>
            <a:r>
              <a:rPr lang="en-US" dirty="0">
                <a:solidFill>
                  <a:srgbClr val="274659"/>
                </a:solidFill>
              </a:rPr>
              <a:t>quantification</a:t>
            </a:r>
            <a:br>
              <a:rPr lang="en-US" dirty="0">
                <a:solidFill>
                  <a:srgbClr val="274659"/>
                </a:solidFill>
              </a:rPr>
            </a:br>
            <a:r>
              <a:rPr lang="en-US" dirty="0">
                <a:solidFill>
                  <a:srgbClr val="868786"/>
                </a:solidFill>
              </a:rPr>
              <a:t>of the credit</a:t>
            </a:r>
          </a:p>
        </p:txBody>
      </p:sp>
    </p:spTree>
    <p:extLst>
      <p:ext uri="{BB962C8B-B14F-4D97-AF65-F5344CB8AC3E}">
        <p14:creationId xmlns:p14="http://schemas.microsoft.com/office/powerpoint/2010/main" val="1283275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0B84D4-FBBC-164A-B195-49E1D1AD6F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9362" y="1268600"/>
            <a:ext cx="7600703" cy="312463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C55E44"/>
                </a:solidFill>
              </a:rPr>
              <a:t>Eligible Costs</a:t>
            </a:r>
            <a:br>
              <a:rPr lang="en-US" sz="1400" dirty="0">
                <a:solidFill>
                  <a:srgbClr val="C55E44"/>
                </a:solidFill>
              </a:rPr>
            </a:br>
            <a:br>
              <a:rPr lang="en-US" sz="1400" dirty="0">
                <a:solidFill>
                  <a:srgbClr val="C55E44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</a:t>
            </a:r>
            <a:r>
              <a:rPr lang="en-US" sz="1800" dirty="0">
                <a:solidFill>
                  <a:srgbClr val="74B8B4"/>
                </a:solidFill>
              </a:rPr>
              <a:t>- Wages</a:t>
            </a: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	- Form W-2, Partnership Earnings subject to Self Employment Tax, Schedule C</a:t>
            </a: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	- Excludes 401(k) &amp; benefits</a:t>
            </a:r>
            <a:br>
              <a:rPr lang="en-US" sz="1400" dirty="0">
                <a:solidFill>
                  <a:srgbClr val="868786"/>
                </a:solidFill>
              </a:rPr>
            </a:b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</a:t>
            </a:r>
            <a:r>
              <a:rPr lang="en-US" sz="1800" dirty="0">
                <a:solidFill>
                  <a:srgbClr val="74B8B4"/>
                </a:solidFill>
              </a:rPr>
              <a:t>- Supplies</a:t>
            </a: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	- Cost to fabricate prototypes / items consumed in R&amp;D process</a:t>
            </a:r>
            <a:br>
              <a:rPr lang="en-US" sz="1400" dirty="0">
                <a:solidFill>
                  <a:srgbClr val="868786"/>
                </a:solidFill>
              </a:rPr>
            </a:b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</a:t>
            </a:r>
            <a:r>
              <a:rPr lang="en-US" sz="1800" dirty="0">
                <a:solidFill>
                  <a:srgbClr val="74B8B4"/>
                </a:solidFill>
              </a:rPr>
              <a:t>- 65% of Contract Research </a:t>
            </a: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	- Fees paid to outside consultants / engineers / software developers</a:t>
            </a:r>
            <a:endParaRPr lang="en-US" sz="1400" dirty="0">
              <a:solidFill>
                <a:srgbClr val="C55E44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26C9F0-7FEE-A749-9B8C-F07045D8B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quantification of the credit</a:t>
            </a:r>
          </a:p>
        </p:txBody>
      </p:sp>
    </p:spTree>
    <p:extLst>
      <p:ext uri="{BB962C8B-B14F-4D97-AF65-F5344CB8AC3E}">
        <p14:creationId xmlns:p14="http://schemas.microsoft.com/office/powerpoint/2010/main" val="876470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0B84D4-FBBC-164A-B195-49E1D1AD6F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9362" y="1268600"/>
            <a:ext cx="7600703" cy="312463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C55E44"/>
                </a:solidFill>
              </a:rPr>
              <a:t>Wages</a:t>
            </a:r>
            <a:br>
              <a:rPr lang="en-US" sz="1400" dirty="0">
                <a:solidFill>
                  <a:srgbClr val="C55E44"/>
                </a:solidFill>
              </a:rPr>
            </a:br>
            <a:br>
              <a:rPr lang="en-US" sz="1000" dirty="0">
                <a:solidFill>
                  <a:srgbClr val="C55E44"/>
                </a:solidFill>
              </a:rPr>
            </a:br>
            <a:r>
              <a:rPr lang="en-US" sz="1800" dirty="0">
                <a:solidFill>
                  <a:srgbClr val="868786"/>
                </a:solidFill>
              </a:rPr>
              <a:t>	</a:t>
            </a:r>
            <a:r>
              <a:rPr lang="en-US" sz="1400" dirty="0">
                <a:solidFill>
                  <a:srgbClr val="868786"/>
                </a:solidFill>
              </a:rPr>
              <a:t>- Qualified wages are W-2 wages</a:t>
            </a:r>
            <a:br>
              <a:rPr lang="en-US" sz="1400" dirty="0">
                <a:solidFill>
                  <a:srgbClr val="868786"/>
                </a:solidFill>
              </a:rPr>
            </a:b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- Includes taxable fringe benefits, as well as:</a:t>
            </a: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	- vacation,</a:t>
            </a: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	- sick pay,</a:t>
            </a: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	- bonuses, and</a:t>
            </a: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	- taxable stock options.</a:t>
            </a:r>
            <a:br>
              <a:rPr lang="en-US" sz="1400" dirty="0">
                <a:solidFill>
                  <a:srgbClr val="868786"/>
                </a:solidFill>
              </a:rPr>
            </a:b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</a:t>
            </a:r>
            <a:r>
              <a:rPr lang="en-US" sz="1400" dirty="0">
                <a:solidFill>
                  <a:srgbClr val="C55E44"/>
                </a:solidFill>
              </a:rPr>
              <a:t>- Substantially All Rule</a:t>
            </a: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	- If 80% or more of an employee’s time is devoted to qualified research 			  activities, then 100% of the employee’s wages may be included in the research 		  credit calculation.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26C9F0-7FEE-A749-9B8C-F07045D8B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quantification of the credit</a:t>
            </a:r>
          </a:p>
        </p:txBody>
      </p:sp>
    </p:spTree>
    <p:extLst>
      <p:ext uri="{BB962C8B-B14F-4D97-AF65-F5344CB8AC3E}">
        <p14:creationId xmlns:p14="http://schemas.microsoft.com/office/powerpoint/2010/main" val="41295916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0B84D4-FBBC-164A-B195-49E1D1AD6F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9362" y="1268600"/>
            <a:ext cx="7600703" cy="312463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C55E44"/>
                </a:solidFill>
              </a:rPr>
              <a:t>Wages for Qualified Services</a:t>
            </a:r>
            <a:br>
              <a:rPr lang="en-US" sz="1400" dirty="0">
                <a:solidFill>
                  <a:srgbClr val="C55E44"/>
                </a:solidFill>
              </a:rPr>
            </a:br>
            <a:br>
              <a:rPr lang="en-US" sz="1000" dirty="0">
                <a:solidFill>
                  <a:srgbClr val="C55E44"/>
                </a:solidFill>
              </a:rPr>
            </a:br>
            <a:r>
              <a:rPr lang="en-US" sz="1800" dirty="0">
                <a:solidFill>
                  <a:srgbClr val="868786"/>
                </a:solidFill>
              </a:rPr>
              <a:t>	</a:t>
            </a:r>
            <a:r>
              <a:rPr lang="en-US" sz="1400" dirty="0">
                <a:solidFill>
                  <a:srgbClr val="868786"/>
                </a:solidFill>
              </a:rPr>
              <a:t>- Wages paid to employees engaged in qualified research,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direct supervision, and direct 	  support of qualified research activities </a:t>
            </a:r>
            <a:r>
              <a:rPr lang="en-US" sz="1400" dirty="0">
                <a:solidFill>
                  <a:srgbClr val="868786"/>
                </a:solidFill>
              </a:rPr>
              <a:t>are eligible for the credit.</a:t>
            </a:r>
            <a:br>
              <a:rPr lang="en-US" sz="1400" dirty="0">
                <a:solidFill>
                  <a:srgbClr val="868786"/>
                </a:solidFill>
              </a:rPr>
            </a:b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- Indirect activities that qualify must directly benefit the research activities. For example,</a:t>
            </a:r>
            <a:br>
              <a:rPr lang="en-US" sz="1400" dirty="0">
                <a:solidFill>
                  <a:srgbClr val="868786"/>
                </a:solidFill>
              </a:rPr>
            </a:b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	</a:t>
            </a:r>
            <a:r>
              <a:rPr lang="en-US" sz="1400" dirty="0">
                <a:solidFill>
                  <a:srgbClr val="285470"/>
                </a:solidFill>
              </a:rPr>
              <a:t>- direct supervision of research engineers;</a:t>
            </a:r>
            <a:br>
              <a:rPr lang="en-US" sz="1400" dirty="0">
                <a:solidFill>
                  <a:srgbClr val="285470"/>
                </a:solidFill>
              </a:rPr>
            </a:br>
            <a:r>
              <a:rPr lang="en-US" sz="1400" dirty="0">
                <a:solidFill>
                  <a:srgbClr val="285470"/>
                </a:solidFill>
              </a:rPr>
              <a:t>		- typing lab reports;</a:t>
            </a:r>
            <a:br>
              <a:rPr lang="en-US" sz="1400" dirty="0">
                <a:solidFill>
                  <a:srgbClr val="285470"/>
                </a:solidFill>
              </a:rPr>
            </a:br>
            <a:r>
              <a:rPr lang="en-US" sz="1400" dirty="0">
                <a:solidFill>
                  <a:srgbClr val="285470"/>
                </a:solidFill>
              </a:rPr>
              <a:t>		- technician performing validation testing;</a:t>
            </a:r>
            <a:br>
              <a:rPr lang="en-US" sz="1400" dirty="0">
                <a:solidFill>
                  <a:srgbClr val="285470"/>
                </a:solidFill>
              </a:rPr>
            </a:br>
            <a:r>
              <a:rPr lang="en-US" sz="1400" dirty="0">
                <a:solidFill>
                  <a:srgbClr val="285470"/>
                </a:solidFill>
              </a:rPr>
              <a:t>		  or</a:t>
            </a:r>
            <a:br>
              <a:rPr lang="en-US" sz="1400" dirty="0">
                <a:solidFill>
                  <a:srgbClr val="285470"/>
                </a:solidFill>
              </a:rPr>
            </a:br>
            <a:r>
              <a:rPr lang="en-US" sz="1400" dirty="0">
                <a:solidFill>
                  <a:srgbClr val="285470"/>
                </a:solidFill>
              </a:rPr>
              <a:t>		- machinist machining prototype parts.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26C9F0-7FEE-A749-9B8C-F07045D8B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quantification of the credit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649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6DE937-A8DA-3F45-8129-43DF3E2F30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4661" y="1664413"/>
            <a:ext cx="4689733" cy="1441069"/>
          </a:xfrm>
        </p:spPr>
        <p:txBody>
          <a:bodyPr/>
          <a:lstStyle/>
          <a:p>
            <a:r>
              <a:rPr lang="en-US" dirty="0">
                <a:solidFill>
                  <a:srgbClr val="274659"/>
                </a:solidFill>
              </a:rPr>
              <a:t>about</a:t>
            </a:r>
            <a:r>
              <a:rPr lang="en-US" dirty="0">
                <a:solidFill>
                  <a:srgbClr val="6D6F71"/>
                </a:solidFill>
              </a:rPr>
              <a:t> </a:t>
            </a:r>
            <a:br>
              <a:rPr lang="en-US" dirty="0">
                <a:solidFill>
                  <a:srgbClr val="6D6F71"/>
                </a:solidFill>
              </a:rPr>
            </a:br>
            <a:r>
              <a:rPr lang="en-US" dirty="0">
                <a:solidFill>
                  <a:srgbClr val="6D6F71"/>
                </a:solidFill>
              </a:rPr>
              <a:t>engineered tax services</a:t>
            </a:r>
          </a:p>
        </p:txBody>
      </p:sp>
    </p:spTree>
    <p:extLst>
      <p:ext uri="{BB962C8B-B14F-4D97-AF65-F5344CB8AC3E}">
        <p14:creationId xmlns:p14="http://schemas.microsoft.com/office/powerpoint/2010/main" val="223549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0B84D4-FBBC-164A-B195-49E1D1AD6F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9362" y="1268600"/>
            <a:ext cx="7600703" cy="312463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C55E44"/>
                </a:solidFill>
              </a:rPr>
              <a:t>Supplies</a:t>
            </a:r>
            <a:br>
              <a:rPr lang="en-US" sz="1400" dirty="0">
                <a:solidFill>
                  <a:srgbClr val="C55E44"/>
                </a:solidFill>
              </a:rPr>
            </a:br>
            <a:br>
              <a:rPr lang="en-US" sz="1000" dirty="0">
                <a:solidFill>
                  <a:srgbClr val="C55E44"/>
                </a:solidFill>
              </a:rPr>
            </a:br>
            <a:r>
              <a:rPr lang="en-US" sz="1800" dirty="0">
                <a:solidFill>
                  <a:srgbClr val="868786"/>
                </a:solidFill>
              </a:rPr>
              <a:t>	</a:t>
            </a:r>
            <a:r>
              <a:rPr lang="en-US" sz="1400" dirty="0">
                <a:solidFill>
                  <a:srgbClr val="868786"/>
                </a:solidFill>
              </a:rPr>
              <a:t>- Supplies are </a:t>
            </a:r>
            <a:r>
              <a:rPr lang="en-US" sz="1400" dirty="0">
                <a:solidFill>
                  <a:srgbClr val="74B8B4"/>
                </a:solidFill>
              </a:rPr>
              <a:t>tangible personal property </a:t>
            </a:r>
            <a:r>
              <a:rPr lang="en-US" sz="1400" dirty="0">
                <a:solidFill>
                  <a:srgbClr val="868786"/>
                </a:solidFill>
              </a:rPr>
              <a:t>other than</a:t>
            </a: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	- land or improvements to land, and</a:t>
            </a: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	- property of a character subject to the allowance for depreciation</a:t>
            </a:r>
            <a:br>
              <a:rPr lang="en-US" sz="1400" dirty="0">
                <a:solidFill>
                  <a:srgbClr val="868786"/>
                </a:solidFill>
              </a:rPr>
            </a:b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- Examples can include:</a:t>
            </a: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	- general supplies (i.e., pens, paper, etc.),</a:t>
            </a: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	- design and construction of prototypes</a:t>
            </a: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	  and</a:t>
            </a: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	- extraordinary utilities.</a:t>
            </a:r>
            <a:br>
              <a:rPr lang="en-US" sz="1400" dirty="0">
                <a:solidFill>
                  <a:srgbClr val="868786"/>
                </a:solidFill>
              </a:rPr>
            </a:b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- TG Missouri Corp. Case</a:t>
            </a: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	- cost of depreciable property (molds) </a:t>
            </a: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	  if retain possession but not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26C9F0-7FEE-A749-9B8C-F07045D8B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quantification of the credit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1550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0B84D4-FBBC-164A-B195-49E1D1AD6F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9362" y="1268600"/>
            <a:ext cx="7600703" cy="312463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C55E44"/>
                </a:solidFill>
              </a:rPr>
              <a:t>Contract Research Expenditures</a:t>
            </a:r>
            <a:br>
              <a:rPr lang="en-US" sz="1400" dirty="0">
                <a:solidFill>
                  <a:srgbClr val="C55E44"/>
                </a:solidFill>
              </a:rPr>
            </a:br>
            <a:br>
              <a:rPr lang="en-US" sz="1000" dirty="0">
                <a:solidFill>
                  <a:srgbClr val="C55E44"/>
                </a:solidFill>
              </a:rPr>
            </a:br>
            <a:r>
              <a:rPr lang="en-US" sz="1800" dirty="0">
                <a:solidFill>
                  <a:srgbClr val="868786"/>
                </a:solidFill>
              </a:rPr>
              <a:t>	</a:t>
            </a:r>
            <a:r>
              <a:rPr lang="en-US" sz="1400" dirty="0">
                <a:solidFill>
                  <a:srgbClr val="868786"/>
                </a:solidFill>
              </a:rPr>
              <a:t>- 65% of amounts paid to anyone (other than an employee) for qualified research or 	  services (75% if payments are made to a research consortium)</a:t>
            </a:r>
            <a:br>
              <a:rPr lang="en-US" sz="1400" dirty="0">
                <a:solidFill>
                  <a:srgbClr val="868786"/>
                </a:solidFill>
              </a:rPr>
            </a:b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- Contract research must be performed under an agreement that:</a:t>
            </a:r>
            <a:br>
              <a:rPr lang="en-US" sz="1400" dirty="0">
                <a:solidFill>
                  <a:srgbClr val="868786"/>
                </a:solidFill>
              </a:rPr>
            </a:b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	- is entered into prior to the performance of qualified research,</a:t>
            </a:r>
            <a:br>
              <a:rPr lang="en-US" sz="1400" dirty="0">
                <a:solidFill>
                  <a:srgbClr val="868786"/>
                </a:solidFill>
              </a:rPr>
            </a:b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	- provides that research be performed on behalf of the taxpayer,</a:t>
            </a:r>
            <a:br>
              <a:rPr lang="en-US" sz="1400" dirty="0">
                <a:solidFill>
                  <a:srgbClr val="868786"/>
                </a:solidFill>
              </a:rPr>
            </a:b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	</a:t>
            </a:r>
            <a:r>
              <a:rPr lang="en-US" sz="1400" dirty="0">
                <a:solidFill>
                  <a:srgbClr val="74B8B4"/>
                </a:solidFill>
              </a:rPr>
              <a:t>- requires the taxpayer to bear the risk of the expense if the research is not 		  successful.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26C9F0-7FEE-A749-9B8C-F07045D8B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quantification of the credit</a:t>
            </a:r>
          </a:p>
        </p:txBody>
      </p:sp>
    </p:spTree>
    <p:extLst>
      <p:ext uri="{BB962C8B-B14F-4D97-AF65-F5344CB8AC3E}">
        <p14:creationId xmlns:p14="http://schemas.microsoft.com/office/powerpoint/2010/main" val="32082264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0B84D4-FBBC-164A-B195-49E1D1AD6F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9362" y="1240220"/>
            <a:ext cx="7600703" cy="332409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sz="1400" dirty="0">
                <a:solidFill>
                  <a:srgbClr val="868786"/>
                </a:solidFill>
              </a:rPr>
              <a:t>While qualified activities differ by discipline . . . . . . . . </a:t>
            </a:r>
          </a:p>
          <a:p>
            <a:pPr marL="285750" indent="-2857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New and improved products, designs, compounds, equipment or manufacturing processes</a:t>
            </a:r>
          </a:p>
          <a:p>
            <a:pPr marL="285750" indent="-2857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Creation and testing of prototypes</a:t>
            </a:r>
          </a:p>
          <a:p>
            <a:pPr marL="285750" indent="-2857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General trial and error experimentation</a:t>
            </a:r>
          </a:p>
          <a:p>
            <a:pPr marL="285750" indent="-2857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Experimentation and testing new materials, concepts, materials, tools or procedures</a:t>
            </a:r>
          </a:p>
          <a:p>
            <a:pPr marL="285750" indent="-2857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New and improved methods to recover and reuse products or substances</a:t>
            </a:r>
          </a:p>
          <a:p>
            <a:pPr marL="285750" indent="-2857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Development of more efficient processes or technologies</a:t>
            </a:r>
          </a:p>
          <a:p>
            <a:pPr marL="285750" indent="-2857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Development of innovative and improved systems</a:t>
            </a:r>
          </a:p>
          <a:p>
            <a:pPr marL="285750" indent="-2857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New or improved designs that optimize material, energy or water usage</a:t>
            </a:r>
          </a:p>
          <a:p>
            <a:pPr marL="285750" indent="-2857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Development of unique designs, material selection, techniques and processes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26C9F0-7FEE-A749-9B8C-F07045D8B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Some example typical qualifying activities</a:t>
            </a:r>
          </a:p>
        </p:txBody>
      </p:sp>
    </p:spTree>
    <p:extLst>
      <p:ext uri="{BB962C8B-B14F-4D97-AF65-F5344CB8AC3E}">
        <p14:creationId xmlns:p14="http://schemas.microsoft.com/office/powerpoint/2010/main" val="2223542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0B84D4-FBBC-164A-B195-49E1D1AD6F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9362" y="1702676"/>
            <a:ext cx="7600703" cy="2690562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Designing and developing structural software</a:t>
            </a:r>
          </a:p>
          <a:p>
            <a:pPr marL="285750" indent="-2857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Programming software source code</a:t>
            </a:r>
          </a:p>
          <a:p>
            <a:pPr marL="285750" indent="-2857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Establishing electronic interfaces and functional relationships between software modules</a:t>
            </a:r>
          </a:p>
          <a:p>
            <a:pPr marL="285750" indent="-2857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Conducting requirements, domain, software elements or scope analysis of a new functional software enhancement</a:t>
            </a:r>
          </a:p>
          <a:p>
            <a:pPr marL="285750" indent="-2857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Evaluating and establishing functional specifications</a:t>
            </a:r>
          </a:p>
          <a:p>
            <a:pPr marL="285750" indent="-2857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Conducting unit, integration, functional performance and regression testing</a:t>
            </a:r>
          </a:p>
          <a:p>
            <a:pPr marL="285750" indent="-2857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Compiling and testing source code</a:t>
            </a:r>
          </a:p>
          <a:p>
            <a:pPr marL="285750" indent="-2857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Developing new or improved technologies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26C9F0-7FEE-A749-9B8C-F07045D8B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software engineering </a:t>
            </a:r>
          </a:p>
          <a:p>
            <a:r>
              <a:rPr lang="en-US" dirty="0"/>
              <a:t>– qualified research expense (QRE) examples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1198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0B84D4-FBBC-164A-B195-49E1D1AD6F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9362" y="1268600"/>
            <a:ext cx="7600703" cy="312463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C55E44"/>
                </a:solidFill>
              </a:rPr>
              <a:t>What’s in it for me</a:t>
            </a:r>
            <a:br>
              <a:rPr lang="en-US" sz="1400" dirty="0">
                <a:solidFill>
                  <a:srgbClr val="C55E44"/>
                </a:solidFill>
              </a:rPr>
            </a:br>
            <a:br>
              <a:rPr lang="en-US" sz="1000" dirty="0">
                <a:solidFill>
                  <a:srgbClr val="C55E44"/>
                </a:solidFill>
              </a:rPr>
            </a:br>
            <a:r>
              <a:rPr lang="en-US" sz="1800" dirty="0">
                <a:solidFill>
                  <a:srgbClr val="868786"/>
                </a:solidFill>
              </a:rPr>
              <a:t>	</a:t>
            </a:r>
            <a:endParaRPr lang="en-US" sz="1400" dirty="0">
              <a:solidFill>
                <a:srgbClr val="74B8B4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26C9F0-7FEE-A749-9B8C-F07045D8B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quantification of the credit</a:t>
            </a:r>
          </a:p>
        </p:txBody>
      </p:sp>
    </p:spTree>
    <p:extLst>
      <p:ext uri="{BB962C8B-B14F-4D97-AF65-F5344CB8AC3E}">
        <p14:creationId xmlns:p14="http://schemas.microsoft.com/office/powerpoint/2010/main" val="41567478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0B84D4-FBBC-164A-B195-49E1D1AD6F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9362" y="1397876"/>
            <a:ext cx="7600703" cy="2995362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868786"/>
                </a:solidFill>
              </a:rPr>
              <a:t>1 or more employees</a:t>
            </a:r>
          </a:p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868786"/>
                </a:solidFill>
              </a:rPr>
              <a:t>$250,000 or more in annual wage and 1099 expense</a:t>
            </a:r>
          </a:p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868786"/>
                </a:solidFill>
              </a:rPr>
              <a:t>S Corps, LLCs, Partnerships – pass throughs</a:t>
            </a:r>
          </a:p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868786"/>
                </a:solidFill>
              </a:rPr>
              <a:t>C Corps – retain earnings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26C9F0-7FEE-A749-9B8C-F07045D8B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general, not absolute, target sizes</a:t>
            </a:r>
          </a:p>
        </p:txBody>
      </p:sp>
    </p:spTree>
    <p:extLst>
      <p:ext uri="{BB962C8B-B14F-4D97-AF65-F5344CB8AC3E}">
        <p14:creationId xmlns:p14="http://schemas.microsoft.com/office/powerpoint/2010/main" val="25039550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0B84D4-FBBC-164A-B195-49E1D1AD6F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9362" y="1240221"/>
            <a:ext cx="7600703" cy="315301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868786"/>
                </a:solidFill>
              </a:rPr>
              <a:t>Client / CPA discussion</a:t>
            </a:r>
          </a:p>
          <a:p>
            <a:pPr marL="285750" indent="-2857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868786"/>
                </a:solidFill>
              </a:rPr>
              <a:t>Overview Credit</a:t>
            </a:r>
          </a:p>
          <a:p>
            <a:pPr marL="285750" indent="-2857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868786"/>
                </a:solidFill>
              </a:rPr>
              <a:t>Determine Structure Type</a:t>
            </a:r>
          </a:p>
          <a:p>
            <a:pPr marL="285750" indent="-2857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868786"/>
                </a:solidFill>
              </a:rPr>
              <a:t>Review Typical Activities</a:t>
            </a:r>
          </a:p>
          <a:p>
            <a:pPr marL="285750" indent="-2857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868786"/>
                </a:solidFill>
              </a:rPr>
              <a:t>Client Projections of Qualified Research Expenses</a:t>
            </a:r>
          </a:p>
          <a:p>
            <a:pPr marL="285750" indent="-2857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868786"/>
                </a:solidFill>
              </a:rPr>
              <a:t>Engagement Letter</a:t>
            </a:r>
            <a:br>
              <a:rPr lang="en-US" sz="1800" dirty="0">
                <a:solidFill>
                  <a:srgbClr val="868786"/>
                </a:solidFill>
              </a:rPr>
            </a:br>
            <a:br>
              <a:rPr lang="en-US" sz="8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- Contingent based fee structure</a:t>
            </a: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- Small retainer</a:t>
            </a: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- Balance upon delivery of 6765</a:t>
            </a: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- Technical report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26C9F0-7FEE-A749-9B8C-F07045D8B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assessment approach</a:t>
            </a:r>
          </a:p>
        </p:txBody>
      </p:sp>
    </p:spTree>
    <p:extLst>
      <p:ext uri="{BB962C8B-B14F-4D97-AF65-F5344CB8AC3E}">
        <p14:creationId xmlns:p14="http://schemas.microsoft.com/office/powerpoint/2010/main" val="28181522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0B84D4-FBBC-164A-B195-49E1D1AD6F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9362" y="1240221"/>
            <a:ext cx="7600703" cy="3153018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868786"/>
                </a:solidFill>
              </a:rPr>
              <a:t>Conservatively, 33% of your expenses will be QREs; likely more</a:t>
            </a:r>
          </a:p>
          <a:p>
            <a:pPr marL="285750" indent="-285750">
              <a:lnSpc>
                <a:spcPct val="15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868786"/>
                </a:solidFill>
              </a:rPr>
              <a:t>Rule of thumb - $7,000 to $8,000 net Federal Credit per $100,000 of QREs</a:t>
            </a:r>
          </a:p>
          <a:p>
            <a:pPr marL="285750" indent="-285750">
              <a:lnSpc>
                <a:spcPct val="15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868786"/>
                </a:solidFill>
              </a:rPr>
              <a:t>State Credits as well – but not TN</a:t>
            </a:r>
          </a:p>
          <a:p>
            <a:pPr marL="285750" indent="-285750">
              <a:lnSpc>
                <a:spcPct val="15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868786"/>
                </a:solidFill>
              </a:rPr>
              <a:t>Three year look back option</a:t>
            </a:r>
            <a:endParaRPr lang="en-US" sz="1400" dirty="0">
              <a:solidFill>
                <a:srgbClr val="868786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26C9F0-7FEE-A749-9B8C-F07045D8B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quantification of the credit</a:t>
            </a:r>
          </a:p>
        </p:txBody>
      </p:sp>
    </p:spTree>
    <p:extLst>
      <p:ext uri="{BB962C8B-B14F-4D97-AF65-F5344CB8AC3E}">
        <p14:creationId xmlns:p14="http://schemas.microsoft.com/office/powerpoint/2010/main" val="16445861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0B84D4-FBBC-164A-B195-49E1D1AD6F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9362" y="1240221"/>
            <a:ext cx="7600703" cy="315301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900"/>
              </a:spcBef>
            </a:pPr>
            <a:r>
              <a:rPr lang="en-US" sz="1800" dirty="0">
                <a:solidFill>
                  <a:srgbClr val="C55E44"/>
                </a:solidFill>
              </a:rPr>
              <a:t>Different approaches and uses</a:t>
            </a:r>
          </a:p>
          <a:p>
            <a:pPr marL="285750" indent="-285750">
              <a:lnSpc>
                <a:spcPct val="15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868786"/>
                </a:solidFill>
              </a:rPr>
              <a:t>C Corps – tax rates changed for Bonus Out – prepaids can max out, R&amp;D can be a way to retain cash in the firm for contingencies with no tax cost</a:t>
            </a:r>
          </a:p>
          <a:p>
            <a:pPr marL="285750" indent="-285750">
              <a:lnSpc>
                <a:spcPct val="15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868786"/>
                </a:solidFill>
              </a:rPr>
              <a:t>S Corps/LLCs – Carry back 1 year and carry forward 20 years, personal orientation, passes through to shareholders</a:t>
            </a:r>
          </a:p>
          <a:p>
            <a:pPr marL="285750" indent="-285750">
              <a:lnSpc>
                <a:spcPct val="15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868786"/>
                </a:solidFill>
              </a:rPr>
              <a:t>Sales and M&amp;A value</a:t>
            </a:r>
            <a:endParaRPr lang="en-US" sz="1400" dirty="0">
              <a:solidFill>
                <a:srgbClr val="868786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26C9F0-7FEE-A749-9B8C-F07045D8B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 corps | s corps, llcs</a:t>
            </a:r>
          </a:p>
        </p:txBody>
      </p:sp>
    </p:spTree>
    <p:extLst>
      <p:ext uri="{BB962C8B-B14F-4D97-AF65-F5344CB8AC3E}">
        <p14:creationId xmlns:p14="http://schemas.microsoft.com/office/powerpoint/2010/main" val="35516879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6DE937-A8DA-3F45-8129-43DF3E2F30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4661" y="1664413"/>
            <a:ext cx="4689733" cy="1441069"/>
          </a:xfrm>
        </p:spPr>
        <p:txBody>
          <a:bodyPr/>
          <a:lstStyle/>
          <a:p>
            <a:endParaRPr lang="en-US" dirty="0">
              <a:solidFill>
                <a:srgbClr val="274659"/>
              </a:solidFill>
            </a:endParaRPr>
          </a:p>
          <a:p>
            <a:r>
              <a:rPr lang="en-US" dirty="0">
                <a:solidFill>
                  <a:srgbClr val="274659"/>
                </a:solidFill>
              </a:rPr>
              <a:t>Q&amp;A</a:t>
            </a:r>
            <a:endParaRPr lang="en-US" dirty="0">
              <a:solidFill>
                <a:srgbClr val="8687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050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033E537-2095-4E62-8EA9-5B6DEFF2FF94}"/>
              </a:ext>
            </a:extLst>
          </p:cNvPr>
          <p:cNvGraphicFramePr>
            <a:graphicFrameLocks noGrp="1"/>
          </p:cNvGraphicFramePr>
          <p:nvPr/>
        </p:nvGraphicFramePr>
        <p:xfrm>
          <a:off x="1579841" y="1112123"/>
          <a:ext cx="6096000" cy="101092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06856365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2753999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255241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Helvetica Light" panose="020B0403020202020204"/>
                        </a:rPr>
                        <a:t>National</a:t>
                      </a:r>
                    </a:p>
                  </a:txBody>
                  <a:tcPr>
                    <a:solidFill>
                      <a:srgbClr val="2746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Helvetica Light" panose="020B0403020202020204"/>
                        </a:rPr>
                        <a:t>Basis</a:t>
                      </a:r>
                    </a:p>
                  </a:txBody>
                  <a:tcPr>
                    <a:solidFill>
                      <a:srgbClr val="2746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Helvetica Light" panose="020B0403020202020204"/>
                        </a:rPr>
                        <a:t>Results</a:t>
                      </a:r>
                    </a:p>
                  </a:txBody>
                  <a:tcPr>
                    <a:solidFill>
                      <a:srgbClr val="2746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207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274659"/>
                          </a:solidFill>
                          <a:latin typeface="Helvetica Light" panose="020B0403020202020204"/>
                        </a:rPr>
                        <a:t>Licensed Engineering Firm with 16 offices across the U.S.A.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274659"/>
                          </a:solidFill>
                          <a:latin typeface="Helvetica Light" panose="020B0403020202020204"/>
                        </a:rPr>
                        <a:t>Specializes in engineering studies for tax strategies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274659"/>
                          </a:solidFill>
                          <a:latin typeface="Helvetica Light" panose="020B0403020202020204"/>
                        </a:rPr>
                        <a:t>Tremendous Revenue generated for ETS partners</a:t>
                      </a:r>
                      <a:endParaRPr lang="en-US" sz="1200" dirty="0">
                        <a:solidFill>
                          <a:srgbClr val="274659"/>
                        </a:solidFill>
                        <a:latin typeface="Helvetica Light" panose="020B040302020202020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32721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1CB0D90-076C-4EB2-A609-48EF0B79BA12}"/>
              </a:ext>
            </a:extLst>
          </p:cNvPr>
          <p:cNvGraphicFramePr>
            <a:graphicFrameLocks noGrp="1"/>
          </p:cNvGraphicFramePr>
          <p:nvPr/>
        </p:nvGraphicFramePr>
        <p:xfrm>
          <a:off x="1579841" y="2305354"/>
          <a:ext cx="6096000" cy="15595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4628723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255658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7781289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Helvetica Light" panose="020B0403020202020204"/>
                        </a:rPr>
                        <a:t>Achievements</a:t>
                      </a:r>
                    </a:p>
                  </a:txBody>
                  <a:tcPr>
                    <a:solidFill>
                      <a:srgbClr val="2746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Helvetica Light" panose="020B0403020202020204"/>
                        </a:rPr>
                        <a:t>Clients</a:t>
                      </a:r>
                    </a:p>
                  </a:txBody>
                  <a:tcPr>
                    <a:solidFill>
                      <a:srgbClr val="2746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Helvetica Light" panose="020B0403020202020204"/>
                        </a:rPr>
                        <a:t>Partners</a:t>
                      </a:r>
                    </a:p>
                  </a:txBody>
                  <a:tcPr>
                    <a:solidFill>
                      <a:srgbClr val="2746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779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274659"/>
                          </a:solidFill>
                          <a:latin typeface="Helvetica Light" panose="020B0403020202020204"/>
                        </a:rPr>
                        <a:t>ETS averages $24,500,00 in monthly refunds and tax benefits for architects, contractors and engineering firms involved in Public Building designs.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274659"/>
                          </a:solidFill>
                          <a:latin typeface="Helvetica Light" panose="020B0403020202020204"/>
                        </a:rPr>
                        <a:t>Clients include IKEA, JW Marriott, Boeing, Snowbird Ski Resort, Ford, BMW, Outback, top 100 CPA firms and Architectural firms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274659"/>
                          </a:solidFill>
                          <a:latin typeface="Helvetica Light" panose="020B0403020202020204"/>
                        </a:rPr>
                        <a:t>Tremendous Revenue generated for ETS partners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219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1064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07D36CC-8625-2249-B15A-A37A68D12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0961" y="2163086"/>
            <a:ext cx="6858000" cy="318052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4EE080-488E-EE41-B0F4-B4A612B72B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31520" y="3150065"/>
            <a:ext cx="5880959" cy="1747756"/>
          </a:xfrm>
        </p:spPr>
        <p:txBody>
          <a:bodyPr/>
          <a:lstStyle/>
          <a:p>
            <a:r>
              <a:rPr lang="en-US" dirty="0"/>
              <a:t>Geoff Kimmel</a:t>
            </a:r>
            <a:r>
              <a:rPr lang="en-US" dirty="0">
                <a:solidFill>
                  <a:srgbClr val="C55E44"/>
                </a:solidFill>
              </a:rPr>
              <a:t> | </a:t>
            </a:r>
            <a:r>
              <a:rPr lang="en-US" dirty="0"/>
              <a:t>609.915.1607</a:t>
            </a:r>
            <a:r>
              <a:rPr lang="en-US" dirty="0">
                <a:solidFill>
                  <a:srgbClr val="C55E44"/>
                </a:solidFill>
              </a:rPr>
              <a:t> | </a:t>
            </a:r>
            <a:r>
              <a:rPr lang="en-US" dirty="0">
                <a:hlinkClick r:id="rId2"/>
              </a:rPr>
              <a:t>gkimmel@engineeredtaxservices.com</a:t>
            </a:r>
            <a:endParaRPr lang="en-US" sz="800" dirty="0"/>
          </a:p>
          <a:p>
            <a:r>
              <a:rPr lang="en-US" dirty="0"/>
              <a:t> Mary Carter</a:t>
            </a:r>
            <a:r>
              <a:rPr lang="en-US" dirty="0">
                <a:solidFill>
                  <a:srgbClr val="C55E44"/>
                </a:solidFill>
              </a:rPr>
              <a:t> | </a:t>
            </a:r>
            <a:r>
              <a:rPr lang="en-US" dirty="0"/>
              <a:t>989.484.0537</a:t>
            </a:r>
            <a:r>
              <a:rPr lang="en-US" dirty="0">
                <a:solidFill>
                  <a:srgbClr val="C55E44"/>
                </a:solidFill>
              </a:rPr>
              <a:t> | </a:t>
            </a:r>
            <a:r>
              <a:rPr lang="en-US" dirty="0">
                <a:hlinkClick r:id="rId3"/>
              </a:rPr>
              <a:t>mcarter@engineeredtaxservices.com</a:t>
            </a:r>
            <a:endParaRPr lang="en-US" sz="800" dirty="0"/>
          </a:p>
          <a:p>
            <a:endParaRPr lang="en-US" dirty="0"/>
          </a:p>
          <a:p>
            <a:r>
              <a:rPr lang="en-US" dirty="0"/>
              <a:t>AIChE.org/membership/benefits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151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6DE937-A8DA-3F45-8129-43DF3E2F30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4661" y="1664413"/>
            <a:ext cx="4689733" cy="1441069"/>
          </a:xfrm>
        </p:spPr>
        <p:txBody>
          <a:bodyPr/>
          <a:lstStyle/>
          <a:p>
            <a:r>
              <a:rPr lang="en-US" dirty="0">
                <a:solidFill>
                  <a:srgbClr val="274659"/>
                </a:solidFill>
              </a:rPr>
              <a:t>presentation</a:t>
            </a:r>
            <a:br>
              <a:rPr lang="en-US" dirty="0">
                <a:solidFill>
                  <a:srgbClr val="274659"/>
                </a:solidFill>
              </a:rPr>
            </a:br>
            <a:r>
              <a:rPr lang="en-US" dirty="0">
                <a:solidFill>
                  <a:srgbClr val="868786"/>
                </a:solidFill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329080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0B84D4-FBBC-164A-B195-49E1D1AD6F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868786"/>
                </a:solidFill>
              </a:rPr>
              <a:t>AICHE Relationship</a:t>
            </a:r>
          </a:p>
          <a:p>
            <a:pPr marL="342900" indent="-3429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868786"/>
                </a:solidFill>
              </a:rPr>
              <a:t>Attributes of the Credit</a:t>
            </a:r>
          </a:p>
          <a:p>
            <a:pPr marL="342900" indent="-3429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868786"/>
                </a:solidFill>
              </a:rPr>
              <a:t>The PATH Act of 2015</a:t>
            </a:r>
          </a:p>
          <a:p>
            <a:pPr marL="342900" indent="-3429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868786"/>
                </a:solidFill>
              </a:rPr>
              <a:t>Qualifications of the Credit</a:t>
            </a:r>
          </a:p>
          <a:p>
            <a:pPr marL="342900" indent="-3429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868786"/>
                </a:solidFill>
              </a:rPr>
              <a:t>State Credits</a:t>
            </a:r>
          </a:p>
          <a:p>
            <a:pPr marL="342900" indent="-3429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868786"/>
                </a:solidFill>
              </a:rPr>
              <a:t>Industries that Qualify</a:t>
            </a:r>
          </a:p>
          <a:p>
            <a:pPr marL="342900" indent="-3429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868786"/>
                </a:solidFill>
              </a:rPr>
              <a:t>Quantification of the Credit</a:t>
            </a:r>
          </a:p>
          <a:p>
            <a:pPr marL="342900" indent="-3429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868786"/>
                </a:solidFill>
              </a:rPr>
              <a:t>Q&amp;A</a:t>
            </a:r>
            <a:endParaRPr lang="en-US" dirty="0">
              <a:solidFill>
                <a:srgbClr val="868786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26C9F0-7FEE-A749-9B8C-F07045D8B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365405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6DE937-A8DA-3F45-8129-43DF3E2F30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4661" y="1664413"/>
            <a:ext cx="4689733" cy="1441069"/>
          </a:xfrm>
        </p:spPr>
        <p:txBody>
          <a:bodyPr/>
          <a:lstStyle/>
          <a:p>
            <a:r>
              <a:rPr lang="en-US" dirty="0">
                <a:solidFill>
                  <a:srgbClr val="274659"/>
                </a:solidFill>
              </a:rPr>
              <a:t>AICHE</a:t>
            </a:r>
            <a:br>
              <a:rPr lang="en-US" dirty="0">
                <a:solidFill>
                  <a:srgbClr val="274659"/>
                </a:solidFill>
              </a:rPr>
            </a:br>
            <a:r>
              <a:rPr lang="en-US" dirty="0">
                <a:solidFill>
                  <a:srgbClr val="868786"/>
                </a:solidFill>
              </a:rPr>
              <a:t>relationship</a:t>
            </a:r>
          </a:p>
        </p:txBody>
      </p:sp>
    </p:spTree>
    <p:extLst>
      <p:ext uri="{BB962C8B-B14F-4D97-AF65-F5344CB8AC3E}">
        <p14:creationId xmlns:p14="http://schemas.microsoft.com/office/powerpoint/2010/main" val="4058796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0B84D4-FBBC-164A-B195-49E1D1AD6F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</a:pPr>
            <a:br>
              <a:rPr lang="en-US" sz="1800" dirty="0">
                <a:solidFill>
                  <a:srgbClr val="C55E44"/>
                </a:solidFill>
              </a:rPr>
            </a:br>
            <a:r>
              <a:rPr lang="en-US" sz="1800" b="1" i="1" dirty="0">
                <a:solidFill>
                  <a:srgbClr val="C55E44"/>
                </a:solidFill>
              </a:rPr>
              <a:t>We are not trying to replace your CPA or finance team, we collaborate with you and them</a:t>
            </a:r>
          </a:p>
          <a:p>
            <a:pPr marL="285750" indent="-28575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Educational Content</a:t>
            </a:r>
          </a:p>
          <a:p>
            <a:pPr marL="285750" indent="-28575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Create Awareness</a:t>
            </a:r>
          </a:p>
          <a:p>
            <a:pPr marL="285750" indent="-28575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Professional and Firm Development</a:t>
            </a:r>
          </a:p>
          <a:p>
            <a:pPr marL="285750" indent="-28575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A resource you can call on for advice/direction</a:t>
            </a:r>
          </a:p>
          <a:p>
            <a:pPr marL="285750" indent="-28575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Membership Benefit – IEEE Preferred Pricing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1400" dirty="0">
              <a:solidFill>
                <a:srgbClr val="868786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26C9F0-7FEE-A749-9B8C-F07045D8B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AICHE relationship</a:t>
            </a:r>
          </a:p>
        </p:txBody>
      </p:sp>
    </p:spTree>
    <p:extLst>
      <p:ext uri="{BB962C8B-B14F-4D97-AF65-F5344CB8AC3E}">
        <p14:creationId xmlns:p14="http://schemas.microsoft.com/office/powerpoint/2010/main" val="3557252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0B84D4-FBBC-164A-B195-49E1D1AD6F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1800"/>
              </a:spcBef>
            </a:pPr>
            <a:br>
              <a:rPr lang="en-US" sz="1000" dirty="0">
                <a:solidFill>
                  <a:srgbClr val="C55E44"/>
                </a:solidFill>
              </a:rPr>
            </a:br>
            <a:r>
              <a:rPr lang="en-US" sz="1800" b="1" i="1" dirty="0">
                <a:solidFill>
                  <a:srgbClr val="C55E44"/>
                </a:solidFill>
              </a:rPr>
              <a:t>If you are in the Chemical Engineering field, you already qualify for the R&amp;D Tax Credit through your normal business activities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26C9F0-7FEE-A749-9B8C-F07045D8B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YES, you do R&amp;D</a:t>
            </a:r>
          </a:p>
        </p:txBody>
      </p:sp>
    </p:spTree>
    <p:extLst>
      <p:ext uri="{BB962C8B-B14F-4D97-AF65-F5344CB8AC3E}">
        <p14:creationId xmlns:p14="http://schemas.microsoft.com/office/powerpoint/2010/main" val="3836195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F37B2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6329</TotalTime>
  <Words>2191</Words>
  <Application>Microsoft Office PowerPoint</Application>
  <PresentationFormat>On-screen Show (16:9)</PresentationFormat>
  <Paragraphs>156</Paragraphs>
  <Slides>40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Gill Sans</vt:lpstr>
      <vt:lpstr>Helvetica</vt:lpstr>
      <vt:lpstr>Helvetica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Summer Green</dc:creator>
  <cp:lastModifiedBy>Geoffrey  Kimmel</cp:lastModifiedBy>
  <cp:revision>211</cp:revision>
  <cp:lastPrinted>2021-04-15T21:09:59Z</cp:lastPrinted>
  <dcterms:created xsi:type="dcterms:W3CDTF">2021-03-11T16:46:32Z</dcterms:created>
  <dcterms:modified xsi:type="dcterms:W3CDTF">2021-10-11T17:56:43Z</dcterms:modified>
</cp:coreProperties>
</file>