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678" r:id="rId4"/>
    <p:sldMasterId id="2147483686" r:id="rId5"/>
  </p:sldMasterIdLst>
  <p:notesMasterIdLst>
    <p:notesMasterId r:id="rId45"/>
  </p:notesMasterIdLst>
  <p:sldIdLst>
    <p:sldId id="256" r:id="rId6"/>
    <p:sldId id="258" r:id="rId7"/>
    <p:sldId id="259" r:id="rId8"/>
    <p:sldId id="260" r:id="rId9"/>
    <p:sldId id="261" r:id="rId10"/>
    <p:sldId id="262" r:id="rId11"/>
    <p:sldId id="266" r:id="rId12"/>
    <p:sldId id="268" r:id="rId13"/>
    <p:sldId id="269" r:id="rId14"/>
    <p:sldId id="275" r:id="rId15"/>
    <p:sldId id="285" r:id="rId16"/>
    <p:sldId id="287" r:id="rId17"/>
    <p:sldId id="286" r:id="rId18"/>
    <p:sldId id="267" r:id="rId19"/>
    <p:sldId id="291" r:id="rId20"/>
    <p:sldId id="272" r:id="rId21"/>
    <p:sldId id="288" r:id="rId22"/>
    <p:sldId id="273" r:id="rId23"/>
    <p:sldId id="290" r:id="rId24"/>
    <p:sldId id="289" r:id="rId25"/>
    <p:sldId id="264" r:id="rId26"/>
    <p:sldId id="265" r:id="rId27"/>
    <p:sldId id="270" r:id="rId28"/>
    <p:sldId id="292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93" r:id="rId37"/>
    <p:sldId id="283" r:id="rId38"/>
    <p:sldId id="294" r:id="rId39"/>
    <p:sldId id="295" r:id="rId40"/>
    <p:sldId id="296" r:id="rId41"/>
    <p:sldId id="297" r:id="rId42"/>
    <p:sldId id="298" r:id="rId43"/>
    <p:sldId id="28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75339" autoAdjust="0"/>
  </p:normalViewPr>
  <p:slideViewPr>
    <p:cSldViewPr>
      <p:cViewPr varScale="1">
        <p:scale>
          <a:sx n="71" d="100"/>
          <a:sy n="71" d="100"/>
        </p:scale>
        <p:origin x="154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56FA0-CF56-43C5-84BD-8CA0E12A217A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055E7-F36D-4055-A0C9-4CC6CF093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09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5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6883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6459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3774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8969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365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4632"/>
            <a:ext cx="2971800" cy="457762"/>
          </a:xfrm>
          <a:prstGeom prst="rect">
            <a:avLst/>
          </a:prstGeom>
          <a:ln/>
        </p:spPr>
        <p:txBody>
          <a:bodyPr lIns="92046" tIns="46023" rIns="92046" bIns="46023"/>
          <a:lstStyle/>
          <a:p>
            <a:r>
              <a:rPr lang="en-US"/>
              <a:t>41st Separation and Purification Gordon Research Conference. August, 1998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4632"/>
            <a:ext cx="2971800" cy="457762"/>
          </a:xfrm>
          <a:prstGeom prst="rect">
            <a:avLst/>
          </a:prstGeom>
          <a:ln/>
        </p:spPr>
        <p:txBody>
          <a:bodyPr lIns="92046" tIns="46023" rIns="92046" bIns="46023"/>
          <a:lstStyle/>
          <a:p>
            <a:fld id="{11EAECC3-9A26-42D1-9C9E-D5C50FB7CAED}" type="slidenum">
              <a:rPr lang="en-US"/>
              <a:pPr/>
              <a:t>32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99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4927"/>
            <a:ext cx="2971800" cy="457512"/>
          </a:xfrm>
          <a:prstGeom prst="rect">
            <a:avLst/>
          </a:prstGeom>
          <a:ln/>
        </p:spPr>
        <p:txBody>
          <a:bodyPr lIns="90567" tIns="45283" rIns="90567" bIns="45283"/>
          <a:lstStyle/>
          <a:p>
            <a:fld id="{84EA1C46-3579-444C-BD61-6A4625329DA8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6000" cy="4572000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5943600" cy="3124512"/>
          </a:xfrm>
        </p:spPr>
        <p:txBody>
          <a:bodyPr/>
          <a:lstStyle/>
          <a:p>
            <a:r>
              <a:rPr lang="en-US" dirty="0"/>
              <a:t>Design 1: Example presented by </a:t>
            </a:r>
            <a:r>
              <a:rPr lang="en-US" dirty="0" err="1"/>
              <a:t>Barbosa</a:t>
            </a:r>
            <a:r>
              <a:rPr lang="en-US" dirty="0"/>
              <a:t> and Doherty, 1988.  This column produces methyl acetate as a distillate, but uses an excess of acetic acid and therefore has a bottoms stream of water and acetic acid</a:t>
            </a:r>
          </a:p>
          <a:p>
            <a:endParaRPr lang="en-US" dirty="0"/>
          </a:p>
          <a:p>
            <a:r>
              <a:rPr lang="en-US" dirty="0"/>
              <a:t>Design 2.  This is the conceptual starting point for the Eastman column.  The common interpretation of the Eastman column is to react to the Methanol/Methyl acetate azeotrope and then put an extractive section on the top of the column to force the methanol down.</a:t>
            </a:r>
          </a:p>
          <a:p>
            <a:endParaRPr lang="en-US" dirty="0"/>
          </a:p>
          <a:p>
            <a:r>
              <a:rPr lang="en-US" dirty="0"/>
              <a:t>Design 3. This is an equilibrium version of the Eastman column.  However, we find that the extractive section is a separation between methyl acetate and acetic acid.  We realized this design was possible when doing a two-feed version of Design 2, and found that the middle trajectories reached the methyl acetate - acetic acid edge</a:t>
            </a:r>
          </a:p>
        </p:txBody>
      </p:sp>
    </p:spTree>
    <p:extLst>
      <p:ext uri="{BB962C8B-B14F-4D97-AF65-F5344CB8AC3E}">
        <p14:creationId xmlns:p14="http://schemas.microsoft.com/office/powerpoint/2010/main" val="2729946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lIns="91432" tIns="45716" rIns="91432" bIns="45716"/>
          <a:lstStyle/>
          <a:p>
            <a:fld id="{A674BBA7-2207-4550-9BC9-2210E562177A}" type="slidenum">
              <a:rPr lang="en-US"/>
              <a:pPr/>
              <a:t>38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4572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846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92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88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14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60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08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030E4E-5093-4CEB-B384-8686629816B0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3455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6292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854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muted red 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3124200"/>
            <a:ext cx="5410200" cy="2365375"/>
          </a:xfrm>
        </p:spPr>
        <p:txBody>
          <a:bodyPr anchor="t"/>
          <a:lstStyle>
            <a:lvl1pPr algn="l">
              <a:defRPr sz="3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715000"/>
            <a:ext cx="6400800" cy="914400"/>
          </a:xfrm>
        </p:spPr>
        <p:txBody>
          <a:bodyPr anchor="b"/>
          <a:lstStyle>
            <a:lvl1pPr marL="0" indent="0" algn="r">
              <a:buFont typeface="Wingdings" pitchFamily="2" charset="2"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Eastman_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81000"/>
            <a:ext cx="2404872" cy="359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0530125-3B9D-4754-B4DD-00612549881A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5DD5-AE84-45AA-A502-9BE90020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B24652F-BC7F-4ABA-B8DD-6F79A8774A14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5DD5-AE84-45AA-A502-9BE90020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3891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3891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F740995-B2D4-4AEC-9F81-EA5B3A11747C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5DD5-AE84-45AA-A502-9BE90020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80644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muted red 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3124200"/>
            <a:ext cx="5410200" cy="2365375"/>
          </a:xfrm>
        </p:spPr>
        <p:txBody>
          <a:bodyPr anchor="t"/>
          <a:lstStyle>
            <a:lvl1pPr algn="l">
              <a:defRPr sz="3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715000"/>
            <a:ext cx="6400800" cy="914400"/>
          </a:xfrm>
        </p:spPr>
        <p:txBody>
          <a:bodyPr anchor="b"/>
          <a:lstStyle>
            <a:lvl1pPr marL="0" indent="0" algn="r">
              <a:buFont typeface="Wingdings" pitchFamily="2" charset="2"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Eastman_P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7000" y="381000"/>
            <a:ext cx="2404872" cy="359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/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ted re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286000"/>
            <a:ext cx="8229600" cy="18288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5867400"/>
            <a:ext cx="4343400" cy="762000"/>
          </a:xfrm>
        </p:spPr>
        <p:txBody>
          <a:bodyPr anchor="b">
            <a:normAutofit/>
          </a:bodyPr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27EB1A6-931F-466A-BC53-F534C813EBCA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DA2-B1ED-4EAA-B1BA-A44A833BE5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8766ECA-1C76-42C8-9893-2F89D23E9B82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DA2-B1ED-4EAA-B1BA-A44A833BE5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88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88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27EB1A6-931F-466A-BC53-F534C813EBCA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DA2-B1ED-4EAA-B1BA-A44A833BE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muted red 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3124200"/>
            <a:ext cx="5410200" cy="2365375"/>
          </a:xfrm>
        </p:spPr>
        <p:txBody>
          <a:bodyPr anchor="t"/>
          <a:lstStyle>
            <a:lvl1pPr algn="l">
              <a:defRPr sz="3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715000"/>
            <a:ext cx="6400800" cy="914400"/>
          </a:xfrm>
        </p:spPr>
        <p:txBody>
          <a:bodyPr anchor="b"/>
          <a:lstStyle>
            <a:lvl1pPr marL="0" indent="0" algn="r">
              <a:buFont typeface="Wingdings" pitchFamily="2" charset="2"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Eastman_P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7000" y="381000"/>
            <a:ext cx="2404872" cy="359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/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ted re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286000"/>
            <a:ext cx="8229600" cy="18288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5867400"/>
            <a:ext cx="4343400" cy="762000"/>
          </a:xfrm>
        </p:spPr>
        <p:txBody>
          <a:bodyPr anchor="b">
            <a:normAutofit/>
          </a:bodyPr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/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ted r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286000"/>
            <a:ext cx="8229600" cy="18288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5867400"/>
            <a:ext cx="4343400" cy="762000"/>
          </a:xfrm>
        </p:spPr>
        <p:txBody>
          <a:bodyPr anchor="b">
            <a:normAutofit/>
          </a:bodyPr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2D13010-0920-4B4A-AD59-1D8B27921F32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B38B-01D2-4BC5-8B39-607CAF1D87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2D13010-0920-4B4A-AD59-1D8B27921F32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B38B-01D2-4BC5-8B39-607CAF1D87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38600" cy="43891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645152" y="1828800"/>
            <a:ext cx="4038600" cy="43891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2D13010-0920-4B4A-AD59-1D8B27921F32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B38B-01D2-4BC5-8B39-607CAF1D87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muted red 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3124200"/>
            <a:ext cx="5410200" cy="2365375"/>
          </a:xfrm>
        </p:spPr>
        <p:txBody>
          <a:bodyPr anchor="t"/>
          <a:lstStyle>
            <a:lvl1pPr algn="l">
              <a:defRPr sz="3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715000"/>
            <a:ext cx="6400800" cy="914400"/>
          </a:xfrm>
        </p:spPr>
        <p:txBody>
          <a:bodyPr anchor="b"/>
          <a:lstStyle>
            <a:lvl1pPr marL="0" indent="0" algn="r">
              <a:buFont typeface="Wingdings" pitchFamily="2" charset="2"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Eastman_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81000"/>
            <a:ext cx="2404872" cy="35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21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/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ted re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286000"/>
            <a:ext cx="8229600" cy="18288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5867400"/>
            <a:ext cx="4343400" cy="762000"/>
          </a:xfrm>
        </p:spPr>
        <p:txBody>
          <a:bodyPr anchor="b">
            <a:normAutofit/>
          </a:bodyPr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236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64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FB24DB-86A1-40F9-AED2-FCBF23A3676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"/>
          </p:nvPr>
        </p:nvSpPr>
        <p:spPr>
          <a:xfrm>
            <a:off x="100584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F5EFB66-69C8-4F55-8ABD-C8ED978B4747}" type="datetimeFigureOut">
              <a:rPr lang="en-US" smtClean="0">
                <a:solidFill>
                  <a:srgbClr val="FFFFFF"/>
                </a:solidFill>
              </a:rPr>
              <a:pPr/>
              <a:t>11/17/2015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6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64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FB24DB-86A1-40F9-AED2-FCBF23A3676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88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88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2"/>
          </p:nvPr>
        </p:nvSpPr>
        <p:spPr>
          <a:xfrm>
            <a:off x="100584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F5EFB66-69C8-4F55-8ABD-C8ED978B4747}" type="datetimeFigureOut">
              <a:rPr lang="en-US" smtClean="0">
                <a:solidFill>
                  <a:srgbClr val="FFFFFF"/>
                </a:solidFill>
              </a:rPr>
              <a:pPr/>
              <a:t>11/17/2015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33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64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FB24DB-86A1-40F9-AED2-FCBF23A3676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"/>
          </p:nvPr>
        </p:nvSpPr>
        <p:spPr>
          <a:xfrm>
            <a:off x="100584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F5EFB66-69C8-4F55-8ABD-C8ED978B4747}" type="datetimeFigureOut">
              <a:rPr lang="en-US" smtClean="0">
                <a:solidFill>
                  <a:srgbClr val="FFFFFF"/>
                </a:solidFill>
              </a:rPr>
              <a:pPr/>
              <a:t>11/17/2015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39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C1CC5F-A4C2-4BE1-9628-6FE924C9E40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C1CC5F-A4C2-4BE1-9628-6FE924C9E4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88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88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2"/>
          </p:nvPr>
        </p:nvSpPr>
        <p:spPr>
          <a:xfrm>
            <a:off x="100584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E0A6DA8-9665-4328-920B-253F104247B9}" type="datetimeFigureOut">
              <a:rPr lang="en-US" smtClean="0"/>
              <a:t>11/17/2015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C1CC5F-A4C2-4BE1-9628-6FE924C9E4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"/>
          </p:nvPr>
        </p:nvSpPr>
        <p:spPr>
          <a:xfrm>
            <a:off x="100584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E0A6DA8-9665-4328-920B-253F104247B9}" type="datetimeFigureOut">
              <a:rPr lang="en-US" smtClean="0"/>
              <a:t>11/17/2015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5840" y="6356350"/>
            <a:ext cx="1371600" cy="365125"/>
          </a:xfrm>
          <a:prstGeom prst="rect">
            <a:avLst/>
          </a:prstGeom>
        </p:spPr>
        <p:txBody>
          <a:bodyPr/>
          <a:lstStyle/>
          <a:p>
            <a:fld id="{3DA2556F-5E75-4E8B-ADAD-92B06E66F14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E143-173C-4951-8A39-A33217D93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8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05840" y="6356350"/>
            <a:ext cx="1371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B28EF-2E38-417B-8817-DD1F4D903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9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muted red 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3124200"/>
            <a:ext cx="5410200" cy="2365375"/>
          </a:xfrm>
        </p:spPr>
        <p:txBody>
          <a:bodyPr anchor="t"/>
          <a:lstStyle>
            <a:lvl1pPr algn="l">
              <a:defRPr sz="3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715000"/>
            <a:ext cx="6400800" cy="914400"/>
          </a:xfrm>
        </p:spPr>
        <p:txBody>
          <a:bodyPr anchor="b"/>
          <a:lstStyle>
            <a:lvl1pPr marL="0" indent="0" algn="r">
              <a:buFont typeface="Wingdings" pitchFamily="2" charset="2"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Eastman_P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7000" y="381000"/>
            <a:ext cx="2404872" cy="359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/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ted re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286000"/>
            <a:ext cx="8229600" cy="18288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5867400"/>
            <a:ext cx="4343400" cy="762000"/>
          </a:xfrm>
        </p:spPr>
        <p:txBody>
          <a:bodyPr anchor="b">
            <a:normAutofit/>
          </a:bodyPr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muted red smal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238750"/>
            <a:ext cx="9144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599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4952" y="635635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2C1CC5F-A4C2-4BE1-9628-6FE924C9E40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Eastman_PNG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4394" y="6382512"/>
            <a:ext cx="1673352" cy="2498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4" r:id="rId6"/>
    <p:sldLayoutId id="2147483685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64646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2575" indent="-28257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2400" kern="1200">
          <a:solidFill>
            <a:srgbClr val="646464"/>
          </a:solidFill>
          <a:latin typeface="+mn-lt"/>
          <a:ea typeface="+mn-ea"/>
          <a:cs typeface="+mn-cs"/>
        </a:defRPr>
      </a:lvl1pPr>
      <a:lvl2pPr marL="684213" indent="-227013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2000" kern="1200">
          <a:solidFill>
            <a:srgbClr val="6464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1800" kern="1200">
          <a:solidFill>
            <a:srgbClr val="646464"/>
          </a:solidFill>
          <a:latin typeface="+mn-lt"/>
          <a:ea typeface="+mn-ea"/>
          <a:cs typeface="+mn-cs"/>
        </a:defRPr>
      </a:lvl3pPr>
      <a:lvl4pPr marL="1546225" indent="-17462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1600" kern="1200">
          <a:solidFill>
            <a:srgbClr val="6464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–"/>
        <a:defRPr sz="160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muted red sm sect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267075"/>
            <a:ext cx="91440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80644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599"/>
            <a:ext cx="8229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4952" y="635635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EB99C6A-590F-4B6F-8AF9-07DEF4CEE29C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3545DD5-AE84-45AA-A502-9BE900205D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Eastman_PN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178" y="381000"/>
            <a:ext cx="1673352" cy="2498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64646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2575" indent="-28257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2400" kern="1200">
          <a:solidFill>
            <a:srgbClr val="646464"/>
          </a:solidFill>
          <a:latin typeface="+mn-lt"/>
          <a:ea typeface="+mn-ea"/>
          <a:cs typeface="+mn-cs"/>
        </a:defRPr>
      </a:lvl1pPr>
      <a:lvl2pPr marL="684213" indent="-227013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2000" kern="1200">
          <a:solidFill>
            <a:srgbClr val="6464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1800" kern="1200">
          <a:solidFill>
            <a:srgbClr val="646464"/>
          </a:solidFill>
          <a:latin typeface="+mn-lt"/>
          <a:ea typeface="+mn-ea"/>
          <a:cs typeface="+mn-cs"/>
        </a:defRPr>
      </a:lvl3pPr>
      <a:lvl4pPr marL="1546225" indent="-17462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1600" kern="1200">
          <a:solidFill>
            <a:srgbClr val="6464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–"/>
        <a:defRPr sz="160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mall gra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80644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4952" y="635635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B56105F-1641-4CF5-88B0-52F6CDC9EBEA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5042DA2-B1ED-4EAA-B1BA-A44A833BE5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Eastman_PN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178" y="381000"/>
            <a:ext cx="1673352" cy="2498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64646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2575" indent="-28257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2400" kern="1200">
          <a:solidFill>
            <a:srgbClr val="646464"/>
          </a:solidFill>
          <a:latin typeface="+mn-lt"/>
          <a:ea typeface="+mn-ea"/>
          <a:cs typeface="+mn-cs"/>
        </a:defRPr>
      </a:lvl1pPr>
      <a:lvl2pPr marL="684213" indent="-227013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2000" kern="1200">
          <a:solidFill>
            <a:srgbClr val="6464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1800" kern="1200">
          <a:solidFill>
            <a:srgbClr val="646464"/>
          </a:solidFill>
          <a:latin typeface="+mn-lt"/>
          <a:ea typeface="+mn-ea"/>
          <a:cs typeface="+mn-cs"/>
        </a:defRPr>
      </a:lvl3pPr>
      <a:lvl4pPr marL="1546225" indent="-17462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1600" kern="1200">
          <a:solidFill>
            <a:srgbClr val="6464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–"/>
        <a:defRPr sz="160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muted red top smal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4952" y="635635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2D13010-0920-4B4A-AD59-1D8B27921F32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C2FB38B-01D2-4BC5-8B39-607CAF1D87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Eastman_PN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178" y="381000"/>
            <a:ext cx="1673352" cy="2498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64646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2575" indent="-28257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2400" kern="1200">
          <a:solidFill>
            <a:srgbClr val="646464"/>
          </a:solidFill>
          <a:latin typeface="+mn-lt"/>
          <a:ea typeface="+mn-ea"/>
          <a:cs typeface="+mn-cs"/>
        </a:defRPr>
      </a:lvl1pPr>
      <a:lvl2pPr marL="684213" indent="-227013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2000" kern="1200">
          <a:solidFill>
            <a:srgbClr val="6464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1800" kern="1200">
          <a:solidFill>
            <a:srgbClr val="646464"/>
          </a:solidFill>
          <a:latin typeface="+mn-lt"/>
          <a:ea typeface="+mn-ea"/>
          <a:cs typeface="+mn-cs"/>
        </a:defRPr>
      </a:lvl3pPr>
      <a:lvl4pPr marL="1546225" indent="-17462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1600" kern="1200">
          <a:solidFill>
            <a:srgbClr val="6464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–"/>
        <a:defRPr sz="160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muted red smal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238750"/>
            <a:ext cx="9144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599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4952" y="635635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646464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5FB24DB-86A1-40F9-AED2-FCBF23A3676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Eastman_PN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4394" y="6382512"/>
            <a:ext cx="1673352" cy="249841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00584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F5EFB66-69C8-4F55-8ABD-C8ED978B4747}" type="datetimeFigureOut">
              <a:rPr lang="en-US" smtClean="0">
                <a:solidFill>
                  <a:srgbClr val="FFFFFF"/>
                </a:solidFill>
              </a:rPr>
              <a:pPr/>
              <a:t>11/17/2015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64646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2575" indent="-28257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2400" kern="1200">
          <a:solidFill>
            <a:srgbClr val="646464"/>
          </a:solidFill>
          <a:latin typeface="+mn-lt"/>
          <a:ea typeface="+mn-ea"/>
          <a:cs typeface="+mn-cs"/>
        </a:defRPr>
      </a:lvl1pPr>
      <a:lvl2pPr marL="684213" indent="-227013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2000" kern="1200">
          <a:solidFill>
            <a:srgbClr val="6464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1800" kern="1200">
          <a:solidFill>
            <a:srgbClr val="646464"/>
          </a:solidFill>
          <a:latin typeface="+mn-lt"/>
          <a:ea typeface="+mn-ea"/>
          <a:cs typeface="+mn-cs"/>
        </a:defRPr>
      </a:lvl3pPr>
      <a:lvl4pPr marL="1546225" indent="-17462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1600" kern="1200">
          <a:solidFill>
            <a:srgbClr val="6464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–"/>
        <a:defRPr sz="160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Reactive Distillation:</a:t>
            </a:r>
            <a:br>
              <a:rPr lang="en-US" dirty="0" smtClean="0"/>
            </a:br>
            <a:r>
              <a:rPr lang="en-US" dirty="0" smtClean="0"/>
              <a:t>What, why, and how?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Bob Huss</a:t>
            </a:r>
          </a:p>
          <a:p>
            <a:r>
              <a:rPr lang="en-US" dirty="0" smtClean="0"/>
              <a:t>East Tennessee AICHE Seminar Program</a:t>
            </a:r>
          </a:p>
          <a:p>
            <a:r>
              <a:rPr lang="en-US" dirty="0" smtClean="0"/>
              <a:t>November 17,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05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Reactive distillation literature </a:t>
            </a:r>
            <a:r>
              <a:rPr lang="en-US" sz="1800" dirty="0" smtClean="0"/>
              <a:t>(via Web of Science)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7467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8877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05200" y="1676400"/>
            <a:ext cx="9669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Patents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32200" y="3962400"/>
            <a:ext cx="9156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Papers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6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Catalytic Internals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CDTECH – structured “bales” with catalyst in cloth pockets placed on trays</a:t>
            </a:r>
          </a:p>
        </p:txBody>
      </p:sp>
      <p:pic>
        <p:nvPicPr>
          <p:cNvPr id="4" name="Picture 4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219509"/>
            <a:ext cx="3810000" cy="1857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3619619"/>
            <a:ext cx="2438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Dautzenburg</a:t>
            </a:r>
            <a:r>
              <a:rPr lang="en-US" sz="1400" dirty="0" smtClean="0"/>
              <a:t> and </a:t>
            </a:r>
            <a:r>
              <a:rPr lang="en-US" sz="1400" dirty="0" err="1" smtClean="0"/>
              <a:t>Mukherjee</a:t>
            </a:r>
            <a:r>
              <a:rPr lang="en-US" sz="1400" dirty="0" smtClean="0"/>
              <a:t>, </a:t>
            </a:r>
            <a:r>
              <a:rPr lang="en-US" sz="1400" dirty="0" err="1" smtClean="0"/>
              <a:t>Chem</a:t>
            </a:r>
            <a:r>
              <a:rPr lang="en-US" sz="1400" dirty="0" smtClean="0"/>
              <a:t> Eng </a:t>
            </a:r>
            <a:r>
              <a:rPr lang="en-US" sz="1400" dirty="0" err="1" smtClean="0"/>
              <a:t>Sci</a:t>
            </a:r>
            <a:r>
              <a:rPr lang="en-US" sz="1400" dirty="0" smtClean="0"/>
              <a:t>, </a:t>
            </a:r>
            <a:r>
              <a:rPr lang="en-US" sz="1400" b="1" dirty="0" smtClean="0"/>
              <a:t>56</a:t>
            </a:r>
            <a:r>
              <a:rPr lang="en-US" sz="1400" dirty="0" smtClean="0"/>
              <a:t>, </a:t>
            </a:r>
            <a:r>
              <a:rPr lang="en-US" sz="1400" dirty="0" err="1" smtClean="0"/>
              <a:t>vol</a:t>
            </a:r>
            <a:r>
              <a:rPr lang="en-US" sz="1400" dirty="0" smtClean="0"/>
              <a:t> 2, Jan, 2001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26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Catalytic Internals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Sulzer</a:t>
            </a:r>
            <a:r>
              <a:rPr lang="en-US" dirty="0" smtClean="0"/>
              <a:t> </a:t>
            </a:r>
            <a:r>
              <a:rPr lang="en-US" dirty="0" err="1" smtClean="0"/>
              <a:t>Katapak</a:t>
            </a:r>
            <a:r>
              <a:rPr lang="en-US" dirty="0" smtClean="0"/>
              <a:t>-S – catalyst sandwiched between corrugated sheets of wire gauze structured packing</a:t>
            </a:r>
            <a:endParaRPr lang="en-US" dirty="0"/>
          </a:p>
        </p:txBody>
      </p:sp>
      <p:pic>
        <p:nvPicPr>
          <p:cNvPr id="4" name="Picture 3" descr="06002701-7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2686050" cy="291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PIC00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224213" cy="279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1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Reactive Distillation Applications in 2Ks?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500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CDTECH has licensed over 146 </a:t>
            </a:r>
            <a:r>
              <a:rPr lang="en-US" dirty="0" err="1" smtClean="0"/>
              <a:t>commerical</a:t>
            </a:r>
            <a:r>
              <a:rPr lang="en-US" dirty="0" smtClean="0"/>
              <a:t> scale processes </a:t>
            </a:r>
          </a:p>
          <a:p>
            <a:pPr lvl="1"/>
            <a:r>
              <a:rPr lang="en-US" dirty="0" smtClean="0"/>
              <a:t>69 in ethers (MTBE, TAME, ETBE)</a:t>
            </a:r>
          </a:p>
          <a:p>
            <a:pPr lvl="1"/>
            <a:r>
              <a:rPr lang="en-US" dirty="0" smtClean="0"/>
              <a:t>50 in </a:t>
            </a:r>
            <a:r>
              <a:rPr lang="en-US" dirty="0" err="1" smtClean="0"/>
              <a:t>hydrodesulfurization</a:t>
            </a:r>
            <a:endParaRPr lang="en-US" dirty="0" smtClean="0"/>
          </a:p>
          <a:p>
            <a:pPr lvl="1"/>
            <a:r>
              <a:rPr lang="en-US" dirty="0" smtClean="0"/>
              <a:t>3 in isobutylene production from C4 stream</a:t>
            </a:r>
          </a:p>
          <a:p>
            <a:pPr lvl="1"/>
            <a:r>
              <a:rPr lang="en-US" dirty="0" smtClean="0"/>
              <a:t>3 in ethyl benzene</a:t>
            </a:r>
          </a:p>
          <a:p>
            <a:r>
              <a:rPr lang="en-US" dirty="0" err="1" smtClean="0"/>
              <a:t>Sulzer</a:t>
            </a:r>
            <a:r>
              <a:rPr lang="en-US" dirty="0" smtClean="0"/>
              <a:t> claims licenses in:</a:t>
            </a:r>
          </a:p>
          <a:p>
            <a:pPr lvl="1"/>
            <a:r>
              <a:rPr lang="en-US" dirty="0" smtClean="0"/>
              <a:t>Ethyl, butyl and methyl acetate</a:t>
            </a:r>
          </a:p>
          <a:p>
            <a:pPr lvl="1"/>
            <a:r>
              <a:rPr lang="en-US" dirty="0" smtClean="0"/>
              <a:t>Hydrolysis of methyl acetate</a:t>
            </a:r>
          </a:p>
          <a:p>
            <a:pPr lvl="1"/>
            <a:r>
              <a:rPr lang="en-US" dirty="0" smtClean="0"/>
              <a:t>Synthesis of </a:t>
            </a:r>
            <a:r>
              <a:rPr lang="en-US" dirty="0" err="1" smtClean="0"/>
              <a:t>methylal</a:t>
            </a:r>
            <a:endParaRPr lang="en-US" dirty="0" smtClean="0"/>
          </a:p>
          <a:p>
            <a:pPr lvl="1"/>
            <a:r>
              <a:rPr lang="en-US" dirty="0" smtClean="0"/>
              <a:t>Removal of methanol from formaldehyde</a:t>
            </a:r>
          </a:p>
          <a:p>
            <a:pPr lvl="1"/>
            <a:r>
              <a:rPr lang="en-US" dirty="0" smtClean="0"/>
              <a:t>Fatty acid esters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6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Design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fontAlgn="base" hangingPunct="0"/>
            <a:r>
              <a:rPr lang="en-US" b="1" dirty="0">
                <a:solidFill>
                  <a:schemeClr val="tx1"/>
                </a:solidFill>
              </a:rPr>
              <a:t>Hoyme </a:t>
            </a:r>
            <a:r>
              <a:rPr lang="en-US" b="1" dirty="0" smtClean="0">
                <a:solidFill>
                  <a:schemeClr val="tx1"/>
                </a:solidFill>
              </a:rPr>
              <a:t>2004: initial screening</a:t>
            </a:r>
            <a:endParaRPr lang="en-US" sz="24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0" fontAlgn="base" hangingPunct="0"/>
            <a:r>
              <a: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Doherty and Malone: feasibility, design</a:t>
            </a:r>
            <a:endParaRPr lang="en-US" sz="2400" dirty="0" smtClean="0"/>
          </a:p>
          <a:p>
            <a:pPr rtl="0" eaLnBrk="0" fontAlgn="base" hangingPunct="0"/>
            <a:r>
              <a:rPr lang="en-US" sz="24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Hauan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Lee, Westerberg: phenomenon based approach, graphical techniques</a:t>
            </a:r>
            <a:endParaRPr lang="en-US" dirty="0" smtClean="0"/>
          </a:p>
          <a:p>
            <a:pPr rtl="0" eaLnBrk="0" fontAlgn="base" hangingPunct="0"/>
            <a:r>
              <a: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Optimization methods (several) </a:t>
            </a:r>
            <a:endParaRPr lang="en-US" dirty="0" smtClean="0"/>
          </a:p>
          <a:p>
            <a:pPr rtl="0" eaLnBrk="0" fontAlgn="base" hangingPunct="0"/>
            <a:r>
              <a:rPr lang="en-US" sz="24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Subawalla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Fair (Heuristics to go from concept to column)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0" fontAlgn="base" hangingPunct="0"/>
            <a:r>
              <a:rPr lang="en-US" dirty="0" smtClean="0"/>
              <a:t>Useful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/>
            <a:r>
              <a:rPr lang="en-US" dirty="0" smtClean="0"/>
              <a:t>Good Review Papers</a:t>
            </a:r>
          </a:p>
          <a:p>
            <a:pPr lvl="1"/>
            <a:r>
              <a:rPr lang="en-US" dirty="0" smtClean="0"/>
              <a:t>Taylor, R., Krishna, R. (2000). “Review: Modeling reactive distillation.” </a:t>
            </a:r>
            <a:r>
              <a:rPr lang="en-US" i="1" dirty="0" smtClean="0"/>
              <a:t>Chem. Eng. Sci., </a:t>
            </a:r>
            <a:r>
              <a:rPr lang="en-US" b="1" dirty="0" smtClean="0"/>
              <a:t>55</a:t>
            </a:r>
            <a:r>
              <a:rPr lang="en-US" i="1" dirty="0" smtClean="0"/>
              <a:t>, </a:t>
            </a:r>
            <a:r>
              <a:rPr lang="en-US" dirty="0" smtClean="0"/>
              <a:t>5183–5229.</a:t>
            </a:r>
          </a:p>
          <a:p>
            <a:pPr lvl="1"/>
            <a:r>
              <a:rPr lang="en-US" dirty="0" smtClean="0"/>
              <a:t>Malone, M. F., Doherty, M. F. (2000). “Reactive distillation”. </a:t>
            </a:r>
            <a:r>
              <a:rPr lang="en-US" i="1" dirty="0" smtClean="0"/>
              <a:t>I &amp; EC Res</a:t>
            </a:r>
            <a:r>
              <a:rPr lang="en-US" dirty="0" smtClean="0"/>
              <a:t>. , </a:t>
            </a:r>
            <a:r>
              <a:rPr lang="en-US" b="1" dirty="0" smtClean="0"/>
              <a:t>39</a:t>
            </a:r>
            <a:r>
              <a:rPr lang="en-US" dirty="0" smtClean="0"/>
              <a:t>, 3953–3957.</a:t>
            </a:r>
          </a:p>
          <a:p>
            <a:pPr lvl="1"/>
            <a:r>
              <a:rPr lang="en-US" dirty="0" smtClean="0"/>
              <a:t>Almeida-Rivera, C.P. et al. (2004) “Designing reactive distillation processes: present and future” </a:t>
            </a:r>
            <a:r>
              <a:rPr lang="en-US" i="1" dirty="0" smtClean="0"/>
              <a:t>Comp. &amp; Chem. Eng</a:t>
            </a:r>
            <a:r>
              <a:rPr lang="en-US" dirty="0" smtClean="0"/>
              <a:t>. </a:t>
            </a:r>
            <a:r>
              <a:rPr lang="en-US" b="1" dirty="0" smtClean="0"/>
              <a:t>28</a:t>
            </a:r>
            <a:r>
              <a:rPr lang="en-US" dirty="0" smtClean="0"/>
              <a:t> 1997-2020</a:t>
            </a:r>
          </a:p>
          <a:p>
            <a:r>
              <a:rPr lang="en-US" dirty="0" smtClean="0"/>
              <a:t>Books</a:t>
            </a:r>
          </a:p>
          <a:p>
            <a:pPr lvl="1"/>
            <a:r>
              <a:rPr lang="en-US" u="sng" dirty="0" smtClean="0"/>
              <a:t>Reactive Distillation: Status and Future Directions</a:t>
            </a:r>
            <a:r>
              <a:rPr lang="en-US" dirty="0" smtClean="0"/>
              <a:t>, </a:t>
            </a:r>
            <a:r>
              <a:rPr lang="en-US" dirty="0" err="1" smtClean="0"/>
              <a:t>Sundmacher</a:t>
            </a:r>
            <a:r>
              <a:rPr lang="en-US" dirty="0" smtClean="0"/>
              <a:t>, K. and </a:t>
            </a:r>
            <a:r>
              <a:rPr lang="en-US" dirty="0" err="1" smtClean="0"/>
              <a:t>Kienle</a:t>
            </a:r>
            <a:r>
              <a:rPr lang="en-US" dirty="0" smtClean="0"/>
              <a:t>, A. Editors, Wiley, 2003</a:t>
            </a:r>
          </a:p>
          <a:p>
            <a:pPr lvl="1"/>
            <a:r>
              <a:rPr lang="en-US" dirty="0" smtClean="0"/>
              <a:t>Reactive Distillation Design and Control, </a:t>
            </a:r>
            <a:r>
              <a:rPr lang="en-US" dirty="0" err="1" smtClean="0"/>
              <a:t>Luyben</a:t>
            </a:r>
            <a:r>
              <a:rPr lang="en-US" dirty="0" smtClean="0"/>
              <a:t> W.L. and Yu C., Wiley,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36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85900"/>
            <a:ext cx="6248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endParaRPr lang="en-US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086B7B-4B48-4E3B-9B40-CF011D45DF2D}" type="slidenum">
              <a:rPr lang="en-US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3600" dirty="0" smtClean="0">
                <a:solidFill>
                  <a:srgbClr val="646464"/>
                </a:solidFill>
                <a:effectLst/>
                <a:latin typeface="Arial"/>
                <a:ea typeface="+mn-ea"/>
                <a:cs typeface="+mn-cs"/>
              </a:rPr>
              <a:t>RD </a:t>
            </a:r>
            <a:r>
              <a:rPr lang="en-US" sz="3200" dirty="0" smtClean="0">
                <a:solidFill>
                  <a:srgbClr val="646464"/>
                </a:solidFill>
                <a:effectLst/>
                <a:latin typeface="Arial"/>
                <a:ea typeface="+mn-ea"/>
                <a:cs typeface="+mn-cs"/>
              </a:rPr>
              <a:t>Configurations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646464"/>
                </a:solidFill>
                <a:effectLst/>
                <a:latin typeface="Arial"/>
                <a:ea typeface="+mn-ea"/>
                <a:cs typeface="+mn-cs"/>
              </a:rPr>
              <a:t>(Hoyme, 2004)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3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4"/>
          <p:cNvSpPr>
            <a:spLocks noChangeShapeType="1"/>
          </p:cNvSpPr>
          <p:nvPr/>
        </p:nvSpPr>
        <p:spPr bwMode="auto">
          <a:xfrm>
            <a:off x="7467600" y="4495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AutoShape 6"/>
          <p:cNvSpPr>
            <a:spLocks noChangeArrowheads="1"/>
          </p:cNvSpPr>
          <p:nvPr/>
        </p:nvSpPr>
        <p:spPr bwMode="auto">
          <a:xfrm>
            <a:off x="7010400" y="3657600"/>
            <a:ext cx="990600" cy="914400"/>
          </a:xfrm>
          <a:prstGeom prst="can">
            <a:avLst>
              <a:gd name="adj" fmla="val 23440"/>
            </a:avLst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>
            <a:off x="1905000" y="35941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2743200" y="4495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AutoShape 5"/>
          <p:cNvSpPr>
            <a:spLocks noChangeArrowheads="1"/>
          </p:cNvSpPr>
          <p:nvPr/>
        </p:nvSpPr>
        <p:spPr bwMode="auto">
          <a:xfrm>
            <a:off x="2286000" y="3505200"/>
            <a:ext cx="990600" cy="990600"/>
          </a:xfrm>
          <a:prstGeom prst="can">
            <a:avLst>
              <a:gd name="adj" fmla="val 1706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AutoShape 6"/>
          <p:cNvSpPr>
            <a:spLocks noChangeArrowheads="1"/>
          </p:cNvSpPr>
          <p:nvPr/>
        </p:nvSpPr>
        <p:spPr bwMode="auto">
          <a:xfrm>
            <a:off x="2286000" y="2819400"/>
            <a:ext cx="990600" cy="914400"/>
          </a:xfrm>
          <a:prstGeom prst="can">
            <a:avLst>
              <a:gd name="adj" fmla="val 14065"/>
            </a:avLst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AutoShape 7"/>
          <p:cNvSpPr>
            <a:spLocks noChangeArrowheads="1"/>
          </p:cNvSpPr>
          <p:nvPr/>
        </p:nvSpPr>
        <p:spPr bwMode="auto">
          <a:xfrm>
            <a:off x="2286000" y="2590800"/>
            <a:ext cx="990600" cy="533400"/>
          </a:xfrm>
          <a:prstGeom prst="can">
            <a:avLst>
              <a:gd name="adj" fmla="val 3393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 flipV="1">
            <a:off x="2743200" y="2209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Text Box 18"/>
          <p:cNvSpPr txBox="1">
            <a:spLocks noChangeArrowheads="1"/>
          </p:cNvSpPr>
          <p:nvPr/>
        </p:nvSpPr>
        <p:spPr bwMode="auto">
          <a:xfrm>
            <a:off x="2481263" y="1828800"/>
            <a:ext cx="566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A, B</a:t>
            </a:r>
          </a:p>
        </p:txBody>
      </p:sp>
      <p:sp>
        <p:nvSpPr>
          <p:cNvPr id="14347" name="Text Box 19"/>
          <p:cNvSpPr txBox="1">
            <a:spLocks noChangeArrowheads="1"/>
          </p:cNvSpPr>
          <p:nvPr/>
        </p:nvSpPr>
        <p:spPr bwMode="auto">
          <a:xfrm>
            <a:off x="2286000" y="5119688"/>
            <a:ext cx="914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C</a:t>
            </a:r>
          </a:p>
        </p:txBody>
      </p:sp>
      <p:sp>
        <p:nvSpPr>
          <p:cNvPr id="14348" name="Text Box 20"/>
          <p:cNvSpPr txBox="1">
            <a:spLocks noChangeArrowheads="1"/>
          </p:cNvSpPr>
          <p:nvPr/>
        </p:nvSpPr>
        <p:spPr bwMode="auto">
          <a:xfrm>
            <a:off x="1447800" y="3397250"/>
            <a:ext cx="515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A,B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14349" name="Text Box 21"/>
          <p:cNvSpPr txBox="1">
            <a:spLocks noChangeArrowheads="1"/>
          </p:cNvSpPr>
          <p:nvPr/>
        </p:nvSpPr>
        <p:spPr bwMode="auto">
          <a:xfrm>
            <a:off x="381000" y="3352800"/>
            <a:ext cx="76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u="sng">
                <a:latin typeface="Times New Roman" pitchFamily="18" charset="0"/>
              </a:rPr>
              <a:t>Region 1</a:t>
            </a:r>
          </a:p>
          <a:p>
            <a:pPr algn="ctr"/>
            <a:r>
              <a:rPr lang="en-US" sz="1200" b="1">
                <a:latin typeface="Times New Roman" pitchFamily="18" charset="0"/>
              </a:rPr>
              <a:t>A</a:t>
            </a:r>
          </a:p>
          <a:p>
            <a:pPr algn="ctr"/>
            <a:r>
              <a:rPr lang="en-US" sz="1200" b="1">
                <a:latin typeface="Times New Roman" pitchFamily="18" charset="0"/>
              </a:rPr>
              <a:t>B</a:t>
            </a:r>
          </a:p>
          <a:p>
            <a:pPr algn="ctr"/>
            <a:r>
              <a:rPr lang="en-US" sz="1200" b="1">
                <a:latin typeface="Times New Roman" pitchFamily="18" charset="0"/>
              </a:rPr>
              <a:t>C</a:t>
            </a:r>
            <a:endParaRPr lang="en-US" sz="1200" b="1" baseline="-25000">
              <a:latin typeface="Times New Roman" pitchFamily="18" charset="0"/>
            </a:endParaRPr>
          </a:p>
        </p:txBody>
      </p:sp>
      <p:sp>
        <p:nvSpPr>
          <p:cNvPr id="14350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9744B4-0A47-4148-82B0-072095D4AF5C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351" name="Line 3"/>
          <p:cNvSpPr>
            <a:spLocks noChangeShapeType="1"/>
          </p:cNvSpPr>
          <p:nvPr/>
        </p:nvSpPr>
        <p:spPr bwMode="auto">
          <a:xfrm>
            <a:off x="4191000" y="339725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Line 4"/>
          <p:cNvSpPr>
            <a:spLocks noChangeShapeType="1"/>
          </p:cNvSpPr>
          <p:nvPr/>
        </p:nvSpPr>
        <p:spPr bwMode="auto">
          <a:xfrm>
            <a:off x="5029200" y="4495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AutoShape 5"/>
          <p:cNvSpPr>
            <a:spLocks noChangeArrowheads="1"/>
          </p:cNvSpPr>
          <p:nvPr/>
        </p:nvSpPr>
        <p:spPr bwMode="auto">
          <a:xfrm>
            <a:off x="4572000" y="3352800"/>
            <a:ext cx="990600" cy="1143000"/>
          </a:xfrm>
          <a:prstGeom prst="can">
            <a:avLst>
              <a:gd name="adj" fmla="val 1418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AutoShape 6"/>
          <p:cNvSpPr>
            <a:spLocks noChangeArrowheads="1"/>
          </p:cNvSpPr>
          <p:nvPr/>
        </p:nvSpPr>
        <p:spPr bwMode="auto">
          <a:xfrm>
            <a:off x="4572000" y="2667000"/>
            <a:ext cx="990600" cy="914400"/>
          </a:xfrm>
          <a:prstGeom prst="can">
            <a:avLst>
              <a:gd name="adj" fmla="val 21093"/>
            </a:avLst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Line 11"/>
          <p:cNvSpPr>
            <a:spLocks noChangeShapeType="1"/>
          </p:cNvSpPr>
          <p:nvPr/>
        </p:nvSpPr>
        <p:spPr bwMode="auto">
          <a:xfrm flipV="1">
            <a:off x="5029200" y="2286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Text Box 18"/>
          <p:cNvSpPr txBox="1">
            <a:spLocks noChangeArrowheads="1"/>
          </p:cNvSpPr>
          <p:nvPr/>
        </p:nvSpPr>
        <p:spPr bwMode="auto">
          <a:xfrm>
            <a:off x="4767263" y="1905000"/>
            <a:ext cx="566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A, B</a:t>
            </a:r>
          </a:p>
        </p:txBody>
      </p:sp>
      <p:sp>
        <p:nvSpPr>
          <p:cNvPr id="14357" name="Text Box 19"/>
          <p:cNvSpPr txBox="1">
            <a:spLocks noChangeArrowheads="1"/>
          </p:cNvSpPr>
          <p:nvPr/>
        </p:nvSpPr>
        <p:spPr bwMode="auto">
          <a:xfrm>
            <a:off x="4572000" y="5119688"/>
            <a:ext cx="914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C</a:t>
            </a:r>
          </a:p>
        </p:txBody>
      </p:sp>
      <p:sp>
        <p:nvSpPr>
          <p:cNvPr id="14358" name="Text Box 20"/>
          <p:cNvSpPr txBox="1">
            <a:spLocks noChangeArrowheads="1"/>
          </p:cNvSpPr>
          <p:nvPr/>
        </p:nvSpPr>
        <p:spPr bwMode="auto">
          <a:xfrm>
            <a:off x="3733800" y="3200400"/>
            <a:ext cx="515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A,B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14359" name="Text Box 11"/>
          <p:cNvSpPr txBox="1">
            <a:spLocks noChangeArrowheads="1"/>
          </p:cNvSpPr>
          <p:nvPr/>
        </p:nvSpPr>
        <p:spPr bwMode="auto">
          <a:xfrm>
            <a:off x="1725613" y="5486400"/>
            <a:ext cx="1855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Configuration II</a:t>
            </a:r>
          </a:p>
        </p:txBody>
      </p:sp>
      <p:sp>
        <p:nvSpPr>
          <p:cNvPr id="14360" name="Text Box 11"/>
          <p:cNvSpPr txBox="1">
            <a:spLocks noChangeArrowheads="1"/>
          </p:cNvSpPr>
          <p:nvPr/>
        </p:nvSpPr>
        <p:spPr bwMode="auto">
          <a:xfrm>
            <a:off x="4114800" y="5467350"/>
            <a:ext cx="177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Configuration I</a:t>
            </a:r>
          </a:p>
        </p:txBody>
      </p:sp>
      <p:sp>
        <p:nvSpPr>
          <p:cNvPr id="14362" name="Line 3"/>
          <p:cNvSpPr>
            <a:spLocks noChangeShapeType="1"/>
          </p:cNvSpPr>
          <p:nvPr/>
        </p:nvSpPr>
        <p:spPr bwMode="auto">
          <a:xfrm>
            <a:off x="6629400" y="41275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AutoShape 5"/>
          <p:cNvSpPr>
            <a:spLocks noChangeArrowheads="1"/>
          </p:cNvSpPr>
          <p:nvPr/>
        </p:nvSpPr>
        <p:spPr bwMode="auto">
          <a:xfrm>
            <a:off x="7010400" y="2667000"/>
            <a:ext cx="990600" cy="1219200"/>
          </a:xfrm>
          <a:prstGeom prst="can">
            <a:avLst>
              <a:gd name="adj" fmla="val 1634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Line 11"/>
          <p:cNvSpPr>
            <a:spLocks noChangeShapeType="1"/>
          </p:cNvSpPr>
          <p:nvPr/>
        </p:nvSpPr>
        <p:spPr bwMode="auto">
          <a:xfrm flipV="1">
            <a:off x="7467600" y="2286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Text Box 18"/>
          <p:cNvSpPr txBox="1">
            <a:spLocks noChangeArrowheads="1"/>
          </p:cNvSpPr>
          <p:nvPr/>
        </p:nvSpPr>
        <p:spPr bwMode="auto">
          <a:xfrm>
            <a:off x="7205663" y="1905000"/>
            <a:ext cx="566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A, B</a:t>
            </a:r>
          </a:p>
        </p:txBody>
      </p:sp>
      <p:sp>
        <p:nvSpPr>
          <p:cNvPr id="14366" name="Text Box 19"/>
          <p:cNvSpPr txBox="1">
            <a:spLocks noChangeArrowheads="1"/>
          </p:cNvSpPr>
          <p:nvPr/>
        </p:nvSpPr>
        <p:spPr bwMode="auto">
          <a:xfrm>
            <a:off x="7010400" y="5119688"/>
            <a:ext cx="914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C</a:t>
            </a:r>
          </a:p>
        </p:txBody>
      </p:sp>
      <p:sp>
        <p:nvSpPr>
          <p:cNvPr id="14367" name="Text Box 20"/>
          <p:cNvSpPr txBox="1">
            <a:spLocks noChangeArrowheads="1"/>
          </p:cNvSpPr>
          <p:nvPr/>
        </p:nvSpPr>
        <p:spPr bwMode="auto">
          <a:xfrm>
            <a:off x="6172200" y="3930650"/>
            <a:ext cx="515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A,B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14368" name="Text Box 11"/>
          <p:cNvSpPr txBox="1">
            <a:spLocks noChangeArrowheads="1"/>
          </p:cNvSpPr>
          <p:nvPr/>
        </p:nvSpPr>
        <p:spPr bwMode="auto">
          <a:xfrm>
            <a:off x="6400800" y="5467350"/>
            <a:ext cx="193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Configuration III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16200000" flipH="1">
            <a:off x="6248400" y="2895600"/>
            <a:ext cx="259080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134100" y="2933700"/>
            <a:ext cx="259080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3600" dirty="0" smtClean="0">
                <a:latin typeface="Arial"/>
                <a:ea typeface="+mn-ea"/>
                <a:cs typeface="+mn-cs"/>
              </a:rPr>
              <a:t>Example </a:t>
            </a:r>
            <a:r>
              <a:rPr lang="en-US" sz="3200" dirty="0" smtClean="0">
                <a:solidFill>
                  <a:srgbClr val="646464"/>
                </a:solidFill>
                <a:effectLst/>
                <a:latin typeface="Arial"/>
                <a:ea typeface="+mn-ea"/>
                <a:cs typeface="+mn-cs"/>
              </a:rPr>
              <a:t>(Hoyme,</a:t>
            </a:r>
            <a:r>
              <a:rPr lang="en-US" sz="3200" baseline="0" dirty="0" smtClean="0">
                <a:solidFill>
                  <a:srgbClr val="646464"/>
                </a:solidFill>
                <a:effectLst/>
                <a:latin typeface="Arial"/>
                <a:ea typeface="+mn-ea"/>
                <a:cs typeface="+mn-cs"/>
              </a:rPr>
              <a:t> 2004)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1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368AA9-E01B-4A88-8189-B11C78928E3A}" type="slidenum">
              <a:rPr lang="en-US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685800" y="1707827"/>
            <a:ext cx="7772400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Column </a:t>
            </a:r>
            <a:r>
              <a:rPr lang="en-US" dirty="0" smtClean="0"/>
              <a:t>configurations </a:t>
            </a:r>
            <a:r>
              <a:rPr lang="en-US" dirty="0"/>
              <a:t>for </a:t>
            </a:r>
            <a:r>
              <a:rPr lang="en-US" dirty="0" smtClean="0"/>
              <a:t>reactive </a:t>
            </a:r>
            <a:r>
              <a:rPr lang="en-US" dirty="0"/>
              <a:t>s</a:t>
            </a:r>
            <a:r>
              <a:rPr lang="en-US" dirty="0" smtClean="0"/>
              <a:t>ystems with </a:t>
            </a:r>
            <a:r>
              <a:rPr lang="en-US" dirty="0"/>
              <a:t>a </a:t>
            </a:r>
            <a:r>
              <a:rPr lang="en-US" dirty="0" smtClean="0"/>
              <a:t>light </a:t>
            </a:r>
            <a:r>
              <a:rPr lang="en-US" dirty="0"/>
              <a:t>d</a:t>
            </a:r>
            <a:r>
              <a:rPr lang="en-US" dirty="0" smtClean="0"/>
              <a:t>esired </a:t>
            </a:r>
            <a:r>
              <a:rPr lang="en-US" dirty="0"/>
              <a:t>p</a:t>
            </a:r>
            <a:r>
              <a:rPr lang="en-US" dirty="0" smtClean="0"/>
              <a:t>roduct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752766"/>
              </p:ext>
            </p:extLst>
          </p:nvPr>
        </p:nvGraphicFramePr>
        <p:xfrm>
          <a:off x="914400" y="2133600"/>
          <a:ext cx="7162801" cy="4263435"/>
        </p:xfrm>
        <a:graphic>
          <a:graphicData uri="http://schemas.openxmlformats.org/drawingml/2006/table">
            <a:tbl>
              <a:tblPr/>
              <a:tblGrid>
                <a:gridCol w="940221"/>
                <a:gridCol w="635150"/>
                <a:gridCol w="945222"/>
                <a:gridCol w="866454"/>
                <a:gridCol w="1023990"/>
                <a:gridCol w="941385"/>
                <a:gridCol w="1048378"/>
                <a:gridCol w="762001"/>
              </a:tblGrid>
              <a:tr h="222893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89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A↔C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A+B↔C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A↔C+D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A+B↔C+D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735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Region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II, 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Region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II, 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Region 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II, III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RDS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Region 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I, II, III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RDS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Region 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III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4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Region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I, 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III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Region 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I, </a:t>
                      </a: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III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3600" dirty="0" smtClean="0">
                <a:solidFill>
                  <a:srgbClr val="646464"/>
                </a:solidFill>
                <a:effectLst/>
                <a:latin typeface="Arial"/>
                <a:ea typeface="+mn-ea"/>
                <a:cs typeface="+mn-cs"/>
              </a:rPr>
              <a:t>Suggested column </a:t>
            </a:r>
            <a:r>
              <a:rPr lang="en-US" sz="3600" dirty="0">
                <a:latin typeface="Arial"/>
                <a:ea typeface="+mn-ea"/>
                <a:cs typeface="+mn-cs"/>
              </a:rPr>
              <a:t>c</a:t>
            </a:r>
            <a:r>
              <a:rPr lang="en-US" sz="3600" dirty="0" smtClean="0">
                <a:solidFill>
                  <a:srgbClr val="646464"/>
                </a:solidFill>
                <a:effectLst/>
                <a:latin typeface="Arial"/>
                <a:ea typeface="+mn-ea"/>
                <a:cs typeface="+mn-cs"/>
              </a:rPr>
              <a:t>onfigurations</a:t>
            </a:r>
            <a:endParaRPr lang="en-US" dirty="0" smtClean="0">
              <a:effectLst/>
            </a:endParaRPr>
          </a:p>
          <a:p>
            <a:pPr rtl="0" eaLnBrk="1" latinLnBrk="0" hangingPunct="1"/>
            <a:r>
              <a:rPr lang="en-US" sz="2700" dirty="0" smtClean="0">
                <a:solidFill>
                  <a:srgbClr val="646464"/>
                </a:solidFill>
                <a:effectLst/>
                <a:latin typeface="Arial"/>
                <a:ea typeface="+mn-ea"/>
                <a:cs typeface="+mn-cs"/>
              </a:rPr>
              <a:t>(Hoyme, 2004)</a:t>
            </a:r>
            <a:endParaRPr lang="en-US" sz="22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24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Heuristics (Hoyme,</a:t>
            </a:r>
            <a:r>
              <a:rPr lang="en-US" baseline="0" dirty="0" smtClean="0"/>
              <a:t> 2004)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85000" lnSpcReduction="10000"/>
          </a:bodyPr>
          <a:lstStyle/>
          <a:p>
            <a:pPr rtl="0" eaLnBrk="0" fontAlgn="base" hangingPunct="0"/>
            <a:r>
              <a:rPr lang="en-US" sz="2400" kern="1200" dirty="0" smtClean="0">
                <a:solidFill>
                  <a:srgbClr val="646464"/>
                </a:solidFill>
                <a:effectLst/>
              </a:rPr>
              <a:t>General</a:t>
            </a:r>
            <a:endParaRPr lang="en-US" dirty="0" smtClean="0">
              <a:effectLst/>
            </a:endParaRPr>
          </a:p>
          <a:p>
            <a:pPr lvl="1" eaLnBrk="0" fontAlgn="base" hangingPunct="0"/>
            <a:r>
              <a:rPr lang="en-US" sz="2000" kern="1200" dirty="0" smtClean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A reactive distillation column of Configuration II is usually the best configuration for all A↔C+D and A+B↔C+D systems.</a:t>
            </a:r>
            <a:endParaRPr lang="en-US" dirty="0" smtClean="0">
              <a:effectLst/>
            </a:endParaRPr>
          </a:p>
          <a:p>
            <a:pPr lvl="1" eaLnBrk="0" fontAlgn="base" hangingPunct="0"/>
            <a:r>
              <a:rPr lang="en-US" sz="2000" kern="1200" dirty="0" smtClean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The separation of the desired product and by-product is the primary factor limiting reactive distillation for A↔C+D and A+B↔C+D systems with a </a:t>
            </a:r>
            <a:r>
              <a:rPr lang="en-US" sz="2000" kern="1200" dirty="0" err="1" smtClean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2000" kern="1200" baseline="-25000" dirty="0" err="1" smtClean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eq</a:t>
            </a:r>
            <a:r>
              <a:rPr lang="en-US" sz="2000" kern="1200" dirty="0" smtClean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&gt; 1.0.</a:t>
            </a:r>
            <a:endParaRPr lang="en-US" dirty="0" smtClean="0">
              <a:effectLst/>
            </a:endParaRPr>
          </a:p>
          <a:p>
            <a:pPr lvl="1" eaLnBrk="0" fontAlgn="base" hangingPunct="0"/>
            <a:r>
              <a:rPr lang="en-US" sz="2000" kern="1200" dirty="0" smtClean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For a reactive distillation column to be economically feasible and have a reflux ratio </a:t>
            </a:r>
            <a:r>
              <a:rPr lang="en-US" sz="2000" u="sng" kern="1200" dirty="0" smtClean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en-US" sz="2000" kern="1200" dirty="0" smtClean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5, the relative volatility of the by-product and product must be less than approximately 0.69 or greater than 1.45.  (α</a:t>
            </a:r>
            <a:r>
              <a:rPr lang="en-US" sz="2000" kern="1200" baseline="-25000" dirty="0" smtClean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DC</a:t>
            </a:r>
            <a:r>
              <a:rPr lang="en-US" sz="2000" kern="1200" dirty="0" smtClean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&gt; 1.45 or α</a:t>
            </a:r>
            <a:r>
              <a:rPr lang="en-US" sz="2000" kern="1200" baseline="-25000" dirty="0" smtClean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DC</a:t>
            </a:r>
            <a:r>
              <a:rPr lang="en-US" sz="2000" kern="1200" dirty="0" smtClean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&lt; 0.69).</a:t>
            </a:r>
          </a:p>
          <a:p>
            <a:pPr rtl="0" eaLnBrk="0" fontAlgn="base" hangingPunct="0"/>
            <a:endParaRPr lang="en-US" sz="2400" i="1" kern="1200" dirty="0" smtClean="0">
              <a:solidFill>
                <a:srgbClr val="646464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0" fontAlgn="base" hangingPunct="0"/>
            <a:r>
              <a:rPr lang="en-US" sz="2400" kern="1200" dirty="0" smtClean="0">
                <a:solidFill>
                  <a:srgbClr val="646464"/>
                </a:solidFill>
                <a:effectLst/>
              </a:rPr>
              <a:t>Single Feed vs. Double Feed Reactive Distillation Columns</a:t>
            </a:r>
            <a:endParaRPr lang="en-US" dirty="0" smtClean="0">
              <a:effectLst/>
            </a:endParaRPr>
          </a:p>
          <a:p>
            <a:pPr lvl="1" eaLnBrk="0" fontAlgn="base" hangingPunct="0"/>
            <a:r>
              <a:rPr lang="en-US" sz="2000" kern="1200" dirty="0" smtClean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A double feed reactive distillation column is usually the best feed design for reactive systems where the reactant boiling points are far apart, α</a:t>
            </a:r>
            <a:r>
              <a:rPr lang="en-US" sz="2000" kern="1200" baseline="-25000" dirty="0" smtClean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AB </a:t>
            </a:r>
            <a:r>
              <a:rPr lang="en-US" sz="2000" u="sng" kern="1200" dirty="0" smtClean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en-US" sz="2000" kern="1200" dirty="0" smtClean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4.0.</a:t>
            </a:r>
            <a:endParaRPr lang="en-US" dirty="0" smtClean="0">
              <a:effectLst/>
            </a:endParaRPr>
          </a:p>
          <a:p>
            <a:pPr lvl="1" eaLnBrk="0" fontAlgn="base" hangingPunct="0"/>
            <a:r>
              <a:rPr lang="en-US" sz="2000" kern="1200" dirty="0" smtClean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A single feed reactive distillation column is usually the best feed design for reactive systems where the reactant boiling points are close together, 1.0 </a:t>
            </a:r>
            <a:r>
              <a:rPr lang="en-US" sz="2000" u="sng" kern="1200" dirty="0" smtClean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en-US" sz="2000" kern="1200" dirty="0" smtClean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α</a:t>
            </a:r>
            <a:r>
              <a:rPr lang="en-US" sz="2000" kern="1200" baseline="-25000" dirty="0" smtClean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AB </a:t>
            </a:r>
            <a:r>
              <a:rPr lang="en-US" sz="2000" u="sng" kern="1200" dirty="0" smtClean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en-US" sz="2000" kern="1200" dirty="0" smtClean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1.2.</a:t>
            </a:r>
            <a:endParaRPr lang="en-US" dirty="0" smtClean="0">
              <a:effectLst/>
            </a:endParaRPr>
          </a:p>
          <a:p>
            <a:pPr eaLnBrk="0" fontAlgn="base" hangingPunct="0"/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81000" y="632460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9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b="1" dirty="0"/>
              <a:t>Reactive Distillation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pPr algn="ctr">
              <a:buFontTx/>
              <a:buNone/>
            </a:pPr>
            <a:r>
              <a:rPr lang="en-US" sz="2000" dirty="0"/>
              <a:t>Simultaneous removal of vapor products from a boiling, reacting mixture</a:t>
            </a:r>
          </a:p>
        </p:txBody>
      </p:sp>
      <p:sp>
        <p:nvSpPr>
          <p:cNvPr id="164868" name="Line 4"/>
          <p:cNvSpPr>
            <a:spLocks noChangeAspect="1" noChangeShapeType="1"/>
          </p:cNvSpPr>
          <p:nvPr/>
        </p:nvSpPr>
        <p:spPr bwMode="auto">
          <a:xfrm>
            <a:off x="1174750" y="3970338"/>
            <a:ext cx="490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69" name="Line 5"/>
          <p:cNvSpPr>
            <a:spLocks noChangeAspect="1" noChangeShapeType="1"/>
          </p:cNvSpPr>
          <p:nvPr/>
        </p:nvSpPr>
        <p:spPr bwMode="auto">
          <a:xfrm>
            <a:off x="2571750" y="3970338"/>
            <a:ext cx="488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70" name="Line 6"/>
          <p:cNvSpPr>
            <a:spLocks noChangeAspect="1" noChangeShapeType="1"/>
          </p:cNvSpPr>
          <p:nvPr/>
        </p:nvSpPr>
        <p:spPr bwMode="auto">
          <a:xfrm>
            <a:off x="3348038" y="4924425"/>
            <a:ext cx="0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71" name="Text Box 7"/>
          <p:cNvSpPr txBox="1">
            <a:spLocks noChangeAspect="1" noChangeArrowheads="1"/>
          </p:cNvSpPr>
          <p:nvPr/>
        </p:nvSpPr>
        <p:spPr bwMode="auto">
          <a:xfrm>
            <a:off x="3430588" y="5113338"/>
            <a:ext cx="3667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Tahoma" pitchFamily="34" charset="0"/>
              </a:rPr>
              <a:t>C</a:t>
            </a:r>
          </a:p>
        </p:txBody>
      </p:sp>
      <p:sp>
        <p:nvSpPr>
          <p:cNvPr id="164872" name="Line 8"/>
          <p:cNvSpPr>
            <a:spLocks noChangeAspect="1" noChangeShapeType="1"/>
          </p:cNvSpPr>
          <p:nvPr/>
        </p:nvSpPr>
        <p:spPr bwMode="auto">
          <a:xfrm flipV="1">
            <a:off x="3348038" y="2884488"/>
            <a:ext cx="0" cy="282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73" name="Line 9"/>
          <p:cNvSpPr>
            <a:spLocks noChangeAspect="1" noChangeShapeType="1"/>
          </p:cNvSpPr>
          <p:nvPr/>
        </p:nvSpPr>
        <p:spPr bwMode="auto">
          <a:xfrm flipH="1">
            <a:off x="1419225" y="2884488"/>
            <a:ext cx="1951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74" name="Line 10"/>
          <p:cNvSpPr>
            <a:spLocks noChangeAspect="1" noChangeShapeType="1"/>
          </p:cNvSpPr>
          <p:nvPr/>
        </p:nvSpPr>
        <p:spPr bwMode="auto">
          <a:xfrm>
            <a:off x="1419225" y="2884488"/>
            <a:ext cx="0" cy="1087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75" name="Line 11"/>
          <p:cNvSpPr>
            <a:spLocks noChangeAspect="1" noChangeShapeType="1"/>
          </p:cNvSpPr>
          <p:nvPr/>
        </p:nvSpPr>
        <p:spPr bwMode="auto">
          <a:xfrm>
            <a:off x="3348038" y="2884488"/>
            <a:ext cx="44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76" name="Text Box 12"/>
          <p:cNvSpPr txBox="1">
            <a:spLocks noChangeAspect="1" noChangeArrowheads="1"/>
          </p:cNvSpPr>
          <p:nvPr/>
        </p:nvSpPr>
        <p:spPr bwMode="auto">
          <a:xfrm>
            <a:off x="3651250" y="2886075"/>
            <a:ext cx="7683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>
                <a:latin typeface="Tahoma" pitchFamily="34" charset="0"/>
              </a:rPr>
              <a:t>purge</a:t>
            </a:r>
          </a:p>
        </p:txBody>
      </p:sp>
      <p:sp>
        <p:nvSpPr>
          <p:cNvPr id="164877" name="Text Box 13"/>
          <p:cNvSpPr txBox="1">
            <a:spLocks noChangeAspect="1" noChangeArrowheads="1"/>
          </p:cNvSpPr>
          <p:nvPr/>
        </p:nvSpPr>
        <p:spPr bwMode="auto">
          <a:xfrm>
            <a:off x="1641475" y="2870200"/>
            <a:ext cx="752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A, B</a:t>
            </a:r>
          </a:p>
        </p:txBody>
      </p:sp>
      <p:sp>
        <p:nvSpPr>
          <p:cNvPr id="164878" name="Rectangle 14"/>
          <p:cNvSpPr>
            <a:spLocks noChangeAspect="1" noChangeArrowheads="1"/>
          </p:cNvSpPr>
          <p:nvPr/>
        </p:nvSpPr>
        <p:spPr bwMode="auto">
          <a:xfrm>
            <a:off x="1674813" y="3749675"/>
            <a:ext cx="885825" cy="4429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</a:rPr>
              <a:t>Reactor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164879" name="Rectangle 15"/>
          <p:cNvSpPr>
            <a:spLocks noChangeAspect="1" noChangeArrowheads="1"/>
          </p:cNvSpPr>
          <p:nvPr/>
        </p:nvSpPr>
        <p:spPr bwMode="auto">
          <a:xfrm>
            <a:off x="3071813" y="3167063"/>
            <a:ext cx="598487" cy="1757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4880" name="Object 16"/>
          <p:cNvGraphicFramePr>
            <a:graphicFrameLocks noChangeAspect="1"/>
          </p:cNvGraphicFramePr>
          <p:nvPr/>
        </p:nvGraphicFramePr>
        <p:xfrm>
          <a:off x="928688" y="4248150"/>
          <a:ext cx="20653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1688760" imgH="419040" progId="">
                  <p:embed/>
                </p:oleObj>
              </mc:Choice>
              <mc:Fallback>
                <p:oleObj name="Equation" r:id="rId4" imgW="1688760" imgH="41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248150"/>
                        <a:ext cx="206533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1863725" y="5373688"/>
            <a:ext cx="1371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Tahoma" pitchFamily="34" charset="0"/>
              </a:rPr>
              <a:t>Traditional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102350" y="2713038"/>
            <a:ext cx="1847850" cy="2686050"/>
            <a:chOff x="4180" y="2169"/>
            <a:chExt cx="1164" cy="1692"/>
          </a:xfrm>
        </p:grpSpPr>
        <p:sp>
          <p:nvSpPr>
            <p:cNvPr id="164884" name="Line 20"/>
            <p:cNvSpPr>
              <a:spLocks noChangeAspect="1" noChangeShapeType="1"/>
            </p:cNvSpPr>
            <p:nvPr/>
          </p:nvSpPr>
          <p:spPr bwMode="auto">
            <a:xfrm>
              <a:off x="4180" y="2853"/>
              <a:ext cx="3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5" name="Line 21"/>
            <p:cNvSpPr>
              <a:spLocks noChangeAspect="1" noChangeShapeType="1"/>
            </p:cNvSpPr>
            <p:nvPr/>
          </p:nvSpPr>
          <p:spPr bwMode="auto">
            <a:xfrm>
              <a:off x="4669" y="3454"/>
              <a:ext cx="0" cy="2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6" name="Text Box 22"/>
            <p:cNvSpPr txBox="1">
              <a:spLocks noChangeAspect="1" noChangeArrowheads="1"/>
            </p:cNvSpPr>
            <p:nvPr/>
          </p:nvSpPr>
          <p:spPr bwMode="auto">
            <a:xfrm>
              <a:off x="4721" y="3573"/>
              <a:ext cx="23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Tahoma" pitchFamily="34" charset="0"/>
                </a:rPr>
                <a:t>C</a:t>
              </a:r>
            </a:p>
          </p:txBody>
        </p:sp>
        <p:sp>
          <p:nvSpPr>
            <p:cNvPr id="164887" name="Line 23"/>
            <p:cNvSpPr>
              <a:spLocks noChangeAspect="1" noChangeShapeType="1"/>
            </p:cNvSpPr>
            <p:nvPr/>
          </p:nvSpPr>
          <p:spPr bwMode="auto">
            <a:xfrm flipV="1">
              <a:off x="4669" y="2169"/>
              <a:ext cx="0" cy="1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8" name="Line 24"/>
            <p:cNvSpPr>
              <a:spLocks noChangeAspect="1" noChangeShapeType="1"/>
            </p:cNvSpPr>
            <p:nvPr/>
          </p:nvSpPr>
          <p:spPr bwMode="auto">
            <a:xfrm>
              <a:off x="4669" y="2169"/>
              <a:ext cx="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9" name="Text Box 25"/>
            <p:cNvSpPr txBox="1">
              <a:spLocks noChangeAspect="1" noChangeArrowheads="1"/>
            </p:cNvSpPr>
            <p:nvPr/>
          </p:nvSpPr>
          <p:spPr bwMode="auto">
            <a:xfrm>
              <a:off x="4860" y="2170"/>
              <a:ext cx="48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i="1">
                  <a:latin typeface="Tahoma" pitchFamily="34" charset="0"/>
                </a:rPr>
                <a:t>purge</a:t>
              </a:r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4495" y="2347"/>
              <a:ext cx="377" cy="1107"/>
              <a:chOff x="4495" y="2347"/>
              <a:chExt cx="377" cy="1107"/>
            </a:xfrm>
          </p:grpSpPr>
          <p:sp>
            <p:nvSpPr>
              <p:cNvPr id="164891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4495" y="2347"/>
                <a:ext cx="377" cy="110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92" name="Text Box 28"/>
              <p:cNvSpPr txBox="1">
                <a:spLocks noChangeArrowheads="1"/>
              </p:cNvSpPr>
              <p:nvPr/>
            </p:nvSpPr>
            <p:spPr bwMode="auto">
              <a:xfrm rot="16200000">
                <a:off x="4412" y="2776"/>
                <a:ext cx="5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400" i="1" dirty="0">
                    <a:solidFill>
                      <a:schemeClr val="tx1">
                        <a:lumMod val="50000"/>
                      </a:schemeClr>
                    </a:solidFill>
                  </a:rPr>
                  <a:t>A+B = C</a:t>
                </a:r>
              </a:p>
            </p:txBody>
          </p:sp>
        </p:grpSp>
      </p:grpSp>
      <p:sp>
        <p:nvSpPr>
          <p:cNvPr id="164893" name="Text Box 29"/>
          <p:cNvSpPr txBox="1">
            <a:spLocks noChangeArrowheads="1"/>
          </p:cNvSpPr>
          <p:nvPr/>
        </p:nvSpPr>
        <p:spPr bwMode="auto">
          <a:xfrm>
            <a:off x="5711825" y="5399088"/>
            <a:ext cx="23733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Tahoma" pitchFamily="34" charset="0"/>
              </a:rPr>
              <a:t>Reactive Distillation</a:t>
            </a: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03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Doherty and Malone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Feasibility</a:t>
            </a:r>
            <a:r>
              <a:rPr lang="en-US" baseline="0" smtClean="0"/>
              <a:t> Tools</a:t>
            </a:r>
          </a:p>
          <a:p>
            <a:pPr lvl="1"/>
            <a:r>
              <a:rPr lang="en-US" smtClean="0"/>
              <a:t>Transformed compositions</a:t>
            </a:r>
          </a:p>
          <a:p>
            <a:pPr lvl="1"/>
            <a:r>
              <a:rPr lang="en-US" smtClean="0"/>
              <a:t>Residue Curve Maps (RCM)</a:t>
            </a:r>
          </a:p>
          <a:p>
            <a:pPr lvl="1"/>
            <a:r>
              <a:rPr lang="en-US" smtClean="0"/>
              <a:t>Find</a:t>
            </a:r>
            <a:r>
              <a:rPr lang="en-US" baseline="0" smtClean="0"/>
              <a:t> reactive azeotropes</a:t>
            </a:r>
          </a:p>
          <a:p>
            <a:pPr lvl="0"/>
            <a:r>
              <a:rPr lang="en-US" smtClean="0"/>
              <a:t>Reaction</a:t>
            </a:r>
            <a:r>
              <a:rPr lang="en-US" baseline="0" smtClean="0"/>
              <a:t> equilibrium</a:t>
            </a:r>
          </a:p>
          <a:p>
            <a:pPr lvl="1"/>
            <a:r>
              <a:rPr lang="en-US" smtClean="0"/>
              <a:t>RCM</a:t>
            </a:r>
          </a:p>
          <a:p>
            <a:pPr lvl="1"/>
            <a:r>
              <a:rPr lang="en-US" smtClean="0"/>
              <a:t>Column</a:t>
            </a:r>
            <a:r>
              <a:rPr lang="en-US" baseline="0" smtClean="0"/>
              <a:t> Design</a:t>
            </a:r>
          </a:p>
          <a:p>
            <a:pPr lvl="0"/>
            <a:r>
              <a:rPr lang="en-US" smtClean="0"/>
              <a:t>Kinetic regime</a:t>
            </a:r>
          </a:p>
          <a:p>
            <a:pPr lvl="1"/>
            <a:r>
              <a:rPr lang="en-US" smtClean="0"/>
              <a:t>Damköhler number</a:t>
            </a:r>
          </a:p>
          <a:p>
            <a:pPr lvl="1"/>
            <a:r>
              <a:rPr lang="en-US" smtClean="0"/>
              <a:t>Kinetic simulations</a:t>
            </a:r>
            <a:r>
              <a:rPr lang="en-US" baseline="0" smtClean="0"/>
              <a:t> of equilibrium designs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43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Hauan</a:t>
            </a:r>
            <a:r>
              <a:rPr lang="en-US" dirty="0" smtClean="0"/>
              <a:t>, Lee, Westerberg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Phenomenon based approach</a:t>
            </a:r>
          </a:p>
          <a:p>
            <a:pPr lvl="0"/>
            <a:r>
              <a:rPr lang="en-US" dirty="0" smtClean="0"/>
              <a:t>Combination of reaction, separation, mixing vectors</a:t>
            </a:r>
          </a:p>
          <a:p>
            <a:pPr lvl="0"/>
            <a:r>
              <a:rPr lang="en-US" dirty="0" smtClean="0"/>
              <a:t>Graphical techniques</a:t>
            </a:r>
          </a:p>
          <a:p>
            <a:pPr lvl="0"/>
            <a:r>
              <a:rPr lang="en-US" dirty="0" smtClean="0"/>
              <a:t>Reaction difference point – define by </a:t>
            </a:r>
            <a:r>
              <a:rPr lang="en-US" dirty="0" err="1" smtClean="0"/>
              <a:t>stoichiometry</a:t>
            </a:r>
            <a:endParaRPr lang="en-US" dirty="0" smtClean="0"/>
          </a:p>
          <a:p>
            <a:pPr lvl="0"/>
            <a:r>
              <a:rPr lang="en-US" dirty="0" smtClean="0"/>
              <a:t>Critical composition region approach (Lee)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0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Superstructure approach</a:t>
            </a:r>
          </a:p>
          <a:p>
            <a:r>
              <a:rPr lang="en-US" dirty="0" smtClean="0"/>
              <a:t>Mixed Integer Non-Linear Programs (MINLP)</a:t>
            </a:r>
          </a:p>
          <a:p>
            <a:r>
              <a:rPr lang="en-US" dirty="0" smtClean="0"/>
              <a:t>Minimize cost or maximize profit</a:t>
            </a:r>
          </a:p>
          <a:p>
            <a:r>
              <a:rPr lang="en-US" dirty="0" smtClean="0"/>
              <a:t>Need feasible starting point</a:t>
            </a:r>
          </a:p>
          <a:p>
            <a:r>
              <a:rPr lang="en-US" dirty="0" smtClean="0"/>
              <a:t>Difficult to generalize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9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concept to column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Subawalla</a:t>
            </a:r>
            <a:r>
              <a:rPr lang="en-US" sz="2000" dirty="0" smtClean="0"/>
              <a:t>, H., &amp; Fair, J. (1999). “Design guidelines for solid-catalyzed reactive distillation systems”. </a:t>
            </a:r>
            <a:r>
              <a:rPr lang="en-US" sz="2000" i="1" dirty="0" smtClean="0"/>
              <a:t>I &amp; EC Res.</a:t>
            </a:r>
            <a:r>
              <a:rPr lang="en-US" sz="2000" dirty="0" smtClean="0"/>
              <a:t>, </a:t>
            </a:r>
            <a:r>
              <a:rPr lang="en-US" sz="2000" b="1" dirty="0" smtClean="0"/>
              <a:t>38 (10</a:t>
            </a:r>
            <a:r>
              <a:rPr lang="en-US" sz="2000" dirty="0" smtClean="0"/>
              <a:t>), 3696–3709</a:t>
            </a:r>
          </a:p>
          <a:p>
            <a:r>
              <a:rPr lang="en-US" dirty="0" smtClean="0"/>
              <a:t>Heuristics</a:t>
            </a:r>
          </a:p>
          <a:p>
            <a:pPr lvl="1"/>
            <a:r>
              <a:rPr lang="en-US" dirty="0" smtClean="0"/>
              <a:t>Pre-reactor</a:t>
            </a:r>
          </a:p>
          <a:p>
            <a:pPr lvl="1"/>
            <a:r>
              <a:rPr lang="en-US" dirty="0" smtClean="0"/>
              <a:t>Diameter, reflux ratio, number of stages</a:t>
            </a:r>
          </a:p>
          <a:p>
            <a:pPr lvl="1"/>
            <a:r>
              <a:rPr lang="en-US" dirty="0" smtClean="0"/>
              <a:t>Placement of feed(s), reaction zone</a:t>
            </a:r>
          </a:p>
          <a:p>
            <a:pPr lvl="1"/>
            <a:r>
              <a:rPr lang="en-US" dirty="0" smtClean="0"/>
              <a:t>Catalyst volume / mass</a:t>
            </a:r>
          </a:p>
          <a:p>
            <a:pPr lvl="0"/>
            <a:r>
              <a:rPr lang="en-US" dirty="0" smtClean="0"/>
              <a:t>Recommend rate-based</a:t>
            </a:r>
            <a:r>
              <a:rPr lang="en-US" baseline="0" dirty="0" smtClean="0"/>
              <a:t> simulation (Both VLE and reaction)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04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University</a:t>
            </a:r>
            <a:r>
              <a:rPr lang="en-US" baseline="0" dirty="0" smtClean="0"/>
              <a:t> of Massachusetts conceptual design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Developed by combined groups of Doherty and Malone</a:t>
            </a:r>
          </a:p>
          <a:p>
            <a:r>
              <a:rPr lang="en-US" dirty="0" smtClean="0"/>
              <a:t>Chapter 10 of their textbook</a:t>
            </a:r>
          </a:p>
          <a:p>
            <a:pPr lvl="1"/>
            <a:r>
              <a:rPr lang="en-US" u="sng" dirty="0" smtClean="0"/>
              <a:t>Conceptual Design of Distillation Systems</a:t>
            </a:r>
            <a:r>
              <a:rPr lang="en-US" dirty="0" smtClean="0"/>
              <a:t>, McGraw Hill, 2001</a:t>
            </a:r>
          </a:p>
          <a:p>
            <a:r>
              <a:rPr lang="en-US" dirty="0" smtClean="0"/>
              <a:t>Fundamentals rely on non-reactive conceptual design methods</a:t>
            </a:r>
          </a:p>
          <a:p>
            <a:r>
              <a:rPr lang="en-US" dirty="0" smtClean="0"/>
              <a:t>Methods were implemented in research software</a:t>
            </a:r>
          </a:p>
          <a:p>
            <a:pPr lvl="1"/>
            <a:r>
              <a:rPr lang="en-US" dirty="0" smtClean="0"/>
              <a:t>Mayflower: non-reactive distillation, extraction, extractive distillation</a:t>
            </a:r>
          </a:p>
          <a:p>
            <a:pPr lvl="1"/>
            <a:r>
              <a:rPr lang="en-US" dirty="0" smtClean="0"/>
              <a:t>Fortune: equilibrium and kinetic reactive distillation</a:t>
            </a:r>
          </a:p>
          <a:p>
            <a:r>
              <a:rPr lang="en-US" dirty="0" smtClean="0"/>
              <a:t>Some of the following material from a short course developed by Doherty and Malone</a:t>
            </a:r>
          </a:p>
          <a:p>
            <a:r>
              <a:rPr lang="en-US" dirty="0" smtClean="0"/>
              <a:t>Methyl acetate design example done by me at UMass. (only based on publicly available information)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87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Residue Curve Maps</a:t>
            </a:r>
          </a:p>
        </p:txBody>
      </p:sp>
      <p:sp>
        <p:nvSpPr>
          <p:cNvPr id="18435" name="Rectangle 3" descr="10-07"/>
          <p:cNvSpPr>
            <a:spLocks noGrp="1" noChangeAspect="1" noChangeArrowheads="1"/>
          </p:cNvSpPr>
          <p:nvPr isPhoto="1"/>
        </p:nvSpPr>
        <p:spPr bwMode="auto">
          <a:xfrm>
            <a:off x="304800" y="1258078"/>
            <a:ext cx="2397125" cy="47545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76200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64646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4191000"/>
            <a:ext cx="2057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" descr="rd-02a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2759909"/>
            <a:ext cx="3733800" cy="376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537591"/>
            <a:ext cx="3810000" cy="395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7600" y="6477000"/>
            <a:ext cx="2597151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 2008, M. F. Doherty &amp; M. F. Malone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457200" y="635635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C1CC5F-A4C2-4BE1-9628-6FE924C9E40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4273265" cy="1295400"/>
          </a:xfrm>
        </p:spPr>
        <p:txBody>
          <a:bodyPr/>
          <a:lstStyle/>
          <a:p>
            <a:r>
              <a:rPr lang="en-US" dirty="0" smtClean="0"/>
              <a:t>Residue Curve Maps – reaction!</a:t>
            </a:r>
          </a:p>
        </p:txBody>
      </p:sp>
      <p:sp>
        <p:nvSpPr>
          <p:cNvPr id="18435" name="Rectangle 3" descr="10-07"/>
          <p:cNvSpPr>
            <a:spLocks noGrp="1" noChangeAspect="1" noChangeArrowheads="1"/>
          </p:cNvSpPr>
          <p:nvPr isPhoto="1"/>
        </p:nvSpPr>
        <p:spPr bwMode="auto">
          <a:xfrm>
            <a:off x="152400" y="1295400"/>
            <a:ext cx="2397125" cy="47545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76200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646464"/>
              </a:solidFill>
            </a:endParaRPr>
          </a:p>
        </p:txBody>
      </p:sp>
      <p:pic>
        <p:nvPicPr>
          <p:cNvPr id="6" name="Picture 5" descr="rd-02d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2930" y="2743200"/>
            <a:ext cx="425507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22250"/>
            <a:ext cx="4040188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05200" y="6575790"/>
            <a:ext cx="2597151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 2008, M. F. Doherty &amp; M. F. Malone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457200" y="635635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C1CC5F-A4C2-4BE1-9628-6FE924C9E40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r>
              <a:rPr lang="en-US" sz="3200" b="1" dirty="0" smtClean="0"/>
              <a:t>4 Component residue </a:t>
            </a:r>
            <a:r>
              <a:rPr lang="en-US" sz="3200" dirty="0"/>
              <a:t>c</a:t>
            </a:r>
            <a:r>
              <a:rPr lang="en-US" sz="3200" b="1" dirty="0" smtClean="0"/>
              <a:t>urves, no </a:t>
            </a:r>
            <a:r>
              <a:rPr lang="en-US" sz="3200" dirty="0"/>
              <a:t>r</a:t>
            </a:r>
            <a:r>
              <a:rPr lang="en-US" sz="3200" b="1" dirty="0" smtClean="0"/>
              <a:t>eaction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9475" y="1498600"/>
            <a:ext cx="5018088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57599" y="6332007"/>
            <a:ext cx="2597151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 2008, M. F. Doherty &amp; M. F. Malone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r>
              <a:rPr lang="en-US" sz="3200" b="1" dirty="0" smtClean="0"/>
              <a:t>4 Component residue </a:t>
            </a:r>
            <a:r>
              <a:rPr lang="en-US" sz="3200" dirty="0"/>
              <a:t>c</a:t>
            </a:r>
            <a:r>
              <a:rPr lang="en-US" sz="3200" b="1" dirty="0" smtClean="0"/>
              <a:t>urves, equilibrium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466850"/>
            <a:ext cx="4991100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125" y="2130425"/>
            <a:ext cx="2747963" cy="1106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7600" y="6477000"/>
            <a:ext cx="2597151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 2008, M. F. Doherty &amp; M. F. Malone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72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 noChangeAspect="1"/>
          </p:cNvGrpSpPr>
          <p:nvPr/>
        </p:nvGrpSpPr>
        <p:grpSpPr bwMode="auto">
          <a:xfrm>
            <a:off x="4122738" y="1514475"/>
            <a:ext cx="4891087" cy="4568825"/>
            <a:chOff x="1205" y="962"/>
            <a:chExt cx="3420" cy="3195"/>
          </a:xfrm>
        </p:grpSpPr>
        <p:pic>
          <p:nvPicPr>
            <p:cNvPr id="2355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5" y="962"/>
              <a:ext cx="3420" cy="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8" name="Freeform 4"/>
            <p:cNvSpPr>
              <a:spLocks noChangeAspect="1"/>
            </p:cNvSpPr>
            <p:nvPr/>
          </p:nvSpPr>
          <p:spPr bwMode="auto">
            <a:xfrm>
              <a:off x="1750" y="1339"/>
              <a:ext cx="1229" cy="248"/>
            </a:xfrm>
            <a:custGeom>
              <a:avLst/>
              <a:gdLst>
                <a:gd name="T0" fmla="*/ 0 w 1229"/>
                <a:gd name="T1" fmla="*/ 247 h 248"/>
                <a:gd name="T2" fmla="*/ 204 w 1229"/>
                <a:gd name="T3" fmla="*/ 226 h 248"/>
                <a:gd name="T4" fmla="*/ 333 w 1229"/>
                <a:gd name="T5" fmla="*/ 207 h 248"/>
                <a:gd name="T6" fmla="*/ 614 w 1229"/>
                <a:gd name="T7" fmla="*/ 168 h 248"/>
                <a:gd name="T8" fmla="*/ 844 w 1229"/>
                <a:gd name="T9" fmla="*/ 132 h 248"/>
                <a:gd name="T10" fmla="*/ 960 w 1229"/>
                <a:gd name="T11" fmla="*/ 108 h 248"/>
                <a:gd name="T12" fmla="*/ 1070 w 1229"/>
                <a:gd name="T13" fmla="*/ 77 h 248"/>
                <a:gd name="T14" fmla="*/ 1132 w 1229"/>
                <a:gd name="T15" fmla="*/ 55 h 248"/>
                <a:gd name="T16" fmla="*/ 1200 w 1229"/>
                <a:gd name="T17" fmla="*/ 27 h 248"/>
                <a:gd name="T18" fmla="*/ 1228 w 1229"/>
                <a:gd name="T19" fmla="*/ 0 h 2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9"/>
                <a:gd name="T31" fmla="*/ 0 h 248"/>
                <a:gd name="T32" fmla="*/ 1229 w 1229"/>
                <a:gd name="T33" fmla="*/ 248 h 2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9" h="248">
                  <a:moveTo>
                    <a:pt x="0" y="247"/>
                  </a:moveTo>
                  <a:lnTo>
                    <a:pt x="204" y="226"/>
                  </a:lnTo>
                  <a:lnTo>
                    <a:pt x="333" y="207"/>
                  </a:lnTo>
                  <a:lnTo>
                    <a:pt x="614" y="168"/>
                  </a:lnTo>
                  <a:lnTo>
                    <a:pt x="844" y="132"/>
                  </a:lnTo>
                  <a:lnTo>
                    <a:pt x="960" y="108"/>
                  </a:lnTo>
                  <a:lnTo>
                    <a:pt x="1070" y="77"/>
                  </a:lnTo>
                  <a:lnTo>
                    <a:pt x="1132" y="55"/>
                  </a:lnTo>
                  <a:lnTo>
                    <a:pt x="1200" y="27"/>
                  </a:lnTo>
                  <a:lnTo>
                    <a:pt x="122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</p:grpSp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Transformed Variables</a:t>
            </a:r>
          </a:p>
        </p:txBody>
      </p:sp>
      <p:pic>
        <p:nvPicPr>
          <p:cNvPr id="2355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613" y="1844675"/>
            <a:ext cx="2925762" cy="3743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7600" y="6477000"/>
            <a:ext cx="2597151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 2008, M. F. Doherty &amp; M. F. Malone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457200" y="635635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C1CC5F-A4C2-4BE1-9628-6FE924C9E40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6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b="1" dirty="0">
                <a:solidFill>
                  <a:schemeClr val="tx1"/>
                </a:solidFill>
              </a:rPr>
              <a:t>Why Reactive Distillation?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162800" cy="4648200"/>
          </a:xfrm>
          <a:noFill/>
          <a:ln/>
        </p:spPr>
        <p:txBody>
          <a:bodyPr lIns="92075" tIns="46038" rIns="92075" bIns="46038"/>
          <a:lstStyle/>
          <a:p>
            <a:r>
              <a:rPr lang="en-US" sz="2800" b="0" dirty="0"/>
              <a:t>Beat low equilibrium constants</a:t>
            </a:r>
          </a:p>
          <a:p>
            <a:r>
              <a:rPr lang="en-US" sz="2800" b="0" dirty="0"/>
              <a:t>Enhance overall rates</a:t>
            </a:r>
          </a:p>
          <a:p>
            <a:r>
              <a:rPr lang="en-US" sz="2800" b="0" dirty="0"/>
              <a:t>Improve selectivity &amp; reduce byproducts</a:t>
            </a:r>
          </a:p>
          <a:p>
            <a:r>
              <a:rPr lang="en-US" sz="2800" b="0" dirty="0"/>
              <a:t>Avoid/eliminate difficult separations</a:t>
            </a:r>
          </a:p>
          <a:p>
            <a:r>
              <a:rPr lang="en-US" sz="2800" b="0" dirty="0"/>
              <a:t>React away impurities</a:t>
            </a:r>
          </a:p>
          <a:p>
            <a:r>
              <a:rPr lang="en-US" sz="2800" b="0" dirty="0"/>
              <a:t>Reduce/eliminate solvents</a:t>
            </a:r>
          </a:p>
          <a:p>
            <a:r>
              <a:rPr lang="en-US" sz="2800" b="0" dirty="0"/>
              <a:t>Energy reduction potential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08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Residue Curves, Equilibrium</a:t>
            </a:r>
          </a:p>
        </p:txBody>
      </p:sp>
      <p:grpSp>
        <p:nvGrpSpPr>
          <p:cNvPr id="25603" name="Group 5"/>
          <p:cNvGrpSpPr>
            <a:grpSpLocks noChangeAspect="1"/>
          </p:cNvGrpSpPr>
          <p:nvPr/>
        </p:nvGrpSpPr>
        <p:grpSpPr bwMode="auto">
          <a:xfrm>
            <a:off x="3821113" y="1600200"/>
            <a:ext cx="4044950" cy="4203700"/>
            <a:chOff x="279" y="928"/>
            <a:chExt cx="2831" cy="2942"/>
          </a:xfrm>
        </p:grpSpPr>
        <p:sp>
          <p:nvSpPr>
            <p:cNvPr id="25605" name="Freeform 6"/>
            <p:cNvSpPr>
              <a:spLocks noChangeAspect="1"/>
            </p:cNvSpPr>
            <p:nvPr/>
          </p:nvSpPr>
          <p:spPr bwMode="auto">
            <a:xfrm>
              <a:off x="649" y="1352"/>
              <a:ext cx="2096" cy="2107"/>
            </a:xfrm>
            <a:custGeom>
              <a:avLst/>
              <a:gdLst>
                <a:gd name="T0" fmla="*/ 2095 w 2096"/>
                <a:gd name="T1" fmla="*/ 2106 h 2107"/>
                <a:gd name="T2" fmla="*/ 2095 w 2096"/>
                <a:gd name="T3" fmla="*/ 0 h 2107"/>
                <a:gd name="T4" fmla="*/ 0 w 2096"/>
                <a:gd name="T5" fmla="*/ 0 h 2107"/>
                <a:gd name="T6" fmla="*/ 0 w 2096"/>
                <a:gd name="T7" fmla="*/ 2106 h 2107"/>
                <a:gd name="T8" fmla="*/ 2095 w 2096"/>
                <a:gd name="T9" fmla="*/ 2106 h 2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6"/>
                <a:gd name="T16" fmla="*/ 0 h 2107"/>
                <a:gd name="T17" fmla="*/ 2096 w 2096"/>
                <a:gd name="T18" fmla="*/ 2107 h 2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6" h="2107">
                  <a:moveTo>
                    <a:pt x="2095" y="2106"/>
                  </a:moveTo>
                  <a:lnTo>
                    <a:pt x="2095" y="0"/>
                  </a:lnTo>
                  <a:lnTo>
                    <a:pt x="0" y="0"/>
                  </a:lnTo>
                  <a:lnTo>
                    <a:pt x="0" y="2106"/>
                  </a:lnTo>
                  <a:lnTo>
                    <a:pt x="2095" y="210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06" name="Line 7"/>
            <p:cNvSpPr>
              <a:spLocks noChangeAspect="1" noChangeShapeType="1"/>
            </p:cNvSpPr>
            <p:nvPr/>
          </p:nvSpPr>
          <p:spPr bwMode="auto">
            <a:xfrm>
              <a:off x="649" y="1773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07" name="Line 8"/>
            <p:cNvSpPr>
              <a:spLocks noChangeAspect="1" noChangeShapeType="1"/>
            </p:cNvSpPr>
            <p:nvPr/>
          </p:nvSpPr>
          <p:spPr bwMode="auto">
            <a:xfrm>
              <a:off x="649" y="2194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08" name="Line 9"/>
            <p:cNvSpPr>
              <a:spLocks noChangeAspect="1" noChangeShapeType="1"/>
            </p:cNvSpPr>
            <p:nvPr/>
          </p:nvSpPr>
          <p:spPr bwMode="auto">
            <a:xfrm>
              <a:off x="649" y="2616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09" name="Line 10"/>
            <p:cNvSpPr>
              <a:spLocks noChangeAspect="1" noChangeShapeType="1"/>
            </p:cNvSpPr>
            <p:nvPr/>
          </p:nvSpPr>
          <p:spPr bwMode="auto">
            <a:xfrm>
              <a:off x="649" y="3037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10" name="Line 11"/>
            <p:cNvSpPr>
              <a:spLocks noChangeAspect="1" noChangeShapeType="1"/>
            </p:cNvSpPr>
            <p:nvPr/>
          </p:nvSpPr>
          <p:spPr bwMode="auto">
            <a:xfrm flipV="1">
              <a:off x="1068" y="3405"/>
              <a:ext cx="0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11" name="Line 12"/>
            <p:cNvSpPr>
              <a:spLocks noChangeAspect="1" noChangeShapeType="1"/>
            </p:cNvSpPr>
            <p:nvPr/>
          </p:nvSpPr>
          <p:spPr bwMode="auto">
            <a:xfrm flipV="1">
              <a:off x="1487" y="3405"/>
              <a:ext cx="0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12" name="Line 13"/>
            <p:cNvSpPr>
              <a:spLocks noChangeAspect="1" noChangeShapeType="1"/>
            </p:cNvSpPr>
            <p:nvPr/>
          </p:nvSpPr>
          <p:spPr bwMode="auto">
            <a:xfrm flipV="1">
              <a:off x="1906" y="3405"/>
              <a:ext cx="0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13" name="Line 14"/>
            <p:cNvSpPr>
              <a:spLocks noChangeAspect="1" noChangeShapeType="1"/>
            </p:cNvSpPr>
            <p:nvPr/>
          </p:nvSpPr>
          <p:spPr bwMode="auto">
            <a:xfrm flipV="1">
              <a:off x="2325" y="3405"/>
              <a:ext cx="0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14" name="Rectangle 15"/>
            <p:cNvSpPr>
              <a:spLocks noChangeAspect="1" noChangeArrowheads="1"/>
            </p:cNvSpPr>
            <p:nvPr/>
          </p:nvSpPr>
          <p:spPr bwMode="auto">
            <a:xfrm>
              <a:off x="449" y="1281"/>
              <a:ext cx="24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1.0</a:t>
              </a:r>
            </a:p>
          </p:txBody>
        </p:sp>
        <p:sp>
          <p:nvSpPr>
            <p:cNvPr id="25615" name="Rectangle 16"/>
            <p:cNvSpPr>
              <a:spLocks noChangeAspect="1" noChangeArrowheads="1"/>
            </p:cNvSpPr>
            <p:nvPr/>
          </p:nvSpPr>
          <p:spPr bwMode="auto">
            <a:xfrm>
              <a:off x="449" y="1702"/>
              <a:ext cx="24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0.8</a:t>
              </a:r>
            </a:p>
          </p:txBody>
        </p:sp>
        <p:sp>
          <p:nvSpPr>
            <p:cNvPr id="25616" name="Rectangle 17"/>
            <p:cNvSpPr>
              <a:spLocks noChangeAspect="1" noChangeArrowheads="1"/>
            </p:cNvSpPr>
            <p:nvPr/>
          </p:nvSpPr>
          <p:spPr bwMode="auto">
            <a:xfrm>
              <a:off x="449" y="2122"/>
              <a:ext cx="24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0.6</a:t>
              </a:r>
            </a:p>
          </p:txBody>
        </p:sp>
        <p:sp>
          <p:nvSpPr>
            <p:cNvPr id="25617" name="Rectangle 18"/>
            <p:cNvSpPr>
              <a:spLocks noChangeAspect="1" noChangeArrowheads="1"/>
            </p:cNvSpPr>
            <p:nvPr/>
          </p:nvSpPr>
          <p:spPr bwMode="auto">
            <a:xfrm>
              <a:off x="450" y="2542"/>
              <a:ext cx="24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0.4</a:t>
              </a:r>
            </a:p>
          </p:txBody>
        </p:sp>
        <p:sp>
          <p:nvSpPr>
            <p:cNvPr id="25618" name="Rectangle 19"/>
            <p:cNvSpPr>
              <a:spLocks noChangeAspect="1" noChangeArrowheads="1"/>
            </p:cNvSpPr>
            <p:nvPr/>
          </p:nvSpPr>
          <p:spPr bwMode="auto">
            <a:xfrm>
              <a:off x="450" y="2963"/>
              <a:ext cx="24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0.2</a:t>
              </a:r>
            </a:p>
          </p:txBody>
        </p:sp>
        <p:sp>
          <p:nvSpPr>
            <p:cNvPr id="25619" name="Rectangle 20"/>
            <p:cNvSpPr>
              <a:spLocks noChangeAspect="1" noChangeArrowheads="1"/>
            </p:cNvSpPr>
            <p:nvPr/>
          </p:nvSpPr>
          <p:spPr bwMode="auto">
            <a:xfrm>
              <a:off x="450" y="3384"/>
              <a:ext cx="24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0.0</a:t>
              </a:r>
            </a:p>
          </p:txBody>
        </p:sp>
        <p:sp>
          <p:nvSpPr>
            <p:cNvPr id="25620" name="Rectangle 21"/>
            <p:cNvSpPr>
              <a:spLocks noChangeAspect="1" noChangeArrowheads="1"/>
            </p:cNvSpPr>
            <p:nvPr/>
          </p:nvSpPr>
          <p:spPr bwMode="auto">
            <a:xfrm>
              <a:off x="531" y="3463"/>
              <a:ext cx="24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0.0</a:t>
              </a:r>
            </a:p>
          </p:txBody>
        </p:sp>
        <p:sp>
          <p:nvSpPr>
            <p:cNvPr id="25621" name="Rectangle 22"/>
            <p:cNvSpPr>
              <a:spLocks noChangeAspect="1" noChangeArrowheads="1"/>
            </p:cNvSpPr>
            <p:nvPr/>
          </p:nvSpPr>
          <p:spPr bwMode="auto">
            <a:xfrm>
              <a:off x="949" y="3463"/>
              <a:ext cx="24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0.2</a:t>
              </a:r>
            </a:p>
          </p:txBody>
        </p:sp>
        <p:sp>
          <p:nvSpPr>
            <p:cNvPr id="25622" name="Rectangle 23"/>
            <p:cNvSpPr>
              <a:spLocks noChangeAspect="1" noChangeArrowheads="1"/>
            </p:cNvSpPr>
            <p:nvPr/>
          </p:nvSpPr>
          <p:spPr bwMode="auto">
            <a:xfrm>
              <a:off x="1368" y="3463"/>
              <a:ext cx="24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0.4</a:t>
              </a:r>
            </a:p>
          </p:txBody>
        </p:sp>
        <p:sp>
          <p:nvSpPr>
            <p:cNvPr id="25623" name="Rectangle 24"/>
            <p:cNvSpPr>
              <a:spLocks noChangeAspect="1" noChangeArrowheads="1"/>
            </p:cNvSpPr>
            <p:nvPr/>
          </p:nvSpPr>
          <p:spPr bwMode="auto">
            <a:xfrm>
              <a:off x="1788" y="3463"/>
              <a:ext cx="24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0.6</a:t>
              </a:r>
            </a:p>
          </p:txBody>
        </p:sp>
        <p:sp>
          <p:nvSpPr>
            <p:cNvPr id="25624" name="Rectangle 25"/>
            <p:cNvSpPr>
              <a:spLocks noChangeAspect="1" noChangeArrowheads="1"/>
            </p:cNvSpPr>
            <p:nvPr/>
          </p:nvSpPr>
          <p:spPr bwMode="auto">
            <a:xfrm>
              <a:off x="1535" y="3634"/>
              <a:ext cx="293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b="1" i="1">
                  <a:solidFill>
                    <a:srgbClr val="000000"/>
                  </a:solidFill>
                  <a:latin typeface="Tahoma" pitchFamily="34" charset="0"/>
                </a:rPr>
                <a:t>X</a:t>
              </a:r>
              <a:r>
                <a:rPr lang="en-US" sz="1600" b="1" i="1" baseline="-25000">
                  <a:solidFill>
                    <a:srgbClr val="000000"/>
                  </a:solidFill>
                  <a:latin typeface="Tahoma" pitchFamily="34" charset="0"/>
                </a:rPr>
                <a:t>A</a:t>
              </a:r>
            </a:p>
          </p:txBody>
        </p:sp>
        <p:sp>
          <p:nvSpPr>
            <p:cNvPr id="25625" name="Rectangle 26"/>
            <p:cNvSpPr>
              <a:spLocks noChangeAspect="1" noChangeArrowheads="1"/>
            </p:cNvSpPr>
            <p:nvPr/>
          </p:nvSpPr>
          <p:spPr bwMode="auto">
            <a:xfrm>
              <a:off x="482" y="3562"/>
              <a:ext cx="460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Water</a:t>
              </a:r>
            </a:p>
          </p:txBody>
        </p:sp>
        <p:sp>
          <p:nvSpPr>
            <p:cNvPr id="25626" name="Rectangle 27"/>
            <p:cNvSpPr>
              <a:spLocks noChangeAspect="1" noChangeArrowheads="1"/>
            </p:cNvSpPr>
            <p:nvPr/>
          </p:nvSpPr>
          <p:spPr bwMode="auto">
            <a:xfrm>
              <a:off x="450" y="3688"/>
              <a:ext cx="39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100 </a:t>
              </a:r>
              <a:r>
                <a:rPr lang="en-US" sz="900" baseline="30000">
                  <a:solidFill>
                    <a:srgbClr val="000000"/>
                  </a:solidFill>
                </a:rPr>
                <a:t>o</a:t>
              </a:r>
              <a:r>
                <a:rPr lang="en-US" sz="900">
                  <a:solidFill>
                    <a:srgbClr val="000000"/>
                  </a:solidFill>
                </a:rPr>
                <a:t>C </a:t>
              </a:r>
            </a:p>
          </p:txBody>
        </p:sp>
        <p:sp>
          <p:nvSpPr>
            <p:cNvPr id="25627" name="Rectangle 28"/>
            <p:cNvSpPr>
              <a:spLocks noChangeAspect="1" noChangeArrowheads="1"/>
            </p:cNvSpPr>
            <p:nvPr/>
          </p:nvSpPr>
          <p:spPr bwMode="auto">
            <a:xfrm>
              <a:off x="2366" y="3562"/>
              <a:ext cx="74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Acetic Acid</a:t>
              </a:r>
            </a:p>
          </p:txBody>
        </p:sp>
        <p:sp>
          <p:nvSpPr>
            <p:cNvPr id="25628" name="Rectangle 29"/>
            <p:cNvSpPr>
              <a:spLocks noChangeAspect="1" noChangeArrowheads="1"/>
            </p:cNvSpPr>
            <p:nvPr/>
          </p:nvSpPr>
          <p:spPr bwMode="auto">
            <a:xfrm>
              <a:off x="2514" y="3688"/>
              <a:ext cx="439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118.1 </a:t>
              </a:r>
              <a:r>
                <a:rPr lang="en-US" sz="900" baseline="30000">
                  <a:solidFill>
                    <a:srgbClr val="000000"/>
                  </a:solidFill>
                </a:rPr>
                <a:t>o</a:t>
              </a:r>
              <a:r>
                <a:rPr lang="en-US" sz="9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5629" name="Rectangle 30"/>
            <p:cNvSpPr>
              <a:spLocks noChangeAspect="1" noChangeArrowheads="1"/>
            </p:cNvSpPr>
            <p:nvPr/>
          </p:nvSpPr>
          <p:spPr bwMode="auto">
            <a:xfrm>
              <a:off x="423" y="1062"/>
              <a:ext cx="639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Methanol</a:t>
              </a:r>
            </a:p>
          </p:txBody>
        </p:sp>
        <p:sp>
          <p:nvSpPr>
            <p:cNvPr id="25630" name="Rectangle 31"/>
            <p:cNvSpPr>
              <a:spLocks noChangeAspect="1" noChangeArrowheads="1"/>
            </p:cNvSpPr>
            <p:nvPr/>
          </p:nvSpPr>
          <p:spPr bwMode="auto">
            <a:xfrm>
              <a:off x="493" y="1198"/>
              <a:ext cx="39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64.7 </a:t>
              </a:r>
              <a:r>
                <a:rPr lang="en-US" sz="900" baseline="30000">
                  <a:solidFill>
                    <a:srgbClr val="000000"/>
                  </a:solidFill>
                </a:rPr>
                <a:t>o</a:t>
              </a:r>
              <a:r>
                <a:rPr lang="en-US" sz="9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5631" name="Rectangle 32"/>
            <p:cNvSpPr>
              <a:spLocks noChangeAspect="1" noChangeArrowheads="1"/>
            </p:cNvSpPr>
            <p:nvPr/>
          </p:nvSpPr>
          <p:spPr bwMode="auto">
            <a:xfrm>
              <a:off x="1695" y="1064"/>
              <a:ext cx="69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Azeotrope</a:t>
              </a:r>
            </a:p>
          </p:txBody>
        </p:sp>
        <p:sp>
          <p:nvSpPr>
            <p:cNvPr id="25632" name="Rectangle 33"/>
            <p:cNvSpPr>
              <a:spLocks noChangeAspect="1" noChangeArrowheads="1"/>
            </p:cNvSpPr>
            <p:nvPr/>
          </p:nvSpPr>
          <p:spPr bwMode="auto">
            <a:xfrm>
              <a:off x="1854" y="1188"/>
              <a:ext cx="41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53.5 </a:t>
              </a:r>
              <a:r>
                <a:rPr lang="en-US" sz="900" baseline="30000">
                  <a:solidFill>
                    <a:srgbClr val="000000"/>
                  </a:solidFill>
                </a:rPr>
                <a:t>o</a:t>
              </a:r>
              <a:r>
                <a:rPr lang="en-US" sz="900">
                  <a:solidFill>
                    <a:srgbClr val="000000"/>
                  </a:solidFill>
                </a:rPr>
                <a:t>C </a:t>
              </a:r>
            </a:p>
          </p:txBody>
        </p:sp>
        <p:sp>
          <p:nvSpPr>
            <p:cNvPr id="25633" name="Rectangle 34"/>
            <p:cNvSpPr>
              <a:spLocks noChangeAspect="1" noChangeArrowheads="1"/>
            </p:cNvSpPr>
            <p:nvPr/>
          </p:nvSpPr>
          <p:spPr bwMode="auto">
            <a:xfrm>
              <a:off x="2438" y="928"/>
              <a:ext cx="550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Methyl</a:t>
              </a:r>
            </a:p>
            <a:p>
              <a:r>
                <a:rPr lang="en-US" sz="1400">
                  <a:solidFill>
                    <a:srgbClr val="000000"/>
                  </a:solidFill>
                </a:rPr>
                <a:t>Acetate</a:t>
              </a:r>
            </a:p>
          </p:txBody>
        </p:sp>
        <p:sp>
          <p:nvSpPr>
            <p:cNvPr id="25634" name="Rectangle 35"/>
            <p:cNvSpPr>
              <a:spLocks noChangeAspect="1" noChangeArrowheads="1"/>
            </p:cNvSpPr>
            <p:nvPr/>
          </p:nvSpPr>
          <p:spPr bwMode="auto">
            <a:xfrm>
              <a:off x="2491" y="1197"/>
              <a:ext cx="388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57.1 </a:t>
              </a:r>
              <a:r>
                <a:rPr lang="en-US" sz="900" baseline="30000">
                  <a:solidFill>
                    <a:srgbClr val="000000"/>
                  </a:solidFill>
                </a:rPr>
                <a:t>o</a:t>
              </a:r>
              <a:r>
                <a:rPr lang="en-US" sz="9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5635" name="Rectangle 36"/>
            <p:cNvSpPr>
              <a:spLocks noChangeAspect="1" noChangeArrowheads="1"/>
            </p:cNvSpPr>
            <p:nvPr/>
          </p:nvSpPr>
          <p:spPr bwMode="auto">
            <a:xfrm rot="-5400000">
              <a:off x="250" y="2256"/>
              <a:ext cx="293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b="1" i="1">
                  <a:solidFill>
                    <a:srgbClr val="000000"/>
                  </a:solidFill>
                  <a:latin typeface="Tahoma" pitchFamily="34" charset="0"/>
                </a:rPr>
                <a:t>X</a:t>
              </a:r>
              <a:r>
                <a:rPr lang="en-US" sz="1600" b="1" i="1" baseline="-25000">
                  <a:solidFill>
                    <a:srgbClr val="000000"/>
                  </a:solidFill>
                  <a:latin typeface="Tahoma" pitchFamily="34" charset="0"/>
                </a:rPr>
                <a:t>B</a:t>
              </a:r>
            </a:p>
          </p:txBody>
        </p:sp>
        <p:sp>
          <p:nvSpPr>
            <p:cNvPr id="25636" name="Rectangle 37"/>
            <p:cNvSpPr>
              <a:spLocks noChangeAspect="1" noChangeArrowheads="1"/>
            </p:cNvSpPr>
            <p:nvPr/>
          </p:nvSpPr>
          <p:spPr bwMode="auto">
            <a:xfrm>
              <a:off x="2206" y="3464"/>
              <a:ext cx="24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0.8</a:t>
              </a:r>
            </a:p>
          </p:txBody>
        </p:sp>
        <p:sp>
          <p:nvSpPr>
            <p:cNvPr id="25637" name="Rectangle 38"/>
            <p:cNvSpPr>
              <a:spLocks noChangeAspect="1" noChangeArrowheads="1"/>
            </p:cNvSpPr>
            <p:nvPr/>
          </p:nvSpPr>
          <p:spPr bwMode="auto">
            <a:xfrm>
              <a:off x="2625" y="3464"/>
              <a:ext cx="24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1.0</a:t>
              </a:r>
            </a:p>
          </p:txBody>
        </p:sp>
        <p:sp>
          <p:nvSpPr>
            <p:cNvPr id="25638" name="Freeform 39"/>
            <p:cNvSpPr>
              <a:spLocks noChangeAspect="1"/>
            </p:cNvSpPr>
            <p:nvPr/>
          </p:nvSpPr>
          <p:spPr bwMode="auto">
            <a:xfrm>
              <a:off x="2042" y="1329"/>
              <a:ext cx="48" cy="48"/>
            </a:xfrm>
            <a:custGeom>
              <a:avLst/>
              <a:gdLst>
                <a:gd name="T0" fmla="*/ 47 w 48"/>
                <a:gd name="T1" fmla="*/ 0 h 48"/>
                <a:gd name="T2" fmla="*/ 47 w 48"/>
                <a:gd name="T3" fmla="*/ 47 h 48"/>
                <a:gd name="T4" fmla="*/ 0 w 48"/>
                <a:gd name="T5" fmla="*/ 47 h 48"/>
                <a:gd name="T6" fmla="*/ 0 w 48"/>
                <a:gd name="T7" fmla="*/ 0 h 48"/>
                <a:gd name="T8" fmla="*/ 47 w 48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8"/>
                <a:gd name="T17" fmla="*/ 48 w 4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8">
                  <a:moveTo>
                    <a:pt x="47" y="0"/>
                  </a:moveTo>
                  <a:lnTo>
                    <a:pt x="47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47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39" name="Freeform 40"/>
            <p:cNvSpPr>
              <a:spLocks noChangeAspect="1"/>
            </p:cNvSpPr>
            <p:nvPr/>
          </p:nvSpPr>
          <p:spPr bwMode="auto">
            <a:xfrm>
              <a:off x="649" y="1352"/>
              <a:ext cx="1417" cy="2107"/>
            </a:xfrm>
            <a:custGeom>
              <a:avLst/>
              <a:gdLst>
                <a:gd name="T0" fmla="*/ 1416 w 1417"/>
                <a:gd name="T1" fmla="*/ 0 h 2107"/>
                <a:gd name="T2" fmla="*/ 1302 w 1417"/>
                <a:gd name="T3" fmla="*/ 7 h 2107"/>
                <a:gd name="T4" fmla="*/ 1151 w 1417"/>
                <a:gd name="T5" fmla="*/ 26 h 2107"/>
                <a:gd name="T6" fmla="*/ 974 w 1417"/>
                <a:gd name="T7" fmla="*/ 51 h 2107"/>
                <a:gd name="T8" fmla="*/ 789 w 1417"/>
                <a:gd name="T9" fmla="*/ 83 h 2107"/>
                <a:gd name="T10" fmla="*/ 606 w 1417"/>
                <a:gd name="T11" fmla="*/ 116 h 2107"/>
                <a:gd name="T12" fmla="*/ 442 w 1417"/>
                <a:gd name="T13" fmla="*/ 150 h 2107"/>
                <a:gd name="T14" fmla="*/ 309 w 1417"/>
                <a:gd name="T15" fmla="*/ 181 h 2107"/>
                <a:gd name="T16" fmla="*/ 222 w 1417"/>
                <a:gd name="T17" fmla="*/ 207 h 2107"/>
                <a:gd name="T18" fmla="*/ 174 w 1417"/>
                <a:gd name="T19" fmla="*/ 229 h 2107"/>
                <a:gd name="T20" fmla="*/ 131 w 1417"/>
                <a:gd name="T21" fmla="*/ 256 h 2107"/>
                <a:gd name="T22" fmla="*/ 93 w 1417"/>
                <a:gd name="T23" fmla="*/ 288 h 2107"/>
                <a:gd name="T24" fmla="*/ 61 w 1417"/>
                <a:gd name="T25" fmla="*/ 327 h 2107"/>
                <a:gd name="T26" fmla="*/ 34 w 1417"/>
                <a:gd name="T27" fmla="*/ 368 h 2107"/>
                <a:gd name="T28" fmla="*/ 16 w 1417"/>
                <a:gd name="T29" fmla="*/ 413 h 2107"/>
                <a:gd name="T30" fmla="*/ 4 w 1417"/>
                <a:gd name="T31" fmla="*/ 461 h 2107"/>
                <a:gd name="T32" fmla="*/ 0 w 1417"/>
                <a:gd name="T33" fmla="*/ 512 h 2107"/>
                <a:gd name="T34" fmla="*/ 0 w 1417"/>
                <a:gd name="T35" fmla="*/ 604 h 2107"/>
                <a:gd name="T36" fmla="*/ 0 w 1417"/>
                <a:gd name="T37" fmla="*/ 795 h 2107"/>
                <a:gd name="T38" fmla="*/ 0 w 1417"/>
                <a:gd name="T39" fmla="*/ 1051 h 2107"/>
                <a:gd name="T40" fmla="*/ 0 w 1417"/>
                <a:gd name="T41" fmla="*/ 1340 h 2107"/>
                <a:gd name="T42" fmla="*/ 0 w 1417"/>
                <a:gd name="T43" fmla="*/ 1622 h 2107"/>
                <a:gd name="T44" fmla="*/ 0 w 1417"/>
                <a:gd name="T45" fmla="*/ 1868 h 2107"/>
                <a:gd name="T46" fmla="*/ 0 w 1417"/>
                <a:gd name="T47" fmla="*/ 2040 h 2107"/>
                <a:gd name="T48" fmla="*/ 0 w 1417"/>
                <a:gd name="T49" fmla="*/ 2106 h 21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17"/>
                <a:gd name="T76" fmla="*/ 0 h 2107"/>
                <a:gd name="T77" fmla="*/ 1417 w 1417"/>
                <a:gd name="T78" fmla="*/ 2107 h 21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17" h="2107">
                  <a:moveTo>
                    <a:pt x="1416" y="0"/>
                  </a:moveTo>
                  <a:lnTo>
                    <a:pt x="1302" y="7"/>
                  </a:lnTo>
                  <a:lnTo>
                    <a:pt x="1151" y="26"/>
                  </a:lnTo>
                  <a:lnTo>
                    <a:pt x="974" y="51"/>
                  </a:lnTo>
                  <a:lnTo>
                    <a:pt x="789" y="83"/>
                  </a:lnTo>
                  <a:lnTo>
                    <a:pt x="606" y="116"/>
                  </a:lnTo>
                  <a:lnTo>
                    <a:pt x="442" y="150"/>
                  </a:lnTo>
                  <a:lnTo>
                    <a:pt x="309" y="181"/>
                  </a:lnTo>
                  <a:lnTo>
                    <a:pt x="222" y="207"/>
                  </a:lnTo>
                  <a:lnTo>
                    <a:pt x="174" y="229"/>
                  </a:lnTo>
                  <a:lnTo>
                    <a:pt x="131" y="256"/>
                  </a:lnTo>
                  <a:lnTo>
                    <a:pt x="93" y="288"/>
                  </a:lnTo>
                  <a:lnTo>
                    <a:pt x="61" y="327"/>
                  </a:lnTo>
                  <a:lnTo>
                    <a:pt x="34" y="368"/>
                  </a:lnTo>
                  <a:lnTo>
                    <a:pt x="16" y="413"/>
                  </a:lnTo>
                  <a:lnTo>
                    <a:pt x="4" y="461"/>
                  </a:lnTo>
                  <a:lnTo>
                    <a:pt x="0" y="512"/>
                  </a:lnTo>
                  <a:lnTo>
                    <a:pt x="0" y="604"/>
                  </a:lnTo>
                  <a:lnTo>
                    <a:pt x="0" y="795"/>
                  </a:lnTo>
                  <a:lnTo>
                    <a:pt x="0" y="1051"/>
                  </a:lnTo>
                  <a:lnTo>
                    <a:pt x="0" y="1340"/>
                  </a:lnTo>
                  <a:lnTo>
                    <a:pt x="0" y="1622"/>
                  </a:lnTo>
                  <a:lnTo>
                    <a:pt x="0" y="1868"/>
                  </a:lnTo>
                  <a:lnTo>
                    <a:pt x="0" y="2040"/>
                  </a:lnTo>
                  <a:lnTo>
                    <a:pt x="0" y="210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40" name="Freeform 41"/>
            <p:cNvSpPr>
              <a:spLocks noChangeAspect="1"/>
            </p:cNvSpPr>
            <p:nvPr/>
          </p:nvSpPr>
          <p:spPr bwMode="auto">
            <a:xfrm>
              <a:off x="649" y="1352"/>
              <a:ext cx="1417" cy="2107"/>
            </a:xfrm>
            <a:custGeom>
              <a:avLst/>
              <a:gdLst>
                <a:gd name="T0" fmla="*/ 1416 w 1417"/>
                <a:gd name="T1" fmla="*/ 0 h 2107"/>
                <a:gd name="T2" fmla="*/ 1288 w 1417"/>
                <a:gd name="T3" fmla="*/ 35 h 2107"/>
                <a:gd name="T4" fmla="*/ 1139 w 1417"/>
                <a:gd name="T5" fmla="*/ 92 h 2107"/>
                <a:gd name="T6" fmla="*/ 979 w 1417"/>
                <a:gd name="T7" fmla="*/ 162 h 2107"/>
                <a:gd name="T8" fmla="*/ 818 w 1417"/>
                <a:gd name="T9" fmla="*/ 242 h 2107"/>
                <a:gd name="T10" fmla="*/ 661 w 1417"/>
                <a:gd name="T11" fmla="*/ 323 h 2107"/>
                <a:gd name="T12" fmla="*/ 523 w 1417"/>
                <a:gd name="T13" fmla="*/ 404 h 2107"/>
                <a:gd name="T14" fmla="*/ 410 w 1417"/>
                <a:gd name="T15" fmla="*/ 477 h 2107"/>
                <a:gd name="T16" fmla="*/ 332 w 1417"/>
                <a:gd name="T17" fmla="*/ 537 h 2107"/>
                <a:gd name="T18" fmla="*/ 252 w 1417"/>
                <a:gd name="T19" fmla="*/ 610 h 2107"/>
                <a:gd name="T20" fmla="*/ 184 w 1417"/>
                <a:gd name="T21" fmla="*/ 683 h 2107"/>
                <a:gd name="T22" fmla="*/ 127 w 1417"/>
                <a:gd name="T23" fmla="*/ 758 h 2107"/>
                <a:gd name="T24" fmla="*/ 81 w 1417"/>
                <a:gd name="T25" fmla="*/ 839 h 2107"/>
                <a:gd name="T26" fmla="*/ 45 w 1417"/>
                <a:gd name="T27" fmla="*/ 926 h 2107"/>
                <a:gd name="T28" fmla="*/ 19 w 1417"/>
                <a:gd name="T29" fmla="*/ 1023 h 2107"/>
                <a:gd name="T30" fmla="*/ 5 w 1417"/>
                <a:gd name="T31" fmla="*/ 1133 h 2107"/>
                <a:gd name="T32" fmla="*/ 0 w 1417"/>
                <a:gd name="T33" fmla="*/ 1259 h 2107"/>
                <a:gd name="T34" fmla="*/ 0 w 1417"/>
                <a:gd name="T35" fmla="*/ 1318 h 2107"/>
                <a:gd name="T36" fmla="*/ 0 w 1417"/>
                <a:gd name="T37" fmla="*/ 1426 h 2107"/>
                <a:gd name="T38" fmla="*/ 0 w 1417"/>
                <a:gd name="T39" fmla="*/ 1563 h 2107"/>
                <a:gd name="T40" fmla="*/ 0 w 1417"/>
                <a:gd name="T41" fmla="*/ 1713 h 2107"/>
                <a:gd name="T42" fmla="*/ 0 w 1417"/>
                <a:gd name="T43" fmla="*/ 1859 h 2107"/>
                <a:gd name="T44" fmla="*/ 0 w 1417"/>
                <a:gd name="T45" fmla="*/ 1985 h 2107"/>
                <a:gd name="T46" fmla="*/ 0 w 1417"/>
                <a:gd name="T47" fmla="*/ 2073 h 2107"/>
                <a:gd name="T48" fmla="*/ 0 w 1417"/>
                <a:gd name="T49" fmla="*/ 2106 h 21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17"/>
                <a:gd name="T76" fmla="*/ 0 h 2107"/>
                <a:gd name="T77" fmla="*/ 1417 w 1417"/>
                <a:gd name="T78" fmla="*/ 2107 h 21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17" h="2107">
                  <a:moveTo>
                    <a:pt x="1416" y="0"/>
                  </a:moveTo>
                  <a:lnTo>
                    <a:pt x="1288" y="35"/>
                  </a:lnTo>
                  <a:lnTo>
                    <a:pt x="1139" y="92"/>
                  </a:lnTo>
                  <a:lnTo>
                    <a:pt x="979" y="162"/>
                  </a:lnTo>
                  <a:lnTo>
                    <a:pt x="818" y="242"/>
                  </a:lnTo>
                  <a:lnTo>
                    <a:pt x="661" y="323"/>
                  </a:lnTo>
                  <a:lnTo>
                    <a:pt x="523" y="404"/>
                  </a:lnTo>
                  <a:lnTo>
                    <a:pt x="410" y="477"/>
                  </a:lnTo>
                  <a:lnTo>
                    <a:pt x="332" y="537"/>
                  </a:lnTo>
                  <a:lnTo>
                    <a:pt x="252" y="610"/>
                  </a:lnTo>
                  <a:lnTo>
                    <a:pt x="184" y="683"/>
                  </a:lnTo>
                  <a:lnTo>
                    <a:pt x="127" y="758"/>
                  </a:lnTo>
                  <a:lnTo>
                    <a:pt x="81" y="839"/>
                  </a:lnTo>
                  <a:lnTo>
                    <a:pt x="45" y="926"/>
                  </a:lnTo>
                  <a:lnTo>
                    <a:pt x="19" y="1023"/>
                  </a:lnTo>
                  <a:lnTo>
                    <a:pt x="5" y="1133"/>
                  </a:lnTo>
                  <a:lnTo>
                    <a:pt x="0" y="1259"/>
                  </a:lnTo>
                  <a:lnTo>
                    <a:pt x="0" y="1318"/>
                  </a:lnTo>
                  <a:lnTo>
                    <a:pt x="0" y="1426"/>
                  </a:lnTo>
                  <a:lnTo>
                    <a:pt x="0" y="1563"/>
                  </a:lnTo>
                  <a:lnTo>
                    <a:pt x="0" y="1713"/>
                  </a:lnTo>
                  <a:lnTo>
                    <a:pt x="0" y="1859"/>
                  </a:lnTo>
                  <a:lnTo>
                    <a:pt x="0" y="1985"/>
                  </a:lnTo>
                  <a:lnTo>
                    <a:pt x="0" y="2073"/>
                  </a:lnTo>
                  <a:lnTo>
                    <a:pt x="0" y="210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41" name="Freeform 42"/>
            <p:cNvSpPr>
              <a:spLocks noChangeAspect="1"/>
            </p:cNvSpPr>
            <p:nvPr/>
          </p:nvSpPr>
          <p:spPr bwMode="auto">
            <a:xfrm>
              <a:off x="649" y="1352"/>
              <a:ext cx="1417" cy="2107"/>
            </a:xfrm>
            <a:custGeom>
              <a:avLst/>
              <a:gdLst>
                <a:gd name="T0" fmla="*/ 1416 w 1417"/>
                <a:gd name="T1" fmla="*/ 0 h 2107"/>
                <a:gd name="T2" fmla="*/ 1300 w 1417"/>
                <a:gd name="T3" fmla="*/ 76 h 2107"/>
                <a:gd name="T4" fmla="*/ 1166 w 1417"/>
                <a:gd name="T5" fmla="*/ 181 h 2107"/>
                <a:gd name="T6" fmla="*/ 1021 w 1417"/>
                <a:gd name="T7" fmla="*/ 305 h 2107"/>
                <a:gd name="T8" fmla="*/ 875 w 1417"/>
                <a:gd name="T9" fmla="*/ 438 h 2107"/>
                <a:gd name="T10" fmla="*/ 732 w 1417"/>
                <a:gd name="T11" fmla="*/ 571 h 2107"/>
                <a:gd name="T12" fmla="*/ 604 w 1417"/>
                <a:gd name="T13" fmla="*/ 695 h 2107"/>
                <a:gd name="T14" fmla="*/ 496 w 1417"/>
                <a:gd name="T15" fmla="*/ 799 h 2107"/>
                <a:gd name="T16" fmla="*/ 421 w 1417"/>
                <a:gd name="T17" fmla="*/ 875 h 2107"/>
                <a:gd name="T18" fmla="*/ 341 w 1417"/>
                <a:gd name="T19" fmla="*/ 958 h 2107"/>
                <a:gd name="T20" fmla="*/ 264 w 1417"/>
                <a:gd name="T21" fmla="*/ 1051 h 2107"/>
                <a:gd name="T22" fmla="*/ 192 w 1417"/>
                <a:gd name="T23" fmla="*/ 1152 h 2107"/>
                <a:gd name="T24" fmla="*/ 130 w 1417"/>
                <a:gd name="T25" fmla="*/ 1261 h 2107"/>
                <a:gd name="T26" fmla="*/ 75 w 1417"/>
                <a:gd name="T27" fmla="*/ 1376 h 2107"/>
                <a:gd name="T28" fmla="*/ 35 w 1417"/>
                <a:gd name="T29" fmla="*/ 1498 h 2107"/>
                <a:gd name="T30" fmla="*/ 9 w 1417"/>
                <a:gd name="T31" fmla="*/ 1625 h 2107"/>
                <a:gd name="T32" fmla="*/ 0 w 1417"/>
                <a:gd name="T33" fmla="*/ 1758 h 2107"/>
                <a:gd name="T34" fmla="*/ 0 w 1417"/>
                <a:gd name="T35" fmla="*/ 1795 h 2107"/>
                <a:gd name="T36" fmla="*/ 0 w 1417"/>
                <a:gd name="T37" fmla="*/ 1846 h 2107"/>
                <a:gd name="T38" fmla="*/ 0 w 1417"/>
                <a:gd name="T39" fmla="*/ 1903 h 2107"/>
                <a:gd name="T40" fmla="*/ 0 w 1417"/>
                <a:gd name="T41" fmla="*/ 1962 h 2107"/>
                <a:gd name="T42" fmla="*/ 0 w 1417"/>
                <a:gd name="T43" fmla="*/ 2017 h 2107"/>
                <a:gd name="T44" fmla="*/ 0 w 1417"/>
                <a:gd name="T45" fmla="*/ 2063 h 2107"/>
                <a:gd name="T46" fmla="*/ 0 w 1417"/>
                <a:gd name="T47" fmla="*/ 2094 h 2107"/>
                <a:gd name="T48" fmla="*/ 0 w 1417"/>
                <a:gd name="T49" fmla="*/ 2106 h 21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17"/>
                <a:gd name="T76" fmla="*/ 0 h 2107"/>
                <a:gd name="T77" fmla="*/ 1417 w 1417"/>
                <a:gd name="T78" fmla="*/ 2107 h 21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17" h="2107">
                  <a:moveTo>
                    <a:pt x="1416" y="0"/>
                  </a:moveTo>
                  <a:lnTo>
                    <a:pt x="1300" y="76"/>
                  </a:lnTo>
                  <a:lnTo>
                    <a:pt x="1166" y="181"/>
                  </a:lnTo>
                  <a:lnTo>
                    <a:pt x="1021" y="305"/>
                  </a:lnTo>
                  <a:lnTo>
                    <a:pt x="875" y="438"/>
                  </a:lnTo>
                  <a:lnTo>
                    <a:pt x="732" y="571"/>
                  </a:lnTo>
                  <a:lnTo>
                    <a:pt x="604" y="695"/>
                  </a:lnTo>
                  <a:lnTo>
                    <a:pt x="496" y="799"/>
                  </a:lnTo>
                  <a:lnTo>
                    <a:pt x="421" y="875"/>
                  </a:lnTo>
                  <a:lnTo>
                    <a:pt x="341" y="958"/>
                  </a:lnTo>
                  <a:lnTo>
                    <a:pt x="264" y="1051"/>
                  </a:lnTo>
                  <a:lnTo>
                    <a:pt x="192" y="1152"/>
                  </a:lnTo>
                  <a:lnTo>
                    <a:pt x="130" y="1261"/>
                  </a:lnTo>
                  <a:lnTo>
                    <a:pt x="75" y="1376"/>
                  </a:lnTo>
                  <a:lnTo>
                    <a:pt x="35" y="1498"/>
                  </a:lnTo>
                  <a:lnTo>
                    <a:pt x="9" y="1625"/>
                  </a:lnTo>
                  <a:lnTo>
                    <a:pt x="0" y="1758"/>
                  </a:lnTo>
                  <a:lnTo>
                    <a:pt x="0" y="1795"/>
                  </a:lnTo>
                  <a:lnTo>
                    <a:pt x="0" y="1846"/>
                  </a:lnTo>
                  <a:lnTo>
                    <a:pt x="0" y="1903"/>
                  </a:lnTo>
                  <a:lnTo>
                    <a:pt x="0" y="1962"/>
                  </a:lnTo>
                  <a:lnTo>
                    <a:pt x="0" y="2017"/>
                  </a:lnTo>
                  <a:lnTo>
                    <a:pt x="0" y="2063"/>
                  </a:lnTo>
                  <a:lnTo>
                    <a:pt x="0" y="2094"/>
                  </a:lnTo>
                  <a:lnTo>
                    <a:pt x="0" y="210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42" name="Freeform 43"/>
            <p:cNvSpPr>
              <a:spLocks noChangeAspect="1"/>
            </p:cNvSpPr>
            <p:nvPr/>
          </p:nvSpPr>
          <p:spPr bwMode="auto">
            <a:xfrm>
              <a:off x="649" y="1352"/>
              <a:ext cx="1417" cy="2107"/>
            </a:xfrm>
            <a:custGeom>
              <a:avLst/>
              <a:gdLst>
                <a:gd name="T0" fmla="*/ 1416 w 1417"/>
                <a:gd name="T1" fmla="*/ 0 h 2107"/>
                <a:gd name="T2" fmla="*/ 1311 w 1417"/>
                <a:gd name="T3" fmla="*/ 113 h 2107"/>
                <a:gd name="T4" fmla="*/ 1178 w 1417"/>
                <a:gd name="T5" fmla="*/ 266 h 2107"/>
                <a:gd name="T6" fmla="*/ 1025 w 1417"/>
                <a:gd name="T7" fmla="*/ 446 h 2107"/>
                <a:gd name="T8" fmla="*/ 865 w 1417"/>
                <a:gd name="T9" fmla="*/ 640 h 2107"/>
                <a:gd name="T10" fmla="*/ 707 w 1417"/>
                <a:gd name="T11" fmla="*/ 830 h 2107"/>
                <a:gd name="T12" fmla="*/ 565 w 1417"/>
                <a:gd name="T13" fmla="*/ 1007 h 2107"/>
                <a:gd name="T14" fmla="*/ 449 w 1417"/>
                <a:gd name="T15" fmla="*/ 1154 h 2107"/>
                <a:gd name="T16" fmla="*/ 371 w 1417"/>
                <a:gd name="T17" fmla="*/ 1259 h 2107"/>
                <a:gd name="T18" fmla="*/ 292 w 1417"/>
                <a:gd name="T19" fmla="*/ 1369 h 2107"/>
                <a:gd name="T20" fmla="*/ 221 w 1417"/>
                <a:gd name="T21" fmla="*/ 1477 h 2107"/>
                <a:gd name="T22" fmla="*/ 157 w 1417"/>
                <a:gd name="T23" fmla="*/ 1581 h 2107"/>
                <a:gd name="T24" fmla="*/ 104 w 1417"/>
                <a:gd name="T25" fmla="*/ 1681 h 2107"/>
                <a:gd name="T26" fmla="*/ 60 w 1417"/>
                <a:gd name="T27" fmla="*/ 1773 h 2107"/>
                <a:gd name="T28" fmla="*/ 27 w 1417"/>
                <a:gd name="T29" fmla="*/ 1858 h 2107"/>
                <a:gd name="T30" fmla="*/ 7 w 1417"/>
                <a:gd name="T31" fmla="*/ 1931 h 2107"/>
                <a:gd name="T32" fmla="*/ 0 w 1417"/>
                <a:gd name="T33" fmla="*/ 1994 h 2107"/>
                <a:gd name="T34" fmla="*/ 0 w 1417"/>
                <a:gd name="T35" fmla="*/ 2022 h 2107"/>
                <a:gd name="T36" fmla="*/ 0 w 1417"/>
                <a:gd name="T37" fmla="*/ 2046 h 2107"/>
                <a:gd name="T38" fmla="*/ 0 w 1417"/>
                <a:gd name="T39" fmla="*/ 2065 h 2107"/>
                <a:gd name="T40" fmla="*/ 0 w 1417"/>
                <a:gd name="T41" fmla="*/ 2081 h 2107"/>
                <a:gd name="T42" fmla="*/ 0 w 1417"/>
                <a:gd name="T43" fmla="*/ 2091 h 2107"/>
                <a:gd name="T44" fmla="*/ 0 w 1417"/>
                <a:gd name="T45" fmla="*/ 2100 h 2107"/>
                <a:gd name="T46" fmla="*/ 0 w 1417"/>
                <a:gd name="T47" fmla="*/ 2104 h 2107"/>
                <a:gd name="T48" fmla="*/ 0 w 1417"/>
                <a:gd name="T49" fmla="*/ 2106 h 21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17"/>
                <a:gd name="T76" fmla="*/ 0 h 2107"/>
                <a:gd name="T77" fmla="*/ 1417 w 1417"/>
                <a:gd name="T78" fmla="*/ 2107 h 21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17" h="2107">
                  <a:moveTo>
                    <a:pt x="1416" y="0"/>
                  </a:moveTo>
                  <a:lnTo>
                    <a:pt x="1311" y="113"/>
                  </a:lnTo>
                  <a:lnTo>
                    <a:pt x="1178" y="266"/>
                  </a:lnTo>
                  <a:lnTo>
                    <a:pt x="1025" y="446"/>
                  </a:lnTo>
                  <a:lnTo>
                    <a:pt x="865" y="640"/>
                  </a:lnTo>
                  <a:lnTo>
                    <a:pt x="707" y="830"/>
                  </a:lnTo>
                  <a:lnTo>
                    <a:pt x="565" y="1007"/>
                  </a:lnTo>
                  <a:lnTo>
                    <a:pt x="449" y="1154"/>
                  </a:lnTo>
                  <a:lnTo>
                    <a:pt x="371" y="1259"/>
                  </a:lnTo>
                  <a:lnTo>
                    <a:pt x="292" y="1369"/>
                  </a:lnTo>
                  <a:lnTo>
                    <a:pt x="221" y="1477"/>
                  </a:lnTo>
                  <a:lnTo>
                    <a:pt x="157" y="1581"/>
                  </a:lnTo>
                  <a:lnTo>
                    <a:pt x="104" y="1681"/>
                  </a:lnTo>
                  <a:lnTo>
                    <a:pt x="60" y="1773"/>
                  </a:lnTo>
                  <a:lnTo>
                    <a:pt x="27" y="1858"/>
                  </a:lnTo>
                  <a:lnTo>
                    <a:pt x="7" y="1931"/>
                  </a:lnTo>
                  <a:lnTo>
                    <a:pt x="0" y="1994"/>
                  </a:lnTo>
                  <a:lnTo>
                    <a:pt x="0" y="2022"/>
                  </a:lnTo>
                  <a:lnTo>
                    <a:pt x="0" y="2046"/>
                  </a:lnTo>
                  <a:lnTo>
                    <a:pt x="0" y="2065"/>
                  </a:lnTo>
                  <a:lnTo>
                    <a:pt x="0" y="2081"/>
                  </a:lnTo>
                  <a:lnTo>
                    <a:pt x="0" y="2091"/>
                  </a:lnTo>
                  <a:lnTo>
                    <a:pt x="0" y="2100"/>
                  </a:lnTo>
                  <a:lnTo>
                    <a:pt x="0" y="2104"/>
                  </a:lnTo>
                  <a:lnTo>
                    <a:pt x="0" y="210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43" name="Freeform 44"/>
            <p:cNvSpPr>
              <a:spLocks noChangeAspect="1"/>
            </p:cNvSpPr>
            <p:nvPr/>
          </p:nvSpPr>
          <p:spPr bwMode="auto">
            <a:xfrm>
              <a:off x="745" y="1352"/>
              <a:ext cx="1321" cy="2107"/>
            </a:xfrm>
            <a:custGeom>
              <a:avLst/>
              <a:gdLst>
                <a:gd name="T0" fmla="*/ 1320 w 1321"/>
                <a:gd name="T1" fmla="*/ 0 h 2107"/>
                <a:gd name="T2" fmla="*/ 1279 w 1321"/>
                <a:gd name="T3" fmla="*/ 100 h 2107"/>
                <a:gd name="T4" fmla="*/ 1208 w 1321"/>
                <a:gd name="T5" fmla="*/ 239 h 2107"/>
                <a:gd name="T6" fmla="*/ 1115 w 1321"/>
                <a:gd name="T7" fmla="*/ 402 h 2107"/>
                <a:gd name="T8" fmla="*/ 1010 w 1321"/>
                <a:gd name="T9" fmla="*/ 578 h 2107"/>
                <a:gd name="T10" fmla="*/ 898 w 1321"/>
                <a:gd name="T11" fmla="*/ 754 h 2107"/>
                <a:gd name="T12" fmla="*/ 793 w 1321"/>
                <a:gd name="T13" fmla="*/ 917 h 2107"/>
                <a:gd name="T14" fmla="*/ 699 w 1321"/>
                <a:gd name="T15" fmla="*/ 1055 h 2107"/>
                <a:gd name="T16" fmla="*/ 629 w 1321"/>
                <a:gd name="T17" fmla="*/ 1157 h 2107"/>
                <a:gd name="T18" fmla="*/ 548 w 1321"/>
                <a:gd name="T19" fmla="*/ 1268 h 2107"/>
                <a:gd name="T20" fmla="*/ 458 w 1321"/>
                <a:gd name="T21" fmla="*/ 1396 h 2107"/>
                <a:gd name="T22" fmla="*/ 365 w 1321"/>
                <a:gd name="T23" fmla="*/ 1532 h 2107"/>
                <a:gd name="T24" fmla="*/ 271 w 1321"/>
                <a:gd name="T25" fmla="*/ 1671 h 2107"/>
                <a:gd name="T26" fmla="*/ 183 w 1321"/>
                <a:gd name="T27" fmla="*/ 1804 h 2107"/>
                <a:gd name="T28" fmla="*/ 105 w 1321"/>
                <a:gd name="T29" fmla="*/ 1926 h 2107"/>
                <a:gd name="T30" fmla="*/ 42 w 1321"/>
                <a:gd name="T31" fmla="*/ 2029 h 2107"/>
                <a:gd name="T32" fmla="*/ 0 w 1321"/>
                <a:gd name="T33" fmla="*/ 2106 h 21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21"/>
                <a:gd name="T52" fmla="*/ 0 h 2107"/>
                <a:gd name="T53" fmla="*/ 1321 w 1321"/>
                <a:gd name="T54" fmla="*/ 2107 h 210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21" h="2107">
                  <a:moveTo>
                    <a:pt x="1320" y="0"/>
                  </a:moveTo>
                  <a:lnTo>
                    <a:pt x="1279" y="100"/>
                  </a:lnTo>
                  <a:lnTo>
                    <a:pt x="1208" y="239"/>
                  </a:lnTo>
                  <a:lnTo>
                    <a:pt x="1115" y="402"/>
                  </a:lnTo>
                  <a:lnTo>
                    <a:pt x="1010" y="578"/>
                  </a:lnTo>
                  <a:lnTo>
                    <a:pt x="898" y="754"/>
                  </a:lnTo>
                  <a:lnTo>
                    <a:pt x="793" y="917"/>
                  </a:lnTo>
                  <a:lnTo>
                    <a:pt x="699" y="1055"/>
                  </a:lnTo>
                  <a:lnTo>
                    <a:pt x="629" y="1157"/>
                  </a:lnTo>
                  <a:lnTo>
                    <a:pt x="548" y="1268"/>
                  </a:lnTo>
                  <a:lnTo>
                    <a:pt x="458" y="1396"/>
                  </a:lnTo>
                  <a:lnTo>
                    <a:pt x="365" y="1532"/>
                  </a:lnTo>
                  <a:lnTo>
                    <a:pt x="271" y="1671"/>
                  </a:lnTo>
                  <a:lnTo>
                    <a:pt x="183" y="1804"/>
                  </a:lnTo>
                  <a:lnTo>
                    <a:pt x="105" y="1926"/>
                  </a:lnTo>
                  <a:lnTo>
                    <a:pt x="42" y="2029"/>
                  </a:lnTo>
                  <a:lnTo>
                    <a:pt x="0" y="210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44" name="Freeform 45"/>
            <p:cNvSpPr>
              <a:spLocks noChangeAspect="1"/>
            </p:cNvSpPr>
            <p:nvPr/>
          </p:nvSpPr>
          <p:spPr bwMode="auto">
            <a:xfrm>
              <a:off x="1182" y="1352"/>
              <a:ext cx="899" cy="2107"/>
            </a:xfrm>
            <a:custGeom>
              <a:avLst/>
              <a:gdLst>
                <a:gd name="T0" fmla="*/ 883 w 899"/>
                <a:gd name="T1" fmla="*/ 0 h 2107"/>
                <a:gd name="T2" fmla="*/ 898 w 899"/>
                <a:gd name="T3" fmla="*/ 60 h 2107"/>
                <a:gd name="T4" fmla="*/ 881 w 899"/>
                <a:gd name="T5" fmla="*/ 167 h 2107"/>
                <a:gd name="T6" fmla="*/ 839 w 899"/>
                <a:gd name="T7" fmla="*/ 309 h 2107"/>
                <a:gd name="T8" fmla="*/ 781 w 899"/>
                <a:gd name="T9" fmla="*/ 474 h 2107"/>
                <a:gd name="T10" fmla="*/ 710 w 899"/>
                <a:gd name="T11" fmla="*/ 646 h 2107"/>
                <a:gd name="T12" fmla="*/ 636 w 899"/>
                <a:gd name="T13" fmla="*/ 814 h 2107"/>
                <a:gd name="T14" fmla="*/ 563 w 899"/>
                <a:gd name="T15" fmla="*/ 966 h 2107"/>
                <a:gd name="T16" fmla="*/ 501 w 899"/>
                <a:gd name="T17" fmla="*/ 1090 h 2107"/>
                <a:gd name="T18" fmla="*/ 448 w 899"/>
                <a:gd name="T19" fmla="*/ 1187 h 2107"/>
                <a:gd name="T20" fmla="*/ 392 w 899"/>
                <a:gd name="T21" fmla="*/ 1295 h 2107"/>
                <a:gd name="T22" fmla="*/ 333 w 899"/>
                <a:gd name="T23" fmla="*/ 1410 h 2107"/>
                <a:gd name="T24" fmla="*/ 273 w 899"/>
                <a:gd name="T25" fmla="*/ 1529 h 2107"/>
                <a:gd name="T26" fmla="*/ 211 w 899"/>
                <a:gd name="T27" fmla="*/ 1649 h 2107"/>
                <a:gd name="T28" fmla="*/ 151 w 899"/>
                <a:gd name="T29" fmla="*/ 1765 h 2107"/>
                <a:gd name="T30" fmla="*/ 92 w 899"/>
                <a:gd name="T31" fmla="*/ 1875 h 2107"/>
                <a:gd name="T32" fmla="*/ 37 w 899"/>
                <a:gd name="T33" fmla="*/ 1976 h 2107"/>
                <a:gd name="T34" fmla="*/ 25 w 899"/>
                <a:gd name="T35" fmla="*/ 1996 h 2107"/>
                <a:gd name="T36" fmla="*/ 16 w 899"/>
                <a:gd name="T37" fmla="*/ 2015 h 2107"/>
                <a:gd name="T38" fmla="*/ 8 w 899"/>
                <a:gd name="T39" fmla="*/ 2033 h 2107"/>
                <a:gd name="T40" fmla="*/ 4 w 899"/>
                <a:gd name="T41" fmla="*/ 2052 h 2107"/>
                <a:gd name="T42" fmla="*/ 0 w 899"/>
                <a:gd name="T43" fmla="*/ 2068 h 2107"/>
                <a:gd name="T44" fmla="*/ 0 w 899"/>
                <a:gd name="T45" fmla="*/ 2083 h 2107"/>
                <a:gd name="T46" fmla="*/ 3 w 899"/>
                <a:gd name="T47" fmla="*/ 2096 h 2107"/>
                <a:gd name="T48" fmla="*/ 10 w 899"/>
                <a:gd name="T49" fmla="*/ 2106 h 21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9"/>
                <a:gd name="T76" fmla="*/ 0 h 2107"/>
                <a:gd name="T77" fmla="*/ 899 w 899"/>
                <a:gd name="T78" fmla="*/ 2107 h 21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9" h="2107">
                  <a:moveTo>
                    <a:pt x="883" y="0"/>
                  </a:moveTo>
                  <a:lnTo>
                    <a:pt x="898" y="60"/>
                  </a:lnTo>
                  <a:lnTo>
                    <a:pt x="881" y="167"/>
                  </a:lnTo>
                  <a:lnTo>
                    <a:pt x="839" y="309"/>
                  </a:lnTo>
                  <a:lnTo>
                    <a:pt x="781" y="474"/>
                  </a:lnTo>
                  <a:lnTo>
                    <a:pt x="710" y="646"/>
                  </a:lnTo>
                  <a:lnTo>
                    <a:pt x="636" y="814"/>
                  </a:lnTo>
                  <a:lnTo>
                    <a:pt x="563" y="966"/>
                  </a:lnTo>
                  <a:lnTo>
                    <a:pt x="501" y="1090"/>
                  </a:lnTo>
                  <a:lnTo>
                    <a:pt x="448" y="1187"/>
                  </a:lnTo>
                  <a:lnTo>
                    <a:pt x="392" y="1295"/>
                  </a:lnTo>
                  <a:lnTo>
                    <a:pt x="333" y="1410"/>
                  </a:lnTo>
                  <a:lnTo>
                    <a:pt x="273" y="1529"/>
                  </a:lnTo>
                  <a:lnTo>
                    <a:pt x="211" y="1649"/>
                  </a:lnTo>
                  <a:lnTo>
                    <a:pt x="151" y="1765"/>
                  </a:lnTo>
                  <a:lnTo>
                    <a:pt x="92" y="1875"/>
                  </a:lnTo>
                  <a:lnTo>
                    <a:pt x="37" y="1976"/>
                  </a:lnTo>
                  <a:lnTo>
                    <a:pt x="25" y="1996"/>
                  </a:lnTo>
                  <a:lnTo>
                    <a:pt x="16" y="2015"/>
                  </a:lnTo>
                  <a:lnTo>
                    <a:pt x="8" y="2033"/>
                  </a:lnTo>
                  <a:lnTo>
                    <a:pt x="4" y="2052"/>
                  </a:lnTo>
                  <a:lnTo>
                    <a:pt x="0" y="2068"/>
                  </a:lnTo>
                  <a:lnTo>
                    <a:pt x="0" y="2083"/>
                  </a:lnTo>
                  <a:lnTo>
                    <a:pt x="3" y="2096"/>
                  </a:lnTo>
                  <a:lnTo>
                    <a:pt x="10" y="210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45" name="Freeform 46"/>
            <p:cNvSpPr>
              <a:spLocks noChangeAspect="1"/>
            </p:cNvSpPr>
            <p:nvPr/>
          </p:nvSpPr>
          <p:spPr bwMode="auto">
            <a:xfrm>
              <a:off x="1741" y="1352"/>
              <a:ext cx="396" cy="2107"/>
            </a:xfrm>
            <a:custGeom>
              <a:avLst/>
              <a:gdLst>
                <a:gd name="T0" fmla="*/ 324 w 396"/>
                <a:gd name="T1" fmla="*/ 0 h 2107"/>
                <a:gd name="T2" fmla="*/ 341 w 396"/>
                <a:gd name="T3" fmla="*/ 10 h 2107"/>
                <a:gd name="T4" fmla="*/ 356 w 396"/>
                <a:gd name="T5" fmla="*/ 24 h 2107"/>
                <a:gd name="T6" fmla="*/ 368 w 396"/>
                <a:gd name="T7" fmla="*/ 41 h 2107"/>
                <a:gd name="T8" fmla="*/ 378 w 396"/>
                <a:gd name="T9" fmla="*/ 63 h 2107"/>
                <a:gd name="T10" fmla="*/ 385 w 396"/>
                <a:gd name="T11" fmla="*/ 87 h 2107"/>
                <a:gd name="T12" fmla="*/ 391 w 396"/>
                <a:gd name="T13" fmla="*/ 116 h 2107"/>
                <a:gd name="T14" fmla="*/ 393 w 396"/>
                <a:gd name="T15" fmla="*/ 147 h 2107"/>
                <a:gd name="T16" fmla="*/ 395 w 396"/>
                <a:gd name="T17" fmla="*/ 180 h 2107"/>
                <a:gd name="T18" fmla="*/ 391 w 396"/>
                <a:gd name="T19" fmla="*/ 288 h 2107"/>
                <a:gd name="T20" fmla="*/ 380 w 396"/>
                <a:gd name="T21" fmla="*/ 393 h 2107"/>
                <a:gd name="T22" fmla="*/ 363 w 396"/>
                <a:gd name="T23" fmla="*/ 492 h 2107"/>
                <a:gd name="T24" fmla="*/ 345 w 396"/>
                <a:gd name="T25" fmla="*/ 583 h 2107"/>
                <a:gd name="T26" fmla="*/ 324 w 396"/>
                <a:gd name="T27" fmla="*/ 665 h 2107"/>
                <a:gd name="T28" fmla="*/ 305 w 396"/>
                <a:gd name="T29" fmla="*/ 736 h 2107"/>
                <a:gd name="T30" fmla="*/ 288 w 396"/>
                <a:gd name="T31" fmla="*/ 795 h 2107"/>
                <a:gd name="T32" fmla="*/ 277 w 396"/>
                <a:gd name="T33" fmla="*/ 840 h 2107"/>
                <a:gd name="T34" fmla="*/ 242 w 396"/>
                <a:gd name="T35" fmla="*/ 976 h 2107"/>
                <a:gd name="T36" fmla="*/ 200 w 396"/>
                <a:gd name="T37" fmla="*/ 1125 h 2107"/>
                <a:gd name="T38" fmla="*/ 155 w 396"/>
                <a:gd name="T39" fmla="*/ 1282 h 2107"/>
                <a:gd name="T40" fmla="*/ 109 w 396"/>
                <a:gd name="T41" fmla="*/ 1440 h 2107"/>
                <a:gd name="T42" fmla="*/ 66 w 396"/>
                <a:gd name="T43" fmla="*/ 1592 h 2107"/>
                <a:gd name="T44" fmla="*/ 32 w 396"/>
                <a:gd name="T45" fmla="*/ 1733 h 2107"/>
                <a:gd name="T46" fmla="*/ 8 w 396"/>
                <a:gd name="T47" fmla="*/ 1856 h 2107"/>
                <a:gd name="T48" fmla="*/ 0 w 396"/>
                <a:gd name="T49" fmla="*/ 1957 h 2107"/>
                <a:gd name="T50" fmla="*/ 2 w 396"/>
                <a:gd name="T51" fmla="*/ 1990 h 2107"/>
                <a:gd name="T52" fmla="*/ 8 w 396"/>
                <a:gd name="T53" fmla="*/ 2020 h 2107"/>
                <a:gd name="T54" fmla="*/ 18 w 396"/>
                <a:gd name="T55" fmla="*/ 2046 h 2107"/>
                <a:gd name="T56" fmla="*/ 35 w 396"/>
                <a:gd name="T57" fmla="*/ 2067 h 2107"/>
                <a:gd name="T58" fmla="*/ 56 w 396"/>
                <a:gd name="T59" fmla="*/ 2083 h 2107"/>
                <a:gd name="T60" fmla="*/ 82 w 396"/>
                <a:gd name="T61" fmla="*/ 2096 h 2107"/>
                <a:gd name="T62" fmla="*/ 114 w 396"/>
                <a:gd name="T63" fmla="*/ 2104 h 2107"/>
                <a:gd name="T64" fmla="*/ 153 w 396"/>
                <a:gd name="T65" fmla="*/ 2106 h 2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6"/>
                <a:gd name="T100" fmla="*/ 0 h 2107"/>
                <a:gd name="T101" fmla="*/ 396 w 396"/>
                <a:gd name="T102" fmla="*/ 2107 h 21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6" h="2107">
                  <a:moveTo>
                    <a:pt x="324" y="0"/>
                  </a:moveTo>
                  <a:lnTo>
                    <a:pt x="341" y="10"/>
                  </a:lnTo>
                  <a:lnTo>
                    <a:pt x="356" y="24"/>
                  </a:lnTo>
                  <a:lnTo>
                    <a:pt x="368" y="41"/>
                  </a:lnTo>
                  <a:lnTo>
                    <a:pt x="378" y="63"/>
                  </a:lnTo>
                  <a:lnTo>
                    <a:pt x="385" y="87"/>
                  </a:lnTo>
                  <a:lnTo>
                    <a:pt x="391" y="116"/>
                  </a:lnTo>
                  <a:lnTo>
                    <a:pt x="393" y="147"/>
                  </a:lnTo>
                  <a:lnTo>
                    <a:pt x="395" y="180"/>
                  </a:lnTo>
                  <a:lnTo>
                    <a:pt x="391" y="288"/>
                  </a:lnTo>
                  <a:lnTo>
                    <a:pt x="380" y="393"/>
                  </a:lnTo>
                  <a:lnTo>
                    <a:pt x="363" y="492"/>
                  </a:lnTo>
                  <a:lnTo>
                    <a:pt x="345" y="583"/>
                  </a:lnTo>
                  <a:lnTo>
                    <a:pt x="324" y="665"/>
                  </a:lnTo>
                  <a:lnTo>
                    <a:pt x="305" y="736"/>
                  </a:lnTo>
                  <a:lnTo>
                    <a:pt x="288" y="795"/>
                  </a:lnTo>
                  <a:lnTo>
                    <a:pt x="277" y="840"/>
                  </a:lnTo>
                  <a:lnTo>
                    <a:pt x="242" y="976"/>
                  </a:lnTo>
                  <a:lnTo>
                    <a:pt x="200" y="1125"/>
                  </a:lnTo>
                  <a:lnTo>
                    <a:pt x="155" y="1282"/>
                  </a:lnTo>
                  <a:lnTo>
                    <a:pt x="109" y="1440"/>
                  </a:lnTo>
                  <a:lnTo>
                    <a:pt x="66" y="1592"/>
                  </a:lnTo>
                  <a:lnTo>
                    <a:pt x="32" y="1733"/>
                  </a:lnTo>
                  <a:lnTo>
                    <a:pt x="8" y="1856"/>
                  </a:lnTo>
                  <a:lnTo>
                    <a:pt x="0" y="1957"/>
                  </a:lnTo>
                  <a:lnTo>
                    <a:pt x="2" y="1990"/>
                  </a:lnTo>
                  <a:lnTo>
                    <a:pt x="8" y="2020"/>
                  </a:lnTo>
                  <a:lnTo>
                    <a:pt x="18" y="2046"/>
                  </a:lnTo>
                  <a:lnTo>
                    <a:pt x="35" y="2067"/>
                  </a:lnTo>
                  <a:lnTo>
                    <a:pt x="56" y="2083"/>
                  </a:lnTo>
                  <a:lnTo>
                    <a:pt x="82" y="2096"/>
                  </a:lnTo>
                  <a:lnTo>
                    <a:pt x="114" y="2104"/>
                  </a:lnTo>
                  <a:lnTo>
                    <a:pt x="153" y="210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46" name="Freeform 47"/>
            <p:cNvSpPr>
              <a:spLocks noChangeAspect="1"/>
            </p:cNvSpPr>
            <p:nvPr/>
          </p:nvSpPr>
          <p:spPr bwMode="auto">
            <a:xfrm>
              <a:off x="2065" y="1352"/>
              <a:ext cx="462" cy="2107"/>
            </a:xfrm>
            <a:custGeom>
              <a:avLst/>
              <a:gdLst>
                <a:gd name="T0" fmla="*/ 0 w 462"/>
                <a:gd name="T1" fmla="*/ 0 h 2107"/>
                <a:gd name="T2" fmla="*/ 22 w 462"/>
                <a:gd name="T3" fmla="*/ 5 h 2107"/>
                <a:gd name="T4" fmla="*/ 46 w 462"/>
                <a:gd name="T5" fmla="*/ 18 h 2107"/>
                <a:gd name="T6" fmla="*/ 71 w 462"/>
                <a:gd name="T7" fmla="*/ 37 h 2107"/>
                <a:gd name="T8" fmla="*/ 96 w 462"/>
                <a:gd name="T9" fmla="*/ 63 h 2107"/>
                <a:gd name="T10" fmla="*/ 118 w 462"/>
                <a:gd name="T11" fmla="*/ 90 h 2107"/>
                <a:gd name="T12" fmla="*/ 138 w 462"/>
                <a:gd name="T13" fmla="*/ 121 h 2107"/>
                <a:gd name="T14" fmla="*/ 153 w 462"/>
                <a:gd name="T15" fmla="*/ 150 h 2107"/>
                <a:gd name="T16" fmla="*/ 164 w 462"/>
                <a:gd name="T17" fmla="*/ 180 h 2107"/>
                <a:gd name="T18" fmla="*/ 168 w 462"/>
                <a:gd name="T19" fmla="*/ 202 h 2107"/>
                <a:gd name="T20" fmla="*/ 173 w 462"/>
                <a:gd name="T21" fmla="*/ 232 h 2107"/>
                <a:gd name="T22" fmla="*/ 178 w 462"/>
                <a:gd name="T23" fmla="*/ 267 h 2107"/>
                <a:gd name="T24" fmla="*/ 184 w 462"/>
                <a:gd name="T25" fmla="*/ 308 h 2107"/>
                <a:gd name="T26" fmla="*/ 187 w 462"/>
                <a:gd name="T27" fmla="*/ 352 h 2107"/>
                <a:gd name="T28" fmla="*/ 191 w 462"/>
                <a:gd name="T29" fmla="*/ 399 h 2107"/>
                <a:gd name="T30" fmla="*/ 193 w 462"/>
                <a:gd name="T31" fmla="*/ 448 h 2107"/>
                <a:gd name="T32" fmla="*/ 195 w 462"/>
                <a:gd name="T33" fmla="*/ 498 h 2107"/>
                <a:gd name="T34" fmla="*/ 191 w 462"/>
                <a:gd name="T35" fmla="*/ 633 h 2107"/>
                <a:gd name="T36" fmla="*/ 184 w 462"/>
                <a:gd name="T37" fmla="*/ 771 h 2107"/>
                <a:gd name="T38" fmla="*/ 173 w 462"/>
                <a:gd name="T39" fmla="*/ 911 h 2107"/>
                <a:gd name="T40" fmla="*/ 162 w 462"/>
                <a:gd name="T41" fmla="*/ 1049 h 2107"/>
                <a:gd name="T42" fmla="*/ 149 w 462"/>
                <a:gd name="T43" fmla="*/ 1181 h 2107"/>
                <a:gd name="T44" fmla="*/ 138 w 462"/>
                <a:gd name="T45" fmla="*/ 1304 h 2107"/>
                <a:gd name="T46" fmla="*/ 130 w 462"/>
                <a:gd name="T47" fmla="*/ 1414 h 2107"/>
                <a:gd name="T48" fmla="*/ 129 w 462"/>
                <a:gd name="T49" fmla="*/ 1510 h 2107"/>
                <a:gd name="T50" fmla="*/ 130 w 462"/>
                <a:gd name="T51" fmla="*/ 1632 h 2107"/>
                <a:gd name="T52" fmla="*/ 140 w 462"/>
                <a:gd name="T53" fmla="*/ 1745 h 2107"/>
                <a:gd name="T54" fmla="*/ 157 w 462"/>
                <a:gd name="T55" fmla="*/ 1846 h 2107"/>
                <a:gd name="T56" fmla="*/ 187 w 462"/>
                <a:gd name="T57" fmla="*/ 1934 h 2107"/>
                <a:gd name="T58" fmla="*/ 230 w 462"/>
                <a:gd name="T59" fmla="*/ 2006 h 2107"/>
                <a:gd name="T60" fmla="*/ 288 w 462"/>
                <a:gd name="T61" fmla="*/ 2060 h 2107"/>
                <a:gd name="T62" fmla="*/ 364 w 462"/>
                <a:gd name="T63" fmla="*/ 2094 h 2107"/>
                <a:gd name="T64" fmla="*/ 461 w 462"/>
                <a:gd name="T65" fmla="*/ 2106 h 2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2"/>
                <a:gd name="T100" fmla="*/ 0 h 2107"/>
                <a:gd name="T101" fmla="*/ 462 w 462"/>
                <a:gd name="T102" fmla="*/ 2107 h 21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2" h="2107">
                  <a:moveTo>
                    <a:pt x="0" y="0"/>
                  </a:moveTo>
                  <a:lnTo>
                    <a:pt x="22" y="5"/>
                  </a:lnTo>
                  <a:lnTo>
                    <a:pt x="46" y="18"/>
                  </a:lnTo>
                  <a:lnTo>
                    <a:pt x="71" y="37"/>
                  </a:lnTo>
                  <a:lnTo>
                    <a:pt x="96" y="63"/>
                  </a:lnTo>
                  <a:lnTo>
                    <a:pt x="118" y="90"/>
                  </a:lnTo>
                  <a:lnTo>
                    <a:pt x="138" y="121"/>
                  </a:lnTo>
                  <a:lnTo>
                    <a:pt x="153" y="150"/>
                  </a:lnTo>
                  <a:lnTo>
                    <a:pt x="164" y="180"/>
                  </a:lnTo>
                  <a:lnTo>
                    <a:pt x="168" y="202"/>
                  </a:lnTo>
                  <a:lnTo>
                    <a:pt x="173" y="232"/>
                  </a:lnTo>
                  <a:lnTo>
                    <a:pt x="178" y="267"/>
                  </a:lnTo>
                  <a:lnTo>
                    <a:pt x="184" y="308"/>
                  </a:lnTo>
                  <a:lnTo>
                    <a:pt x="187" y="352"/>
                  </a:lnTo>
                  <a:lnTo>
                    <a:pt x="191" y="399"/>
                  </a:lnTo>
                  <a:lnTo>
                    <a:pt x="193" y="448"/>
                  </a:lnTo>
                  <a:lnTo>
                    <a:pt x="195" y="498"/>
                  </a:lnTo>
                  <a:lnTo>
                    <a:pt x="191" y="633"/>
                  </a:lnTo>
                  <a:lnTo>
                    <a:pt x="184" y="771"/>
                  </a:lnTo>
                  <a:lnTo>
                    <a:pt x="173" y="911"/>
                  </a:lnTo>
                  <a:lnTo>
                    <a:pt x="162" y="1049"/>
                  </a:lnTo>
                  <a:lnTo>
                    <a:pt x="149" y="1181"/>
                  </a:lnTo>
                  <a:lnTo>
                    <a:pt x="138" y="1304"/>
                  </a:lnTo>
                  <a:lnTo>
                    <a:pt x="130" y="1414"/>
                  </a:lnTo>
                  <a:lnTo>
                    <a:pt x="129" y="1510"/>
                  </a:lnTo>
                  <a:lnTo>
                    <a:pt x="130" y="1632"/>
                  </a:lnTo>
                  <a:lnTo>
                    <a:pt x="140" y="1745"/>
                  </a:lnTo>
                  <a:lnTo>
                    <a:pt x="157" y="1846"/>
                  </a:lnTo>
                  <a:lnTo>
                    <a:pt x="187" y="1934"/>
                  </a:lnTo>
                  <a:lnTo>
                    <a:pt x="230" y="2006"/>
                  </a:lnTo>
                  <a:lnTo>
                    <a:pt x="288" y="2060"/>
                  </a:lnTo>
                  <a:lnTo>
                    <a:pt x="364" y="2094"/>
                  </a:lnTo>
                  <a:lnTo>
                    <a:pt x="461" y="210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47" name="Freeform 48"/>
            <p:cNvSpPr>
              <a:spLocks noChangeAspect="1"/>
            </p:cNvSpPr>
            <p:nvPr/>
          </p:nvSpPr>
          <p:spPr bwMode="auto">
            <a:xfrm>
              <a:off x="2065" y="1352"/>
              <a:ext cx="678" cy="2107"/>
            </a:xfrm>
            <a:custGeom>
              <a:avLst/>
              <a:gdLst>
                <a:gd name="T0" fmla="*/ 0 w 678"/>
                <a:gd name="T1" fmla="*/ 0 h 2107"/>
                <a:gd name="T2" fmla="*/ 34 w 678"/>
                <a:gd name="T3" fmla="*/ 3 h 2107"/>
                <a:gd name="T4" fmla="*/ 70 w 678"/>
                <a:gd name="T5" fmla="*/ 13 h 2107"/>
                <a:gd name="T6" fmla="*/ 105 w 678"/>
                <a:gd name="T7" fmla="*/ 27 h 2107"/>
                <a:gd name="T8" fmla="*/ 141 w 678"/>
                <a:gd name="T9" fmla="*/ 45 h 2107"/>
                <a:gd name="T10" fmla="*/ 174 w 678"/>
                <a:gd name="T11" fmla="*/ 65 h 2107"/>
                <a:gd name="T12" fmla="*/ 205 w 678"/>
                <a:gd name="T13" fmla="*/ 89 h 2107"/>
                <a:gd name="T14" fmla="*/ 234 w 678"/>
                <a:gd name="T15" fmla="*/ 113 h 2107"/>
                <a:gd name="T16" fmla="*/ 261 w 678"/>
                <a:gd name="T17" fmla="*/ 137 h 2107"/>
                <a:gd name="T18" fmla="*/ 282 w 678"/>
                <a:gd name="T19" fmla="*/ 164 h 2107"/>
                <a:gd name="T20" fmla="*/ 303 w 678"/>
                <a:gd name="T21" fmla="*/ 204 h 2107"/>
                <a:gd name="T22" fmla="*/ 323 w 678"/>
                <a:gd name="T23" fmla="*/ 251 h 2107"/>
                <a:gd name="T24" fmla="*/ 343 w 678"/>
                <a:gd name="T25" fmla="*/ 307 h 2107"/>
                <a:gd name="T26" fmla="*/ 360 w 678"/>
                <a:gd name="T27" fmla="*/ 366 h 2107"/>
                <a:gd name="T28" fmla="*/ 375 w 678"/>
                <a:gd name="T29" fmla="*/ 428 h 2107"/>
                <a:gd name="T30" fmla="*/ 385 w 678"/>
                <a:gd name="T31" fmla="*/ 490 h 2107"/>
                <a:gd name="T32" fmla="*/ 394 w 678"/>
                <a:gd name="T33" fmla="*/ 553 h 2107"/>
                <a:gd name="T34" fmla="*/ 404 w 678"/>
                <a:gd name="T35" fmla="*/ 690 h 2107"/>
                <a:gd name="T36" fmla="*/ 414 w 678"/>
                <a:gd name="T37" fmla="*/ 837 h 2107"/>
                <a:gd name="T38" fmla="*/ 423 w 678"/>
                <a:gd name="T39" fmla="*/ 988 h 2107"/>
                <a:gd name="T40" fmla="*/ 433 w 678"/>
                <a:gd name="T41" fmla="*/ 1140 h 2107"/>
                <a:gd name="T42" fmla="*/ 440 w 678"/>
                <a:gd name="T43" fmla="*/ 1286 h 2107"/>
                <a:gd name="T44" fmla="*/ 450 w 678"/>
                <a:gd name="T45" fmla="*/ 1422 h 2107"/>
                <a:gd name="T46" fmla="*/ 460 w 678"/>
                <a:gd name="T47" fmla="*/ 1544 h 2107"/>
                <a:gd name="T48" fmla="*/ 472 w 678"/>
                <a:gd name="T49" fmla="*/ 1647 h 2107"/>
                <a:gd name="T50" fmla="*/ 490 w 678"/>
                <a:gd name="T51" fmla="*/ 1772 h 2107"/>
                <a:gd name="T52" fmla="*/ 513 w 678"/>
                <a:gd name="T53" fmla="*/ 1874 h 2107"/>
                <a:gd name="T54" fmla="*/ 537 w 678"/>
                <a:gd name="T55" fmla="*/ 1954 h 2107"/>
                <a:gd name="T56" fmla="*/ 564 w 678"/>
                <a:gd name="T57" fmla="*/ 2015 h 2107"/>
                <a:gd name="T58" fmla="*/ 592 w 678"/>
                <a:gd name="T59" fmla="*/ 2058 h 2107"/>
                <a:gd name="T60" fmla="*/ 619 w 678"/>
                <a:gd name="T61" fmla="*/ 2086 h 2107"/>
                <a:gd name="T62" fmla="*/ 648 w 678"/>
                <a:gd name="T63" fmla="*/ 2101 h 2107"/>
                <a:gd name="T64" fmla="*/ 677 w 678"/>
                <a:gd name="T65" fmla="*/ 2106 h 2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8"/>
                <a:gd name="T100" fmla="*/ 0 h 2107"/>
                <a:gd name="T101" fmla="*/ 678 w 678"/>
                <a:gd name="T102" fmla="*/ 2107 h 21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8" h="2107">
                  <a:moveTo>
                    <a:pt x="0" y="0"/>
                  </a:moveTo>
                  <a:lnTo>
                    <a:pt x="34" y="3"/>
                  </a:lnTo>
                  <a:lnTo>
                    <a:pt x="70" y="13"/>
                  </a:lnTo>
                  <a:lnTo>
                    <a:pt x="105" y="27"/>
                  </a:lnTo>
                  <a:lnTo>
                    <a:pt x="141" y="45"/>
                  </a:lnTo>
                  <a:lnTo>
                    <a:pt x="174" y="65"/>
                  </a:lnTo>
                  <a:lnTo>
                    <a:pt x="205" y="89"/>
                  </a:lnTo>
                  <a:lnTo>
                    <a:pt x="234" y="113"/>
                  </a:lnTo>
                  <a:lnTo>
                    <a:pt x="261" y="137"/>
                  </a:lnTo>
                  <a:lnTo>
                    <a:pt x="282" y="164"/>
                  </a:lnTo>
                  <a:lnTo>
                    <a:pt x="303" y="204"/>
                  </a:lnTo>
                  <a:lnTo>
                    <a:pt x="323" y="251"/>
                  </a:lnTo>
                  <a:lnTo>
                    <a:pt x="343" y="307"/>
                  </a:lnTo>
                  <a:lnTo>
                    <a:pt x="360" y="366"/>
                  </a:lnTo>
                  <a:lnTo>
                    <a:pt x="375" y="428"/>
                  </a:lnTo>
                  <a:lnTo>
                    <a:pt x="385" y="490"/>
                  </a:lnTo>
                  <a:lnTo>
                    <a:pt x="394" y="553"/>
                  </a:lnTo>
                  <a:lnTo>
                    <a:pt x="404" y="690"/>
                  </a:lnTo>
                  <a:lnTo>
                    <a:pt x="414" y="837"/>
                  </a:lnTo>
                  <a:lnTo>
                    <a:pt x="423" y="988"/>
                  </a:lnTo>
                  <a:lnTo>
                    <a:pt x="433" y="1140"/>
                  </a:lnTo>
                  <a:lnTo>
                    <a:pt x="440" y="1286"/>
                  </a:lnTo>
                  <a:lnTo>
                    <a:pt x="450" y="1422"/>
                  </a:lnTo>
                  <a:lnTo>
                    <a:pt x="460" y="1544"/>
                  </a:lnTo>
                  <a:lnTo>
                    <a:pt x="472" y="1647"/>
                  </a:lnTo>
                  <a:lnTo>
                    <a:pt x="490" y="1772"/>
                  </a:lnTo>
                  <a:lnTo>
                    <a:pt x="513" y="1874"/>
                  </a:lnTo>
                  <a:lnTo>
                    <a:pt x="537" y="1954"/>
                  </a:lnTo>
                  <a:lnTo>
                    <a:pt x="564" y="2015"/>
                  </a:lnTo>
                  <a:lnTo>
                    <a:pt x="592" y="2058"/>
                  </a:lnTo>
                  <a:lnTo>
                    <a:pt x="619" y="2086"/>
                  </a:lnTo>
                  <a:lnTo>
                    <a:pt x="648" y="2101"/>
                  </a:lnTo>
                  <a:lnTo>
                    <a:pt x="677" y="210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48" name="Freeform 49"/>
            <p:cNvSpPr>
              <a:spLocks noChangeAspect="1"/>
            </p:cNvSpPr>
            <p:nvPr/>
          </p:nvSpPr>
          <p:spPr bwMode="auto">
            <a:xfrm>
              <a:off x="2065" y="1352"/>
              <a:ext cx="678" cy="2107"/>
            </a:xfrm>
            <a:custGeom>
              <a:avLst/>
              <a:gdLst>
                <a:gd name="T0" fmla="*/ 0 w 678"/>
                <a:gd name="T1" fmla="*/ 0 h 2107"/>
                <a:gd name="T2" fmla="*/ 65 w 678"/>
                <a:gd name="T3" fmla="*/ 2 h 2107"/>
                <a:gd name="T4" fmla="*/ 134 w 678"/>
                <a:gd name="T5" fmla="*/ 10 h 2107"/>
                <a:gd name="T6" fmla="*/ 203 w 678"/>
                <a:gd name="T7" fmla="*/ 21 h 2107"/>
                <a:gd name="T8" fmla="*/ 270 w 678"/>
                <a:gd name="T9" fmla="*/ 38 h 2107"/>
                <a:gd name="T10" fmla="*/ 332 w 678"/>
                <a:gd name="T11" fmla="*/ 57 h 2107"/>
                <a:gd name="T12" fmla="*/ 388 w 678"/>
                <a:gd name="T13" fmla="*/ 81 h 2107"/>
                <a:gd name="T14" fmla="*/ 435 w 678"/>
                <a:gd name="T15" fmla="*/ 107 h 2107"/>
                <a:gd name="T16" fmla="*/ 473 w 678"/>
                <a:gd name="T17" fmla="*/ 137 h 2107"/>
                <a:gd name="T18" fmla="*/ 505 w 678"/>
                <a:gd name="T19" fmla="*/ 178 h 2107"/>
                <a:gd name="T20" fmla="*/ 533 w 678"/>
                <a:gd name="T21" fmla="*/ 231 h 2107"/>
                <a:gd name="T22" fmla="*/ 556 w 678"/>
                <a:gd name="T23" fmla="*/ 294 h 2107"/>
                <a:gd name="T24" fmla="*/ 574 w 678"/>
                <a:gd name="T25" fmla="*/ 366 h 2107"/>
                <a:gd name="T26" fmla="*/ 587 w 678"/>
                <a:gd name="T27" fmla="*/ 444 h 2107"/>
                <a:gd name="T28" fmla="*/ 597 w 678"/>
                <a:gd name="T29" fmla="*/ 531 h 2107"/>
                <a:gd name="T30" fmla="*/ 602 w 678"/>
                <a:gd name="T31" fmla="*/ 621 h 2107"/>
                <a:gd name="T32" fmla="*/ 605 w 678"/>
                <a:gd name="T33" fmla="*/ 718 h 2107"/>
                <a:gd name="T34" fmla="*/ 605 w 678"/>
                <a:gd name="T35" fmla="*/ 863 h 2107"/>
                <a:gd name="T36" fmla="*/ 609 w 678"/>
                <a:gd name="T37" fmla="*/ 1034 h 2107"/>
                <a:gd name="T38" fmla="*/ 615 w 678"/>
                <a:gd name="T39" fmla="*/ 1221 h 2107"/>
                <a:gd name="T40" fmla="*/ 625 w 678"/>
                <a:gd name="T41" fmla="*/ 1416 h 2107"/>
                <a:gd name="T42" fmla="*/ 634 w 678"/>
                <a:gd name="T43" fmla="*/ 1610 h 2107"/>
                <a:gd name="T44" fmla="*/ 647 w 678"/>
                <a:gd name="T45" fmla="*/ 1795 h 2107"/>
                <a:gd name="T46" fmla="*/ 661 w 678"/>
                <a:gd name="T47" fmla="*/ 1964 h 2107"/>
                <a:gd name="T48" fmla="*/ 677 w 678"/>
                <a:gd name="T49" fmla="*/ 2106 h 21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8"/>
                <a:gd name="T76" fmla="*/ 0 h 2107"/>
                <a:gd name="T77" fmla="*/ 678 w 678"/>
                <a:gd name="T78" fmla="*/ 2107 h 21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8" h="2107">
                  <a:moveTo>
                    <a:pt x="0" y="0"/>
                  </a:moveTo>
                  <a:lnTo>
                    <a:pt x="65" y="2"/>
                  </a:lnTo>
                  <a:lnTo>
                    <a:pt x="134" y="10"/>
                  </a:lnTo>
                  <a:lnTo>
                    <a:pt x="203" y="21"/>
                  </a:lnTo>
                  <a:lnTo>
                    <a:pt x="270" y="38"/>
                  </a:lnTo>
                  <a:lnTo>
                    <a:pt x="332" y="57"/>
                  </a:lnTo>
                  <a:lnTo>
                    <a:pt x="388" y="81"/>
                  </a:lnTo>
                  <a:lnTo>
                    <a:pt x="435" y="107"/>
                  </a:lnTo>
                  <a:lnTo>
                    <a:pt x="473" y="137"/>
                  </a:lnTo>
                  <a:lnTo>
                    <a:pt x="505" y="178"/>
                  </a:lnTo>
                  <a:lnTo>
                    <a:pt x="533" y="231"/>
                  </a:lnTo>
                  <a:lnTo>
                    <a:pt x="556" y="294"/>
                  </a:lnTo>
                  <a:lnTo>
                    <a:pt x="574" y="366"/>
                  </a:lnTo>
                  <a:lnTo>
                    <a:pt x="587" y="444"/>
                  </a:lnTo>
                  <a:lnTo>
                    <a:pt x="597" y="531"/>
                  </a:lnTo>
                  <a:lnTo>
                    <a:pt x="602" y="621"/>
                  </a:lnTo>
                  <a:lnTo>
                    <a:pt x="605" y="718"/>
                  </a:lnTo>
                  <a:lnTo>
                    <a:pt x="605" y="863"/>
                  </a:lnTo>
                  <a:lnTo>
                    <a:pt x="609" y="1034"/>
                  </a:lnTo>
                  <a:lnTo>
                    <a:pt x="615" y="1221"/>
                  </a:lnTo>
                  <a:lnTo>
                    <a:pt x="625" y="1416"/>
                  </a:lnTo>
                  <a:lnTo>
                    <a:pt x="634" y="1610"/>
                  </a:lnTo>
                  <a:lnTo>
                    <a:pt x="647" y="1795"/>
                  </a:lnTo>
                  <a:lnTo>
                    <a:pt x="661" y="1964"/>
                  </a:lnTo>
                  <a:lnTo>
                    <a:pt x="677" y="210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49" name="Freeform 50"/>
            <p:cNvSpPr>
              <a:spLocks noChangeAspect="1"/>
            </p:cNvSpPr>
            <p:nvPr/>
          </p:nvSpPr>
          <p:spPr bwMode="auto">
            <a:xfrm>
              <a:off x="1096" y="1474"/>
              <a:ext cx="59" cy="36"/>
            </a:xfrm>
            <a:custGeom>
              <a:avLst/>
              <a:gdLst>
                <a:gd name="T0" fmla="*/ 45 w 59"/>
                <a:gd name="T1" fmla="*/ 19 h 36"/>
                <a:gd name="T2" fmla="*/ 47 w 59"/>
                <a:gd name="T3" fmla="*/ 20 h 36"/>
                <a:gd name="T4" fmla="*/ 51 w 59"/>
                <a:gd name="T5" fmla="*/ 26 h 36"/>
                <a:gd name="T6" fmla="*/ 56 w 59"/>
                <a:gd name="T7" fmla="*/ 31 h 36"/>
                <a:gd name="T8" fmla="*/ 58 w 59"/>
                <a:gd name="T9" fmla="*/ 34 h 36"/>
                <a:gd name="T10" fmla="*/ 57 w 59"/>
                <a:gd name="T11" fmla="*/ 34 h 36"/>
                <a:gd name="T12" fmla="*/ 57 w 59"/>
                <a:gd name="T13" fmla="*/ 35 h 36"/>
                <a:gd name="T14" fmla="*/ 56 w 59"/>
                <a:gd name="T15" fmla="*/ 34 h 36"/>
                <a:gd name="T16" fmla="*/ 52 w 59"/>
                <a:gd name="T17" fmla="*/ 33 h 36"/>
                <a:gd name="T18" fmla="*/ 47 w 59"/>
                <a:gd name="T19" fmla="*/ 32 h 36"/>
                <a:gd name="T20" fmla="*/ 42 w 59"/>
                <a:gd name="T21" fmla="*/ 31 h 36"/>
                <a:gd name="T22" fmla="*/ 37 w 59"/>
                <a:gd name="T23" fmla="*/ 29 h 36"/>
                <a:gd name="T24" fmla="*/ 33 w 59"/>
                <a:gd name="T25" fmla="*/ 28 h 36"/>
                <a:gd name="T26" fmla="*/ 29 w 59"/>
                <a:gd name="T27" fmla="*/ 28 h 36"/>
                <a:gd name="T28" fmla="*/ 28 w 59"/>
                <a:gd name="T29" fmla="*/ 28 h 36"/>
                <a:gd name="T30" fmla="*/ 21 w 59"/>
                <a:gd name="T31" fmla="*/ 28 h 36"/>
                <a:gd name="T32" fmla="*/ 14 w 59"/>
                <a:gd name="T33" fmla="*/ 27 h 36"/>
                <a:gd name="T34" fmla="*/ 7 w 59"/>
                <a:gd name="T35" fmla="*/ 27 h 36"/>
                <a:gd name="T36" fmla="*/ 0 w 59"/>
                <a:gd name="T37" fmla="*/ 27 h 36"/>
                <a:gd name="T38" fmla="*/ 6 w 59"/>
                <a:gd name="T39" fmla="*/ 24 h 36"/>
                <a:gd name="T40" fmla="*/ 13 w 59"/>
                <a:gd name="T41" fmla="*/ 21 h 36"/>
                <a:gd name="T42" fmla="*/ 20 w 59"/>
                <a:gd name="T43" fmla="*/ 19 h 36"/>
                <a:gd name="T44" fmla="*/ 27 w 59"/>
                <a:gd name="T45" fmla="*/ 16 h 36"/>
                <a:gd name="T46" fmla="*/ 30 w 59"/>
                <a:gd name="T47" fmla="*/ 13 h 36"/>
                <a:gd name="T48" fmla="*/ 39 w 59"/>
                <a:gd name="T49" fmla="*/ 8 h 36"/>
                <a:gd name="T50" fmla="*/ 47 w 59"/>
                <a:gd name="T51" fmla="*/ 2 h 36"/>
                <a:gd name="T52" fmla="*/ 51 w 59"/>
                <a:gd name="T53" fmla="*/ 0 h 36"/>
                <a:gd name="T54" fmla="*/ 52 w 59"/>
                <a:gd name="T55" fmla="*/ 0 h 36"/>
                <a:gd name="T56" fmla="*/ 53 w 59"/>
                <a:gd name="T57" fmla="*/ 0 h 36"/>
                <a:gd name="T58" fmla="*/ 51 w 59"/>
                <a:gd name="T59" fmla="*/ 3 h 36"/>
                <a:gd name="T60" fmla="*/ 49 w 59"/>
                <a:gd name="T61" fmla="*/ 9 h 36"/>
                <a:gd name="T62" fmla="*/ 46 w 59"/>
                <a:gd name="T63" fmla="*/ 15 h 36"/>
                <a:gd name="T64" fmla="*/ 45 w 59"/>
                <a:gd name="T65" fmla="*/ 19 h 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36"/>
                <a:gd name="T101" fmla="*/ 59 w 59"/>
                <a:gd name="T102" fmla="*/ 36 h 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36">
                  <a:moveTo>
                    <a:pt x="45" y="19"/>
                  </a:moveTo>
                  <a:lnTo>
                    <a:pt x="47" y="20"/>
                  </a:lnTo>
                  <a:lnTo>
                    <a:pt x="51" y="26"/>
                  </a:lnTo>
                  <a:lnTo>
                    <a:pt x="56" y="31"/>
                  </a:lnTo>
                  <a:lnTo>
                    <a:pt x="58" y="34"/>
                  </a:lnTo>
                  <a:lnTo>
                    <a:pt x="57" y="34"/>
                  </a:lnTo>
                  <a:lnTo>
                    <a:pt x="57" y="35"/>
                  </a:lnTo>
                  <a:lnTo>
                    <a:pt x="56" y="34"/>
                  </a:lnTo>
                  <a:lnTo>
                    <a:pt x="52" y="33"/>
                  </a:lnTo>
                  <a:lnTo>
                    <a:pt x="47" y="32"/>
                  </a:lnTo>
                  <a:lnTo>
                    <a:pt x="42" y="31"/>
                  </a:lnTo>
                  <a:lnTo>
                    <a:pt x="37" y="29"/>
                  </a:lnTo>
                  <a:lnTo>
                    <a:pt x="33" y="28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1" y="28"/>
                  </a:lnTo>
                  <a:lnTo>
                    <a:pt x="14" y="27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6" y="24"/>
                  </a:lnTo>
                  <a:lnTo>
                    <a:pt x="13" y="21"/>
                  </a:lnTo>
                  <a:lnTo>
                    <a:pt x="20" y="19"/>
                  </a:lnTo>
                  <a:lnTo>
                    <a:pt x="27" y="16"/>
                  </a:lnTo>
                  <a:lnTo>
                    <a:pt x="30" y="13"/>
                  </a:lnTo>
                  <a:lnTo>
                    <a:pt x="39" y="8"/>
                  </a:lnTo>
                  <a:lnTo>
                    <a:pt x="47" y="2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1" y="3"/>
                  </a:lnTo>
                  <a:lnTo>
                    <a:pt x="49" y="9"/>
                  </a:lnTo>
                  <a:lnTo>
                    <a:pt x="46" y="15"/>
                  </a:lnTo>
                  <a:lnTo>
                    <a:pt x="45" y="1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50" name="Freeform 51"/>
            <p:cNvSpPr>
              <a:spLocks noChangeAspect="1"/>
            </p:cNvSpPr>
            <p:nvPr/>
          </p:nvSpPr>
          <p:spPr bwMode="auto">
            <a:xfrm>
              <a:off x="1153" y="1726"/>
              <a:ext cx="59" cy="44"/>
            </a:xfrm>
            <a:custGeom>
              <a:avLst/>
              <a:gdLst>
                <a:gd name="T0" fmla="*/ 40 w 59"/>
                <a:gd name="T1" fmla="*/ 20 h 44"/>
                <a:gd name="T2" fmla="*/ 43 w 59"/>
                <a:gd name="T3" fmla="*/ 21 h 44"/>
                <a:gd name="T4" fmla="*/ 49 w 59"/>
                <a:gd name="T5" fmla="*/ 24 h 44"/>
                <a:gd name="T6" fmla="*/ 54 w 59"/>
                <a:gd name="T7" fmla="*/ 28 h 44"/>
                <a:gd name="T8" fmla="*/ 58 w 59"/>
                <a:gd name="T9" fmla="*/ 29 h 44"/>
                <a:gd name="T10" fmla="*/ 57 w 59"/>
                <a:gd name="T11" fmla="*/ 29 h 44"/>
                <a:gd name="T12" fmla="*/ 57 w 59"/>
                <a:gd name="T13" fmla="*/ 30 h 44"/>
                <a:gd name="T14" fmla="*/ 55 w 59"/>
                <a:gd name="T15" fmla="*/ 30 h 44"/>
                <a:gd name="T16" fmla="*/ 52 w 59"/>
                <a:gd name="T17" fmla="*/ 30 h 44"/>
                <a:gd name="T18" fmla="*/ 47 w 59"/>
                <a:gd name="T19" fmla="*/ 31 h 44"/>
                <a:gd name="T20" fmla="*/ 42 w 59"/>
                <a:gd name="T21" fmla="*/ 32 h 44"/>
                <a:gd name="T22" fmla="*/ 37 w 59"/>
                <a:gd name="T23" fmla="*/ 32 h 44"/>
                <a:gd name="T24" fmla="*/ 33 w 59"/>
                <a:gd name="T25" fmla="*/ 33 h 44"/>
                <a:gd name="T26" fmla="*/ 29 w 59"/>
                <a:gd name="T27" fmla="*/ 34 h 44"/>
                <a:gd name="T28" fmla="*/ 28 w 59"/>
                <a:gd name="T29" fmla="*/ 35 h 44"/>
                <a:gd name="T30" fmla="*/ 20 w 59"/>
                <a:gd name="T31" fmla="*/ 36 h 44"/>
                <a:gd name="T32" fmla="*/ 13 w 59"/>
                <a:gd name="T33" fmla="*/ 38 h 44"/>
                <a:gd name="T34" fmla="*/ 6 w 59"/>
                <a:gd name="T35" fmla="*/ 40 h 44"/>
                <a:gd name="T36" fmla="*/ 0 w 59"/>
                <a:gd name="T37" fmla="*/ 43 h 44"/>
                <a:gd name="T38" fmla="*/ 5 w 59"/>
                <a:gd name="T39" fmla="*/ 37 h 44"/>
                <a:gd name="T40" fmla="*/ 11 w 59"/>
                <a:gd name="T41" fmla="*/ 33 h 44"/>
                <a:gd name="T42" fmla="*/ 16 w 59"/>
                <a:gd name="T43" fmla="*/ 28 h 44"/>
                <a:gd name="T44" fmla="*/ 22 w 59"/>
                <a:gd name="T45" fmla="*/ 23 h 44"/>
                <a:gd name="T46" fmla="*/ 25 w 59"/>
                <a:gd name="T47" fmla="*/ 19 h 44"/>
                <a:gd name="T48" fmla="*/ 31 w 59"/>
                <a:gd name="T49" fmla="*/ 12 h 44"/>
                <a:gd name="T50" fmla="*/ 37 w 59"/>
                <a:gd name="T51" fmla="*/ 3 h 44"/>
                <a:gd name="T52" fmla="*/ 40 w 59"/>
                <a:gd name="T53" fmla="*/ 0 h 44"/>
                <a:gd name="T54" fmla="*/ 41 w 59"/>
                <a:gd name="T55" fmla="*/ 0 h 44"/>
                <a:gd name="T56" fmla="*/ 40 w 59"/>
                <a:gd name="T57" fmla="*/ 3 h 44"/>
                <a:gd name="T58" fmla="*/ 40 w 59"/>
                <a:gd name="T59" fmla="*/ 10 h 44"/>
                <a:gd name="T60" fmla="*/ 40 w 59"/>
                <a:gd name="T61" fmla="*/ 16 h 44"/>
                <a:gd name="T62" fmla="*/ 40 w 59"/>
                <a:gd name="T63" fmla="*/ 20 h 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"/>
                <a:gd name="T97" fmla="*/ 0 h 44"/>
                <a:gd name="T98" fmla="*/ 59 w 59"/>
                <a:gd name="T99" fmla="*/ 44 h 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" h="44">
                  <a:moveTo>
                    <a:pt x="40" y="20"/>
                  </a:moveTo>
                  <a:lnTo>
                    <a:pt x="43" y="21"/>
                  </a:lnTo>
                  <a:lnTo>
                    <a:pt x="49" y="24"/>
                  </a:lnTo>
                  <a:lnTo>
                    <a:pt x="54" y="28"/>
                  </a:lnTo>
                  <a:lnTo>
                    <a:pt x="58" y="29"/>
                  </a:lnTo>
                  <a:lnTo>
                    <a:pt x="57" y="29"/>
                  </a:lnTo>
                  <a:lnTo>
                    <a:pt x="57" y="30"/>
                  </a:lnTo>
                  <a:lnTo>
                    <a:pt x="55" y="30"/>
                  </a:lnTo>
                  <a:lnTo>
                    <a:pt x="52" y="30"/>
                  </a:lnTo>
                  <a:lnTo>
                    <a:pt x="47" y="31"/>
                  </a:lnTo>
                  <a:lnTo>
                    <a:pt x="42" y="32"/>
                  </a:lnTo>
                  <a:lnTo>
                    <a:pt x="37" y="32"/>
                  </a:lnTo>
                  <a:lnTo>
                    <a:pt x="33" y="33"/>
                  </a:lnTo>
                  <a:lnTo>
                    <a:pt x="29" y="34"/>
                  </a:lnTo>
                  <a:lnTo>
                    <a:pt x="28" y="35"/>
                  </a:lnTo>
                  <a:lnTo>
                    <a:pt x="20" y="36"/>
                  </a:lnTo>
                  <a:lnTo>
                    <a:pt x="13" y="38"/>
                  </a:lnTo>
                  <a:lnTo>
                    <a:pt x="6" y="40"/>
                  </a:lnTo>
                  <a:lnTo>
                    <a:pt x="0" y="43"/>
                  </a:lnTo>
                  <a:lnTo>
                    <a:pt x="5" y="37"/>
                  </a:lnTo>
                  <a:lnTo>
                    <a:pt x="11" y="33"/>
                  </a:lnTo>
                  <a:lnTo>
                    <a:pt x="16" y="28"/>
                  </a:lnTo>
                  <a:lnTo>
                    <a:pt x="22" y="23"/>
                  </a:lnTo>
                  <a:lnTo>
                    <a:pt x="25" y="19"/>
                  </a:lnTo>
                  <a:lnTo>
                    <a:pt x="31" y="12"/>
                  </a:lnTo>
                  <a:lnTo>
                    <a:pt x="37" y="3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0" y="3"/>
                  </a:lnTo>
                  <a:lnTo>
                    <a:pt x="40" y="10"/>
                  </a:lnTo>
                  <a:lnTo>
                    <a:pt x="40" y="16"/>
                  </a:lnTo>
                  <a:lnTo>
                    <a:pt x="40" y="2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51" name="Freeform 52"/>
            <p:cNvSpPr>
              <a:spLocks noChangeAspect="1"/>
            </p:cNvSpPr>
            <p:nvPr/>
          </p:nvSpPr>
          <p:spPr bwMode="auto">
            <a:xfrm>
              <a:off x="1292" y="1956"/>
              <a:ext cx="54" cy="54"/>
            </a:xfrm>
            <a:custGeom>
              <a:avLst/>
              <a:gdLst>
                <a:gd name="T0" fmla="*/ 33 w 54"/>
                <a:gd name="T1" fmla="*/ 21 h 54"/>
                <a:gd name="T2" fmla="*/ 36 w 54"/>
                <a:gd name="T3" fmla="*/ 21 h 54"/>
                <a:gd name="T4" fmla="*/ 43 w 54"/>
                <a:gd name="T5" fmla="*/ 22 h 54"/>
                <a:gd name="T6" fmla="*/ 49 w 54"/>
                <a:gd name="T7" fmla="*/ 23 h 54"/>
                <a:gd name="T8" fmla="*/ 53 w 54"/>
                <a:gd name="T9" fmla="*/ 25 h 54"/>
                <a:gd name="T10" fmla="*/ 53 w 54"/>
                <a:gd name="T11" fmla="*/ 26 h 54"/>
                <a:gd name="T12" fmla="*/ 51 w 54"/>
                <a:gd name="T13" fmla="*/ 26 h 54"/>
                <a:gd name="T14" fmla="*/ 48 w 54"/>
                <a:gd name="T15" fmla="*/ 27 h 54"/>
                <a:gd name="T16" fmla="*/ 43 w 54"/>
                <a:gd name="T17" fmla="*/ 29 h 54"/>
                <a:gd name="T18" fmla="*/ 39 w 54"/>
                <a:gd name="T19" fmla="*/ 31 h 54"/>
                <a:gd name="T20" fmla="*/ 33 w 54"/>
                <a:gd name="T21" fmla="*/ 33 h 54"/>
                <a:gd name="T22" fmla="*/ 29 w 54"/>
                <a:gd name="T23" fmla="*/ 35 h 54"/>
                <a:gd name="T24" fmla="*/ 25 w 54"/>
                <a:gd name="T25" fmla="*/ 36 h 54"/>
                <a:gd name="T26" fmla="*/ 25 w 54"/>
                <a:gd name="T27" fmla="*/ 37 h 54"/>
                <a:gd name="T28" fmla="*/ 18 w 54"/>
                <a:gd name="T29" fmla="*/ 41 h 54"/>
                <a:gd name="T30" fmla="*/ 12 w 54"/>
                <a:gd name="T31" fmla="*/ 45 h 54"/>
                <a:gd name="T32" fmla="*/ 5 w 54"/>
                <a:gd name="T33" fmla="*/ 49 h 54"/>
                <a:gd name="T34" fmla="*/ 0 w 54"/>
                <a:gd name="T35" fmla="*/ 53 h 54"/>
                <a:gd name="T36" fmla="*/ 4 w 54"/>
                <a:gd name="T37" fmla="*/ 46 h 54"/>
                <a:gd name="T38" fmla="*/ 8 w 54"/>
                <a:gd name="T39" fmla="*/ 41 h 54"/>
                <a:gd name="T40" fmla="*/ 11 w 54"/>
                <a:gd name="T41" fmla="*/ 34 h 54"/>
                <a:gd name="T42" fmla="*/ 16 w 54"/>
                <a:gd name="T43" fmla="*/ 29 h 54"/>
                <a:gd name="T44" fmla="*/ 16 w 54"/>
                <a:gd name="T45" fmla="*/ 27 h 54"/>
                <a:gd name="T46" fmla="*/ 18 w 54"/>
                <a:gd name="T47" fmla="*/ 24 h 54"/>
                <a:gd name="T48" fmla="*/ 19 w 54"/>
                <a:gd name="T49" fmla="*/ 19 h 54"/>
                <a:gd name="T50" fmla="*/ 22 w 54"/>
                <a:gd name="T51" fmla="*/ 14 h 54"/>
                <a:gd name="T52" fmla="*/ 24 w 54"/>
                <a:gd name="T53" fmla="*/ 9 h 54"/>
                <a:gd name="T54" fmla="*/ 25 w 54"/>
                <a:gd name="T55" fmla="*/ 5 h 54"/>
                <a:gd name="T56" fmla="*/ 27 w 54"/>
                <a:gd name="T57" fmla="*/ 1 h 54"/>
                <a:gd name="T58" fmla="*/ 28 w 54"/>
                <a:gd name="T59" fmla="*/ 0 h 54"/>
                <a:gd name="T60" fmla="*/ 29 w 54"/>
                <a:gd name="T61" fmla="*/ 0 h 54"/>
                <a:gd name="T62" fmla="*/ 29 w 54"/>
                <a:gd name="T63" fmla="*/ 3 h 54"/>
                <a:gd name="T64" fmla="*/ 31 w 54"/>
                <a:gd name="T65" fmla="*/ 10 h 54"/>
                <a:gd name="T66" fmla="*/ 32 w 54"/>
                <a:gd name="T67" fmla="*/ 17 h 54"/>
                <a:gd name="T68" fmla="*/ 33 w 54"/>
                <a:gd name="T69" fmla="*/ 21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4"/>
                <a:gd name="T106" fmla="*/ 0 h 54"/>
                <a:gd name="T107" fmla="*/ 54 w 54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4" h="54">
                  <a:moveTo>
                    <a:pt x="33" y="21"/>
                  </a:moveTo>
                  <a:lnTo>
                    <a:pt x="36" y="21"/>
                  </a:lnTo>
                  <a:lnTo>
                    <a:pt x="43" y="22"/>
                  </a:lnTo>
                  <a:lnTo>
                    <a:pt x="49" y="23"/>
                  </a:lnTo>
                  <a:lnTo>
                    <a:pt x="53" y="25"/>
                  </a:lnTo>
                  <a:lnTo>
                    <a:pt x="53" y="26"/>
                  </a:lnTo>
                  <a:lnTo>
                    <a:pt x="51" y="26"/>
                  </a:lnTo>
                  <a:lnTo>
                    <a:pt x="48" y="27"/>
                  </a:lnTo>
                  <a:lnTo>
                    <a:pt x="43" y="29"/>
                  </a:lnTo>
                  <a:lnTo>
                    <a:pt x="39" y="31"/>
                  </a:lnTo>
                  <a:lnTo>
                    <a:pt x="33" y="33"/>
                  </a:lnTo>
                  <a:lnTo>
                    <a:pt x="29" y="35"/>
                  </a:lnTo>
                  <a:lnTo>
                    <a:pt x="25" y="36"/>
                  </a:lnTo>
                  <a:lnTo>
                    <a:pt x="25" y="37"/>
                  </a:lnTo>
                  <a:lnTo>
                    <a:pt x="18" y="41"/>
                  </a:lnTo>
                  <a:lnTo>
                    <a:pt x="12" y="45"/>
                  </a:lnTo>
                  <a:lnTo>
                    <a:pt x="5" y="49"/>
                  </a:lnTo>
                  <a:lnTo>
                    <a:pt x="0" y="53"/>
                  </a:lnTo>
                  <a:lnTo>
                    <a:pt x="4" y="46"/>
                  </a:lnTo>
                  <a:lnTo>
                    <a:pt x="8" y="41"/>
                  </a:lnTo>
                  <a:lnTo>
                    <a:pt x="11" y="34"/>
                  </a:lnTo>
                  <a:lnTo>
                    <a:pt x="16" y="29"/>
                  </a:lnTo>
                  <a:lnTo>
                    <a:pt x="16" y="27"/>
                  </a:lnTo>
                  <a:lnTo>
                    <a:pt x="18" y="24"/>
                  </a:lnTo>
                  <a:lnTo>
                    <a:pt x="19" y="19"/>
                  </a:lnTo>
                  <a:lnTo>
                    <a:pt x="22" y="14"/>
                  </a:lnTo>
                  <a:lnTo>
                    <a:pt x="24" y="9"/>
                  </a:lnTo>
                  <a:lnTo>
                    <a:pt x="25" y="5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31" y="10"/>
                  </a:lnTo>
                  <a:lnTo>
                    <a:pt x="32" y="17"/>
                  </a:lnTo>
                  <a:lnTo>
                    <a:pt x="33" y="2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52" name="Freeform 53"/>
            <p:cNvSpPr>
              <a:spLocks noChangeAspect="1"/>
            </p:cNvSpPr>
            <p:nvPr/>
          </p:nvSpPr>
          <p:spPr bwMode="auto">
            <a:xfrm>
              <a:off x="1401" y="2076"/>
              <a:ext cx="49" cy="56"/>
            </a:xfrm>
            <a:custGeom>
              <a:avLst/>
              <a:gdLst>
                <a:gd name="T0" fmla="*/ 29 w 49"/>
                <a:gd name="T1" fmla="*/ 18 h 56"/>
                <a:gd name="T2" fmla="*/ 32 w 49"/>
                <a:gd name="T3" fmla="*/ 18 h 56"/>
                <a:gd name="T4" fmla="*/ 39 w 49"/>
                <a:gd name="T5" fmla="*/ 19 h 56"/>
                <a:gd name="T6" fmla="*/ 45 w 49"/>
                <a:gd name="T7" fmla="*/ 19 h 56"/>
                <a:gd name="T8" fmla="*/ 48 w 49"/>
                <a:gd name="T9" fmla="*/ 20 h 56"/>
                <a:gd name="T10" fmla="*/ 48 w 49"/>
                <a:gd name="T11" fmla="*/ 21 h 56"/>
                <a:gd name="T12" fmla="*/ 47 w 49"/>
                <a:gd name="T13" fmla="*/ 21 h 56"/>
                <a:gd name="T14" fmla="*/ 44 w 49"/>
                <a:gd name="T15" fmla="*/ 23 h 56"/>
                <a:gd name="T16" fmla="*/ 40 w 49"/>
                <a:gd name="T17" fmla="*/ 25 h 56"/>
                <a:gd name="T18" fmla="*/ 35 w 49"/>
                <a:gd name="T19" fmla="*/ 29 h 56"/>
                <a:gd name="T20" fmla="*/ 27 w 49"/>
                <a:gd name="T21" fmla="*/ 34 h 56"/>
                <a:gd name="T22" fmla="*/ 23 w 49"/>
                <a:gd name="T23" fmla="*/ 37 h 56"/>
                <a:gd name="T24" fmla="*/ 17 w 49"/>
                <a:gd name="T25" fmla="*/ 41 h 56"/>
                <a:gd name="T26" fmla="*/ 12 w 49"/>
                <a:gd name="T27" fmla="*/ 46 h 56"/>
                <a:gd name="T28" fmla="*/ 6 w 49"/>
                <a:gd name="T29" fmla="*/ 50 h 56"/>
                <a:gd name="T30" fmla="*/ 0 w 49"/>
                <a:gd name="T31" fmla="*/ 55 h 56"/>
                <a:gd name="T32" fmla="*/ 3 w 49"/>
                <a:gd name="T33" fmla="*/ 48 h 56"/>
                <a:gd name="T34" fmla="*/ 6 w 49"/>
                <a:gd name="T35" fmla="*/ 42 h 56"/>
                <a:gd name="T36" fmla="*/ 10 w 49"/>
                <a:gd name="T37" fmla="*/ 35 h 56"/>
                <a:gd name="T38" fmla="*/ 13 w 49"/>
                <a:gd name="T39" fmla="*/ 29 h 56"/>
                <a:gd name="T40" fmla="*/ 13 w 49"/>
                <a:gd name="T41" fmla="*/ 27 h 56"/>
                <a:gd name="T42" fmla="*/ 14 w 49"/>
                <a:gd name="T43" fmla="*/ 24 h 56"/>
                <a:gd name="T44" fmla="*/ 15 w 49"/>
                <a:gd name="T45" fmla="*/ 18 h 56"/>
                <a:gd name="T46" fmla="*/ 17 w 49"/>
                <a:gd name="T47" fmla="*/ 14 h 56"/>
                <a:gd name="T48" fmla="*/ 18 w 49"/>
                <a:gd name="T49" fmla="*/ 9 h 56"/>
                <a:gd name="T50" fmla="*/ 20 w 49"/>
                <a:gd name="T51" fmla="*/ 4 h 56"/>
                <a:gd name="T52" fmla="*/ 20 w 49"/>
                <a:gd name="T53" fmla="*/ 1 h 56"/>
                <a:gd name="T54" fmla="*/ 21 w 49"/>
                <a:gd name="T55" fmla="*/ 0 h 56"/>
                <a:gd name="T56" fmla="*/ 22 w 49"/>
                <a:gd name="T57" fmla="*/ 3 h 56"/>
                <a:gd name="T58" fmla="*/ 25 w 49"/>
                <a:gd name="T59" fmla="*/ 9 h 56"/>
                <a:gd name="T60" fmla="*/ 27 w 49"/>
                <a:gd name="T61" fmla="*/ 15 h 56"/>
                <a:gd name="T62" fmla="*/ 29 w 49"/>
                <a:gd name="T63" fmla="*/ 18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"/>
                <a:gd name="T97" fmla="*/ 0 h 56"/>
                <a:gd name="T98" fmla="*/ 49 w 49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" h="56">
                  <a:moveTo>
                    <a:pt x="29" y="18"/>
                  </a:moveTo>
                  <a:lnTo>
                    <a:pt x="32" y="18"/>
                  </a:lnTo>
                  <a:lnTo>
                    <a:pt x="39" y="19"/>
                  </a:lnTo>
                  <a:lnTo>
                    <a:pt x="45" y="19"/>
                  </a:lnTo>
                  <a:lnTo>
                    <a:pt x="48" y="20"/>
                  </a:lnTo>
                  <a:lnTo>
                    <a:pt x="48" y="21"/>
                  </a:lnTo>
                  <a:lnTo>
                    <a:pt x="47" y="21"/>
                  </a:lnTo>
                  <a:lnTo>
                    <a:pt x="44" y="23"/>
                  </a:lnTo>
                  <a:lnTo>
                    <a:pt x="40" y="25"/>
                  </a:lnTo>
                  <a:lnTo>
                    <a:pt x="35" y="29"/>
                  </a:lnTo>
                  <a:lnTo>
                    <a:pt x="27" y="34"/>
                  </a:lnTo>
                  <a:lnTo>
                    <a:pt x="23" y="37"/>
                  </a:lnTo>
                  <a:lnTo>
                    <a:pt x="17" y="41"/>
                  </a:lnTo>
                  <a:lnTo>
                    <a:pt x="12" y="46"/>
                  </a:lnTo>
                  <a:lnTo>
                    <a:pt x="6" y="50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6" y="42"/>
                  </a:lnTo>
                  <a:lnTo>
                    <a:pt x="10" y="35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4" y="24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8" y="9"/>
                  </a:lnTo>
                  <a:lnTo>
                    <a:pt x="20" y="4"/>
                  </a:lnTo>
                  <a:lnTo>
                    <a:pt x="20" y="1"/>
                  </a:lnTo>
                  <a:lnTo>
                    <a:pt x="21" y="0"/>
                  </a:lnTo>
                  <a:lnTo>
                    <a:pt x="22" y="3"/>
                  </a:lnTo>
                  <a:lnTo>
                    <a:pt x="25" y="9"/>
                  </a:lnTo>
                  <a:lnTo>
                    <a:pt x="27" y="15"/>
                  </a:lnTo>
                  <a:lnTo>
                    <a:pt x="29" y="1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53" name="Freeform 54"/>
            <p:cNvSpPr>
              <a:spLocks noChangeAspect="1"/>
            </p:cNvSpPr>
            <p:nvPr/>
          </p:nvSpPr>
          <p:spPr bwMode="auto">
            <a:xfrm>
              <a:off x="1551" y="2194"/>
              <a:ext cx="46" cy="58"/>
            </a:xfrm>
            <a:custGeom>
              <a:avLst/>
              <a:gdLst>
                <a:gd name="T0" fmla="*/ 25 w 46"/>
                <a:gd name="T1" fmla="*/ 17 h 58"/>
                <a:gd name="T2" fmla="*/ 28 w 46"/>
                <a:gd name="T3" fmla="*/ 17 h 58"/>
                <a:gd name="T4" fmla="*/ 35 w 46"/>
                <a:gd name="T5" fmla="*/ 17 h 58"/>
                <a:gd name="T6" fmla="*/ 42 w 46"/>
                <a:gd name="T7" fmla="*/ 17 h 58"/>
                <a:gd name="T8" fmla="*/ 45 w 46"/>
                <a:gd name="T9" fmla="*/ 18 h 58"/>
                <a:gd name="T10" fmla="*/ 45 w 46"/>
                <a:gd name="T11" fmla="*/ 19 h 58"/>
                <a:gd name="T12" fmla="*/ 43 w 46"/>
                <a:gd name="T13" fmla="*/ 19 h 58"/>
                <a:gd name="T14" fmla="*/ 41 w 46"/>
                <a:gd name="T15" fmla="*/ 22 h 58"/>
                <a:gd name="T16" fmla="*/ 36 w 46"/>
                <a:gd name="T17" fmla="*/ 24 h 58"/>
                <a:gd name="T18" fmla="*/ 32 w 46"/>
                <a:gd name="T19" fmla="*/ 28 h 58"/>
                <a:gd name="T20" fmla="*/ 23 w 46"/>
                <a:gd name="T21" fmla="*/ 33 h 58"/>
                <a:gd name="T22" fmla="*/ 20 w 46"/>
                <a:gd name="T23" fmla="*/ 36 h 58"/>
                <a:gd name="T24" fmla="*/ 15 w 46"/>
                <a:gd name="T25" fmla="*/ 41 h 58"/>
                <a:gd name="T26" fmla="*/ 9 w 46"/>
                <a:gd name="T27" fmla="*/ 46 h 58"/>
                <a:gd name="T28" fmla="*/ 4 w 46"/>
                <a:gd name="T29" fmla="*/ 51 h 58"/>
                <a:gd name="T30" fmla="*/ 0 w 46"/>
                <a:gd name="T31" fmla="*/ 57 h 58"/>
                <a:gd name="T32" fmla="*/ 1 w 46"/>
                <a:gd name="T33" fmla="*/ 50 h 58"/>
                <a:gd name="T34" fmla="*/ 4 w 46"/>
                <a:gd name="T35" fmla="*/ 43 h 58"/>
                <a:gd name="T36" fmla="*/ 7 w 46"/>
                <a:gd name="T37" fmla="*/ 36 h 58"/>
                <a:gd name="T38" fmla="*/ 9 w 46"/>
                <a:gd name="T39" fmla="*/ 29 h 58"/>
                <a:gd name="T40" fmla="*/ 9 w 46"/>
                <a:gd name="T41" fmla="*/ 28 h 58"/>
                <a:gd name="T42" fmla="*/ 9 w 46"/>
                <a:gd name="T43" fmla="*/ 24 h 58"/>
                <a:gd name="T44" fmla="*/ 10 w 46"/>
                <a:gd name="T45" fmla="*/ 19 h 58"/>
                <a:gd name="T46" fmla="*/ 12 w 46"/>
                <a:gd name="T47" fmla="*/ 14 h 58"/>
                <a:gd name="T48" fmla="*/ 13 w 46"/>
                <a:gd name="T49" fmla="*/ 9 h 58"/>
                <a:gd name="T50" fmla="*/ 14 w 46"/>
                <a:gd name="T51" fmla="*/ 5 h 58"/>
                <a:gd name="T52" fmla="*/ 15 w 46"/>
                <a:gd name="T53" fmla="*/ 1 h 58"/>
                <a:gd name="T54" fmla="*/ 15 w 46"/>
                <a:gd name="T55" fmla="*/ 0 h 58"/>
                <a:gd name="T56" fmla="*/ 15 w 46"/>
                <a:gd name="T57" fmla="*/ 0 h 58"/>
                <a:gd name="T58" fmla="*/ 16 w 46"/>
                <a:gd name="T59" fmla="*/ 0 h 58"/>
                <a:gd name="T60" fmla="*/ 17 w 46"/>
                <a:gd name="T61" fmla="*/ 2 h 58"/>
                <a:gd name="T62" fmla="*/ 21 w 46"/>
                <a:gd name="T63" fmla="*/ 8 h 58"/>
                <a:gd name="T64" fmla="*/ 23 w 46"/>
                <a:gd name="T65" fmla="*/ 14 h 58"/>
                <a:gd name="T66" fmla="*/ 25 w 46"/>
                <a:gd name="T67" fmla="*/ 17 h 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58"/>
                <a:gd name="T104" fmla="*/ 46 w 46"/>
                <a:gd name="T105" fmla="*/ 58 h 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58">
                  <a:moveTo>
                    <a:pt x="25" y="17"/>
                  </a:moveTo>
                  <a:lnTo>
                    <a:pt x="28" y="17"/>
                  </a:lnTo>
                  <a:lnTo>
                    <a:pt x="35" y="17"/>
                  </a:lnTo>
                  <a:lnTo>
                    <a:pt x="42" y="17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3" y="19"/>
                  </a:lnTo>
                  <a:lnTo>
                    <a:pt x="41" y="22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3" y="33"/>
                  </a:lnTo>
                  <a:lnTo>
                    <a:pt x="20" y="36"/>
                  </a:lnTo>
                  <a:lnTo>
                    <a:pt x="15" y="41"/>
                  </a:lnTo>
                  <a:lnTo>
                    <a:pt x="9" y="46"/>
                  </a:lnTo>
                  <a:lnTo>
                    <a:pt x="4" y="51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4" y="43"/>
                  </a:lnTo>
                  <a:lnTo>
                    <a:pt x="7" y="36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4"/>
                  </a:lnTo>
                  <a:lnTo>
                    <a:pt x="10" y="19"/>
                  </a:lnTo>
                  <a:lnTo>
                    <a:pt x="12" y="14"/>
                  </a:lnTo>
                  <a:lnTo>
                    <a:pt x="13" y="9"/>
                  </a:lnTo>
                  <a:lnTo>
                    <a:pt x="14" y="5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21" y="8"/>
                  </a:lnTo>
                  <a:lnTo>
                    <a:pt x="23" y="14"/>
                  </a:lnTo>
                  <a:lnTo>
                    <a:pt x="25" y="1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54" name="Freeform 55"/>
            <p:cNvSpPr>
              <a:spLocks noChangeAspect="1"/>
            </p:cNvSpPr>
            <p:nvPr/>
          </p:nvSpPr>
          <p:spPr bwMode="auto">
            <a:xfrm>
              <a:off x="1731" y="2289"/>
              <a:ext cx="41" cy="60"/>
            </a:xfrm>
            <a:custGeom>
              <a:avLst/>
              <a:gdLst>
                <a:gd name="T0" fmla="*/ 21 w 41"/>
                <a:gd name="T1" fmla="*/ 17 h 60"/>
                <a:gd name="T2" fmla="*/ 23 w 41"/>
                <a:gd name="T3" fmla="*/ 16 h 60"/>
                <a:gd name="T4" fmla="*/ 30 w 41"/>
                <a:gd name="T5" fmla="*/ 16 h 60"/>
                <a:gd name="T6" fmla="*/ 36 w 41"/>
                <a:gd name="T7" fmla="*/ 15 h 60"/>
                <a:gd name="T8" fmla="*/ 40 w 41"/>
                <a:gd name="T9" fmla="*/ 15 h 60"/>
                <a:gd name="T10" fmla="*/ 35 w 41"/>
                <a:gd name="T11" fmla="*/ 18 h 60"/>
                <a:gd name="T12" fmla="*/ 28 w 41"/>
                <a:gd name="T13" fmla="*/ 26 h 60"/>
                <a:gd name="T14" fmla="*/ 21 w 41"/>
                <a:gd name="T15" fmla="*/ 33 h 60"/>
                <a:gd name="T16" fmla="*/ 18 w 41"/>
                <a:gd name="T17" fmla="*/ 36 h 60"/>
                <a:gd name="T18" fmla="*/ 13 w 41"/>
                <a:gd name="T19" fmla="*/ 42 h 60"/>
                <a:gd name="T20" fmla="*/ 8 w 41"/>
                <a:gd name="T21" fmla="*/ 47 h 60"/>
                <a:gd name="T22" fmla="*/ 4 w 41"/>
                <a:gd name="T23" fmla="*/ 53 h 60"/>
                <a:gd name="T24" fmla="*/ 0 w 41"/>
                <a:gd name="T25" fmla="*/ 59 h 60"/>
                <a:gd name="T26" fmla="*/ 1 w 41"/>
                <a:gd name="T27" fmla="*/ 51 h 60"/>
                <a:gd name="T28" fmla="*/ 3 w 41"/>
                <a:gd name="T29" fmla="*/ 44 h 60"/>
                <a:gd name="T30" fmla="*/ 5 w 41"/>
                <a:gd name="T31" fmla="*/ 37 h 60"/>
                <a:gd name="T32" fmla="*/ 7 w 41"/>
                <a:gd name="T33" fmla="*/ 30 h 60"/>
                <a:gd name="T34" fmla="*/ 7 w 41"/>
                <a:gd name="T35" fmla="*/ 28 h 60"/>
                <a:gd name="T36" fmla="*/ 7 w 41"/>
                <a:gd name="T37" fmla="*/ 25 h 60"/>
                <a:gd name="T38" fmla="*/ 7 w 41"/>
                <a:gd name="T39" fmla="*/ 20 h 60"/>
                <a:gd name="T40" fmla="*/ 7 w 41"/>
                <a:gd name="T41" fmla="*/ 15 h 60"/>
                <a:gd name="T42" fmla="*/ 7 w 41"/>
                <a:gd name="T43" fmla="*/ 10 h 60"/>
                <a:gd name="T44" fmla="*/ 7 w 41"/>
                <a:gd name="T45" fmla="*/ 6 h 60"/>
                <a:gd name="T46" fmla="*/ 7 w 41"/>
                <a:gd name="T47" fmla="*/ 2 h 60"/>
                <a:gd name="T48" fmla="*/ 8 w 41"/>
                <a:gd name="T49" fmla="*/ 1 h 60"/>
                <a:gd name="T50" fmla="*/ 8 w 41"/>
                <a:gd name="T51" fmla="*/ 0 h 60"/>
                <a:gd name="T52" fmla="*/ 9 w 41"/>
                <a:gd name="T53" fmla="*/ 0 h 60"/>
                <a:gd name="T54" fmla="*/ 10 w 41"/>
                <a:gd name="T55" fmla="*/ 2 h 60"/>
                <a:gd name="T56" fmla="*/ 14 w 41"/>
                <a:gd name="T57" fmla="*/ 8 h 60"/>
                <a:gd name="T58" fmla="*/ 18 w 41"/>
                <a:gd name="T59" fmla="*/ 13 h 60"/>
                <a:gd name="T60" fmla="*/ 21 w 41"/>
                <a:gd name="T61" fmla="*/ 17 h 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1"/>
                <a:gd name="T94" fmla="*/ 0 h 60"/>
                <a:gd name="T95" fmla="*/ 41 w 41"/>
                <a:gd name="T96" fmla="*/ 60 h 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1" h="60">
                  <a:moveTo>
                    <a:pt x="21" y="17"/>
                  </a:moveTo>
                  <a:lnTo>
                    <a:pt x="23" y="16"/>
                  </a:lnTo>
                  <a:lnTo>
                    <a:pt x="30" y="16"/>
                  </a:lnTo>
                  <a:lnTo>
                    <a:pt x="36" y="15"/>
                  </a:lnTo>
                  <a:lnTo>
                    <a:pt x="40" y="15"/>
                  </a:lnTo>
                  <a:lnTo>
                    <a:pt x="35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8" y="36"/>
                  </a:lnTo>
                  <a:lnTo>
                    <a:pt x="13" y="42"/>
                  </a:lnTo>
                  <a:lnTo>
                    <a:pt x="8" y="47"/>
                  </a:lnTo>
                  <a:lnTo>
                    <a:pt x="4" y="53"/>
                  </a:lnTo>
                  <a:lnTo>
                    <a:pt x="0" y="59"/>
                  </a:lnTo>
                  <a:lnTo>
                    <a:pt x="1" y="51"/>
                  </a:lnTo>
                  <a:lnTo>
                    <a:pt x="3" y="44"/>
                  </a:lnTo>
                  <a:lnTo>
                    <a:pt x="5" y="37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20"/>
                  </a:lnTo>
                  <a:lnTo>
                    <a:pt x="7" y="15"/>
                  </a:lnTo>
                  <a:lnTo>
                    <a:pt x="7" y="10"/>
                  </a:lnTo>
                  <a:lnTo>
                    <a:pt x="7" y="6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2"/>
                  </a:lnTo>
                  <a:lnTo>
                    <a:pt x="14" y="8"/>
                  </a:lnTo>
                  <a:lnTo>
                    <a:pt x="18" y="13"/>
                  </a:lnTo>
                  <a:lnTo>
                    <a:pt x="21" y="1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55" name="Freeform 56"/>
            <p:cNvSpPr>
              <a:spLocks noChangeAspect="1"/>
            </p:cNvSpPr>
            <p:nvPr/>
          </p:nvSpPr>
          <p:spPr bwMode="auto">
            <a:xfrm>
              <a:off x="1961" y="2339"/>
              <a:ext cx="34" cy="62"/>
            </a:xfrm>
            <a:custGeom>
              <a:avLst/>
              <a:gdLst>
                <a:gd name="T0" fmla="*/ 14 w 34"/>
                <a:gd name="T1" fmla="*/ 15 h 62"/>
                <a:gd name="T2" fmla="*/ 17 w 34"/>
                <a:gd name="T3" fmla="*/ 14 h 62"/>
                <a:gd name="T4" fmla="*/ 24 w 34"/>
                <a:gd name="T5" fmla="*/ 12 h 62"/>
                <a:gd name="T6" fmla="*/ 30 w 34"/>
                <a:gd name="T7" fmla="*/ 9 h 62"/>
                <a:gd name="T8" fmla="*/ 33 w 34"/>
                <a:gd name="T9" fmla="*/ 9 h 62"/>
                <a:gd name="T10" fmla="*/ 30 w 34"/>
                <a:gd name="T11" fmla="*/ 13 h 62"/>
                <a:gd name="T12" fmla="*/ 25 w 34"/>
                <a:gd name="T13" fmla="*/ 21 h 62"/>
                <a:gd name="T14" fmla="*/ 21 w 34"/>
                <a:gd name="T15" fmla="*/ 26 h 62"/>
                <a:gd name="T16" fmla="*/ 19 w 34"/>
                <a:gd name="T17" fmla="*/ 30 h 62"/>
                <a:gd name="T18" fmla="*/ 16 w 34"/>
                <a:gd name="T19" fmla="*/ 33 h 62"/>
                <a:gd name="T20" fmla="*/ 16 w 34"/>
                <a:gd name="T21" fmla="*/ 35 h 62"/>
                <a:gd name="T22" fmla="*/ 12 w 34"/>
                <a:gd name="T23" fmla="*/ 41 h 62"/>
                <a:gd name="T24" fmla="*/ 9 w 34"/>
                <a:gd name="T25" fmla="*/ 48 h 62"/>
                <a:gd name="T26" fmla="*/ 5 w 34"/>
                <a:gd name="T27" fmla="*/ 54 h 62"/>
                <a:gd name="T28" fmla="*/ 3 w 34"/>
                <a:gd name="T29" fmla="*/ 61 h 62"/>
                <a:gd name="T30" fmla="*/ 3 w 34"/>
                <a:gd name="T31" fmla="*/ 53 h 62"/>
                <a:gd name="T32" fmla="*/ 3 w 34"/>
                <a:gd name="T33" fmla="*/ 45 h 62"/>
                <a:gd name="T34" fmla="*/ 3 w 34"/>
                <a:gd name="T35" fmla="*/ 38 h 62"/>
                <a:gd name="T36" fmla="*/ 4 w 34"/>
                <a:gd name="T37" fmla="*/ 31 h 62"/>
                <a:gd name="T38" fmla="*/ 3 w 34"/>
                <a:gd name="T39" fmla="*/ 29 h 62"/>
                <a:gd name="T40" fmla="*/ 3 w 34"/>
                <a:gd name="T41" fmla="*/ 26 h 62"/>
                <a:gd name="T42" fmla="*/ 2 w 34"/>
                <a:gd name="T43" fmla="*/ 21 h 62"/>
                <a:gd name="T44" fmla="*/ 2 w 34"/>
                <a:gd name="T45" fmla="*/ 16 h 62"/>
                <a:gd name="T46" fmla="*/ 1 w 34"/>
                <a:gd name="T47" fmla="*/ 10 h 62"/>
                <a:gd name="T48" fmla="*/ 0 w 34"/>
                <a:gd name="T49" fmla="*/ 6 h 62"/>
                <a:gd name="T50" fmla="*/ 0 w 34"/>
                <a:gd name="T51" fmla="*/ 2 h 62"/>
                <a:gd name="T52" fmla="*/ 0 w 34"/>
                <a:gd name="T53" fmla="*/ 1 h 62"/>
                <a:gd name="T54" fmla="*/ 0 w 34"/>
                <a:gd name="T55" fmla="*/ 0 h 62"/>
                <a:gd name="T56" fmla="*/ 2 w 34"/>
                <a:gd name="T57" fmla="*/ 2 h 62"/>
                <a:gd name="T58" fmla="*/ 7 w 34"/>
                <a:gd name="T59" fmla="*/ 7 h 62"/>
                <a:gd name="T60" fmla="*/ 12 w 34"/>
                <a:gd name="T61" fmla="*/ 13 h 62"/>
                <a:gd name="T62" fmla="*/ 14 w 34"/>
                <a:gd name="T63" fmla="*/ 15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"/>
                <a:gd name="T97" fmla="*/ 0 h 62"/>
                <a:gd name="T98" fmla="*/ 34 w 34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" h="62">
                  <a:moveTo>
                    <a:pt x="14" y="15"/>
                  </a:moveTo>
                  <a:lnTo>
                    <a:pt x="17" y="14"/>
                  </a:lnTo>
                  <a:lnTo>
                    <a:pt x="24" y="12"/>
                  </a:lnTo>
                  <a:lnTo>
                    <a:pt x="30" y="9"/>
                  </a:lnTo>
                  <a:lnTo>
                    <a:pt x="33" y="9"/>
                  </a:lnTo>
                  <a:lnTo>
                    <a:pt x="30" y="13"/>
                  </a:lnTo>
                  <a:lnTo>
                    <a:pt x="25" y="21"/>
                  </a:lnTo>
                  <a:lnTo>
                    <a:pt x="21" y="26"/>
                  </a:lnTo>
                  <a:lnTo>
                    <a:pt x="19" y="30"/>
                  </a:lnTo>
                  <a:lnTo>
                    <a:pt x="16" y="33"/>
                  </a:lnTo>
                  <a:lnTo>
                    <a:pt x="16" y="35"/>
                  </a:lnTo>
                  <a:lnTo>
                    <a:pt x="12" y="41"/>
                  </a:lnTo>
                  <a:lnTo>
                    <a:pt x="9" y="48"/>
                  </a:lnTo>
                  <a:lnTo>
                    <a:pt x="5" y="54"/>
                  </a:lnTo>
                  <a:lnTo>
                    <a:pt x="3" y="61"/>
                  </a:lnTo>
                  <a:lnTo>
                    <a:pt x="3" y="53"/>
                  </a:lnTo>
                  <a:lnTo>
                    <a:pt x="3" y="45"/>
                  </a:lnTo>
                  <a:lnTo>
                    <a:pt x="3" y="38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3" y="26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2"/>
                  </a:lnTo>
                  <a:lnTo>
                    <a:pt x="7" y="7"/>
                  </a:lnTo>
                  <a:lnTo>
                    <a:pt x="12" y="13"/>
                  </a:lnTo>
                  <a:lnTo>
                    <a:pt x="14" y="1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56" name="Freeform 57"/>
            <p:cNvSpPr>
              <a:spLocks noChangeAspect="1"/>
            </p:cNvSpPr>
            <p:nvPr/>
          </p:nvSpPr>
          <p:spPr bwMode="auto">
            <a:xfrm>
              <a:off x="2214" y="2337"/>
              <a:ext cx="35" cy="59"/>
            </a:xfrm>
            <a:custGeom>
              <a:avLst/>
              <a:gdLst>
                <a:gd name="T0" fmla="*/ 16 w 35"/>
                <a:gd name="T1" fmla="*/ 11 h 59"/>
                <a:gd name="T2" fmla="*/ 19 w 35"/>
                <a:gd name="T3" fmla="*/ 9 h 59"/>
                <a:gd name="T4" fmla="*/ 25 w 35"/>
                <a:gd name="T5" fmla="*/ 6 h 59"/>
                <a:gd name="T6" fmla="*/ 30 w 35"/>
                <a:gd name="T7" fmla="*/ 1 h 59"/>
                <a:gd name="T8" fmla="*/ 34 w 35"/>
                <a:gd name="T9" fmla="*/ 1 h 59"/>
                <a:gd name="T10" fmla="*/ 34 w 35"/>
                <a:gd name="T11" fmla="*/ 1 h 59"/>
                <a:gd name="T12" fmla="*/ 33 w 35"/>
                <a:gd name="T13" fmla="*/ 2 h 59"/>
                <a:gd name="T14" fmla="*/ 31 w 35"/>
                <a:gd name="T15" fmla="*/ 6 h 59"/>
                <a:gd name="T16" fmla="*/ 29 w 35"/>
                <a:gd name="T17" fmla="*/ 10 h 59"/>
                <a:gd name="T18" fmla="*/ 28 w 35"/>
                <a:gd name="T19" fmla="*/ 16 h 59"/>
                <a:gd name="T20" fmla="*/ 25 w 35"/>
                <a:gd name="T21" fmla="*/ 20 h 59"/>
                <a:gd name="T22" fmla="*/ 23 w 35"/>
                <a:gd name="T23" fmla="*/ 25 h 59"/>
                <a:gd name="T24" fmla="*/ 21 w 35"/>
                <a:gd name="T25" fmla="*/ 28 h 59"/>
                <a:gd name="T26" fmla="*/ 21 w 35"/>
                <a:gd name="T27" fmla="*/ 30 h 59"/>
                <a:gd name="T28" fmla="*/ 20 w 35"/>
                <a:gd name="T29" fmla="*/ 36 h 59"/>
                <a:gd name="T30" fmla="*/ 18 w 35"/>
                <a:gd name="T31" fmla="*/ 43 h 59"/>
                <a:gd name="T32" fmla="*/ 15 w 35"/>
                <a:gd name="T33" fmla="*/ 50 h 59"/>
                <a:gd name="T34" fmla="*/ 15 w 35"/>
                <a:gd name="T35" fmla="*/ 58 h 59"/>
                <a:gd name="T36" fmla="*/ 13 w 35"/>
                <a:gd name="T37" fmla="*/ 50 h 59"/>
                <a:gd name="T38" fmla="*/ 12 w 35"/>
                <a:gd name="T39" fmla="*/ 43 h 59"/>
                <a:gd name="T40" fmla="*/ 10 w 35"/>
                <a:gd name="T41" fmla="*/ 35 h 59"/>
                <a:gd name="T42" fmla="*/ 9 w 35"/>
                <a:gd name="T43" fmla="*/ 28 h 59"/>
                <a:gd name="T44" fmla="*/ 8 w 35"/>
                <a:gd name="T45" fmla="*/ 26 h 59"/>
                <a:gd name="T46" fmla="*/ 8 w 35"/>
                <a:gd name="T47" fmla="*/ 23 h 59"/>
                <a:gd name="T48" fmla="*/ 6 w 35"/>
                <a:gd name="T49" fmla="*/ 18 h 59"/>
                <a:gd name="T50" fmla="*/ 4 w 35"/>
                <a:gd name="T51" fmla="*/ 14 h 59"/>
                <a:gd name="T52" fmla="*/ 1 w 35"/>
                <a:gd name="T53" fmla="*/ 8 h 59"/>
                <a:gd name="T54" fmla="*/ 1 w 35"/>
                <a:gd name="T55" fmla="*/ 4 h 59"/>
                <a:gd name="T56" fmla="*/ 0 w 35"/>
                <a:gd name="T57" fmla="*/ 1 h 59"/>
                <a:gd name="T58" fmla="*/ 0 w 35"/>
                <a:gd name="T59" fmla="*/ 0 h 59"/>
                <a:gd name="T60" fmla="*/ 1 w 35"/>
                <a:gd name="T61" fmla="*/ 0 h 59"/>
                <a:gd name="T62" fmla="*/ 2 w 35"/>
                <a:gd name="T63" fmla="*/ 1 h 59"/>
                <a:gd name="T64" fmla="*/ 8 w 35"/>
                <a:gd name="T65" fmla="*/ 5 h 59"/>
                <a:gd name="T66" fmla="*/ 14 w 35"/>
                <a:gd name="T67" fmla="*/ 8 h 59"/>
                <a:gd name="T68" fmla="*/ 16 w 35"/>
                <a:gd name="T69" fmla="*/ 11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59"/>
                <a:gd name="T107" fmla="*/ 35 w 35"/>
                <a:gd name="T108" fmla="*/ 59 h 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59">
                  <a:moveTo>
                    <a:pt x="16" y="11"/>
                  </a:moveTo>
                  <a:lnTo>
                    <a:pt x="19" y="9"/>
                  </a:lnTo>
                  <a:lnTo>
                    <a:pt x="25" y="6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1" y="6"/>
                  </a:lnTo>
                  <a:lnTo>
                    <a:pt x="29" y="10"/>
                  </a:lnTo>
                  <a:lnTo>
                    <a:pt x="28" y="16"/>
                  </a:lnTo>
                  <a:lnTo>
                    <a:pt x="25" y="20"/>
                  </a:lnTo>
                  <a:lnTo>
                    <a:pt x="23" y="25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20" y="36"/>
                  </a:lnTo>
                  <a:lnTo>
                    <a:pt x="18" y="43"/>
                  </a:lnTo>
                  <a:lnTo>
                    <a:pt x="15" y="50"/>
                  </a:lnTo>
                  <a:lnTo>
                    <a:pt x="15" y="58"/>
                  </a:lnTo>
                  <a:lnTo>
                    <a:pt x="13" y="50"/>
                  </a:lnTo>
                  <a:lnTo>
                    <a:pt x="12" y="43"/>
                  </a:lnTo>
                  <a:lnTo>
                    <a:pt x="10" y="35"/>
                  </a:lnTo>
                  <a:lnTo>
                    <a:pt x="9" y="28"/>
                  </a:lnTo>
                  <a:lnTo>
                    <a:pt x="8" y="26"/>
                  </a:lnTo>
                  <a:lnTo>
                    <a:pt x="8" y="23"/>
                  </a:lnTo>
                  <a:lnTo>
                    <a:pt x="6" y="18"/>
                  </a:lnTo>
                  <a:lnTo>
                    <a:pt x="4" y="14"/>
                  </a:lnTo>
                  <a:lnTo>
                    <a:pt x="1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8" y="5"/>
                  </a:lnTo>
                  <a:lnTo>
                    <a:pt x="14" y="8"/>
                  </a:lnTo>
                  <a:lnTo>
                    <a:pt x="16" y="1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57" name="Freeform 58"/>
            <p:cNvSpPr>
              <a:spLocks noChangeAspect="1"/>
            </p:cNvSpPr>
            <p:nvPr/>
          </p:nvSpPr>
          <p:spPr bwMode="auto">
            <a:xfrm>
              <a:off x="2466" y="2240"/>
              <a:ext cx="35" cy="59"/>
            </a:xfrm>
            <a:custGeom>
              <a:avLst/>
              <a:gdLst>
                <a:gd name="T0" fmla="*/ 18 w 35"/>
                <a:gd name="T1" fmla="*/ 12 h 59"/>
                <a:gd name="T2" fmla="*/ 19 w 35"/>
                <a:gd name="T3" fmla="*/ 9 h 59"/>
                <a:gd name="T4" fmla="*/ 25 w 35"/>
                <a:gd name="T5" fmla="*/ 5 h 59"/>
                <a:gd name="T6" fmla="*/ 31 w 35"/>
                <a:gd name="T7" fmla="*/ 1 h 59"/>
                <a:gd name="T8" fmla="*/ 33 w 35"/>
                <a:gd name="T9" fmla="*/ 0 h 59"/>
                <a:gd name="T10" fmla="*/ 34 w 35"/>
                <a:gd name="T11" fmla="*/ 0 h 59"/>
                <a:gd name="T12" fmla="*/ 33 w 35"/>
                <a:gd name="T13" fmla="*/ 1 h 59"/>
                <a:gd name="T14" fmla="*/ 32 w 35"/>
                <a:gd name="T15" fmla="*/ 5 h 59"/>
                <a:gd name="T16" fmla="*/ 31 w 35"/>
                <a:gd name="T17" fmla="*/ 9 h 59"/>
                <a:gd name="T18" fmla="*/ 29 w 35"/>
                <a:gd name="T19" fmla="*/ 14 h 59"/>
                <a:gd name="T20" fmla="*/ 26 w 35"/>
                <a:gd name="T21" fmla="*/ 19 h 59"/>
                <a:gd name="T22" fmla="*/ 25 w 35"/>
                <a:gd name="T23" fmla="*/ 24 h 59"/>
                <a:gd name="T24" fmla="*/ 25 w 35"/>
                <a:gd name="T25" fmla="*/ 27 h 59"/>
                <a:gd name="T26" fmla="*/ 25 w 35"/>
                <a:gd name="T27" fmla="*/ 29 h 59"/>
                <a:gd name="T28" fmla="*/ 23 w 35"/>
                <a:gd name="T29" fmla="*/ 36 h 59"/>
                <a:gd name="T30" fmla="*/ 22 w 35"/>
                <a:gd name="T31" fmla="*/ 43 h 59"/>
                <a:gd name="T32" fmla="*/ 21 w 35"/>
                <a:gd name="T33" fmla="*/ 50 h 59"/>
                <a:gd name="T34" fmla="*/ 20 w 35"/>
                <a:gd name="T35" fmla="*/ 58 h 59"/>
                <a:gd name="T36" fmla="*/ 18 w 35"/>
                <a:gd name="T37" fmla="*/ 50 h 59"/>
                <a:gd name="T38" fmla="*/ 16 w 35"/>
                <a:gd name="T39" fmla="*/ 43 h 59"/>
                <a:gd name="T40" fmla="*/ 14 w 35"/>
                <a:gd name="T41" fmla="*/ 36 h 59"/>
                <a:gd name="T42" fmla="*/ 12 w 35"/>
                <a:gd name="T43" fmla="*/ 30 h 59"/>
                <a:gd name="T44" fmla="*/ 11 w 35"/>
                <a:gd name="T45" fmla="*/ 28 h 59"/>
                <a:gd name="T46" fmla="*/ 10 w 35"/>
                <a:gd name="T47" fmla="*/ 26 h 59"/>
                <a:gd name="T48" fmla="*/ 8 w 35"/>
                <a:gd name="T49" fmla="*/ 20 h 59"/>
                <a:gd name="T50" fmla="*/ 6 w 35"/>
                <a:gd name="T51" fmla="*/ 16 h 59"/>
                <a:gd name="T52" fmla="*/ 4 w 35"/>
                <a:gd name="T53" fmla="*/ 11 h 59"/>
                <a:gd name="T54" fmla="*/ 2 w 35"/>
                <a:gd name="T55" fmla="*/ 6 h 59"/>
                <a:gd name="T56" fmla="*/ 0 w 35"/>
                <a:gd name="T57" fmla="*/ 3 h 59"/>
                <a:gd name="T58" fmla="*/ 0 w 35"/>
                <a:gd name="T59" fmla="*/ 2 h 59"/>
                <a:gd name="T60" fmla="*/ 3 w 35"/>
                <a:gd name="T61" fmla="*/ 3 h 59"/>
                <a:gd name="T62" fmla="*/ 9 w 35"/>
                <a:gd name="T63" fmla="*/ 6 h 59"/>
                <a:gd name="T64" fmla="*/ 14 w 35"/>
                <a:gd name="T65" fmla="*/ 10 h 59"/>
                <a:gd name="T66" fmla="*/ 18 w 35"/>
                <a:gd name="T67" fmla="*/ 12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"/>
                <a:gd name="T103" fmla="*/ 0 h 59"/>
                <a:gd name="T104" fmla="*/ 35 w 35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" h="59">
                  <a:moveTo>
                    <a:pt x="18" y="12"/>
                  </a:moveTo>
                  <a:lnTo>
                    <a:pt x="19" y="9"/>
                  </a:lnTo>
                  <a:lnTo>
                    <a:pt x="25" y="5"/>
                  </a:lnTo>
                  <a:lnTo>
                    <a:pt x="31" y="1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3" y="1"/>
                  </a:lnTo>
                  <a:lnTo>
                    <a:pt x="32" y="5"/>
                  </a:lnTo>
                  <a:lnTo>
                    <a:pt x="31" y="9"/>
                  </a:lnTo>
                  <a:lnTo>
                    <a:pt x="29" y="14"/>
                  </a:lnTo>
                  <a:lnTo>
                    <a:pt x="26" y="19"/>
                  </a:lnTo>
                  <a:lnTo>
                    <a:pt x="25" y="24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3" y="36"/>
                  </a:lnTo>
                  <a:lnTo>
                    <a:pt x="22" y="43"/>
                  </a:lnTo>
                  <a:lnTo>
                    <a:pt x="21" y="50"/>
                  </a:lnTo>
                  <a:lnTo>
                    <a:pt x="20" y="58"/>
                  </a:lnTo>
                  <a:lnTo>
                    <a:pt x="18" y="50"/>
                  </a:lnTo>
                  <a:lnTo>
                    <a:pt x="16" y="43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11" y="28"/>
                  </a:lnTo>
                  <a:lnTo>
                    <a:pt x="10" y="26"/>
                  </a:lnTo>
                  <a:lnTo>
                    <a:pt x="8" y="20"/>
                  </a:lnTo>
                  <a:lnTo>
                    <a:pt x="6" y="16"/>
                  </a:lnTo>
                  <a:lnTo>
                    <a:pt x="4" y="11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3" y="3"/>
                  </a:lnTo>
                  <a:lnTo>
                    <a:pt x="9" y="6"/>
                  </a:lnTo>
                  <a:lnTo>
                    <a:pt x="14" y="10"/>
                  </a:lnTo>
                  <a:lnTo>
                    <a:pt x="18" y="1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58" name="Freeform 59"/>
            <p:cNvSpPr>
              <a:spLocks noChangeAspect="1"/>
            </p:cNvSpPr>
            <p:nvPr/>
          </p:nvSpPr>
          <p:spPr bwMode="auto">
            <a:xfrm>
              <a:off x="2652" y="2120"/>
              <a:ext cx="36" cy="59"/>
            </a:xfrm>
            <a:custGeom>
              <a:avLst/>
              <a:gdLst>
                <a:gd name="T0" fmla="*/ 18 w 36"/>
                <a:gd name="T1" fmla="*/ 11 h 59"/>
                <a:gd name="T2" fmla="*/ 20 w 36"/>
                <a:gd name="T3" fmla="*/ 9 h 59"/>
                <a:gd name="T4" fmla="*/ 26 w 36"/>
                <a:gd name="T5" fmla="*/ 5 h 59"/>
                <a:gd name="T6" fmla="*/ 32 w 36"/>
                <a:gd name="T7" fmla="*/ 1 h 59"/>
                <a:gd name="T8" fmla="*/ 35 w 36"/>
                <a:gd name="T9" fmla="*/ 0 h 59"/>
                <a:gd name="T10" fmla="*/ 35 w 36"/>
                <a:gd name="T11" fmla="*/ 1 h 59"/>
                <a:gd name="T12" fmla="*/ 34 w 36"/>
                <a:gd name="T13" fmla="*/ 2 h 59"/>
                <a:gd name="T14" fmla="*/ 33 w 36"/>
                <a:gd name="T15" fmla="*/ 5 h 59"/>
                <a:gd name="T16" fmla="*/ 32 w 36"/>
                <a:gd name="T17" fmla="*/ 9 h 59"/>
                <a:gd name="T18" fmla="*/ 30 w 36"/>
                <a:gd name="T19" fmla="*/ 15 h 59"/>
                <a:gd name="T20" fmla="*/ 27 w 36"/>
                <a:gd name="T21" fmla="*/ 19 h 59"/>
                <a:gd name="T22" fmla="*/ 26 w 36"/>
                <a:gd name="T23" fmla="*/ 24 h 59"/>
                <a:gd name="T24" fmla="*/ 25 w 36"/>
                <a:gd name="T25" fmla="*/ 27 h 59"/>
                <a:gd name="T26" fmla="*/ 25 w 36"/>
                <a:gd name="T27" fmla="*/ 29 h 59"/>
                <a:gd name="T28" fmla="*/ 24 w 36"/>
                <a:gd name="T29" fmla="*/ 36 h 59"/>
                <a:gd name="T30" fmla="*/ 23 w 36"/>
                <a:gd name="T31" fmla="*/ 43 h 59"/>
                <a:gd name="T32" fmla="*/ 22 w 36"/>
                <a:gd name="T33" fmla="*/ 50 h 59"/>
                <a:gd name="T34" fmla="*/ 21 w 36"/>
                <a:gd name="T35" fmla="*/ 58 h 59"/>
                <a:gd name="T36" fmla="*/ 18 w 36"/>
                <a:gd name="T37" fmla="*/ 50 h 59"/>
                <a:gd name="T38" fmla="*/ 17 w 36"/>
                <a:gd name="T39" fmla="*/ 43 h 59"/>
                <a:gd name="T40" fmla="*/ 15 w 36"/>
                <a:gd name="T41" fmla="*/ 36 h 59"/>
                <a:gd name="T42" fmla="*/ 13 w 36"/>
                <a:gd name="T43" fmla="*/ 29 h 59"/>
                <a:gd name="T44" fmla="*/ 12 w 36"/>
                <a:gd name="T45" fmla="*/ 27 h 59"/>
                <a:gd name="T46" fmla="*/ 11 w 36"/>
                <a:gd name="T47" fmla="*/ 24 h 59"/>
                <a:gd name="T48" fmla="*/ 8 w 36"/>
                <a:gd name="T49" fmla="*/ 20 h 59"/>
                <a:gd name="T50" fmla="*/ 6 w 36"/>
                <a:gd name="T51" fmla="*/ 16 h 59"/>
                <a:gd name="T52" fmla="*/ 4 w 36"/>
                <a:gd name="T53" fmla="*/ 10 h 59"/>
                <a:gd name="T54" fmla="*/ 2 w 36"/>
                <a:gd name="T55" fmla="*/ 6 h 59"/>
                <a:gd name="T56" fmla="*/ 0 w 36"/>
                <a:gd name="T57" fmla="*/ 2 h 59"/>
                <a:gd name="T58" fmla="*/ 1 w 36"/>
                <a:gd name="T59" fmla="*/ 2 h 59"/>
                <a:gd name="T60" fmla="*/ 4 w 36"/>
                <a:gd name="T61" fmla="*/ 3 h 59"/>
                <a:gd name="T62" fmla="*/ 10 w 36"/>
                <a:gd name="T63" fmla="*/ 7 h 59"/>
                <a:gd name="T64" fmla="*/ 15 w 36"/>
                <a:gd name="T65" fmla="*/ 9 h 59"/>
                <a:gd name="T66" fmla="*/ 18 w 36"/>
                <a:gd name="T67" fmla="*/ 11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"/>
                <a:gd name="T103" fmla="*/ 0 h 59"/>
                <a:gd name="T104" fmla="*/ 36 w 36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" h="59">
                  <a:moveTo>
                    <a:pt x="18" y="11"/>
                  </a:moveTo>
                  <a:lnTo>
                    <a:pt x="20" y="9"/>
                  </a:lnTo>
                  <a:lnTo>
                    <a:pt x="26" y="5"/>
                  </a:lnTo>
                  <a:lnTo>
                    <a:pt x="32" y="1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3" y="5"/>
                  </a:lnTo>
                  <a:lnTo>
                    <a:pt x="32" y="9"/>
                  </a:lnTo>
                  <a:lnTo>
                    <a:pt x="30" y="15"/>
                  </a:lnTo>
                  <a:lnTo>
                    <a:pt x="27" y="19"/>
                  </a:lnTo>
                  <a:lnTo>
                    <a:pt x="26" y="24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4" y="36"/>
                  </a:lnTo>
                  <a:lnTo>
                    <a:pt x="23" y="43"/>
                  </a:lnTo>
                  <a:lnTo>
                    <a:pt x="22" y="50"/>
                  </a:lnTo>
                  <a:lnTo>
                    <a:pt x="21" y="58"/>
                  </a:lnTo>
                  <a:lnTo>
                    <a:pt x="18" y="50"/>
                  </a:lnTo>
                  <a:lnTo>
                    <a:pt x="17" y="43"/>
                  </a:lnTo>
                  <a:lnTo>
                    <a:pt x="15" y="36"/>
                  </a:lnTo>
                  <a:lnTo>
                    <a:pt x="13" y="29"/>
                  </a:lnTo>
                  <a:lnTo>
                    <a:pt x="12" y="27"/>
                  </a:lnTo>
                  <a:lnTo>
                    <a:pt x="11" y="24"/>
                  </a:lnTo>
                  <a:lnTo>
                    <a:pt x="8" y="20"/>
                  </a:lnTo>
                  <a:lnTo>
                    <a:pt x="6" y="16"/>
                  </a:lnTo>
                  <a:lnTo>
                    <a:pt x="4" y="10"/>
                  </a:lnTo>
                  <a:lnTo>
                    <a:pt x="2" y="6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3"/>
                  </a:lnTo>
                  <a:lnTo>
                    <a:pt x="10" y="7"/>
                  </a:lnTo>
                  <a:lnTo>
                    <a:pt x="15" y="9"/>
                  </a:lnTo>
                  <a:lnTo>
                    <a:pt x="18" y="1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5659" name="Line 60"/>
            <p:cNvSpPr>
              <a:spLocks noChangeAspect="1" noChangeShapeType="1"/>
            </p:cNvSpPr>
            <p:nvPr/>
          </p:nvSpPr>
          <p:spPr bwMode="auto">
            <a:xfrm>
              <a:off x="649" y="3458"/>
              <a:ext cx="209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</p:grpSp>
      <p:pic>
        <p:nvPicPr>
          <p:cNvPr id="25604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325" y="2305050"/>
            <a:ext cx="2298700" cy="842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3657600" y="6477000"/>
            <a:ext cx="2597151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 2008, M. F. Doherty &amp; M. F. Malone</a:t>
            </a:r>
          </a:p>
        </p:txBody>
      </p:sp>
      <p:sp>
        <p:nvSpPr>
          <p:cNvPr id="6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65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 smtClean="0"/>
              <a:t>Isopropyl Acetate RCM</a:t>
            </a:r>
          </a:p>
        </p:txBody>
      </p:sp>
      <p:grpSp>
        <p:nvGrpSpPr>
          <p:cNvPr id="26627" name="Group 207"/>
          <p:cNvGrpSpPr>
            <a:grpSpLocks/>
          </p:cNvGrpSpPr>
          <p:nvPr/>
        </p:nvGrpSpPr>
        <p:grpSpPr bwMode="auto">
          <a:xfrm>
            <a:off x="4365625" y="1746250"/>
            <a:ext cx="4505325" cy="4024313"/>
            <a:chOff x="216" y="1057"/>
            <a:chExt cx="2838" cy="2535"/>
          </a:xfrm>
        </p:grpSpPr>
        <p:sp>
          <p:nvSpPr>
            <p:cNvPr id="26629" name="Freeform 3"/>
            <p:cNvSpPr>
              <a:spLocks/>
            </p:cNvSpPr>
            <p:nvPr/>
          </p:nvSpPr>
          <p:spPr bwMode="auto">
            <a:xfrm>
              <a:off x="750" y="1412"/>
              <a:ext cx="1805" cy="1744"/>
            </a:xfrm>
            <a:custGeom>
              <a:avLst/>
              <a:gdLst>
                <a:gd name="T0" fmla="*/ 0 w 1805"/>
                <a:gd name="T1" fmla="*/ 0 h 1744"/>
                <a:gd name="T2" fmla="*/ 1804 w 1805"/>
                <a:gd name="T3" fmla="*/ 0 h 1744"/>
                <a:gd name="T4" fmla="*/ 1804 w 1805"/>
                <a:gd name="T5" fmla="*/ 1743 h 1744"/>
                <a:gd name="T6" fmla="*/ 0 w 1805"/>
                <a:gd name="T7" fmla="*/ 1743 h 1744"/>
                <a:gd name="T8" fmla="*/ 0 w 1805"/>
                <a:gd name="T9" fmla="*/ 0 h 17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5"/>
                <a:gd name="T16" fmla="*/ 0 h 1744"/>
                <a:gd name="T17" fmla="*/ 1805 w 1805"/>
                <a:gd name="T18" fmla="*/ 1744 h 17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5" h="1744">
                  <a:moveTo>
                    <a:pt x="0" y="0"/>
                  </a:moveTo>
                  <a:lnTo>
                    <a:pt x="1804" y="0"/>
                  </a:lnTo>
                  <a:lnTo>
                    <a:pt x="1804" y="1743"/>
                  </a:lnTo>
                  <a:lnTo>
                    <a:pt x="0" y="1743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30" name="Freeform 4"/>
            <p:cNvSpPr>
              <a:spLocks/>
            </p:cNvSpPr>
            <p:nvPr/>
          </p:nvSpPr>
          <p:spPr bwMode="auto">
            <a:xfrm>
              <a:off x="750" y="1412"/>
              <a:ext cx="1805" cy="1744"/>
            </a:xfrm>
            <a:custGeom>
              <a:avLst/>
              <a:gdLst>
                <a:gd name="T0" fmla="*/ 0 w 1805"/>
                <a:gd name="T1" fmla="*/ 0 h 1744"/>
                <a:gd name="T2" fmla="*/ 1804 w 1805"/>
                <a:gd name="T3" fmla="*/ 0 h 1744"/>
                <a:gd name="T4" fmla="*/ 1804 w 1805"/>
                <a:gd name="T5" fmla="*/ 1743 h 1744"/>
                <a:gd name="T6" fmla="*/ 0 w 1805"/>
                <a:gd name="T7" fmla="*/ 1743 h 1744"/>
                <a:gd name="T8" fmla="*/ 0 w 1805"/>
                <a:gd name="T9" fmla="*/ 0 h 17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5"/>
                <a:gd name="T16" fmla="*/ 0 h 1744"/>
                <a:gd name="T17" fmla="*/ 1805 w 1805"/>
                <a:gd name="T18" fmla="*/ 1744 h 17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5" h="1744">
                  <a:moveTo>
                    <a:pt x="0" y="0"/>
                  </a:moveTo>
                  <a:lnTo>
                    <a:pt x="1804" y="0"/>
                  </a:lnTo>
                  <a:lnTo>
                    <a:pt x="1804" y="1743"/>
                  </a:lnTo>
                  <a:lnTo>
                    <a:pt x="0" y="174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31" name="Line 5"/>
            <p:cNvSpPr>
              <a:spLocks noChangeShapeType="1"/>
            </p:cNvSpPr>
            <p:nvPr/>
          </p:nvSpPr>
          <p:spPr bwMode="auto">
            <a:xfrm>
              <a:off x="750" y="1412"/>
              <a:ext cx="0" cy="17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32" name="Line 6"/>
            <p:cNvSpPr>
              <a:spLocks noChangeShapeType="1"/>
            </p:cNvSpPr>
            <p:nvPr/>
          </p:nvSpPr>
          <p:spPr bwMode="auto">
            <a:xfrm>
              <a:off x="740" y="3155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33" name="Line 7"/>
            <p:cNvSpPr>
              <a:spLocks noChangeShapeType="1"/>
            </p:cNvSpPr>
            <p:nvPr/>
          </p:nvSpPr>
          <p:spPr bwMode="auto">
            <a:xfrm>
              <a:off x="740" y="3120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34" name="Line 8"/>
            <p:cNvSpPr>
              <a:spLocks noChangeShapeType="1"/>
            </p:cNvSpPr>
            <p:nvPr/>
          </p:nvSpPr>
          <p:spPr bwMode="auto">
            <a:xfrm>
              <a:off x="740" y="3085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35" name="Line 9"/>
            <p:cNvSpPr>
              <a:spLocks noChangeShapeType="1"/>
            </p:cNvSpPr>
            <p:nvPr/>
          </p:nvSpPr>
          <p:spPr bwMode="auto">
            <a:xfrm>
              <a:off x="740" y="3051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36" name="Line 10"/>
            <p:cNvSpPr>
              <a:spLocks noChangeShapeType="1"/>
            </p:cNvSpPr>
            <p:nvPr/>
          </p:nvSpPr>
          <p:spPr bwMode="auto">
            <a:xfrm>
              <a:off x="740" y="3015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37" name="Line 11"/>
            <p:cNvSpPr>
              <a:spLocks noChangeShapeType="1"/>
            </p:cNvSpPr>
            <p:nvPr/>
          </p:nvSpPr>
          <p:spPr bwMode="auto">
            <a:xfrm>
              <a:off x="740" y="2981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38" name="Line 12"/>
            <p:cNvSpPr>
              <a:spLocks noChangeShapeType="1"/>
            </p:cNvSpPr>
            <p:nvPr/>
          </p:nvSpPr>
          <p:spPr bwMode="auto">
            <a:xfrm>
              <a:off x="740" y="2947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39" name="Line 13"/>
            <p:cNvSpPr>
              <a:spLocks noChangeShapeType="1"/>
            </p:cNvSpPr>
            <p:nvPr/>
          </p:nvSpPr>
          <p:spPr bwMode="auto">
            <a:xfrm>
              <a:off x="740" y="2912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40" name="Line 14"/>
            <p:cNvSpPr>
              <a:spLocks noChangeShapeType="1"/>
            </p:cNvSpPr>
            <p:nvPr/>
          </p:nvSpPr>
          <p:spPr bwMode="auto">
            <a:xfrm>
              <a:off x="740" y="2876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41" name="Line 15"/>
            <p:cNvSpPr>
              <a:spLocks noChangeShapeType="1"/>
            </p:cNvSpPr>
            <p:nvPr/>
          </p:nvSpPr>
          <p:spPr bwMode="auto">
            <a:xfrm>
              <a:off x="740" y="2843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42" name="Line 16"/>
            <p:cNvSpPr>
              <a:spLocks noChangeShapeType="1"/>
            </p:cNvSpPr>
            <p:nvPr/>
          </p:nvSpPr>
          <p:spPr bwMode="auto">
            <a:xfrm>
              <a:off x="740" y="2808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43" name="Line 17"/>
            <p:cNvSpPr>
              <a:spLocks noChangeShapeType="1"/>
            </p:cNvSpPr>
            <p:nvPr/>
          </p:nvSpPr>
          <p:spPr bwMode="auto">
            <a:xfrm>
              <a:off x="740" y="2773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44" name="Line 18"/>
            <p:cNvSpPr>
              <a:spLocks noChangeShapeType="1"/>
            </p:cNvSpPr>
            <p:nvPr/>
          </p:nvSpPr>
          <p:spPr bwMode="auto">
            <a:xfrm>
              <a:off x="740" y="2738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45" name="Line 19"/>
            <p:cNvSpPr>
              <a:spLocks noChangeShapeType="1"/>
            </p:cNvSpPr>
            <p:nvPr/>
          </p:nvSpPr>
          <p:spPr bwMode="auto">
            <a:xfrm>
              <a:off x="740" y="2703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46" name="Line 20"/>
            <p:cNvSpPr>
              <a:spLocks noChangeShapeType="1"/>
            </p:cNvSpPr>
            <p:nvPr/>
          </p:nvSpPr>
          <p:spPr bwMode="auto">
            <a:xfrm>
              <a:off x="740" y="2667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47" name="Line 21"/>
            <p:cNvSpPr>
              <a:spLocks noChangeShapeType="1"/>
            </p:cNvSpPr>
            <p:nvPr/>
          </p:nvSpPr>
          <p:spPr bwMode="auto">
            <a:xfrm>
              <a:off x="740" y="2632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48" name="Line 22"/>
            <p:cNvSpPr>
              <a:spLocks noChangeShapeType="1"/>
            </p:cNvSpPr>
            <p:nvPr/>
          </p:nvSpPr>
          <p:spPr bwMode="auto">
            <a:xfrm>
              <a:off x="740" y="2599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49" name="Line 23"/>
            <p:cNvSpPr>
              <a:spLocks noChangeShapeType="1"/>
            </p:cNvSpPr>
            <p:nvPr/>
          </p:nvSpPr>
          <p:spPr bwMode="auto">
            <a:xfrm>
              <a:off x="740" y="2563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50" name="Line 24"/>
            <p:cNvSpPr>
              <a:spLocks noChangeShapeType="1"/>
            </p:cNvSpPr>
            <p:nvPr/>
          </p:nvSpPr>
          <p:spPr bwMode="auto">
            <a:xfrm>
              <a:off x="740" y="2528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51" name="Line 25"/>
            <p:cNvSpPr>
              <a:spLocks noChangeShapeType="1"/>
            </p:cNvSpPr>
            <p:nvPr/>
          </p:nvSpPr>
          <p:spPr bwMode="auto">
            <a:xfrm>
              <a:off x="740" y="2495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52" name="Line 26"/>
            <p:cNvSpPr>
              <a:spLocks noChangeShapeType="1"/>
            </p:cNvSpPr>
            <p:nvPr/>
          </p:nvSpPr>
          <p:spPr bwMode="auto">
            <a:xfrm>
              <a:off x="740" y="2459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53" name="Line 27"/>
            <p:cNvSpPr>
              <a:spLocks noChangeShapeType="1"/>
            </p:cNvSpPr>
            <p:nvPr/>
          </p:nvSpPr>
          <p:spPr bwMode="auto">
            <a:xfrm>
              <a:off x="740" y="2424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54" name="Line 28"/>
            <p:cNvSpPr>
              <a:spLocks noChangeShapeType="1"/>
            </p:cNvSpPr>
            <p:nvPr/>
          </p:nvSpPr>
          <p:spPr bwMode="auto">
            <a:xfrm>
              <a:off x="740" y="2390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55" name="Line 29"/>
            <p:cNvSpPr>
              <a:spLocks noChangeShapeType="1"/>
            </p:cNvSpPr>
            <p:nvPr/>
          </p:nvSpPr>
          <p:spPr bwMode="auto">
            <a:xfrm>
              <a:off x="740" y="2355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56" name="Line 30"/>
            <p:cNvSpPr>
              <a:spLocks noChangeShapeType="1"/>
            </p:cNvSpPr>
            <p:nvPr/>
          </p:nvSpPr>
          <p:spPr bwMode="auto">
            <a:xfrm>
              <a:off x="740" y="2319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57" name="Line 31"/>
            <p:cNvSpPr>
              <a:spLocks noChangeShapeType="1"/>
            </p:cNvSpPr>
            <p:nvPr/>
          </p:nvSpPr>
          <p:spPr bwMode="auto">
            <a:xfrm>
              <a:off x="740" y="2285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58" name="Line 32"/>
            <p:cNvSpPr>
              <a:spLocks noChangeShapeType="1"/>
            </p:cNvSpPr>
            <p:nvPr/>
          </p:nvSpPr>
          <p:spPr bwMode="auto">
            <a:xfrm>
              <a:off x="740" y="2250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59" name="Line 33"/>
            <p:cNvSpPr>
              <a:spLocks noChangeShapeType="1"/>
            </p:cNvSpPr>
            <p:nvPr/>
          </p:nvSpPr>
          <p:spPr bwMode="auto">
            <a:xfrm>
              <a:off x="740" y="2214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60" name="Line 34"/>
            <p:cNvSpPr>
              <a:spLocks noChangeShapeType="1"/>
            </p:cNvSpPr>
            <p:nvPr/>
          </p:nvSpPr>
          <p:spPr bwMode="auto">
            <a:xfrm>
              <a:off x="740" y="2180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61" name="Line 35"/>
            <p:cNvSpPr>
              <a:spLocks noChangeShapeType="1"/>
            </p:cNvSpPr>
            <p:nvPr/>
          </p:nvSpPr>
          <p:spPr bwMode="auto">
            <a:xfrm>
              <a:off x="740" y="2145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62" name="Line 36"/>
            <p:cNvSpPr>
              <a:spLocks noChangeShapeType="1"/>
            </p:cNvSpPr>
            <p:nvPr/>
          </p:nvSpPr>
          <p:spPr bwMode="auto">
            <a:xfrm>
              <a:off x="740" y="2111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63" name="Line 37"/>
            <p:cNvSpPr>
              <a:spLocks noChangeShapeType="1"/>
            </p:cNvSpPr>
            <p:nvPr/>
          </p:nvSpPr>
          <p:spPr bwMode="auto">
            <a:xfrm>
              <a:off x="740" y="2077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64" name="Line 38"/>
            <p:cNvSpPr>
              <a:spLocks noChangeShapeType="1"/>
            </p:cNvSpPr>
            <p:nvPr/>
          </p:nvSpPr>
          <p:spPr bwMode="auto">
            <a:xfrm>
              <a:off x="740" y="2042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65" name="Line 39"/>
            <p:cNvSpPr>
              <a:spLocks noChangeShapeType="1"/>
            </p:cNvSpPr>
            <p:nvPr/>
          </p:nvSpPr>
          <p:spPr bwMode="auto">
            <a:xfrm>
              <a:off x="740" y="2006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66" name="Line 40"/>
            <p:cNvSpPr>
              <a:spLocks noChangeShapeType="1"/>
            </p:cNvSpPr>
            <p:nvPr/>
          </p:nvSpPr>
          <p:spPr bwMode="auto">
            <a:xfrm>
              <a:off x="740" y="1972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67" name="Line 41"/>
            <p:cNvSpPr>
              <a:spLocks noChangeShapeType="1"/>
            </p:cNvSpPr>
            <p:nvPr/>
          </p:nvSpPr>
          <p:spPr bwMode="auto">
            <a:xfrm>
              <a:off x="740" y="1937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68" name="Line 42"/>
            <p:cNvSpPr>
              <a:spLocks noChangeShapeType="1"/>
            </p:cNvSpPr>
            <p:nvPr/>
          </p:nvSpPr>
          <p:spPr bwMode="auto">
            <a:xfrm>
              <a:off x="740" y="1902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69" name="Line 43"/>
            <p:cNvSpPr>
              <a:spLocks noChangeShapeType="1"/>
            </p:cNvSpPr>
            <p:nvPr/>
          </p:nvSpPr>
          <p:spPr bwMode="auto">
            <a:xfrm>
              <a:off x="740" y="1867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70" name="Line 44"/>
            <p:cNvSpPr>
              <a:spLocks noChangeShapeType="1"/>
            </p:cNvSpPr>
            <p:nvPr/>
          </p:nvSpPr>
          <p:spPr bwMode="auto">
            <a:xfrm>
              <a:off x="740" y="1832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71" name="Line 45"/>
            <p:cNvSpPr>
              <a:spLocks noChangeShapeType="1"/>
            </p:cNvSpPr>
            <p:nvPr/>
          </p:nvSpPr>
          <p:spPr bwMode="auto">
            <a:xfrm>
              <a:off x="740" y="1796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72" name="Line 46"/>
            <p:cNvSpPr>
              <a:spLocks noChangeShapeType="1"/>
            </p:cNvSpPr>
            <p:nvPr/>
          </p:nvSpPr>
          <p:spPr bwMode="auto">
            <a:xfrm>
              <a:off x="740" y="1761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73" name="Line 47"/>
            <p:cNvSpPr>
              <a:spLocks noChangeShapeType="1"/>
            </p:cNvSpPr>
            <p:nvPr/>
          </p:nvSpPr>
          <p:spPr bwMode="auto">
            <a:xfrm>
              <a:off x="740" y="1726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74" name="Line 48"/>
            <p:cNvSpPr>
              <a:spLocks noChangeShapeType="1"/>
            </p:cNvSpPr>
            <p:nvPr/>
          </p:nvSpPr>
          <p:spPr bwMode="auto">
            <a:xfrm>
              <a:off x="740" y="1693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75" name="Line 49"/>
            <p:cNvSpPr>
              <a:spLocks noChangeShapeType="1"/>
            </p:cNvSpPr>
            <p:nvPr/>
          </p:nvSpPr>
          <p:spPr bwMode="auto">
            <a:xfrm>
              <a:off x="740" y="1656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76" name="Line 50"/>
            <p:cNvSpPr>
              <a:spLocks noChangeShapeType="1"/>
            </p:cNvSpPr>
            <p:nvPr/>
          </p:nvSpPr>
          <p:spPr bwMode="auto">
            <a:xfrm>
              <a:off x="740" y="1622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77" name="Line 51"/>
            <p:cNvSpPr>
              <a:spLocks noChangeShapeType="1"/>
            </p:cNvSpPr>
            <p:nvPr/>
          </p:nvSpPr>
          <p:spPr bwMode="auto">
            <a:xfrm>
              <a:off x="740" y="1587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78" name="Line 52"/>
            <p:cNvSpPr>
              <a:spLocks noChangeShapeType="1"/>
            </p:cNvSpPr>
            <p:nvPr/>
          </p:nvSpPr>
          <p:spPr bwMode="auto">
            <a:xfrm>
              <a:off x="740" y="1553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79" name="Line 53"/>
            <p:cNvSpPr>
              <a:spLocks noChangeShapeType="1"/>
            </p:cNvSpPr>
            <p:nvPr/>
          </p:nvSpPr>
          <p:spPr bwMode="auto">
            <a:xfrm>
              <a:off x="740" y="1517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80" name="Line 54"/>
            <p:cNvSpPr>
              <a:spLocks noChangeShapeType="1"/>
            </p:cNvSpPr>
            <p:nvPr/>
          </p:nvSpPr>
          <p:spPr bwMode="auto">
            <a:xfrm>
              <a:off x="740" y="1483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81" name="Line 55"/>
            <p:cNvSpPr>
              <a:spLocks noChangeShapeType="1"/>
            </p:cNvSpPr>
            <p:nvPr/>
          </p:nvSpPr>
          <p:spPr bwMode="auto">
            <a:xfrm>
              <a:off x="740" y="1448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82" name="Line 56"/>
            <p:cNvSpPr>
              <a:spLocks noChangeShapeType="1"/>
            </p:cNvSpPr>
            <p:nvPr/>
          </p:nvSpPr>
          <p:spPr bwMode="auto">
            <a:xfrm>
              <a:off x="740" y="1412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83" name="Line 57"/>
            <p:cNvSpPr>
              <a:spLocks noChangeShapeType="1"/>
            </p:cNvSpPr>
            <p:nvPr/>
          </p:nvSpPr>
          <p:spPr bwMode="auto">
            <a:xfrm>
              <a:off x="735" y="3155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84" name="Line 58"/>
            <p:cNvSpPr>
              <a:spLocks noChangeShapeType="1"/>
            </p:cNvSpPr>
            <p:nvPr/>
          </p:nvSpPr>
          <p:spPr bwMode="auto">
            <a:xfrm>
              <a:off x="735" y="2981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85" name="Line 59"/>
            <p:cNvSpPr>
              <a:spLocks noChangeShapeType="1"/>
            </p:cNvSpPr>
            <p:nvPr/>
          </p:nvSpPr>
          <p:spPr bwMode="auto">
            <a:xfrm>
              <a:off x="735" y="2808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86" name="Line 60"/>
            <p:cNvSpPr>
              <a:spLocks noChangeShapeType="1"/>
            </p:cNvSpPr>
            <p:nvPr/>
          </p:nvSpPr>
          <p:spPr bwMode="auto">
            <a:xfrm>
              <a:off x="735" y="2632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87" name="Line 61"/>
            <p:cNvSpPr>
              <a:spLocks noChangeShapeType="1"/>
            </p:cNvSpPr>
            <p:nvPr/>
          </p:nvSpPr>
          <p:spPr bwMode="auto">
            <a:xfrm>
              <a:off x="735" y="2459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88" name="Line 62"/>
            <p:cNvSpPr>
              <a:spLocks noChangeShapeType="1"/>
            </p:cNvSpPr>
            <p:nvPr/>
          </p:nvSpPr>
          <p:spPr bwMode="auto">
            <a:xfrm>
              <a:off x="735" y="2285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89" name="Line 63"/>
            <p:cNvSpPr>
              <a:spLocks noChangeShapeType="1"/>
            </p:cNvSpPr>
            <p:nvPr/>
          </p:nvSpPr>
          <p:spPr bwMode="auto">
            <a:xfrm>
              <a:off x="735" y="2111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90" name="Line 64"/>
            <p:cNvSpPr>
              <a:spLocks noChangeShapeType="1"/>
            </p:cNvSpPr>
            <p:nvPr/>
          </p:nvSpPr>
          <p:spPr bwMode="auto">
            <a:xfrm>
              <a:off x="735" y="1937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91" name="Line 65"/>
            <p:cNvSpPr>
              <a:spLocks noChangeShapeType="1"/>
            </p:cNvSpPr>
            <p:nvPr/>
          </p:nvSpPr>
          <p:spPr bwMode="auto">
            <a:xfrm>
              <a:off x="735" y="1761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92" name="Line 66"/>
            <p:cNvSpPr>
              <a:spLocks noChangeShapeType="1"/>
            </p:cNvSpPr>
            <p:nvPr/>
          </p:nvSpPr>
          <p:spPr bwMode="auto">
            <a:xfrm>
              <a:off x="735" y="1587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93" name="Line 67"/>
            <p:cNvSpPr>
              <a:spLocks noChangeShapeType="1"/>
            </p:cNvSpPr>
            <p:nvPr/>
          </p:nvSpPr>
          <p:spPr bwMode="auto">
            <a:xfrm>
              <a:off x="735" y="1412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94" name="Line 68"/>
            <p:cNvSpPr>
              <a:spLocks noChangeShapeType="1"/>
            </p:cNvSpPr>
            <p:nvPr/>
          </p:nvSpPr>
          <p:spPr bwMode="auto">
            <a:xfrm>
              <a:off x="750" y="3155"/>
              <a:ext cx="18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95" name="Line 69"/>
            <p:cNvSpPr>
              <a:spLocks noChangeShapeType="1"/>
            </p:cNvSpPr>
            <p:nvPr/>
          </p:nvSpPr>
          <p:spPr bwMode="auto">
            <a:xfrm flipV="1">
              <a:off x="750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96" name="Line 70"/>
            <p:cNvSpPr>
              <a:spLocks noChangeShapeType="1"/>
            </p:cNvSpPr>
            <p:nvPr/>
          </p:nvSpPr>
          <p:spPr bwMode="auto">
            <a:xfrm flipV="1">
              <a:off x="787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97" name="Line 71"/>
            <p:cNvSpPr>
              <a:spLocks noChangeShapeType="1"/>
            </p:cNvSpPr>
            <p:nvPr/>
          </p:nvSpPr>
          <p:spPr bwMode="auto">
            <a:xfrm flipV="1">
              <a:off x="822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98" name="Line 72"/>
            <p:cNvSpPr>
              <a:spLocks noChangeShapeType="1"/>
            </p:cNvSpPr>
            <p:nvPr/>
          </p:nvSpPr>
          <p:spPr bwMode="auto">
            <a:xfrm flipV="1">
              <a:off x="861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699" name="Line 73"/>
            <p:cNvSpPr>
              <a:spLocks noChangeShapeType="1"/>
            </p:cNvSpPr>
            <p:nvPr/>
          </p:nvSpPr>
          <p:spPr bwMode="auto">
            <a:xfrm flipV="1">
              <a:off x="895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00" name="Line 74"/>
            <p:cNvSpPr>
              <a:spLocks noChangeShapeType="1"/>
            </p:cNvSpPr>
            <p:nvPr/>
          </p:nvSpPr>
          <p:spPr bwMode="auto">
            <a:xfrm flipV="1">
              <a:off x="931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01" name="Line 75"/>
            <p:cNvSpPr>
              <a:spLocks noChangeShapeType="1"/>
            </p:cNvSpPr>
            <p:nvPr/>
          </p:nvSpPr>
          <p:spPr bwMode="auto">
            <a:xfrm flipV="1">
              <a:off x="966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02" name="Line 76"/>
            <p:cNvSpPr>
              <a:spLocks noChangeShapeType="1"/>
            </p:cNvSpPr>
            <p:nvPr/>
          </p:nvSpPr>
          <p:spPr bwMode="auto">
            <a:xfrm flipV="1">
              <a:off x="1004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03" name="Line 77"/>
            <p:cNvSpPr>
              <a:spLocks noChangeShapeType="1"/>
            </p:cNvSpPr>
            <p:nvPr/>
          </p:nvSpPr>
          <p:spPr bwMode="auto">
            <a:xfrm flipV="1">
              <a:off x="1039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04" name="Line 78"/>
            <p:cNvSpPr>
              <a:spLocks noChangeShapeType="1"/>
            </p:cNvSpPr>
            <p:nvPr/>
          </p:nvSpPr>
          <p:spPr bwMode="auto">
            <a:xfrm flipV="1">
              <a:off x="1076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05" name="Line 79"/>
            <p:cNvSpPr>
              <a:spLocks noChangeShapeType="1"/>
            </p:cNvSpPr>
            <p:nvPr/>
          </p:nvSpPr>
          <p:spPr bwMode="auto">
            <a:xfrm flipV="1">
              <a:off x="1111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06" name="Line 80"/>
            <p:cNvSpPr>
              <a:spLocks noChangeShapeType="1"/>
            </p:cNvSpPr>
            <p:nvPr/>
          </p:nvSpPr>
          <p:spPr bwMode="auto">
            <a:xfrm flipV="1">
              <a:off x="1147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07" name="Line 81"/>
            <p:cNvSpPr>
              <a:spLocks noChangeShapeType="1"/>
            </p:cNvSpPr>
            <p:nvPr/>
          </p:nvSpPr>
          <p:spPr bwMode="auto">
            <a:xfrm flipV="1">
              <a:off x="1184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08" name="Line 82"/>
            <p:cNvSpPr>
              <a:spLocks noChangeShapeType="1"/>
            </p:cNvSpPr>
            <p:nvPr/>
          </p:nvSpPr>
          <p:spPr bwMode="auto">
            <a:xfrm flipV="1">
              <a:off x="1221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09" name="Line 83"/>
            <p:cNvSpPr>
              <a:spLocks noChangeShapeType="1"/>
            </p:cNvSpPr>
            <p:nvPr/>
          </p:nvSpPr>
          <p:spPr bwMode="auto">
            <a:xfrm flipV="1">
              <a:off x="1255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10" name="Line 84"/>
            <p:cNvSpPr>
              <a:spLocks noChangeShapeType="1"/>
            </p:cNvSpPr>
            <p:nvPr/>
          </p:nvSpPr>
          <p:spPr bwMode="auto">
            <a:xfrm flipV="1">
              <a:off x="1291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11" name="Line 85"/>
            <p:cNvSpPr>
              <a:spLocks noChangeShapeType="1"/>
            </p:cNvSpPr>
            <p:nvPr/>
          </p:nvSpPr>
          <p:spPr bwMode="auto">
            <a:xfrm flipV="1">
              <a:off x="1330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12" name="Line 86"/>
            <p:cNvSpPr>
              <a:spLocks noChangeShapeType="1"/>
            </p:cNvSpPr>
            <p:nvPr/>
          </p:nvSpPr>
          <p:spPr bwMode="auto">
            <a:xfrm flipV="1">
              <a:off x="1365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13" name="Line 87"/>
            <p:cNvSpPr>
              <a:spLocks noChangeShapeType="1"/>
            </p:cNvSpPr>
            <p:nvPr/>
          </p:nvSpPr>
          <p:spPr bwMode="auto">
            <a:xfrm flipV="1">
              <a:off x="1401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14" name="Line 88"/>
            <p:cNvSpPr>
              <a:spLocks noChangeShapeType="1"/>
            </p:cNvSpPr>
            <p:nvPr/>
          </p:nvSpPr>
          <p:spPr bwMode="auto">
            <a:xfrm flipV="1">
              <a:off x="1436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15" name="Line 89"/>
            <p:cNvSpPr>
              <a:spLocks noChangeShapeType="1"/>
            </p:cNvSpPr>
            <p:nvPr/>
          </p:nvSpPr>
          <p:spPr bwMode="auto">
            <a:xfrm flipV="1">
              <a:off x="1473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16" name="Line 90"/>
            <p:cNvSpPr>
              <a:spLocks noChangeShapeType="1"/>
            </p:cNvSpPr>
            <p:nvPr/>
          </p:nvSpPr>
          <p:spPr bwMode="auto">
            <a:xfrm flipV="1">
              <a:off x="1510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17" name="Line 91"/>
            <p:cNvSpPr>
              <a:spLocks noChangeShapeType="1"/>
            </p:cNvSpPr>
            <p:nvPr/>
          </p:nvSpPr>
          <p:spPr bwMode="auto">
            <a:xfrm flipV="1">
              <a:off x="1545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18" name="Line 92"/>
            <p:cNvSpPr>
              <a:spLocks noChangeShapeType="1"/>
            </p:cNvSpPr>
            <p:nvPr/>
          </p:nvSpPr>
          <p:spPr bwMode="auto">
            <a:xfrm flipV="1">
              <a:off x="1581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19" name="Line 93"/>
            <p:cNvSpPr>
              <a:spLocks noChangeShapeType="1"/>
            </p:cNvSpPr>
            <p:nvPr/>
          </p:nvSpPr>
          <p:spPr bwMode="auto">
            <a:xfrm flipV="1">
              <a:off x="1616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20" name="Line 94"/>
            <p:cNvSpPr>
              <a:spLocks noChangeShapeType="1"/>
            </p:cNvSpPr>
            <p:nvPr/>
          </p:nvSpPr>
          <p:spPr bwMode="auto">
            <a:xfrm flipV="1">
              <a:off x="1654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21" name="Line 95"/>
            <p:cNvSpPr>
              <a:spLocks noChangeShapeType="1"/>
            </p:cNvSpPr>
            <p:nvPr/>
          </p:nvSpPr>
          <p:spPr bwMode="auto">
            <a:xfrm flipV="1">
              <a:off x="1689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22" name="Line 96"/>
            <p:cNvSpPr>
              <a:spLocks noChangeShapeType="1"/>
            </p:cNvSpPr>
            <p:nvPr/>
          </p:nvSpPr>
          <p:spPr bwMode="auto">
            <a:xfrm flipV="1">
              <a:off x="1726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23" name="Line 97"/>
            <p:cNvSpPr>
              <a:spLocks noChangeShapeType="1"/>
            </p:cNvSpPr>
            <p:nvPr/>
          </p:nvSpPr>
          <p:spPr bwMode="auto">
            <a:xfrm flipV="1">
              <a:off x="1760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24" name="Line 98"/>
            <p:cNvSpPr>
              <a:spLocks noChangeShapeType="1"/>
            </p:cNvSpPr>
            <p:nvPr/>
          </p:nvSpPr>
          <p:spPr bwMode="auto">
            <a:xfrm flipV="1">
              <a:off x="1799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25" name="Line 99"/>
            <p:cNvSpPr>
              <a:spLocks noChangeShapeType="1"/>
            </p:cNvSpPr>
            <p:nvPr/>
          </p:nvSpPr>
          <p:spPr bwMode="auto">
            <a:xfrm flipV="1">
              <a:off x="1835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26" name="Line 100"/>
            <p:cNvSpPr>
              <a:spLocks noChangeShapeType="1"/>
            </p:cNvSpPr>
            <p:nvPr/>
          </p:nvSpPr>
          <p:spPr bwMode="auto">
            <a:xfrm flipV="1">
              <a:off x="1870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27" name="Line 101"/>
            <p:cNvSpPr>
              <a:spLocks noChangeShapeType="1"/>
            </p:cNvSpPr>
            <p:nvPr/>
          </p:nvSpPr>
          <p:spPr bwMode="auto">
            <a:xfrm flipV="1">
              <a:off x="1907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28" name="Line 102"/>
            <p:cNvSpPr>
              <a:spLocks noChangeShapeType="1"/>
            </p:cNvSpPr>
            <p:nvPr/>
          </p:nvSpPr>
          <p:spPr bwMode="auto">
            <a:xfrm flipV="1">
              <a:off x="1942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29" name="Line 103"/>
            <p:cNvSpPr>
              <a:spLocks noChangeShapeType="1"/>
            </p:cNvSpPr>
            <p:nvPr/>
          </p:nvSpPr>
          <p:spPr bwMode="auto">
            <a:xfrm flipV="1">
              <a:off x="1977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30" name="Line 104"/>
            <p:cNvSpPr>
              <a:spLocks noChangeShapeType="1"/>
            </p:cNvSpPr>
            <p:nvPr/>
          </p:nvSpPr>
          <p:spPr bwMode="auto">
            <a:xfrm flipV="1">
              <a:off x="2013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31" name="Line 105"/>
            <p:cNvSpPr>
              <a:spLocks noChangeShapeType="1"/>
            </p:cNvSpPr>
            <p:nvPr/>
          </p:nvSpPr>
          <p:spPr bwMode="auto">
            <a:xfrm flipV="1">
              <a:off x="2049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32" name="Line 106"/>
            <p:cNvSpPr>
              <a:spLocks noChangeShapeType="1"/>
            </p:cNvSpPr>
            <p:nvPr/>
          </p:nvSpPr>
          <p:spPr bwMode="auto">
            <a:xfrm flipV="1">
              <a:off x="2085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33" name="Line 107"/>
            <p:cNvSpPr>
              <a:spLocks noChangeShapeType="1"/>
            </p:cNvSpPr>
            <p:nvPr/>
          </p:nvSpPr>
          <p:spPr bwMode="auto">
            <a:xfrm flipV="1">
              <a:off x="2122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34" name="Line 108"/>
            <p:cNvSpPr>
              <a:spLocks noChangeShapeType="1"/>
            </p:cNvSpPr>
            <p:nvPr/>
          </p:nvSpPr>
          <p:spPr bwMode="auto">
            <a:xfrm flipV="1">
              <a:off x="2158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35" name="Line 109"/>
            <p:cNvSpPr>
              <a:spLocks noChangeShapeType="1"/>
            </p:cNvSpPr>
            <p:nvPr/>
          </p:nvSpPr>
          <p:spPr bwMode="auto">
            <a:xfrm flipV="1">
              <a:off x="2193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36" name="Line 110"/>
            <p:cNvSpPr>
              <a:spLocks noChangeShapeType="1"/>
            </p:cNvSpPr>
            <p:nvPr/>
          </p:nvSpPr>
          <p:spPr bwMode="auto">
            <a:xfrm flipV="1">
              <a:off x="2229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37" name="Line 111"/>
            <p:cNvSpPr>
              <a:spLocks noChangeShapeType="1"/>
            </p:cNvSpPr>
            <p:nvPr/>
          </p:nvSpPr>
          <p:spPr bwMode="auto">
            <a:xfrm flipV="1">
              <a:off x="2267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38" name="Line 112"/>
            <p:cNvSpPr>
              <a:spLocks noChangeShapeType="1"/>
            </p:cNvSpPr>
            <p:nvPr/>
          </p:nvSpPr>
          <p:spPr bwMode="auto">
            <a:xfrm flipV="1">
              <a:off x="2302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39" name="Line 113"/>
            <p:cNvSpPr>
              <a:spLocks noChangeShapeType="1"/>
            </p:cNvSpPr>
            <p:nvPr/>
          </p:nvSpPr>
          <p:spPr bwMode="auto">
            <a:xfrm flipV="1">
              <a:off x="2339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40" name="Line 114"/>
            <p:cNvSpPr>
              <a:spLocks noChangeShapeType="1"/>
            </p:cNvSpPr>
            <p:nvPr/>
          </p:nvSpPr>
          <p:spPr bwMode="auto">
            <a:xfrm flipV="1">
              <a:off x="2373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41" name="Line 115"/>
            <p:cNvSpPr>
              <a:spLocks noChangeShapeType="1"/>
            </p:cNvSpPr>
            <p:nvPr/>
          </p:nvSpPr>
          <p:spPr bwMode="auto">
            <a:xfrm flipV="1">
              <a:off x="2411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42" name="Line 116"/>
            <p:cNvSpPr>
              <a:spLocks noChangeShapeType="1"/>
            </p:cNvSpPr>
            <p:nvPr/>
          </p:nvSpPr>
          <p:spPr bwMode="auto">
            <a:xfrm flipV="1">
              <a:off x="2447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43" name="Line 117"/>
            <p:cNvSpPr>
              <a:spLocks noChangeShapeType="1"/>
            </p:cNvSpPr>
            <p:nvPr/>
          </p:nvSpPr>
          <p:spPr bwMode="auto">
            <a:xfrm flipV="1">
              <a:off x="2484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44" name="Line 118"/>
            <p:cNvSpPr>
              <a:spLocks noChangeShapeType="1"/>
            </p:cNvSpPr>
            <p:nvPr/>
          </p:nvSpPr>
          <p:spPr bwMode="auto">
            <a:xfrm flipV="1">
              <a:off x="2519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45" name="Line 119"/>
            <p:cNvSpPr>
              <a:spLocks noChangeShapeType="1"/>
            </p:cNvSpPr>
            <p:nvPr/>
          </p:nvSpPr>
          <p:spPr bwMode="auto">
            <a:xfrm flipV="1">
              <a:off x="2554" y="3155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46" name="Line 120"/>
            <p:cNvSpPr>
              <a:spLocks noChangeShapeType="1"/>
            </p:cNvSpPr>
            <p:nvPr/>
          </p:nvSpPr>
          <p:spPr bwMode="auto">
            <a:xfrm flipV="1">
              <a:off x="750" y="3138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47" name="Line 121"/>
            <p:cNvSpPr>
              <a:spLocks noChangeShapeType="1"/>
            </p:cNvSpPr>
            <p:nvPr/>
          </p:nvSpPr>
          <p:spPr bwMode="auto">
            <a:xfrm flipV="1">
              <a:off x="931" y="3138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48" name="Line 122"/>
            <p:cNvSpPr>
              <a:spLocks noChangeShapeType="1"/>
            </p:cNvSpPr>
            <p:nvPr/>
          </p:nvSpPr>
          <p:spPr bwMode="auto">
            <a:xfrm flipV="1">
              <a:off x="1111" y="3138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49" name="Line 123"/>
            <p:cNvSpPr>
              <a:spLocks noChangeShapeType="1"/>
            </p:cNvSpPr>
            <p:nvPr/>
          </p:nvSpPr>
          <p:spPr bwMode="auto">
            <a:xfrm flipV="1">
              <a:off x="1291" y="3138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50" name="Line 124"/>
            <p:cNvSpPr>
              <a:spLocks noChangeShapeType="1"/>
            </p:cNvSpPr>
            <p:nvPr/>
          </p:nvSpPr>
          <p:spPr bwMode="auto">
            <a:xfrm flipV="1">
              <a:off x="1473" y="3138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51" name="Line 125"/>
            <p:cNvSpPr>
              <a:spLocks noChangeShapeType="1"/>
            </p:cNvSpPr>
            <p:nvPr/>
          </p:nvSpPr>
          <p:spPr bwMode="auto">
            <a:xfrm flipV="1">
              <a:off x="1654" y="3138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52" name="Line 126"/>
            <p:cNvSpPr>
              <a:spLocks noChangeShapeType="1"/>
            </p:cNvSpPr>
            <p:nvPr/>
          </p:nvSpPr>
          <p:spPr bwMode="auto">
            <a:xfrm flipV="1">
              <a:off x="1835" y="3138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53" name="Line 127"/>
            <p:cNvSpPr>
              <a:spLocks noChangeShapeType="1"/>
            </p:cNvSpPr>
            <p:nvPr/>
          </p:nvSpPr>
          <p:spPr bwMode="auto">
            <a:xfrm flipV="1">
              <a:off x="2013" y="3138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54" name="Line 128"/>
            <p:cNvSpPr>
              <a:spLocks noChangeShapeType="1"/>
            </p:cNvSpPr>
            <p:nvPr/>
          </p:nvSpPr>
          <p:spPr bwMode="auto">
            <a:xfrm flipV="1">
              <a:off x="2193" y="3138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55" name="Line 129"/>
            <p:cNvSpPr>
              <a:spLocks noChangeShapeType="1"/>
            </p:cNvSpPr>
            <p:nvPr/>
          </p:nvSpPr>
          <p:spPr bwMode="auto">
            <a:xfrm flipV="1">
              <a:off x="2373" y="3138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56" name="Line 130"/>
            <p:cNvSpPr>
              <a:spLocks noChangeShapeType="1"/>
            </p:cNvSpPr>
            <p:nvPr/>
          </p:nvSpPr>
          <p:spPr bwMode="auto">
            <a:xfrm flipV="1">
              <a:off x="2554" y="3138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57" name="Freeform 131"/>
            <p:cNvSpPr>
              <a:spLocks/>
            </p:cNvSpPr>
            <p:nvPr/>
          </p:nvSpPr>
          <p:spPr bwMode="auto">
            <a:xfrm>
              <a:off x="924" y="1761"/>
              <a:ext cx="1631" cy="1395"/>
            </a:xfrm>
            <a:custGeom>
              <a:avLst/>
              <a:gdLst>
                <a:gd name="T0" fmla="*/ 367 w 1631"/>
                <a:gd name="T1" fmla="*/ 0 h 1395"/>
                <a:gd name="T2" fmla="*/ 367 w 1631"/>
                <a:gd name="T3" fmla="*/ 1 h 1395"/>
                <a:gd name="T4" fmla="*/ 366 w 1631"/>
                <a:gd name="T5" fmla="*/ 3 h 1395"/>
                <a:gd name="T6" fmla="*/ 365 w 1631"/>
                <a:gd name="T7" fmla="*/ 4 h 1395"/>
                <a:gd name="T8" fmla="*/ 364 w 1631"/>
                <a:gd name="T9" fmla="*/ 6 h 1395"/>
                <a:gd name="T10" fmla="*/ 363 w 1631"/>
                <a:gd name="T11" fmla="*/ 8 h 1395"/>
                <a:gd name="T12" fmla="*/ 362 w 1631"/>
                <a:gd name="T13" fmla="*/ 10 h 1395"/>
                <a:gd name="T14" fmla="*/ 362 w 1631"/>
                <a:gd name="T15" fmla="*/ 11 h 1395"/>
                <a:gd name="T16" fmla="*/ 361 w 1631"/>
                <a:gd name="T17" fmla="*/ 13 h 1395"/>
                <a:gd name="T18" fmla="*/ 359 w 1631"/>
                <a:gd name="T19" fmla="*/ 16 h 1395"/>
                <a:gd name="T20" fmla="*/ 358 w 1631"/>
                <a:gd name="T21" fmla="*/ 17 h 1395"/>
                <a:gd name="T22" fmla="*/ 358 w 1631"/>
                <a:gd name="T23" fmla="*/ 20 h 1395"/>
                <a:gd name="T24" fmla="*/ 356 w 1631"/>
                <a:gd name="T25" fmla="*/ 22 h 1395"/>
                <a:gd name="T26" fmla="*/ 355 w 1631"/>
                <a:gd name="T27" fmla="*/ 24 h 1395"/>
                <a:gd name="T28" fmla="*/ 354 w 1631"/>
                <a:gd name="T29" fmla="*/ 26 h 1395"/>
                <a:gd name="T30" fmla="*/ 353 w 1631"/>
                <a:gd name="T31" fmla="*/ 28 h 1395"/>
                <a:gd name="T32" fmla="*/ 352 w 1631"/>
                <a:gd name="T33" fmla="*/ 30 h 1395"/>
                <a:gd name="T34" fmla="*/ 351 w 1631"/>
                <a:gd name="T35" fmla="*/ 34 h 1395"/>
                <a:gd name="T36" fmla="*/ 349 w 1631"/>
                <a:gd name="T37" fmla="*/ 36 h 1395"/>
                <a:gd name="T38" fmla="*/ 347 w 1631"/>
                <a:gd name="T39" fmla="*/ 39 h 1395"/>
                <a:gd name="T40" fmla="*/ 346 w 1631"/>
                <a:gd name="T41" fmla="*/ 43 h 1395"/>
                <a:gd name="T42" fmla="*/ 344 w 1631"/>
                <a:gd name="T43" fmla="*/ 47 h 1395"/>
                <a:gd name="T44" fmla="*/ 342 w 1631"/>
                <a:gd name="T45" fmla="*/ 51 h 1395"/>
                <a:gd name="T46" fmla="*/ 341 w 1631"/>
                <a:gd name="T47" fmla="*/ 56 h 1395"/>
                <a:gd name="T48" fmla="*/ 338 w 1631"/>
                <a:gd name="T49" fmla="*/ 61 h 1395"/>
                <a:gd name="T50" fmla="*/ 336 w 1631"/>
                <a:gd name="T51" fmla="*/ 66 h 1395"/>
                <a:gd name="T52" fmla="*/ 334 w 1631"/>
                <a:gd name="T53" fmla="*/ 72 h 1395"/>
                <a:gd name="T54" fmla="*/ 331 w 1631"/>
                <a:gd name="T55" fmla="*/ 79 h 1395"/>
                <a:gd name="T56" fmla="*/ 329 w 1631"/>
                <a:gd name="T57" fmla="*/ 87 h 1395"/>
                <a:gd name="T58" fmla="*/ 326 w 1631"/>
                <a:gd name="T59" fmla="*/ 95 h 1395"/>
                <a:gd name="T60" fmla="*/ 324 w 1631"/>
                <a:gd name="T61" fmla="*/ 104 h 1395"/>
                <a:gd name="T62" fmla="*/ 320 w 1631"/>
                <a:gd name="T63" fmla="*/ 114 h 1395"/>
                <a:gd name="T64" fmla="*/ 316 w 1631"/>
                <a:gd name="T65" fmla="*/ 126 h 1395"/>
                <a:gd name="T66" fmla="*/ 313 w 1631"/>
                <a:gd name="T67" fmla="*/ 139 h 1395"/>
                <a:gd name="T68" fmla="*/ 308 w 1631"/>
                <a:gd name="T69" fmla="*/ 152 h 1395"/>
                <a:gd name="T70" fmla="*/ 304 w 1631"/>
                <a:gd name="T71" fmla="*/ 169 h 1395"/>
                <a:gd name="T72" fmla="*/ 300 w 1631"/>
                <a:gd name="T73" fmla="*/ 187 h 1395"/>
                <a:gd name="T74" fmla="*/ 295 w 1631"/>
                <a:gd name="T75" fmla="*/ 208 h 1395"/>
                <a:gd name="T76" fmla="*/ 289 w 1631"/>
                <a:gd name="T77" fmla="*/ 232 h 1395"/>
                <a:gd name="T78" fmla="*/ 283 w 1631"/>
                <a:gd name="T79" fmla="*/ 258 h 1395"/>
                <a:gd name="T80" fmla="*/ 277 w 1631"/>
                <a:gd name="T81" fmla="*/ 290 h 1395"/>
                <a:gd name="T82" fmla="*/ 269 w 1631"/>
                <a:gd name="T83" fmla="*/ 326 h 1395"/>
                <a:gd name="T84" fmla="*/ 261 w 1631"/>
                <a:gd name="T85" fmla="*/ 369 h 1395"/>
                <a:gd name="T86" fmla="*/ 252 w 1631"/>
                <a:gd name="T87" fmla="*/ 418 h 1395"/>
                <a:gd name="T88" fmla="*/ 240 w 1631"/>
                <a:gd name="T89" fmla="*/ 477 h 1395"/>
                <a:gd name="T90" fmla="*/ 226 w 1631"/>
                <a:gd name="T91" fmla="*/ 548 h 1395"/>
                <a:gd name="T92" fmla="*/ 209 w 1631"/>
                <a:gd name="T93" fmla="*/ 634 h 1395"/>
                <a:gd name="T94" fmla="*/ 187 w 1631"/>
                <a:gd name="T95" fmla="*/ 739 h 1395"/>
                <a:gd name="T96" fmla="*/ 156 w 1631"/>
                <a:gd name="T97" fmla="*/ 868 h 1395"/>
                <a:gd name="T98" fmla="*/ 113 w 1631"/>
                <a:gd name="T99" fmla="*/ 1031 h 1395"/>
                <a:gd name="T100" fmla="*/ 51 w 1631"/>
                <a:gd name="T101" fmla="*/ 1228 h 1395"/>
                <a:gd name="T102" fmla="*/ 0 w 1631"/>
                <a:gd name="T103" fmla="*/ 1381 h 1395"/>
                <a:gd name="T104" fmla="*/ 15 w 1631"/>
                <a:gd name="T105" fmla="*/ 1394 h 1395"/>
                <a:gd name="T106" fmla="*/ 36 w 1631"/>
                <a:gd name="T107" fmla="*/ 1394 h 1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31"/>
                <a:gd name="T163" fmla="*/ 0 h 1395"/>
                <a:gd name="T164" fmla="*/ 1631 w 1631"/>
                <a:gd name="T165" fmla="*/ 1395 h 1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31" h="1395">
                  <a:moveTo>
                    <a:pt x="369" y="0"/>
                  </a:moveTo>
                  <a:lnTo>
                    <a:pt x="369" y="0"/>
                  </a:lnTo>
                  <a:lnTo>
                    <a:pt x="367" y="0"/>
                  </a:lnTo>
                  <a:lnTo>
                    <a:pt x="367" y="1"/>
                  </a:lnTo>
                  <a:lnTo>
                    <a:pt x="367" y="2"/>
                  </a:lnTo>
                  <a:lnTo>
                    <a:pt x="367" y="3"/>
                  </a:lnTo>
                  <a:lnTo>
                    <a:pt x="366" y="3"/>
                  </a:lnTo>
                  <a:lnTo>
                    <a:pt x="366" y="4"/>
                  </a:lnTo>
                  <a:lnTo>
                    <a:pt x="365" y="4"/>
                  </a:lnTo>
                  <a:lnTo>
                    <a:pt x="365" y="5"/>
                  </a:lnTo>
                  <a:lnTo>
                    <a:pt x="365" y="6"/>
                  </a:lnTo>
                  <a:lnTo>
                    <a:pt x="364" y="6"/>
                  </a:lnTo>
                  <a:lnTo>
                    <a:pt x="363" y="8"/>
                  </a:lnTo>
                  <a:lnTo>
                    <a:pt x="362" y="8"/>
                  </a:lnTo>
                  <a:lnTo>
                    <a:pt x="362" y="9"/>
                  </a:lnTo>
                  <a:lnTo>
                    <a:pt x="362" y="10"/>
                  </a:lnTo>
                  <a:lnTo>
                    <a:pt x="362" y="11"/>
                  </a:lnTo>
                  <a:lnTo>
                    <a:pt x="361" y="11"/>
                  </a:lnTo>
                  <a:lnTo>
                    <a:pt x="361" y="13"/>
                  </a:lnTo>
                  <a:lnTo>
                    <a:pt x="360" y="14"/>
                  </a:lnTo>
                  <a:lnTo>
                    <a:pt x="360" y="15"/>
                  </a:lnTo>
                  <a:lnTo>
                    <a:pt x="359" y="16"/>
                  </a:lnTo>
                  <a:lnTo>
                    <a:pt x="358" y="16"/>
                  </a:lnTo>
                  <a:lnTo>
                    <a:pt x="358" y="17"/>
                  </a:lnTo>
                  <a:lnTo>
                    <a:pt x="358" y="18"/>
                  </a:lnTo>
                  <a:lnTo>
                    <a:pt x="358" y="19"/>
                  </a:lnTo>
                  <a:lnTo>
                    <a:pt x="358" y="20"/>
                  </a:lnTo>
                  <a:lnTo>
                    <a:pt x="356" y="21"/>
                  </a:lnTo>
                  <a:lnTo>
                    <a:pt x="356" y="22"/>
                  </a:lnTo>
                  <a:lnTo>
                    <a:pt x="356" y="23"/>
                  </a:lnTo>
                  <a:lnTo>
                    <a:pt x="355" y="23"/>
                  </a:lnTo>
                  <a:lnTo>
                    <a:pt x="355" y="24"/>
                  </a:lnTo>
                  <a:lnTo>
                    <a:pt x="355" y="25"/>
                  </a:lnTo>
                  <a:lnTo>
                    <a:pt x="354" y="26"/>
                  </a:lnTo>
                  <a:lnTo>
                    <a:pt x="353" y="27"/>
                  </a:lnTo>
                  <a:lnTo>
                    <a:pt x="353" y="28"/>
                  </a:lnTo>
                  <a:lnTo>
                    <a:pt x="353" y="29"/>
                  </a:lnTo>
                  <a:lnTo>
                    <a:pt x="353" y="30"/>
                  </a:lnTo>
                  <a:lnTo>
                    <a:pt x="352" y="30"/>
                  </a:lnTo>
                  <a:lnTo>
                    <a:pt x="352" y="32"/>
                  </a:lnTo>
                  <a:lnTo>
                    <a:pt x="351" y="33"/>
                  </a:lnTo>
                  <a:lnTo>
                    <a:pt x="351" y="34"/>
                  </a:lnTo>
                  <a:lnTo>
                    <a:pt x="350" y="35"/>
                  </a:lnTo>
                  <a:lnTo>
                    <a:pt x="349" y="36"/>
                  </a:lnTo>
                  <a:lnTo>
                    <a:pt x="348" y="38"/>
                  </a:lnTo>
                  <a:lnTo>
                    <a:pt x="348" y="39"/>
                  </a:lnTo>
                  <a:lnTo>
                    <a:pt x="347" y="39"/>
                  </a:lnTo>
                  <a:lnTo>
                    <a:pt x="347" y="41"/>
                  </a:lnTo>
                  <a:lnTo>
                    <a:pt x="347" y="42"/>
                  </a:lnTo>
                  <a:lnTo>
                    <a:pt x="346" y="43"/>
                  </a:lnTo>
                  <a:lnTo>
                    <a:pt x="346" y="44"/>
                  </a:lnTo>
                  <a:lnTo>
                    <a:pt x="345" y="46"/>
                  </a:lnTo>
                  <a:lnTo>
                    <a:pt x="344" y="47"/>
                  </a:lnTo>
                  <a:lnTo>
                    <a:pt x="344" y="48"/>
                  </a:lnTo>
                  <a:lnTo>
                    <a:pt x="344" y="50"/>
                  </a:lnTo>
                  <a:lnTo>
                    <a:pt x="342" y="51"/>
                  </a:lnTo>
                  <a:lnTo>
                    <a:pt x="342" y="53"/>
                  </a:lnTo>
                  <a:lnTo>
                    <a:pt x="342" y="54"/>
                  </a:lnTo>
                  <a:lnTo>
                    <a:pt x="341" y="56"/>
                  </a:lnTo>
                  <a:lnTo>
                    <a:pt x="340" y="58"/>
                  </a:lnTo>
                  <a:lnTo>
                    <a:pt x="339" y="59"/>
                  </a:lnTo>
                  <a:lnTo>
                    <a:pt x="338" y="61"/>
                  </a:lnTo>
                  <a:lnTo>
                    <a:pt x="338" y="63"/>
                  </a:lnTo>
                  <a:lnTo>
                    <a:pt x="338" y="65"/>
                  </a:lnTo>
                  <a:lnTo>
                    <a:pt x="336" y="66"/>
                  </a:lnTo>
                  <a:lnTo>
                    <a:pt x="336" y="68"/>
                  </a:lnTo>
                  <a:lnTo>
                    <a:pt x="335" y="71"/>
                  </a:lnTo>
                  <a:lnTo>
                    <a:pt x="334" y="72"/>
                  </a:lnTo>
                  <a:lnTo>
                    <a:pt x="333" y="74"/>
                  </a:lnTo>
                  <a:lnTo>
                    <a:pt x="333" y="77"/>
                  </a:lnTo>
                  <a:lnTo>
                    <a:pt x="331" y="79"/>
                  </a:lnTo>
                  <a:lnTo>
                    <a:pt x="331" y="82"/>
                  </a:lnTo>
                  <a:lnTo>
                    <a:pt x="330" y="84"/>
                  </a:lnTo>
                  <a:lnTo>
                    <a:pt x="329" y="87"/>
                  </a:lnTo>
                  <a:lnTo>
                    <a:pt x="328" y="89"/>
                  </a:lnTo>
                  <a:lnTo>
                    <a:pt x="327" y="92"/>
                  </a:lnTo>
                  <a:lnTo>
                    <a:pt x="326" y="95"/>
                  </a:lnTo>
                  <a:lnTo>
                    <a:pt x="325" y="98"/>
                  </a:lnTo>
                  <a:lnTo>
                    <a:pt x="324" y="101"/>
                  </a:lnTo>
                  <a:lnTo>
                    <a:pt x="324" y="104"/>
                  </a:lnTo>
                  <a:lnTo>
                    <a:pt x="322" y="107"/>
                  </a:lnTo>
                  <a:lnTo>
                    <a:pt x="321" y="111"/>
                  </a:lnTo>
                  <a:lnTo>
                    <a:pt x="320" y="114"/>
                  </a:lnTo>
                  <a:lnTo>
                    <a:pt x="318" y="118"/>
                  </a:lnTo>
                  <a:lnTo>
                    <a:pt x="317" y="122"/>
                  </a:lnTo>
                  <a:lnTo>
                    <a:pt x="316" y="126"/>
                  </a:lnTo>
                  <a:lnTo>
                    <a:pt x="315" y="130"/>
                  </a:lnTo>
                  <a:lnTo>
                    <a:pt x="314" y="135"/>
                  </a:lnTo>
                  <a:lnTo>
                    <a:pt x="313" y="139"/>
                  </a:lnTo>
                  <a:lnTo>
                    <a:pt x="311" y="143"/>
                  </a:lnTo>
                  <a:lnTo>
                    <a:pt x="310" y="148"/>
                  </a:lnTo>
                  <a:lnTo>
                    <a:pt x="308" y="152"/>
                  </a:lnTo>
                  <a:lnTo>
                    <a:pt x="307" y="159"/>
                  </a:lnTo>
                  <a:lnTo>
                    <a:pt x="306" y="164"/>
                  </a:lnTo>
                  <a:lnTo>
                    <a:pt x="304" y="169"/>
                  </a:lnTo>
                  <a:lnTo>
                    <a:pt x="302" y="175"/>
                  </a:lnTo>
                  <a:lnTo>
                    <a:pt x="302" y="180"/>
                  </a:lnTo>
                  <a:lnTo>
                    <a:pt x="300" y="187"/>
                  </a:lnTo>
                  <a:lnTo>
                    <a:pt x="298" y="194"/>
                  </a:lnTo>
                  <a:lnTo>
                    <a:pt x="297" y="201"/>
                  </a:lnTo>
                  <a:lnTo>
                    <a:pt x="295" y="208"/>
                  </a:lnTo>
                  <a:lnTo>
                    <a:pt x="293" y="215"/>
                  </a:lnTo>
                  <a:lnTo>
                    <a:pt x="291" y="223"/>
                  </a:lnTo>
                  <a:lnTo>
                    <a:pt x="289" y="232"/>
                  </a:lnTo>
                  <a:lnTo>
                    <a:pt x="288" y="240"/>
                  </a:lnTo>
                  <a:lnTo>
                    <a:pt x="286" y="248"/>
                  </a:lnTo>
                  <a:lnTo>
                    <a:pt x="283" y="258"/>
                  </a:lnTo>
                  <a:lnTo>
                    <a:pt x="282" y="268"/>
                  </a:lnTo>
                  <a:lnTo>
                    <a:pt x="279" y="279"/>
                  </a:lnTo>
                  <a:lnTo>
                    <a:pt x="277" y="290"/>
                  </a:lnTo>
                  <a:lnTo>
                    <a:pt x="274" y="301"/>
                  </a:lnTo>
                  <a:lnTo>
                    <a:pt x="271" y="313"/>
                  </a:lnTo>
                  <a:lnTo>
                    <a:pt x="269" y="326"/>
                  </a:lnTo>
                  <a:lnTo>
                    <a:pt x="266" y="339"/>
                  </a:lnTo>
                  <a:lnTo>
                    <a:pt x="264" y="353"/>
                  </a:lnTo>
                  <a:lnTo>
                    <a:pt x="261" y="369"/>
                  </a:lnTo>
                  <a:lnTo>
                    <a:pt x="258" y="384"/>
                  </a:lnTo>
                  <a:lnTo>
                    <a:pt x="255" y="401"/>
                  </a:lnTo>
                  <a:lnTo>
                    <a:pt x="252" y="418"/>
                  </a:lnTo>
                  <a:lnTo>
                    <a:pt x="248" y="437"/>
                  </a:lnTo>
                  <a:lnTo>
                    <a:pt x="244" y="457"/>
                  </a:lnTo>
                  <a:lnTo>
                    <a:pt x="240" y="477"/>
                  </a:lnTo>
                  <a:lnTo>
                    <a:pt x="235" y="499"/>
                  </a:lnTo>
                  <a:lnTo>
                    <a:pt x="232" y="523"/>
                  </a:lnTo>
                  <a:lnTo>
                    <a:pt x="226" y="548"/>
                  </a:lnTo>
                  <a:lnTo>
                    <a:pt x="221" y="575"/>
                  </a:lnTo>
                  <a:lnTo>
                    <a:pt x="216" y="603"/>
                  </a:lnTo>
                  <a:lnTo>
                    <a:pt x="209" y="634"/>
                  </a:lnTo>
                  <a:lnTo>
                    <a:pt x="203" y="666"/>
                  </a:lnTo>
                  <a:lnTo>
                    <a:pt x="195" y="701"/>
                  </a:lnTo>
                  <a:lnTo>
                    <a:pt x="187" y="739"/>
                  </a:lnTo>
                  <a:lnTo>
                    <a:pt x="178" y="779"/>
                  </a:lnTo>
                  <a:lnTo>
                    <a:pt x="167" y="823"/>
                  </a:lnTo>
                  <a:lnTo>
                    <a:pt x="156" y="868"/>
                  </a:lnTo>
                  <a:lnTo>
                    <a:pt x="143" y="919"/>
                  </a:lnTo>
                  <a:lnTo>
                    <a:pt x="129" y="972"/>
                  </a:lnTo>
                  <a:lnTo>
                    <a:pt x="113" y="1031"/>
                  </a:lnTo>
                  <a:lnTo>
                    <a:pt x="95" y="1093"/>
                  </a:lnTo>
                  <a:lnTo>
                    <a:pt x="74" y="1159"/>
                  </a:lnTo>
                  <a:lnTo>
                    <a:pt x="51" y="1228"/>
                  </a:lnTo>
                  <a:lnTo>
                    <a:pt x="27" y="1295"/>
                  </a:lnTo>
                  <a:lnTo>
                    <a:pt x="8" y="1350"/>
                  </a:lnTo>
                  <a:lnTo>
                    <a:pt x="0" y="1381"/>
                  </a:lnTo>
                  <a:lnTo>
                    <a:pt x="2" y="1391"/>
                  </a:lnTo>
                  <a:lnTo>
                    <a:pt x="7" y="1393"/>
                  </a:lnTo>
                  <a:lnTo>
                    <a:pt x="15" y="1394"/>
                  </a:lnTo>
                  <a:lnTo>
                    <a:pt x="21" y="1394"/>
                  </a:lnTo>
                  <a:lnTo>
                    <a:pt x="29" y="1394"/>
                  </a:lnTo>
                  <a:lnTo>
                    <a:pt x="36" y="1394"/>
                  </a:lnTo>
                  <a:lnTo>
                    <a:pt x="44" y="1394"/>
                  </a:lnTo>
                  <a:lnTo>
                    <a:pt x="1630" y="13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58" name="Freeform 132"/>
            <p:cNvSpPr>
              <a:spLocks/>
            </p:cNvSpPr>
            <p:nvPr/>
          </p:nvSpPr>
          <p:spPr bwMode="auto">
            <a:xfrm>
              <a:off x="1291" y="1761"/>
              <a:ext cx="1264" cy="1395"/>
            </a:xfrm>
            <a:custGeom>
              <a:avLst/>
              <a:gdLst>
                <a:gd name="T0" fmla="*/ 0 w 1264"/>
                <a:gd name="T1" fmla="*/ 4 h 1395"/>
                <a:gd name="T2" fmla="*/ 1 w 1264"/>
                <a:gd name="T3" fmla="*/ 6 h 1395"/>
                <a:gd name="T4" fmla="*/ 3 w 1264"/>
                <a:gd name="T5" fmla="*/ 9 h 1395"/>
                <a:gd name="T6" fmla="*/ 4 w 1264"/>
                <a:gd name="T7" fmla="*/ 11 h 1395"/>
                <a:gd name="T8" fmla="*/ 7 w 1264"/>
                <a:gd name="T9" fmla="*/ 13 h 1395"/>
                <a:gd name="T10" fmla="*/ 10 w 1264"/>
                <a:gd name="T11" fmla="*/ 16 h 1395"/>
                <a:gd name="T12" fmla="*/ 14 w 1264"/>
                <a:gd name="T13" fmla="*/ 20 h 1395"/>
                <a:gd name="T14" fmla="*/ 17 w 1264"/>
                <a:gd name="T15" fmla="*/ 22 h 1395"/>
                <a:gd name="T16" fmla="*/ 20 w 1264"/>
                <a:gd name="T17" fmla="*/ 25 h 1395"/>
                <a:gd name="T18" fmla="*/ 24 w 1264"/>
                <a:gd name="T19" fmla="*/ 28 h 1395"/>
                <a:gd name="T20" fmla="*/ 30 w 1264"/>
                <a:gd name="T21" fmla="*/ 32 h 1395"/>
                <a:gd name="T22" fmla="*/ 37 w 1264"/>
                <a:gd name="T23" fmla="*/ 36 h 1395"/>
                <a:gd name="T24" fmla="*/ 45 w 1264"/>
                <a:gd name="T25" fmla="*/ 41 h 1395"/>
                <a:gd name="T26" fmla="*/ 54 w 1264"/>
                <a:gd name="T27" fmla="*/ 47 h 1395"/>
                <a:gd name="T28" fmla="*/ 65 w 1264"/>
                <a:gd name="T29" fmla="*/ 53 h 1395"/>
                <a:gd name="T30" fmla="*/ 77 w 1264"/>
                <a:gd name="T31" fmla="*/ 61 h 1395"/>
                <a:gd name="T32" fmla="*/ 94 w 1264"/>
                <a:gd name="T33" fmla="*/ 70 h 1395"/>
                <a:gd name="T34" fmla="*/ 113 w 1264"/>
                <a:gd name="T35" fmla="*/ 79 h 1395"/>
                <a:gd name="T36" fmla="*/ 136 w 1264"/>
                <a:gd name="T37" fmla="*/ 91 h 1395"/>
                <a:gd name="T38" fmla="*/ 164 w 1264"/>
                <a:gd name="T39" fmla="*/ 104 h 1395"/>
                <a:gd name="T40" fmla="*/ 199 w 1264"/>
                <a:gd name="T41" fmla="*/ 119 h 1395"/>
                <a:gd name="T42" fmla="*/ 240 w 1264"/>
                <a:gd name="T43" fmla="*/ 136 h 1395"/>
                <a:gd name="T44" fmla="*/ 290 w 1264"/>
                <a:gd name="T45" fmla="*/ 157 h 1395"/>
                <a:gd name="T46" fmla="*/ 352 w 1264"/>
                <a:gd name="T47" fmla="*/ 180 h 1395"/>
                <a:gd name="T48" fmla="*/ 425 w 1264"/>
                <a:gd name="T49" fmla="*/ 206 h 1395"/>
                <a:gd name="T50" fmla="*/ 513 w 1264"/>
                <a:gd name="T51" fmla="*/ 237 h 1395"/>
                <a:gd name="T52" fmla="*/ 617 w 1264"/>
                <a:gd name="T53" fmla="*/ 273 h 1395"/>
                <a:gd name="T54" fmla="*/ 736 w 1264"/>
                <a:gd name="T55" fmla="*/ 315 h 1395"/>
                <a:gd name="T56" fmla="*/ 864 w 1264"/>
                <a:gd name="T57" fmla="*/ 369 h 1395"/>
                <a:gd name="T58" fmla="*/ 987 w 1264"/>
                <a:gd name="T59" fmla="*/ 440 h 1395"/>
                <a:gd name="T60" fmla="*/ 1091 w 1264"/>
                <a:gd name="T61" fmla="*/ 533 h 1395"/>
                <a:gd name="T62" fmla="*/ 1163 w 1264"/>
                <a:gd name="T63" fmla="*/ 649 h 1395"/>
                <a:gd name="T64" fmla="*/ 1206 w 1264"/>
                <a:gd name="T65" fmla="*/ 775 h 1395"/>
                <a:gd name="T66" fmla="*/ 1231 w 1264"/>
                <a:gd name="T67" fmla="*/ 899 h 1395"/>
                <a:gd name="T68" fmla="*/ 1243 w 1264"/>
                <a:gd name="T69" fmla="*/ 1013 h 1395"/>
                <a:gd name="T70" fmla="*/ 1251 w 1264"/>
                <a:gd name="T71" fmla="*/ 1110 h 1395"/>
                <a:gd name="T72" fmla="*/ 1255 w 1264"/>
                <a:gd name="T73" fmla="*/ 1187 h 1395"/>
                <a:gd name="T74" fmla="*/ 1258 w 1264"/>
                <a:gd name="T75" fmla="*/ 1247 h 1395"/>
                <a:gd name="T76" fmla="*/ 1259 w 1264"/>
                <a:gd name="T77" fmla="*/ 1292 h 1395"/>
                <a:gd name="T78" fmla="*/ 1260 w 1264"/>
                <a:gd name="T79" fmla="*/ 1323 h 1395"/>
                <a:gd name="T80" fmla="*/ 1261 w 1264"/>
                <a:gd name="T81" fmla="*/ 1346 h 1395"/>
                <a:gd name="T82" fmla="*/ 1262 w 1264"/>
                <a:gd name="T83" fmla="*/ 1361 h 1395"/>
                <a:gd name="T84" fmla="*/ 1262 w 1264"/>
                <a:gd name="T85" fmla="*/ 1371 h 1395"/>
                <a:gd name="T86" fmla="*/ 1262 w 1264"/>
                <a:gd name="T87" fmla="*/ 1379 h 1395"/>
                <a:gd name="T88" fmla="*/ 1263 w 1264"/>
                <a:gd name="T89" fmla="*/ 1384 h 1395"/>
                <a:gd name="T90" fmla="*/ 1263 w 1264"/>
                <a:gd name="T91" fmla="*/ 1387 h 1395"/>
                <a:gd name="T92" fmla="*/ 1263 w 1264"/>
                <a:gd name="T93" fmla="*/ 1390 h 1395"/>
                <a:gd name="T94" fmla="*/ 1263 w 1264"/>
                <a:gd name="T95" fmla="*/ 1394 h 13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64"/>
                <a:gd name="T145" fmla="*/ 0 h 1395"/>
                <a:gd name="T146" fmla="*/ 1264 w 1264"/>
                <a:gd name="T147" fmla="*/ 1395 h 13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64" h="1395">
                  <a:moveTo>
                    <a:pt x="0" y="0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4" y="20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7" y="22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5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4" y="28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30" y="32"/>
                  </a:lnTo>
                  <a:lnTo>
                    <a:pt x="32" y="33"/>
                  </a:lnTo>
                  <a:lnTo>
                    <a:pt x="34" y="35"/>
                  </a:lnTo>
                  <a:lnTo>
                    <a:pt x="35" y="35"/>
                  </a:lnTo>
                  <a:lnTo>
                    <a:pt x="37" y="36"/>
                  </a:lnTo>
                  <a:lnTo>
                    <a:pt x="38" y="38"/>
                  </a:lnTo>
                  <a:lnTo>
                    <a:pt x="40" y="39"/>
                  </a:lnTo>
                  <a:lnTo>
                    <a:pt x="42" y="40"/>
                  </a:lnTo>
                  <a:lnTo>
                    <a:pt x="45" y="41"/>
                  </a:lnTo>
                  <a:lnTo>
                    <a:pt x="46" y="43"/>
                  </a:lnTo>
                  <a:lnTo>
                    <a:pt x="48" y="44"/>
                  </a:lnTo>
                  <a:lnTo>
                    <a:pt x="51" y="46"/>
                  </a:lnTo>
                  <a:lnTo>
                    <a:pt x="54" y="47"/>
                  </a:lnTo>
                  <a:lnTo>
                    <a:pt x="56" y="48"/>
                  </a:lnTo>
                  <a:lnTo>
                    <a:pt x="59" y="50"/>
                  </a:lnTo>
                  <a:lnTo>
                    <a:pt x="62" y="52"/>
                  </a:lnTo>
                  <a:lnTo>
                    <a:pt x="65" y="53"/>
                  </a:lnTo>
                  <a:lnTo>
                    <a:pt x="68" y="55"/>
                  </a:lnTo>
                  <a:lnTo>
                    <a:pt x="71" y="58"/>
                  </a:lnTo>
                  <a:lnTo>
                    <a:pt x="74" y="59"/>
                  </a:lnTo>
                  <a:lnTo>
                    <a:pt x="77" y="61"/>
                  </a:lnTo>
                  <a:lnTo>
                    <a:pt x="81" y="63"/>
                  </a:lnTo>
                  <a:lnTo>
                    <a:pt x="85" y="65"/>
                  </a:lnTo>
                  <a:lnTo>
                    <a:pt x="90" y="68"/>
                  </a:lnTo>
                  <a:lnTo>
                    <a:pt x="94" y="70"/>
                  </a:lnTo>
                  <a:lnTo>
                    <a:pt x="98" y="72"/>
                  </a:lnTo>
                  <a:lnTo>
                    <a:pt x="103" y="74"/>
                  </a:lnTo>
                  <a:lnTo>
                    <a:pt x="108" y="77"/>
                  </a:lnTo>
                  <a:lnTo>
                    <a:pt x="113" y="79"/>
                  </a:lnTo>
                  <a:lnTo>
                    <a:pt x="119" y="82"/>
                  </a:lnTo>
                  <a:lnTo>
                    <a:pt x="124" y="84"/>
                  </a:lnTo>
                  <a:lnTo>
                    <a:pt x="130" y="88"/>
                  </a:lnTo>
                  <a:lnTo>
                    <a:pt x="136" y="91"/>
                  </a:lnTo>
                  <a:lnTo>
                    <a:pt x="143" y="94"/>
                  </a:lnTo>
                  <a:lnTo>
                    <a:pt x="150" y="97"/>
                  </a:lnTo>
                  <a:lnTo>
                    <a:pt x="157" y="100"/>
                  </a:lnTo>
                  <a:lnTo>
                    <a:pt x="164" y="104"/>
                  </a:lnTo>
                  <a:lnTo>
                    <a:pt x="172" y="107"/>
                  </a:lnTo>
                  <a:lnTo>
                    <a:pt x="180" y="111"/>
                  </a:lnTo>
                  <a:lnTo>
                    <a:pt x="189" y="115"/>
                  </a:lnTo>
                  <a:lnTo>
                    <a:pt x="199" y="119"/>
                  </a:lnTo>
                  <a:lnTo>
                    <a:pt x="208" y="123"/>
                  </a:lnTo>
                  <a:lnTo>
                    <a:pt x="218" y="127"/>
                  </a:lnTo>
                  <a:lnTo>
                    <a:pt x="229" y="132"/>
                  </a:lnTo>
                  <a:lnTo>
                    <a:pt x="240" y="136"/>
                  </a:lnTo>
                  <a:lnTo>
                    <a:pt x="251" y="141"/>
                  </a:lnTo>
                  <a:lnTo>
                    <a:pt x="264" y="146"/>
                  </a:lnTo>
                  <a:lnTo>
                    <a:pt x="276" y="151"/>
                  </a:lnTo>
                  <a:lnTo>
                    <a:pt x="290" y="157"/>
                  </a:lnTo>
                  <a:lnTo>
                    <a:pt x="304" y="162"/>
                  </a:lnTo>
                  <a:lnTo>
                    <a:pt x="319" y="167"/>
                  </a:lnTo>
                  <a:lnTo>
                    <a:pt x="335" y="174"/>
                  </a:lnTo>
                  <a:lnTo>
                    <a:pt x="352" y="180"/>
                  </a:lnTo>
                  <a:lnTo>
                    <a:pt x="369" y="187"/>
                  </a:lnTo>
                  <a:lnTo>
                    <a:pt x="387" y="193"/>
                  </a:lnTo>
                  <a:lnTo>
                    <a:pt x="405" y="200"/>
                  </a:lnTo>
                  <a:lnTo>
                    <a:pt x="425" y="206"/>
                  </a:lnTo>
                  <a:lnTo>
                    <a:pt x="446" y="213"/>
                  </a:lnTo>
                  <a:lnTo>
                    <a:pt x="467" y="221"/>
                  </a:lnTo>
                  <a:lnTo>
                    <a:pt x="490" y="229"/>
                  </a:lnTo>
                  <a:lnTo>
                    <a:pt x="513" y="237"/>
                  </a:lnTo>
                  <a:lnTo>
                    <a:pt x="538" y="245"/>
                  </a:lnTo>
                  <a:lnTo>
                    <a:pt x="564" y="253"/>
                  </a:lnTo>
                  <a:lnTo>
                    <a:pt x="589" y="263"/>
                  </a:lnTo>
                  <a:lnTo>
                    <a:pt x="617" y="273"/>
                  </a:lnTo>
                  <a:lnTo>
                    <a:pt x="645" y="283"/>
                  </a:lnTo>
                  <a:lnTo>
                    <a:pt x="674" y="293"/>
                  </a:lnTo>
                  <a:lnTo>
                    <a:pt x="705" y="304"/>
                  </a:lnTo>
                  <a:lnTo>
                    <a:pt x="736" y="315"/>
                  </a:lnTo>
                  <a:lnTo>
                    <a:pt x="767" y="328"/>
                  </a:lnTo>
                  <a:lnTo>
                    <a:pt x="799" y="340"/>
                  </a:lnTo>
                  <a:lnTo>
                    <a:pt x="831" y="354"/>
                  </a:lnTo>
                  <a:lnTo>
                    <a:pt x="864" y="369"/>
                  </a:lnTo>
                  <a:lnTo>
                    <a:pt x="895" y="384"/>
                  </a:lnTo>
                  <a:lnTo>
                    <a:pt x="926" y="401"/>
                  </a:lnTo>
                  <a:lnTo>
                    <a:pt x="957" y="420"/>
                  </a:lnTo>
                  <a:lnTo>
                    <a:pt x="987" y="440"/>
                  </a:lnTo>
                  <a:lnTo>
                    <a:pt x="1016" y="460"/>
                  </a:lnTo>
                  <a:lnTo>
                    <a:pt x="1042" y="483"/>
                  </a:lnTo>
                  <a:lnTo>
                    <a:pt x="1068" y="508"/>
                  </a:lnTo>
                  <a:lnTo>
                    <a:pt x="1091" y="533"/>
                  </a:lnTo>
                  <a:lnTo>
                    <a:pt x="1112" y="561"/>
                  </a:lnTo>
                  <a:lnTo>
                    <a:pt x="1132" y="588"/>
                  </a:lnTo>
                  <a:lnTo>
                    <a:pt x="1149" y="618"/>
                  </a:lnTo>
                  <a:lnTo>
                    <a:pt x="1163" y="649"/>
                  </a:lnTo>
                  <a:lnTo>
                    <a:pt x="1177" y="679"/>
                  </a:lnTo>
                  <a:lnTo>
                    <a:pt x="1188" y="711"/>
                  </a:lnTo>
                  <a:lnTo>
                    <a:pt x="1198" y="743"/>
                  </a:lnTo>
                  <a:lnTo>
                    <a:pt x="1206" y="775"/>
                  </a:lnTo>
                  <a:lnTo>
                    <a:pt x="1214" y="807"/>
                  </a:lnTo>
                  <a:lnTo>
                    <a:pt x="1220" y="838"/>
                  </a:lnTo>
                  <a:lnTo>
                    <a:pt x="1226" y="869"/>
                  </a:lnTo>
                  <a:lnTo>
                    <a:pt x="1231" y="899"/>
                  </a:lnTo>
                  <a:lnTo>
                    <a:pt x="1234" y="929"/>
                  </a:lnTo>
                  <a:lnTo>
                    <a:pt x="1237" y="958"/>
                  </a:lnTo>
                  <a:lnTo>
                    <a:pt x="1241" y="985"/>
                  </a:lnTo>
                  <a:lnTo>
                    <a:pt x="1243" y="1013"/>
                  </a:lnTo>
                  <a:lnTo>
                    <a:pt x="1246" y="1038"/>
                  </a:lnTo>
                  <a:lnTo>
                    <a:pt x="1248" y="1063"/>
                  </a:lnTo>
                  <a:lnTo>
                    <a:pt x="1250" y="1087"/>
                  </a:lnTo>
                  <a:lnTo>
                    <a:pt x="1251" y="1110"/>
                  </a:lnTo>
                  <a:lnTo>
                    <a:pt x="1252" y="1130"/>
                  </a:lnTo>
                  <a:lnTo>
                    <a:pt x="1253" y="1151"/>
                  </a:lnTo>
                  <a:lnTo>
                    <a:pt x="1254" y="1169"/>
                  </a:lnTo>
                  <a:lnTo>
                    <a:pt x="1255" y="1187"/>
                  </a:lnTo>
                  <a:lnTo>
                    <a:pt x="1256" y="1204"/>
                  </a:lnTo>
                  <a:lnTo>
                    <a:pt x="1257" y="1219"/>
                  </a:lnTo>
                  <a:lnTo>
                    <a:pt x="1257" y="1234"/>
                  </a:lnTo>
                  <a:lnTo>
                    <a:pt x="1258" y="1247"/>
                  </a:lnTo>
                  <a:lnTo>
                    <a:pt x="1259" y="1260"/>
                  </a:lnTo>
                  <a:lnTo>
                    <a:pt x="1259" y="1272"/>
                  </a:lnTo>
                  <a:lnTo>
                    <a:pt x="1259" y="1282"/>
                  </a:lnTo>
                  <a:lnTo>
                    <a:pt x="1259" y="1292"/>
                  </a:lnTo>
                  <a:lnTo>
                    <a:pt x="1259" y="1300"/>
                  </a:lnTo>
                  <a:lnTo>
                    <a:pt x="1260" y="1309"/>
                  </a:lnTo>
                  <a:lnTo>
                    <a:pt x="1260" y="1317"/>
                  </a:lnTo>
                  <a:lnTo>
                    <a:pt x="1260" y="1323"/>
                  </a:lnTo>
                  <a:lnTo>
                    <a:pt x="1261" y="1330"/>
                  </a:lnTo>
                  <a:lnTo>
                    <a:pt x="1261" y="1335"/>
                  </a:lnTo>
                  <a:lnTo>
                    <a:pt x="1261" y="1341"/>
                  </a:lnTo>
                  <a:lnTo>
                    <a:pt x="1261" y="1346"/>
                  </a:lnTo>
                  <a:lnTo>
                    <a:pt x="1261" y="1350"/>
                  </a:lnTo>
                  <a:lnTo>
                    <a:pt x="1261" y="1354"/>
                  </a:lnTo>
                  <a:lnTo>
                    <a:pt x="1262" y="1358"/>
                  </a:lnTo>
                  <a:lnTo>
                    <a:pt x="1262" y="1361"/>
                  </a:lnTo>
                  <a:lnTo>
                    <a:pt x="1262" y="1364"/>
                  </a:lnTo>
                  <a:lnTo>
                    <a:pt x="1262" y="1366"/>
                  </a:lnTo>
                  <a:lnTo>
                    <a:pt x="1262" y="1370"/>
                  </a:lnTo>
                  <a:lnTo>
                    <a:pt x="1262" y="1371"/>
                  </a:lnTo>
                  <a:lnTo>
                    <a:pt x="1262" y="1374"/>
                  </a:lnTo>
                  <a:lnTo>
                    <a:pt x="1262" y="1376"/>
                  </a:lnTo>
                  <a:lnTo>
                    <a:pt x="1262" y="1377"/>
                  </a:lnTo>
                  <a:lnTo>
                    <a:pt x="1262" y="1379"/>
                  </a:lnTo>
                  <a:lnTo>
                    <a:pt x="1262" y="1380"/>
                  </a:lnTo>
                  <a:lnTo>
                    <a:pt x="1262" y="1381"/>
                  </a:lnTo>
                  <a:lnTo>
                    <a:pt x="1263" y="1383"/>
                  </a:lnTo>
                  <a:lnTo>
                    <a:pt x="1263" y="1384"/>
                  </a:lnTo>
                  <a:lnTo>
                    <a:pt x="1263" y="1385"/>
                  </a:lnTo>
                  <a:lnTo>
                    <a:pt x="1263" y="1386"/>
                  </a:lnTo>
                  <a:lnTo>
                    <a:pt x="1263" y="1387"/>
                  </a:lnTo>
                  <a:lnTo>
                    <a:pt x="1263" y="1388"/>
                  </a:lnTo>
                  <a:lnTo>
                    <a:pt x="1263" y="1389"/>
                  </a:lnTo>
                  <a:lnTo>
                    <a:pt x="1263" y="1390"/>
                  </a:lnTo>
                  <a:lnTo>
                    <a:pt x="1263" y="1391"/>
                  </a:lnTo>
                  <a:lnTo>
                    <a:pt x="1263" y="1392"/>
                  </a:lnTo>
                  <a:lnTo>
                    <a:pt x="1263" y="1393"/>
                  </a:lnTo>
                  <a:lnTo>
                    <a:pt x="1263" y="13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59" name="Freeform 133"/>
            <p:cNvSpPr>
              <a:spLocks/>
            </p:cNvSpPr>
            <p:nvPr/>
          </p:nvSpPr>
          <p:spPr bwMode="auto">
            <a:xfrm>
              <a:off x="750" y="1412"/>
              <a:ext cx="606" cy="349"/>
            </a:xfrm>
            <a:custGeom>
              <a:avLst/>
              <a:gdLst>
                <a:gd name="T0" fmla="*/ 542 w 606"/>
                <a:gd name="T1" fmla="*/ 346 h 349"/>
                <a:gd name="T2" fmla="*/ 543 w 606"/>
                <a:gd name="T3" fmla="*/ 344 h 349"/>
                <a:gd name="T4" fmla="*/ 545 w 606"/>
                <a:gd name="T5" fmla="*/ 339 h 349"/>
                <a:gd name="T6" fmla="*/ 547 w 606"/>
                <a:gd name="T7" fmla="*/ 335 h 349"/>
                <a:gd name="T8" fmla="*/ 548 w 606"/>
                <a:gd name="T9" fmla="*/ 333 h 349"/>
                <a:gd name="T10" fmla="*/ 550 w 606"/>
                <a:gd name="T11" fmla="*/ 329 h 349"/>
                <a:gd name="T12" fmla="*/ 552 w 606"/>
                <a:gd name="T13" fmla="*/ 325 h 349"/>
                <a:gd name="T14" fmla="*/ 553 w 606"/>
                <a:gd name="T15" fmla="*/ 322 h 349"/>
                <a:gd name="T16" fmla="*/ 554 w 606"/>
                <a:gd name="T17" fmla="*/ 319 h 349"/>
                <a:gd name="T18" fmla="*/ 556 w 606"/>
                <a:gd name="T19" fmla="*/ 315 h 349"/>
                <a:gd name="T20" fmla="*/ 557 w 606"/>
                <a:gd name="T21" fmla="*/ 311 h 349"/>
                <a:gd name="T22" fmla="*/ 560 w 606"/>
                <a:gd name="T23" fmla="*/ 307 h 349"/>
                <a:gd name="T24" fmla="*/ 562 w 606"/>
                <a:gd name="T25" fmla="*/ 301 h 349"/>
                <a:gd name="T26" fmla="*/ 565 w 606"/>
                <a:gd name="T27" fmla="*/ 295 h 349"/>
                <a:gd name="T28" fmla="*/ 566 w 606"/>
                <a:gd name="T29" fmla="*/ 289 h 349"/>
                <a:gd name="T30" fmla="*/ 570 w 606"/>
                <a:gd name="T31" fmla="*/ 282 h 349"/>
                <a:gd name="T32" fmla="*/ 572 w 606"/>
                <a:gd name="T33" fmla="*/ 274 h 349"/>
                <a:gd name="T34" fmla="*/ 574 w 606"/>
                <a:gd name="T35" fmla="*/ 266 h 349"/>
                <a:gd name="T36" fmla="*/ 578 w 606"/>
                <a:gd name="T37" fmla="*/ 257 h 349"/>
                <a:gd name="T38" fmla="*/ 581 w 606"/>
                <a:gd name="T39" fmla="*/ 248 h 349"/>
                <a:gd name="T40" fmla="*/ 584 w 606"/>
                <a:gd name="T41" fmla="*/ 238 h 349"/>
                <a:gd name="T42" fmla="*/ 587 w 606"/>
                <a:gd name="T43" fmla="*/ 227 h 349"/>
                <a:gd name="T44" fmla="*/ 590 w 606"/>
                <a:gd name="T45" fmla="*/ 215 h 349"/>
                <a:gd name="T46" fmla="*/ 594 w 606"/>
                <a:gd name="T47" fmla="*/ 203 h 349"/>
                <a:gd name="T48" fmla="*/ 597 w 606"/>
                <a:gd name="T49" fmla="*/ 190 h 349"/>
                <a:gd name="T50" fmla="*/ 599 w 606"/>
                <a:gd name="T51" fmla="*/ 178 h 349"/>
                <a:gd name="T52" fmla="*/ 602 w 606"/>
                <a:gd name="T53" fmla="*/ 164 h 349"/>
                <a:gd name="T54" fmla="*/ 604 w 606"/>
                <a:gd name="T55" fmla="*/ 151 h 349"/>
                <a:gd name="T56" fmla="*/ 605 w 606"/>
                <a:gd name="T57" fmla="*/ 138 h 349"/>
                <a:gd name="T58" fmla="*/ 605 w 606"/>
                <a:gd name="T59" fmla="*/ 125 h 349"/>
                <a:gd name="T60" fmla="*/ 603 w 606"/>
                <a:gd name="T61" fmla="*/ 112 h 349"/>
                <a:gd name="T62" fmla="*/ 601 w 606"/>
                <a:gd name="T63" fmla="*/ 100 h 349"/>
                <a:gd name="T64" fmla="*/ 596 w 606"/>
                <a:gd name="T65" fmla="*/ 89 h 349"/>
                <a:gd name="T66" fmla="*/ 590 w 606"/>
                <a:gd name="T67" fmla="*/ 79 h 349"/>
                <a:gd name="T68" fmla="*/ 580 w 606"/>
                <a:gd name="T69" fmla="*/ 69 h 349"/>
                <a:gd name="T70" fmla="*/ 568 w 606"/>
                <a:gd name="T71" fmla="*/ 60 h 349"/>
                <a:gd name="T72" fmla="*/ 552 w 606"/>
                <a:gd name="T73" fmla="*/ 52 h 349"/>
                <a:gd name="T74" fmla="*/ 532 w 606"/>
                <a:gd name="T75" fmla="*/ 45 h 349"/>
                <a:gd name="T76" fmla="*/ 508 w 606"/>
                <a:gd name="T77" fmla="*/ 39 h 349"/>
                <a:gd name="T78" fmla="*/ 478 w 606"/>
                <a:gd name="T79" fmla="*/ 32 h 349"/>
                <a:gd name="T80" fmla="*/ 443 w 606"/>
                <a:gd name="T81" fmla="*/ 27 h 349"/>
                <a:gd name="T82" fmla="*/ 402 w 606"/>
                <a:gd name="T83" fmla="*/ 22 h 349"/>
                <a:gd name="T84" fmla="*/ 356 w 606"/>
                <a:gd name="T85" fmla="*/ 19 h 349"/>
                <a:gd name="T86" fmla="*/ 306 w 606"/>
                <a:gd name="T87" fmla="*/ 16 h 349"/>
                <a:gd name="T88" fmla="*/ 255 w 606"/>
                <a:gd name="T89" fmla="*/ 13 h 349"/>
                <a:gd name="T90" fmla="*/ 202 w 606"/>
                <a:gd name="T91" fmla="*/ 11 h 349"/>
                <a:gd name="T92" fmla="*/ 155 w 606"/>
                <a:gd name="T93" fmla="*/ 8 h 349"/>
                <a:gd name="T94" fmla="*/ 114 w 606"/>
                <a:gd name="T95" fmla="*/ 6 h 349"/>
                <a:gd name="T96" fmla="*/ 79 w 606"/>
                <a:gd name="T97" fmla="*/ 4 h 349"/>
                <a:gd name="T98" fmla="*/ 53 w 606"/>
                <a:gd name="T99" fmla="*/ 4 h 349"/>
                <a:gd name="T100" fmla="*/ 35 w 606"/>
                <a:gd name="T101" fmla="*/ 3 h 349"/>
                <a:gd name="T102" fmla="*/ 22 w 606"/>
                <a:gd name="T103" fmla="*/ 2 h 349"/>
                <a:gd name="T104" fmla="*/ 14 w 606"/>
                <a:gd name="T105" fmla="*/ 1 h 349"/>
                <a:gd name="T106" fmla="*/ 9 w 606"/>
                <a:gd name="T107" fmla="*/ 1 h 349"/>
                <a:gd name="T108" fmla="*/ 5 w 606"/>
                <a:gd name="T109" fmla="*/ 1 h 349"/>
                <a:gd name="T110" fmla="*/ 1 w 606"/>
                <a:gd name="T111" fmla="*/ 0 h 3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06"/>
                <a:gd name="T169" fmla="*/ 0 h 349"/>
                <a:gd name="T170" fmla="*/ 606 w 606"/>
                <a:gd name="T171" fmla="*/ 349 h 34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06" h="349">
                  <a:moveTo>
                    <a:pt x="541" y="348"/>
                  </a:moveTo>
                  <a:lnTo>
                    <a:pt x="541" y="348"/>
                  </a:lnTo>
                  <a:lnTo>
                    <a:pt x="541" y="347"/>
                  </a:lnTo>
                  <a:lnTo>
                    <a:pt x="542" y="347"/>
                  </a:lnTo>
                  <a:lnTo>
                    <a:pt x="542" y="346"/>
                  </a:lnTo>
                  <a:lnTo>
                    <a:pt x="543" y="346"/>
                  </a:lnTo>
                  <a:lnTo>
                    <a:pt x="543" y="345"/>
                  </a:lnTo>
                  <a:lnTo>
                    <a:pt x="543" y="344"/>
                  </a:lnTo>
                  <a:lnTo>
                    <a:pt x="543" y="343"/>
                  </a:lnTo>
                  <a:lnTo>
                    <a:pt x="545" y="342"/>
                  </a:lnTo>
                  <a:lnTo>
                    <a:pt x="545" y="341"/>
                  </a:lnTo>
                  <a:lnTo>
                    <a:pt x="545" y="340"/>
                  </a:lnTo>
                  <a:lnTo>
                    <a:pt x="545" y="339"/>
                  </a:lnTo>
                  <a:lnTo>
                    <a:pt x="546" y="339"/>
                  </a:lnTo>
                  <a:lnTo>
                    <a:pt x="546" y="338"/>
                  </a:lnTo>
                  <a:lnTo>
                    <a:pt x="547" y="337"/>
                  </a:lnTo>
                  <a:lnTo>
                    <a:pt x="547" y="336"/>
                  </a:lnTo>
                  <a:lnTo>
                    <a:pt x="547" y="335"/>
                  </a:lnTo>
                  <a:lnTo>
                    <a:pt x="548" y="335"/>
                  </a:lnTo>
                  <a:lnTo>
                    <a:pt x="548" y="334"/>
                  </a:lnTo>
                  <a:lnTo>
                    <a:pt x="548" y="333"/>
                  </a:lnTo>
                  <a:lnTo>
                    <a:pt x="548" y="332"/>
                  </a:lnTo>
                  <a:lnTo>
                    <a:pt x="549" y="331"/>
                  </a:lnTo>
                  <a:lnTo>
                    <a:pt x="549" y="330"/>
                  </a:lnTo>
                  <a:lnTo>
                    <a:pt x="550" y="330"/>
                  </a:lnTo>
                  <a:lnTo>
                    <a:pt x="550" y="329"/>
                  </a:lnTo>
                  <a:lnTo>
                    <a:pt x="551" y="328"/>
                  </a:lnTo>
                  <a:lnTo>
                    <a:pt x="551" y="327"/>
                  </a:lnTo>
                  <a:lnTo>
                    <a:pt x="551" y="326"/>
                  </a:lnTo>
                  <a:lnTo>
                    <a:pt x="552" y="326"/>
                  </a:lnTo>
                  <a:lnTo>
                    <a:pt x="552" y="325"/>
                  </a:lnTo>
                  <a:lnTo>
                    <a:pt x="553" y="325"/>
                  </a:lnTo>
                  <a:lnTo>
                    <a:pt x="553" y="324"/>
                  </a:lnTo>
                  <a:lnTo>
                    <a:pt x="553" y="323"/>
                  </a:lnTo>
                  <a:lnTo>
                    <a:pt x="553" y="322"/>
                  </a:lnTo>
                  <a:lnTo>
                    <a:pt x="554" y="322"/>
                  </a:lnTo>
                  <a:lnTo>
                    <a:pt x="554" y="321"/>
                  </a:lnTo>
                  <a:lnTo>
                    <a:pt x="554" y="320"/>
                  </a:lnTo>
                  <a:lnTo>
                    <a:pt x="554" y="319"/>
                  </a:lnTo>
                  <a:lnTo>
                    <a:pt x="556" y="318"/>
                  </a:lnTo>
                  <a:lnTo>
                    <a:pt x="556" y="317"/>
                  </a:lnTo>
                  <a:lnTo>
                    <a:pt x="556" y="316"/>
                  </a:lnTo>
                  <a:lnTo>
                    <a:pt x="556" y="315"/>
                  </a:lnTo>
                  <a:lnTo>
                    <a:pt x="557" y="314"/>
                  </a:lnTo>
                  <a:lnTo>
                    <a:pt x="557" y="313"/>
                  </a:lnTo>
                  <a:lnTo>
                    <a:pt x="557" y="312"/>
                  </a:lnTo>
                  <a:lnTo>
                    <a:pt x="557" y="311"/>
                  </a:lnTo>
                  <a:lnTo>
                    <a:pt x="559" y="310"/>
                  </a:lnTo>
                  <a:lnTo>
                    <a:pt x="559" y="309"/>
                  </a:lnTo>
                  <a:lnTo>
                    <a:pt x="559" y="308"/>
                  </a:lnTo>
                  <a:lnTo>
                    <a:pt x="559" y="307"/>
                  </a:lnTo>
                  <a:lnTo>
                    <a:pt x="560" y="307"/>
                  </a:lnTo>
                  <a:lnTo>
                    <a:pt x="560" y="305"/>
                  </a:lnTo>
                  <a:lnTo>
                    <a:pt x="561" y="304"/>
                  </a:lnTo>
                  <a:lnTo>
                    <a:pt x="561" y="302"/>
                  </a:lnTo>
                  <a:lnTo>
                    <a:pt x="562" y="301"/>
                  </a:lnTo>
                  <a:lnTo>
                    <a:pt x="562" y="300"/>
                  </a:lnTo>
                  <a:lnTo>
                    <a:pt x="563" y="299"/>
                  </a:lnTo>
                  <a:lnTo>
                    <a:pt x="564" y="297"/>
                  </a:lnTo>
                  <a:lnTo>
                    <a:pt x="565" y="295"/>
                  </a:lnTo>
                  <a:lnTo>
                    <a:pt x="565" y="294"/>
                  </a:lnTo>
                  <a:lnTo>
                    <a:pt x="565" y="292"/>
                  </a:lnTo>
                  <a:lnTo>
                    <a:pt x="566" y="290"/>
                  </a:lnTo>
                  <a:lnTo>
                    <a:pt x="566" y="289"/>
                  </a:lnTo>
                  <a:lnTo>
                    <a:pt x="567" y="287"/>
                  </a:lnTo>
                  <a:lnTo>
                    <a:pt x="568" y="287"/>
                  </a:lnTo>
                  <a:lnTo>
                    <a:pt x="568" y="286"/>
                  </a:lnTo>
                  <a:lnTo>
                    <a:pt x="568" y="284"/>
                  </a:lnTo>
                  <a:lnTo>
                    <a:pt x="570" y="282"/>
                  </a:lnTo>
                  <a:lnTo>
                    <a:pt x="570" y="281"/>
                  </a:lnTo>
                  <a:lnTo>
                    <a:pt x="570" y="279"/>
                  </a:lnTo>
                  <a:lnTo>
                    <a:pt x="570" y="278"/>
                  </a:lnTo>
                  <a:lnTo>
                    <a:pt x="571" y="276"/>
                  </a:lnTo>
                  <a:lnTo>
                    <a:pt x="572" y="274"/>
                  </a:lnTo>
                  <a:lnTo>
                    <a:pt x="572" y="273"/>
                  </a:lnTo>
                  <a:lnTo>
                    <a:pt x="573" y="271"/>
                  </a:lnTo>
                  <a:lnTo>
                    <a:pt x="574" y="269"/>
                  </a:lnTo>
                  <a:lnTo>
                    <a:pt x="574" y="268"/>
                  </a:lnTo>
                  <a:lnTo>
                    <a:pt x="574" y="266"/>
                  </a:lnTo>
                  <a:lnTo>
                    <a:pt x="576" y="265"/>
                  </a:lnTo>
                  <a:lnTo>
                    <a:pt x="576" y="263"/>
                  </a:lnTo>
                  <a:lnTo>
                    <a:pt x="576" y="261"/>
                  </a:lnTo>
                  <a:lnTo>
                    <a:pt x="577" y="260"/>
                  </a:lnTo>
                  <a:lnTo>
                    <a:pt x="578" y="257"/>
                  </a:lnTo>
                  <a:lnTo>
                    <a:pt x="579" y="256"/>
                  </a:lnTo>
                  <a:lnTo>
                    <a:pt x="579" y="254"/>
                  </a:lnTo>
                  <a:lnTo>
                    <a:pt x="579" y="252"/>
                  </a:lnTo>
                  <a:lnTo>
                    <a:pt x="580" y="250"/>
                  </a:lnTo>
                  <a:lnTo>
                    <a:pt x="581" y="248"/>
                  </a:lnTo>
                  <a:lnTo>
                    <a:pt x="581" y="246"/>
                  </a:lnTo>
                  <a:lnTo>
                    <a:pt x="582" y="244"/>
                  </a:lnTo>
                  <a:lnTo>
                    <a:pt x="583" y="242"/>
                  </a:lnTo>
                  <a:lnTo>
                    <a:pt x="584" y="240"/>
                  </a:lnTo>
                  <a:lnTo>
                    <a:pt x="584" y="238"/>
                  </a:lnTo>
                  <a:lnTo>
                    <a:pt x="585" y="235"/>
                  </a:lnTo>
                  <a:lnTo>
                    <a:pt x="585" y="234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7" y="227"/>
                  </a:lnTo>
                  <a:lnTo>
                    <a:pt x="588" y="224"/>
                  </a:lnTo>
                  <a:lnTo>
                    <a:pt x="588" y="222"/>
                  </a:lnTo>
                  <a:lnTo>
                    <a:pt x="590" y="219"/>
                  </a:lnTo>
                  <a:lnTo>
                    <a:pt x="590" y="217"/>
                  </a:lnTo>
                  <a:lnTo>
                    <a:pt x="590" y="215"/>
                  </a:lnTo>
                  <a:lnTo>
                    <a:pt x="591" y="213"/>
                  </a:lnTo>
                  <a:lnTo>
                    <a:pt x="592" y="211"/>
                  </a:lnTo>
                  <a:lnTo>
                    <a:pt x="593" y="208"/>
                  </a:lnTo>
                  <a:lnTo>
                    <a:pt x="593" y="206"/>
                  </a:lnTo>
                  <a:lnTo>
                    <a:pt x="594" y="203"/>
                  </a:lnTo>
                  <a:lnTo>
                    <a:pt x="595" y="201"/>
                  </a:lnTo>
                  <a:lnTo>
                    <a:pt x="595" y="198"/>
                  </a:lnTo>
                  <a:lnTo>
                    <a:pt x="595" y="196"/>
                  </a:lnTo>
                  <a:lnTo>
                    <a:pt x="596" y="193"/>
                  </a:lnTo>
                  <a:lnTo>
                    <a:pt x="597" y="190"/>
                  </a:lnTo>
                  <a:lnTo>
                    <a:pt x="597" y="188"/>
                  </a:lnTo>
                  <a:lnTo>
                    <a:pt x="598" y="185"/>
                  </a:lnTo>
                  <a:lnTo>
                    <a:pt x="599" y="183"/>
                  </a:lnTo>
                  <a:lnTo>
                    <a:pt x="599" y="180"/>
                  </a:lnTo>
                  <a:lnTo>
                    <a:pt x="599" y="178"/>
                  </a:lnTo>
                  <a:lnTo>
                    <a:pt x="599" y="175"/>
                  </a:lnTo>
                  <a:lnTo>
                    <a:pt x="601" y="172"/>
                  </a:lnTo>
                  <a:lnTo>
                    <a:pt x="601" y="170"/>
                  </a:lnTo>
                  <a:lnTo>
                    <a:pt x="601" y="167"/>
                  </a:lnTo>
                  <a:lnTo>
                    <a:pt x="602" y="164"/>
                  </a:lnTo>
                  <a:lnTo>
                    <a:pt x="602" y="161"/>
                  </a:lnTo>
                  <a:lnTo>
                    <a:pt x="603" y="159"/>
                  </a:lnTo>
                  <a:lnTo>
                    <a:pt x="603" y="156"/>
                  </a:lnTo>
                  <a:lnTo>
                    <a:pt x="603" y="154"/>
                  </a:lnTo>
                  <a:lnTo>
                    <a:pt x="604" y="151"/>
                  </a:lnTo>
                  <a:lnTo>
                    <a:pt x="604" y="148"/>
                  </a:lnTo>
                  <a:lnTo>
                    <a:pt x="604" y="146"/>
                  </a:lnTo>
                  <a:lnTo>
                    <a:pt x="604" y="143"/>
                  </a:lnTo>
                  <a:lnTo>
                    <a:pt x="605" y="140"/>
                  </a:lnTo>
                  <a:lnTo>
                    <a:pt x="605" y="138"/>
                  </a:lnTo>
                  <a:lnTo>
                    <a:pt x="605" y="135"/>
                  </a:lnTo>
                  <a:lnTo>
                    <a:pt x="605" y="133"/>
                  </a:lnTo>
                  <a:lnTo>
                    <a:pt x="605" y="130"/>
                  </a:lnTo>
                  <a:lnTo>
                    <a:pt x="605" y="128"/>
                  </a:lnTo>
                  <a:lnTo>
                    <a:pt x="605" y="125"/>
                  </a:lnTo>
                  <a:lnTo>
                    <a:pt x="605" y="122"/>
                  </a:lnTo>
                  <a:lnTo>
                    <a:pt x="604" y="120"/>
                  </a:lnTo>
                  <a:lnTo>
                    <a:pt x="604" y="117"/>
                  </a:lnTo>
                  <a:lnTo>
                    <a:pt x="604" y="115"/>
                  </a:lnTo>
                  <a:lnTo>
                    <a:pt x="603" y="112"/>
                  </a:lnTo>
                  <a:lnTo>
                    <a:pt x="603" y="110"/>
                  </a:lnTo>
                  <a:lnTo>
                    <a:pt x="602" y="107"/>
                  </a:lnTo>
                  <a:lnTo>
                    <a:pt x="602" y="105"/>
                  </a:lnTo>
                  <a:lnTo>
                    <a:pt x="601" y="103"/>
                  </a:lnTo>
                  <a:lnTo>
                    <a:pt x="601" y="100"/>
                  </a:lnTo>
                  <a:lnTo>
                    <a:pt x="599" y="98"/>
                  </a:lnTo>
                  <a:lnTo>
                    <a:pt x="599" y="95"/>
                  </a:lnTo>
                  <a:lnTo>
                    <a:pt x="598" y="93"/>
                  </a:lnTo>
                  <a:lnTo>
                    <a:pt x="597" y="92"/>
                  </a:lnTo>
                  <a:lnTo>
                    <a:pt x="596" y="89"/>
                  </a:lnTo>
                  <a:lnTo>
                    <a:pt x="595" y="87"/>
                  </a:lnTo>
                  <a:lnTo>
                    <a:pt x="594" y="85"/>
                  </a:lnTo>
                  <a:lnTo>
                    <a:pt x="592" y="82"/>
                  </a:lnTo>
                  <a:lnTo>
                    <a:pt x="591" y="80"/>
                  </a:lnTo>
                  <a:lnTo>
                    <a:pt x="590" y="79"/>
                  </a:lnTo>
                  <a:lnTo>
                    <a:pt x="588" y="76"/>
                  </a:lnTo>
                  <a:lnTo>
                    <a:pt x="586" y="74"/>
                  </a:lnTo>
                  <a:lnTo>
                    <a:pt x="585" y="73"/>
                  </a:lnTo>
                  <a:lnTo>
                    <a:pt x="582" y="70"/>
                  </a:lnTo>
                  <a:lnTo>
                    <a:pt x="580" y="69"/>
                  </a:lnTo>
                  <a:lnTo>
                    <a:pt x="578" y="67"/>
                  </a:lnTo>
                  <a:lnTo>
                    <a:pt x="576" y="65"/>
                  </a:lnTo>
                  <a:lnTo>
                    <a:pt x="573" y="63"/>
                  </a:lnTo>
                  <a:lnTo>
                    <a:pt x="570" y="61"/>
                  </a:lnTo>
                  <a:lnTo>
                    <a:pt x="568" y="60"/>
                  </a:lnTo>
                  <a:lnTo>
                    <a:pt x="565" y="58"/>
                  </a:lnTo>
                  <a:lnTo>
                    <a:pt x="562" y="56"/>
                  </a:lnTo>
                  <a:lnTo>
                    <a:pt x="559" y="55"/>
                  </a:lnTo>
                  <a:lnTo>
                    <a:pt x="556" y="53"/>
                  </a:lnTo>
                  <a:lnTo>
                    <a:pt x="552" y="52"/>
                  </a:lnTo>
                  <a:lnTo>
                    <a:pt x="548" y="50"/>
                  </a:lnTo>
                  <a:lnTo>
                    <a:pt x="545" y="49"/>
                  </a:lnTo>
                  <a:lnTo>
                    <a:pt x="541" y="47"/>
                  </a:lnTo>
                  <a:lnTo>
                    <a:pt x="537" y="46"/>
                  </a:lnTo>
                  <a:lnTo>
                    <a:pt x="532" y="45"/>
                  </a:lnTo>
                  <a:lnTo>
                    <a:pt x="528" y="43"/>
                  </a:lnTo>
                  <a:lnTo>
                    <a:pt x="523" y="42"/>
                  </a:lnTo>
                  <a:lnTo>
                    <a:pt x="519" y="41"/>
                  </a:lnTo>
                  <a:lnTo>
                    <a:pt x="512" y="39"/>
                  </a:lnTo>
                  <a:lnTo>
                    <a:pt x="508" y="39"/>
                  </a:lnTo>
                  <a:lnTo>
                    <a:pt x="503" y="37"/>
                  </a:lnTo>
                  <a:lnTo>
                    <a:pt x="497" y="36"/>
                  </a:lnTo>
                  <a:lnTo>
                    <a:pt x="491" y="34"/>
                  </a:lnTo>
                  <a:lnTo>
                    <a:pt x="484" y="34"/>
                  </a:lnTo>
                  <a:lnTo>
                    <a:pt x="478" y="32"/>
                  </a:lnTo>
                  <a:lnTo>
                    <a:pt x="472" y="32"/>
                  </a:lnTo>
                  <a:lnTo>
                    <a:pt x="465" y="30"/>
                  </a:lnTo>
                  <a:lnTo>
                    <a:pt x="458" y="29"/>
                  </a:lnTo>
                  <a:lnTo>
                    <a:pt x="451" y="29"/>
                  </a:lnTo>
                  <a:lnTo>
                    <a:pt x="443" y="27"/>
                  </a:lnTo>
                  <a:lnTo>
                    <a:pt x="435" y="27"/>
                  </a:lnTo>
                  <a:lnTo>
                    <a:pt x="427" y="26"/>
                  </a:lnTo>
                  <a:lnTo>
                    <a:pt x="419" y="24"/>
                  </a:lnTo>
                  <a:lnTo>
                    <a:pt x="411" y="24"/>
                  </a:lnTo>
                  <a:lnTo>
                    <a:pt x="402" y="22"/>
                  </a:lnTo>
                  <a:lnTo>
                    <a:pt x="394" y="22"/>
                  </a:lnTo>
                  <a:lnTo>
                    <a:pt x="385" y="21"/>
                  </a:lnTo>
                  <a:lnTo>
                    <a:pt x="376" y="21"/>
                  </a:lnTo>
                  <a:lnTo>
                    <a:pt x="367" y="20"/>
                  </a:lnTo>
                  <a:lnTo>
                    <a:pt x="356" y="19"/>
                  </a:lnTo>
                  <a:lnTo>
                    <a:pt x="347" y="19"/>
                  </a:lnTo>
                  <a:lnTo>
                    <a:pt x="337" y="17"/>
                  </a:lnTo>
                  <a:lnTo>
                    <a:pt x="327" y="17"/>
                  </a:lnTo>
                  <a:lnTo>
                    <a:pt x="317" y="16"/>
                  </a:lnTo>
                  <a:lnTo>
                    <a:pt x="306" y="16"/>
                  </a:lnTo>
                  <a:lnTo>
                    <a:pt x="297" y="16"/>
                  </a:lnTo>
                  <a:lnTo>
                    <a:pt x="286" y="14"/>
                  </a:lnTo>
                  <a:lnTo>
                    <a:pt x="275" y="14"/>
                  </a:lnTo>
                  <a:lnTo>
                    <a:pt x="264" y="14"/>
                  </a:lnTo>
                  <a:lnTo>
                    <a:pt x="255" y="13"/>
                  </a:lnTo>
                  <a:lnTo>
                    <a:pt x="244" y="13"/>
                  </a:lnTo>
                  <a:lnTo>
                    <a:pt x="233" y="12"/>
                  </a:lnTo>
                  <a:lnTo>
                    <a:pt x="224" y="11"/>
                  </a:lnTo>
                  <a:lnTo>
                    <a:pt x="213" y="11"/>
                  </a:lnTo>
                  <a:lnTo>
                    <a:pt x="202" y="11"/>
                  </a:lnTo>
                  <a:lnTo>
                    <a:pt x="193" y="11"/>
                  </a:lnTo>
                  <a:lnTo>
                    <a:pt x="182" y="9"/>
                  </a:lnTo>
                  <a:lnTo>
                    <a:pt x="173" y="9"/>
                  </a:lnTo>
                  <a:lnTo>
                    <a:pt x="164" y="9"/>
                  </a:lnTo>
                  <a:lnTo>
                    <a:pt x="155" y="8"/>
                  </a:lnTo>
                  <a:lnTo>
                    <a:pt x="146" y="8"/>
                  </a:lnTo>
                  <a:lnTo>
                    <a:pt x="137" y="7"/>
                  </a:lnTo>
                  <a:lnTo>
                    <a:pt x="129" y="7"/>
                  </a:lnTo>
                  <a:lnTo>
                    <a:pt x="121" y="7"/>
                  </a:lnTo>
                  <a:lnTo>
                    <a:pt x="114" y="6"/>
                  </a:lnTo>
                  <a:lnTo>
                    <a:pt x="106" y="6"/>
                  </a:lnTo>
                  <a:lnTo>
                    <a:pt x="98" y="6"/>
                  </a:lnTo>
                  <a:lnTo>
                    <a:pt x="92" y="6"/>
                  </a:lnTo>
                  <a:lnTo>
                    <a:pt x="85" y="6"/>
                  </a:lnTo>
                  <a:lnTo>
                    <a:pt x="79" y="4"/>
                  </a:lnTo>
                  <a:lnTo>
                    <a:pt x="73" y="4"/>
                  </a:lnTo>
                  <a:lnTo>
                    <a:pt x="68" y="4"/>
                  </a:lnTo>
                  <a:lnTo>
                    <a:pt x="63" y="4"/>
                  </a:lnTo>
                  <a:lnTo>
                    <a:pt x="58" y="4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6" y="3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60" name="Freeform 134"/>
            <p:cNvSpPr>
              <a:spLocks/>
            </p:cNvSpPr>
            <p:nvPr/>
          </p:nvSpPr>
          <p:spPr bwMode="auto">
            <a:xfrm>
              <a:off x="1291" y="1644"/>
              <a:ext cx="1264" cy="1512"/>
            </a:xfrm>
            <a:custGeom>
              <a:avLst/>
              <a:gdLst>
                <a:gd name="T0" fmla="*/ 0 w 1264"/>
                <a:gd name="T1" fmla="*/ 116 h 1512"/>
                <a:gd name="T2" fmla="*/ 1 w 1264"/>
                <a:gd name="T3" fmla="*/ 115 h 1512"/>
                <a:gd name="T4" fmla="*/ 3 w 1264"/>
                <a:gd name="T5" fmla="*/ 113 h 1512"/>
                <a:gd name="T6" fmla="*/ 4 w 1264"/>
                <a:gd name="T7" fmla="*/ 112 h 1512"/>
                <a:gd name="T8" fmla="*/ 6 w 1264"/>
                <a:gd name="T9" fmla="*/ 111 h 1512"/>
                <a:gd name="T10" fmla="*/ 7 w 1264"/>
                <a:gd name="T11" fmla="*/ 110 h 1512"/>
                <a:gd name="T12" fmla="*/ 9 w 1264"/>
                <a:gd name="T13" fmla="*/ 108 h 1512"/>
                <a:gd name="T14" fmla="*/ 12 w 1264"/>
                <a:gd name="T15" fmla="*/ 108 h 1512"/>
                <a:gd name="T16" fmla="*/ 14 w 1264"/>
                <a:gd name="T17" fmla="*/ 106 h 1512"/>
                <a:gd name="T18" fmla="*/ 17 w 1264"/>
                <a:gd name="T19" fmla="*/ 105 h 1512"/>
                <a:gd name="T20" fmla="*/ 19 w 1264"/>
                <a:gd name="T21" fmla="*/ 105 h 1512"/>
                <a:gd name="T22" fmla="*/ 22 w 1264"/>
                <a:gd name="T23" fmla="*/ 103 h 1512"/>
                <a:gd name="T24" fmla="*/ 24 w 1264"/>
                <a:gd name="T25" fmla="*/ 102 h 1512"/>
                <a:gd name="T26" fmla="*/ 27 w 1264"/>
                <a:gd name="T27" fmla="*/ 101 h 1512"/>
                <a:gd name="T28" fmla="*/ 30 w 1264"/>
                <a:gd name="T29" fmla="*/ 100 h 1512"/>
                <a:gd name="T30" fmla="*/ 34 w 1264"/>
                <a:gd name="T31" fmla="*/ 100 h 1512"/>
                <a:gd name="T32" fmla="*/ 37 w 1264"/>
                <a:gd name="T33" fmla="*/ 98 h 1512"/>
                <a:gd name="T34" fmla="*/ 42 w 1264"/>
                <a:gd name="T35" fmla="*/ 97 h 1512"/>
                <a:gd name="T36" fmla="*/ 47 w 1264"/>
                <a:gd name="T37" fmla="*/ 95 h 1512"/>
                <a:gd name="T38" fmla="*/ 53 w 1264"/>
                <a:gd name="T39" fmla="*/ 95 h 1512"/>
                <a:gd name="T40" fmla="*/ 59 w 1264"/>
                <a:gd name="T41" fmla="*/ 93 h 1512"/>
                <a:gd name="T42" fmla="*/ 66 w 1264"/>
                <a:gd name="T43" fmla="*/ 91 h 1512"/>
                <a:gd name="T44" fmla="*/ 74 w 1264"/>
                <a:gd name="T45" fmla="*/ 90 h 1512"/>
                <a:gd name="T46" fmla="*/ 83 w 1264"/>
                <a:gd name="T47" fmla="*/ 88 h 1512"/>
                <a:gd name="T48" fmla="*/ 94 w 1264"/>
                <a:gd name="T49" fmla="*/ 87 h 1512"/>
                <a:gd name="T50" fmla="*/ 105 w 1264"/>
                <a:gd name="T51" fmla="*/ 85 h 1512"/>
                <a:gd name="T52" fmla="*/ 119 w 1264"/>
                <a:gd name="T53" fmla="*/ 82 h 1512"/>
                <a:gd name="T54" fmla="*/ 133 w 1264"/>
                <a:gd name="T55" fmla="*/ 80 h 1512"/>
                <a:gd name="T56" fmla="*/ 151 w 1264"/>
                <a:gd name="T57" fmla="*/ 78 h 1512"/>
                <a:gd name="T58" fmla="*/ 171 w 1264"/>
                <a:gd name="T59" fmla="*/ 76 h 1512"/>
                <a:gd name="T60" fmla="*/ 194 w 1264"/>
                <a:gd name="T61" fmla="*/ 73 h 1512"/>
                <a:gd name="T62" fmla="*/ 220 w 1264"/>
                <a:gd name="T63" fmla="*/ 69 h 1512"/>
                <a:gd name="T64" fmla="*/ 251 w 1264"/>
                <a:gd name="T65" fmla="*/ 66 h 1512"/>
                <a:gd name="T66" fmla="*/ 285 w 1264"/>
                <a:gd name="T67" fmla="*/ 63 h 1512"/>
                <a:gd name="T68" fmla="*/ 325 w 1264"/>
                <a:gd name="T69" fmla="*/ 58 h 1512"/>
                <a:gd name="T70" fmla="*/ 372 w 1264"/>
                <a:gd name="T71" fmla="*/ 54 h 1512"/>
                <a:gd name="T72" fmla="*/ 425 w 1264"/>
                <a:gd name="T73" fmla="*/ 49 h 1512"/>
                <a:gd name="T74" fmla="*/ 486 w 1264"/>
                <a:gd name="T75" fmla="*/ 42 h 1512"/>
                <a:gd name="T76" fmla="*/ 557 w 1264"/>
                <a:gd name="T77" fmla="*/ 35 h 1512"/>
                <a:gd name="T78" fmla="*/ 636 w 1264"/>
                <a:gd name="T79" fmla="*/ 28 h 1512"/>
                <a:gd name="T80" fmla="*/ 725 w 1264"/>
                <a:gd name="T81" fmla="*/ 19 h 1512"/>
                <a:gd name="T82" fmla="*/ 822 w 1264"/>
                <a:gd name="T83" fmla="*/ 11 h 1512"/>
                <a:gd name="T84" fmla="*/ 922 w 1264"/>
                <a:gd name="T85" fmla="*/ 4 h 1512"/>
                <a:gd name="T86" fmla="*/ 1020 w 1264"/>
                <a:gd name="T87" fmla="*/ 0 h 1512"/>
                <a:gd name="T88" fmla="*/ 1107 w 1264"/>
                <a:gd name="T89" fmla="*/ 3 h 1512"/>
                <a:gd name="T90" fmla="*/ 1174 w 1264"/>
                <a:gd name="T91" fmla="*/ 17 h 1512"/>
                <a:gd name="T92" fmla="*/ 1217 w 1264"/>
                <a:gd name="T93" fmla="*/ 45 h 1512"/>
                <a:gd name="T94" fmla="*/ 1242 w 1264"/>
                <a:gd name="T95" fmla="*/ 88 h 1512"/>
                <a:gd name="T96" fmla="*/ 1253 w 1264"/>
                <a:gd name="T97" fmla="*/ 145 h 1512"/>
                <a:gd name="T98" fmla="*/ 1259 w 1264"/>
                <a:gd name="T99" fmla="*/ 211 h 15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64"/>
                <a:gd name="T151" fmla="*/ 0 h 1512"/>
                <a:gd name="T152" fmla="*/ 1264 w 1264"/>
                <a:gd name="T153" fmla="*/ 1512 h 15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64" h="1512">
                  <a:moveTo>
                    <a:pt x="0" y="116"/>
                  </a:moveTo>
                  <a:lnTo>
                    <a:pt x="0" y="116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3"/>
                  </a:lnTo>
                  <a:lnTo>
                    <a:pt x="3" y="113"/>
                  </a:lnTo>
                  <a:lnTo>
                    <a:pt x="3" y="112"/>
                  </a:lnTo>
                  <a:lnTo>
                    <a:pt x="4" y="112"/>
                  </a:lnTo>
                  <a:lnTo>
                    <a:pt x="4" y="111"/>
                  </a:lnTo>
                  <a:lnTo>
                    <a:pt x="5" y="111"/>
                  </a:lnTo>
                  <a:lnTo>
                    <a:pt x="6" y="111"/>
                  </a:lnTo>
                  <a:lnTo>
                    <a:pt x="6" y="110"/>
                  </a:lnTo>
                  <a:lnTo>
                    <a:pt x="7" y="110"/>
                  </a:lnTo>
                  <a:lnTo>
                    <a:pt x="9" y="110"/>
                  </a:lnTo>
                  <a:lnTo>
                    <a:pt x="9" y="108"/>
                  </a:lnTo>
                  <a:lnTo>
                    <a:pt x="10" y="108"/>
                  </a:lnTo>
                  <a:lnTo>
                    <a:pt x="11" y="108"/>
                  </a:lnTo>
                  <a:lnTo>
                    <a:pt x="12" y="108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5" y="106"/>
                  </a:lnTo>
                  <a:lnTo>
                    <a:pt x="16" y="105"/>
                  </a:lnTo>
                  <a:lnTo>
                    <a:pt x="17" y="105"/>
                  </a:lnTo>
                  <a:lnTo>
                    <a:pt x="18" y="105"/>
                  </a:lnTo>
                  <a:lnTo>
                    <a:pt x="19" y="105"/>
                  </a:lnTo>
                  <a:lnTo>
                    <a:pt x="20" y="103"/>
                  </a:lnTo>
                  <a:lnTo>
                    <a:pt x="21" y="103"/>
                  </a:lnTo>
                  <a:lnTo>
                    <a:pt x="22" y="103"/>
                  </a:lnTo>
                  <a:lnTo>
                    <a:pt x="23" y="103"/>
                  </a:lnTo>
                  <a:lnTo>
                    <a:pt x="24" y="102"/>
                  </a:lnTo>
                  <a:lnTo>
                    <a:pt x="25" y="102"/>
                  </a:lnTo>
                  <a:lnTo>
                    <a:pt x="26" y="102"/>
                  </a:lnTo>
                  <a:lnTo>
                    <a:pt x="27" y="101"/>
                  </a:lnTo>
                  <a:lnTo>
                    <a:pt x="28" y="101"/>
                  </a:lnTo>
                  <a:lnTo>
                    <a:pt x="29" y="100"/>
                  </a:lnTo>
                  <a:lnTo>
                    <a:pt x="30" y="100"/>
                  </a:lnTo>
                  <a:lnTo>
                    <a:pt x="31" y="100"/>
                  </a:lnTo>
                  <a:lnTo>
                    <a:pt x="32" y="100"/>
                  </a:lnTo>
                  <a:lnTo>
                    <a:pt x="34" y="100"/>
                  </a:lnTo>
                  <a:lnTo>
                    <a:pt x="35" y="99"/>
                  </a:lnTo>
                  <a:lnTo>
                    <a:pt x="36" y="99"/>
                  </a:lnTo>
                  <a:lnTo>
                    <a:pt x="37" y="98"/>
                  </a:lnTo>
                  <a:lnTo>
                    <a:pt x="39" y="98"/>
                  </a:lnTo>
                  <a:lnTo>
                    <a:pt x="40" y="97"/>
                  </a:lnTo>
                  <a:lnTo>
                    <a:pt x="42" y="97"/>
                  </a:lnTo>
                  <a:lnTo>
                    <a:pt x="43" y="96"/>
                  </a:lnTo>
                  <a:lnTo>
                    <a:pt x="45" y="96"/>
                  </a:lnTo>
                  <a:lnTo>
                    <a:pt x="47" y="95"/>
                  </a:lnTo>
                  <a:lnTo>
                    <a:pt x="48" y="95"/>
                  </a:lnTo>
                  <a:lnTo>
                    <a:pt x="51" y="95"/>
                  </a:lnTo>
                  <a:lnTo>
                    <a:pt x="53" y="95"/>
                  </a:lnTo>
                  <a:lnTo>
                    <a:pt x="54" y="94"/>
                  </a:lnTo>
                  <a:lnTo>
                    <a:pt x="57" y="94"/>
                  </a:lnTo>
                  <a:lnTo>
                    <a:pt x="59" y="93"/>
                  </a:lnTo>
                  <a:lnTo>
                    <a:pt x="61" y="92"/>
                  </a:lnTo>
                  <a:lnTo>
                    <a:pt x="63" y="92"/>
                  </a:lnTo>
                  <a:lnTo>
                    <a:pt x="66" y="91"/>
                  </a:lnTo>
                  <a:lnTo>
                    <a:pt x="68" y="91"/>
                  </a:lnTo>
                  <a:lnTo>
                    <a:pt x="71" y="90"/>
                  </a:lnTo>
                  <a:lnTo>
                    <a:pt x="74" y="90"/>
                  </a:lnTo>
                  <a:lnTo>
                    <a:pt x="77" y="90"/>
                  </a:lnTo>
                  <a:lnTo>
                    <a:pt x="80" y="89"/>
                  </a:lnTo>
                  <a:lnTo>
                    <a:pt x="83" y="88"/>
                  </a:lnTo>
                  <a:lnTo>
                    <a:pt x="86" y="87"/>
                  </a:lnTo>
                  <a:lnTo>
                    <a:pt x="90" y="87"/>
                  </a:lnTo>
                  <a:lnTo>
                    <a:pt x="94" y="87"/>
                  </a:lnTo>
                  <a:lnTo>
                    <a:pt x="97" y="86"/>
                  </a:lnTo>
                  <a:lnTo>
                    <a:pt x="101" y="85"/>
                  </a:lnTo>
                  <a:lnTo>
                    <a:pt x="105" y="85"/>
                  </a:lnTo>
                  <a:lnTo>
                    <a:pt x="110" y="84"/>
                  </a:lnTo>
                  <a:lnTo>
                    <a:pt x="113" y="83"/>
                  </a:lnTo>
                  <a:lnTo>
                    <a:pt x="119" y="82"/>
                  </a:lnTo>
                  <a:lnTo>
                    <a:pt x="124" y="82"/>
                  </a:lnTo>
                  <a:lnTo>
                    <a:pt x="129" y="81"/>
                  </a:lnTo>
                  <a:lnTo>
                    <a:pt x="133" y="80"/>
                  </a:lnTo>
                  <a:lnTo>
                    <a:pt x="139" y="80"/>
                  </a:lnTo>
                  <a:lnTo>
                    <a:pt x="145" y="79"/>
                  </a:lnTo>
                  <a:lnTo>
                    <a:pt x="151" y="78"/>
                  </a:lnTo>
                  <a:lnTo>
                    <a:pt x="157" y="77"/>
                  </a:lnTo>
                  <a:lnTo>
                    <a:pt x="164" y="77"/>
                  </a:lnTo>
                  <a:lnTo>
                    <a:pt x="171" y="76"/>
                  </a:lnTo>
                  <a:lnTo>
                    <a:pt x="178" y="74"/>
                  </a:lnTo>
                  <a:lnTo>
                    <a:pt x="186" y="73"/>
                  </a:lnTo>
                  <a:lnTo>
                    <a:pt x="194" y="73"/>
                  </a:lnTo>
                  <a:lnTo>
                    <a:pt x="202" y="72"/>
                  </a:lnTo>
                  <a:lnTo>
                    <a:pt x="211" y="71"/>
                  </a:lnTo>
                  <a:lnTo>
                    <a:pt x="220" y="69"/>
                  </a:lnTo>
                  <a:lnTo>
                    <a:pt x="229" y="68"/>
                  </a:lnTo>
                  <a:lnTo>
                    <a:pt x="240" y="68"/>
                  </a:lnTo>
                  <a:lnTo>
                    <a:pt x="251" y="66"/>
                  </a:lnTo>
                  <a:lnTo>
                    <a:pt x="262" y="65"/>
                  </a:lnTo>
                  <a:lnTo>
                    <a:pt x="273" y="63"/>
                  </a:lnTo>
                  <a:lnTo>
                    <a:pt x="285" y="63"/>
                  </a:lnTo>
                  <a:lnTo>
                    <a:pt x="297" y="61"/>
                  </a:lnTo>
                  <a:lnTo>
                    <a:pt x="311" y="60"/>
                  </a:lnTo>
                  <a:lnTo>
                    <a:pt x="325" y="58"/>
                  </a:lnTo>
                  <a:lnTo>
                    <a:pt x="340" y="57"/>
                  </a:lnTo>
                  <a:lnTo>
                    <a:pt x="355" y="55"/>
                  </a:lnTo>
                  <a:lnTo>
                    <a:pt x="372" y="54"/>
                  </a:lnTo>
                  <a:lnTo>
                    <a:pt x="389" y="52"/>
                  </a:lnTo>
                  <a:lnTo>
                    <a:pt x="406" y="50"/>
                  </a:lnTo>
                  <a:lnTo>
                    <a:pt x="425" y="49"/>
                  </a:lnTo>
                  <a:lnTo>
                    <a:pt x="445" y="47"/>
                  </a:lnTo>
                  <a:lnTo>
                    <a:pt x="465" y="45"/>
                  </a:lnTo>
                  <a:lnTo>
                    <a:pt x="486" y="42"/>
                  </a:lnTo>
                  <a:lnTo>
                    <a:pt x="508" y="40"/>
                  </a:lnTo>
                  <a:lnTo>
                    <a:pt x="532" y="38"/>
                  </a:lnTo>
                  <a:lnTo>
                    <a:pt x="557" y="35"/>
                  </a:lnTo>
                  <a:lnTo>
                    <a:pt x="582" y="33"/>
                  </a:lnTo>
                  <a:lnTo>
                    <a:pt x="609" y="30"/>
                  </a:lnTo>
                  <a:lnTo>
                    <a:pt x="636" y="28"/>
                  </a:lnTo>
                  <a:lnTo>
                    <a:pt x="665" y="25"/>
                  </a:lnTo>
                  <a:lnTo>
                    <a:pt x="695" y="22"/>
                  </a:lnTo>
                  <a:lnTo>
                    <a:pt x="725" y="19"/>
                  </a:lnTo>
                  <a:lnTo>
                    <a:pt x="757" y="17"/>
                  </a:lnTo>
                  <a:lnTo>
                    <a:pt x="788" y="14"/>
                  </a:lnTo>
                  <a:lnTo>
                    <a:pt x="822" y="11"/>
                  </a:lnTo>
                  <a:lnTo>
                    <a:pt x="855" y="9"/>
                  </a:lnTo>
                  <a:lnTo>
                    <a:pt x="888" y="6"/>
                  </a:lnTo>
                  <a:lnTo>
                    <a:pt x="922" y="4"/>
                  </a:lnTo>
                  <a:lnTo>
                    <a:pt x="955" y="2"/>
                  </a:lnTo>
                  <a:lnTo>
                    <a:pt x="989" y="0"/>
                  </a:lnTo>
                  <a:lnTo>
                    <a:pt x="1020" y="0"/>
                  </a:lnTo>
                  <a:lnTo>
                    <a:pt x="1051" y="0"/>
                  </a:lnTo>
                  <a:lnTo>
                    <a:pt x="1081" y="0"/>
                  </a:lnTo>
                  <a:lnTo>
                    <a:pt x="1107" y="3"/>
                  </a:lnTo>
                  <a:lnTo>
                    <a:pt x="1132" y="5"/>
                  </a:lnTo>
                  <a:lnTo>
                    <a:pt x="1155" y="10"/>
                  </a:lnTo>
                  <a:lnTo>
                    <a:pt x="1174" y="17"/>
                  </a:lnTo>
                  <a:lnTo>
                    <a:pt x="1192" y="24"/>
                  </a:lnTo>
                  <a:lnTo>
                    <a:pt x="1206" y="34"/>
                  </a:lnTo>
                  <a:lnTo>
                    <a:pt x="1217" y="45"/>
                  </a:lnTo>
                  <a:lnTo>
                    <a:pt x="1228" y="58"/>
                  </a:lnTo>
                  <a:lnTo>
                    <a:pt x="1235" y="73"/>
                  </a:lnTo>
                  <a:lnTo>
                    <a:pt x="1242" y="88"/>
                  </a:lnTo>
                  <a:lnTo>
                    <a:pt x="1247" y="105"/>
                  </a:lnTo>
                  <a:lnTo>
                    <a:pt x="1250" y="124"/>
                  </a:lnTo>
                  <a:lnTo>
                    <a:pt x="1253" y="145"/>
                  </a:lnTo>
                  <a:lnTo>
                    <a:pt x="1255" y="166"/>
                  </a:lnTo>
                  <a:lnTo>
                    <a:pt x="1257" y="188"/>
                  </a:lnTo>
                  <a:lnTo>
                    <a:pt x="1259" y="211"/>
                  </a:lnTo>
                  <a:lnTo>
                    <a:pt x="1259" y="236"/>
                  </a:lnTo>
                  <a:lnTo>
                    <a:pt x="1263" y="151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61" name="Freeform 135"/>
            <p:cNvSpPr>
              <a:spLocks/>
            </p:cNvSpPr>
            <p:nvPr/>
          </p:nvSpPr>
          <p:spPr bwMode="auto">
            <a:xfrm>
              <a:off x="1290" y="1761"/>
              <a:ext cx="1265" cy="1395"/>
            </a:xfrm>
            <a:custGeom>
              <a:avLst/>
              <a:gdLst>
                <a:gd name="T0" fmla="*/ 1 w 1265"/>
                <a:gd name="T1" fmla="*/ 0 h 1395"/>
                <a:gd name="T2" fmla="*/ 0 w 1265"/>
                <a:gd name="T3" fmla="*/ 3 h 1395"/>
                <a:gd name="T4" fmla="*/ 0 w 1265"/>
                <a:gd name="T5" fmla="*/ 6 h 1395"/>
                <a:gd name="T6" fmla="*/ 0 w 1265"/>
                <a:gd name="T7" fmla="*/ 9 h 1395"/>
                <a:gd name="T8" fmla="*/ 0 w 1265"/>
                <a:gd name="T9" fmla="*/ 13 h 1395"/>
                <a:gd name="T10" fmla="*/ 0 w 1265"/>
                <a:gd name="T11" fmla="*/ 16 h 1395"/>
                <a:gd name="T12" fmla="*/ 0 w 1265"/>
                <a:gd name="T13" fmla="*/ 19 h 1395"/>
                <a:gd name="T14" fmla="*/ 1 w 1265"/>
                <a:gd name="T15" fmla="*/ 22 h 1395"/>
                <a:gd name="T16" fmla="*/ 2 w 1265"/>
                <a:gd name="T17" fmla="*/ 26 h 1395"/>
                <a:gd name="T18" fmla="*/ 3 w 1265"/>
                <a:gd name="T19" fmla="*/ 29 h 1395"/>
                <a:gd name="T20" fmla="*/ 3 w 1265"/>
                <a:gd name="T21" fmla="*/ 32 h 1395"/>
                <a:gd name="T22" fmla="*/ 5 w 1265"/>
                <a:gd name="T23" fmla="*/ 36 h 1395"/>
                <a:gd name="T24" fmla="*/ 7 w 1265"/>
                <a:gd name="T25" fmla="*/ 40 h 1395"/>
                <a:gd name="T26" fmla="*/ 9 w 1265"/>
                <a:gd name="T27" fmla="*/ 46 h 1395"/>
                <a:gd name="T28" fmla="*/ 11 w 1265"/>
                <a:gd name="T29" fmla="*/ 52 h 1395"/>
                <a:gd name="T30" fmla="*/ 14 w 1265"/>
                <a:gd name="T31" fmla="*/ 58 h 1395"/>
                <a:gd name="T32" fmla="*/ 18 w 1265"/>
                <a:gd name="T33" fmla="*/ 66 h 1395"/>
                <a:gd name="T34" fmla="*/ 23 w 1265"/>
                <a:gd name="T35" fmla="*/ 74 h 1395"/>
                <a:gd name="T36" fmla="*/ 29 w 1265"/>
                <a:gd name="T37" fmla="*/ 86 h 1395"/>
                <a:gd name="T38" fmla="*/ 36 w 1265"/>
                <a:gd name="T39" fmla="*/ 97 h 1395"/>
                <a:gd name="T40" fmla="*/ 45 w 1265"/>
                <a:gd name="T41" fmla="*/ 111 h 1395"/>
                <a:gd name="T42" fmla="*/ 55 w 1265"/>
                <a:gd name="T43" fmla="*/ 127 h 1395"/>
                <a:gd name="T44" fmla="*/ 68 w 1265"/>
                <a:gd name="T45" fmla="*/ 145 h 1395"/>
                <a:gd name="T46" fmla="*/ 84 w 1265"/>
                <a:gd name="T47" fmla="*/ 169 h 1395"/>
                <a:gd name="T48" fmla="*/ 102 w 1265"/>
                <a:gd name="T49" fmla="*/ 195 h 1395"/>
                <a:gd name="T50" fmla="*/ 124 w 1265"/>
                <a:gd name="T51" fmla="*/ 226 h 1395"/>
                <a:gd name="T52" fmla="*/ 149 w 1265"/>
                <a:gd name="T53" fmla="*/ 263 h 1395"/>
                <a:gd name="T54" fmla="*/ 181 w 1265"/>
                <a:gd name="T55" fmla="*/ 309 h 1395"/>
                <a:gd name="T56" fmla="*/ 218 w 1265"/>
                <a:gd name="T57" fmla="*/ 364 h 1395"/>
                <a:gd name="T58" fmla="*/ 260 w 1265"/>
                <a:gd name="T59" fmla="*/ 432 h 1395"/>
                <a:gd name="T60" fmla="*/ 310 w 1265"/>
                <a:gd name="T61" fmla="*/ 516 h 1395"/>
                <a:gd name="T62" fmla="*/ 366 w 1265"/>
                <a:gd name="T63" fmla="*/ 619 h 1395"/>
                <a:gd name="T64" fmla="*/ 427 w 1265"/>
                <a:gd name="T65" fmla="*/ 744 h 1395"/>
                <a:gd name="T66" fmla="*/ 494 w 1265"/>
                <a:gd name="T67" fmla="*/ 889 h 1395"/>
                <a:gd name="T68" fmla="*/ 568 w 1265"/>
                <a:gd name="T69" fmla="*/ 1044 h 1395"/>
                <a:gd name="T70" fmla="*/ 653 w 1265"/>
                <a:gd name="T71" fmla="*/ 1182 h 1395"/>
                <a:gd name="T72" fmla="*/ 748 w 1265"/>
                <a:gd name="T73" fmla="*/ 1279 h 1395"/>
                <a:gd name="T74" fmla="*/ 844 w 1265"/>
                <a:gd name="T75" fmla="*/ 1333 h 1395"/>
                <a:gd name="T76" fmla="*/ 933 w 1265"/>
                <a:gd name="T77" fmla="*/ 1361 h 1395"/>
                <a:gd name="T78" fmla="*/ 1009 w 1265"/>
                <a:gd name="T79" fmla="*/ 1376 h 1395"/>
                <a:gd name="T80" fmla="*/ 1072 w 1265"/>
                <a:gd name="T81" fmla="*/ 1383 h 1395"/>
                <a:gd name="T82" fmla="*/ 1122 w 1265"/>
                <a:gd name="T83" fmla="*/ 1387 h 1395"/>
                <a:gd name="T84" fmla="*/ 1161 w 1265"/>
                <a:gd name="T85" fmla="*/ 1390 h 1395"/>
                <a:gd name="T86" fmla="*/ 1189 w 1265"/>
                <a:gd name="T87" fmla="*/ 1391 h 1395"/>
                <a:gd name="T88" fmla="*/ 1210 w 1265"/>
                <a:gd name="T89" fmla="*/ 1392 h 1395"/>
                <a:gd name="T90" fmla="*/ 1226 w 1265"/>
                <a:gd name="T91" fmla="*/ 1393 h 1395"/>
                <a:gd name="T92" fmla="*/ 1237 w 1265"/>
                <a:gd name="T93" fmla="*/ 1393 h 1395"/>
                <a:gd name="T94" fmla="*/ 1244 w 1265"/>
                <a:gd name="T95" fmla="*/ 1393 h 13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65"/>
                <a:gd name="T145" fmla="*/ 0 h 1395"/>
                <a:gd name="T146" fmla="*/ 1265 w 1265"/>
                <a:gd name="T147" fmla="*/ 1395 h 13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65" h="1395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8" y="44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2" y="55"/>
                  </a:lnTo>
                  <a:lnTo>
                    <a:pt x="14" y="56"/>
                  </a:lnTo>
                  <a:lnTo>
                    <a:pt x="14" y="58"/>
                  </a:lnTo>
                  <a:lnTo>
                    <a:pt x="15" y="60"/>
                  </a:lnTo>
                  <a:lnTo>
                    <a:pt x="16" y="63"/>
                  </a:lnTo>
                  <a:lnTo>
                    <a:pt x="18" y="64"/>
                  </a:lnTo>
                  <a:lnTo>
                    <a:pt x="18" y="66"/>
                  </a:lnTo>
                  <a:lnTo>
                    <a:pt x="19" y="68"/>
                  </a:lnTo>
                  <a:lnTo>
                    <a:pt x="21" y="71"/>
                  </a:lnTo>
                  <a:lnTo>
                    <a:pt x="22" y="72"/>
                  </a:lnTo>
                  <a:lnTo>
                    <a:pt x="23" y="74"/>
                  </a:lnTo>
                  <a:lnTo>
                    <a:pt x="25" y="77"/>
                  </a:lnTo>
                  <a:lnTo>
                    <a:pt x="26" y="79"/>
                  </a:lnTo>
                  <a:lnTo>
                    <a:pt x="28" y="83"/>
                  </a:lnTo>
                  <a:lnTo>
                    <a:pt x="29" y="86"/>
                  </a:lnTo>
                  <a:lnTo>
                    <a:pt x="31" y="88"/>
                  </a:lnTo>
                  <a:lnTo>
                    <a:pt x="33" y="91"/>
                  </a:lnTo>
                  <a:lnTo>
                    <a:pt x="34" y="94"/>
                  </a:lnTo>
                  <a:lnTo>
                    <a:pt x="36" y="97"/>
                  </a:lnTo>
                  <a:lnTo>
                    <a:pt x="39" y="100"/>
                  </a:lnTo>
                  <a:lnTo>
                    <a:pt x="40" y="104"/>
                  </a:lnTo>
                  <a:lnTo>
                    <a:pt x="43" y="107"/>
                  </a:lnTo>
                  <a:lnTo>
                    <a:pt x="45" y="111"/>
                  </a:lnTo>
                  <a:lnTo>
                    <a:pt x="48" y="115"/>
                  </a:lnTo>
                  <a:lnTo>
                    <a:pt x="50" y="118"/>
                  </a:lnTo>
                  <a:lnTo>
                    <a:pt x="53" y="122"/>
                  </a:lnTo>
                  <a:lnTo>
                    <a:pt x="55" y="127"/>
                  </a:lnTo>
                  <a:lnTo>
                    <a:pt x="59" y="131"/>
                  </a:lnTo>
                  <a:lnTo>
                    <a:pt x="61" y="136"/>
                  </a:lnTo>
                  <a:lnTo>
                    <a:pt x="64" y="140"/>
                  </a:lnTo>
                  <a:lnTo>
                    <a:pt x="68" y="145"/>
                  </a:lnTo>
                  <a:lnTo>
                    <a:pt x="72" y="151"/>
                  </a:lnTo>
                  <a:lnTo>
                    <a:pt x="75" y="156"/>
                  </a:lnTo>
                  <a:lnTo>
                    <a:pt x="79" y="162"/>
                  </a:lnTo>
                  <a:lnTo>
                    <a:pt x="84" y="169"/>
                  </a:lnTo>
                  <a:lnTo>
                    <a:pt x="88" y="174"/>
                  </a:lnTo>
                  <a:lnTo>
                    <a:pt x="92" y="180"/>
                  </a:lnTo>
                  <a:lnTo>
                    <a:pt x="97" y="187"/>
                  </a:lnTo>
                  <a:lnTo>
                    <a:pt x="102" y="195"/>
                  </a:lnTo>
                  <a:lnTo>
                    <a:pt x="107" y="202"/>
                  </a:lnTo>
                  <a:lnTo>
                    <a:pt x="112" y="209"/>
                  </a:lnTo>
                  <a:lnTo>
                    <a:pt x="118" y="217"/>
                  </a:lnTo>
                  <a:lnTo>
                    <a:pt x="124" y="226"/>
                  </a:lnTo>
                  <a:lnTo>
                    <a:pt x="129" y="235"/>
                  </a:lnTo>
                  <a:lnTo>
                    <a:pt x="136" y="243"/>
                  </a:lnTo>
                  <a:lnTo>
                    <a:pt x="143" y="253"/>
                  </a:lnTo>
                  <a:lnTo>
                    <a:pt x="149" y="263"/>
                  </a:lnTo>
                  <a:lnTo>
                    <a:pt x="157" y="274"/>
                  </a:lnTo>
                  <a:lnTo>
                    <a:pt x="164" y="285"/>
                  </a:lnTo>
                  <a:lnTo>
                    <a:pt x="173" y="297"/>
                  </a:lnTo>
                  <a:lnTo>
                    <a:pt x="181" y="309"/>
                  </a:lnTo>
                  <a:lnTo>
                    <a:pt x="189" y="322"/>
                  </a:lnTo>
                  <a:lnTo>
                    <a:pt x="199" y="336"/>
                  </a:lnTo>
                  <a:lnTo>
                    <a:pt x="208" y="349"/>
                  </a:lnTo>
                  <a:lnTo>
                    <a:pt x="218" y="364"/>
                  </a:lnTo>
                  <a:lnTo>
                    <a:pt x="228" y="380"/>
                  </a:lnTo>
                  <a:lnTo>
                    <a:pt x="239" y="397"/>
                  </a:lnTo>
                  <a:lnTo>
                    <a:pt x="250" y="414"/>
                  </a:lnTo>
                  <a:lnTo>
                    <a:pt x="260" y="432"/>
                  </a:lnTo>
                  <a:lnTo>
                    <a:pt x="272" y="452"/>
                  </a:lnTo>
                  <a:lnTo>
                    <a:pt x="284" y="473"/>
                  </a:lnTo>
                  <a:lnTo>
                    <a:pt x="297" y="494"/>
                  </a:lnTo>
                  <a:lnTo>
                    <a:pt x="310" y="516"/>
                  </a:lnTo>
                  <a:lnTo>
                    <a:pt x="323" y="540"/>
                  </a:lnTo>
                  <a:lnTo>
                    <a:pt x="337" y="565"/>
                  </a:lnTo>
                  <a:lnTo>
                    <a:pt x="351" y="592"/>
                  </a:lnTo>
                  <a:lnTo>
                    <a:pt x="366" y="619"/>
                  </a:lnTo>
                  <a:lnTo>
                    <a:pt x="380" y="647"/>
                  </a:lnTo>
                  <a:lnTo>
                    <a:pt x="396" y="679"/>
                  </a:lnTo>
                  <a:lnTo>
                    <a:pt x="411" y="710"/>
                  </a:lnTo>
                  <a:lnTo>
                    <a:pt x="427" y="744"/>
                  </a:lnTo>
                  <a:lnTo>
                    <a:pt x="443" y="778"/>
                  </a:lnTo>
                  <a:lnTo>
                    <a:pt x="459" y="814"/>
                  </a:lnTo>
                  <a:lnTo>
                    <a:pt x="476" y="851"/>
                  </a:lnTo>
                  <a:lnTo>
                    <a:pt x="494" y="889"/>
                  </a:lnTo>
                  <a:lnTo>
                    <a:pt x="512" y="927"/>
                  </a:lnTo>
                  <a:lnTo>
                    <a:pt x="530" y="966"/>
                  </a:lnTo>
                  <a:lnTo>
                    <a:pt x="548" y="1005"/>
                  </a:lnTo>
                  <a:lnTo>
                    <a:pt x="568" y="1044"/>
                  </a:lnTo>
                  <a:lnTo>
                    <a:pt x="588" y="1081"/>
                  </a:lnTo>
                  <a:lnTo>
                    <a:pt x="609" y="1117"/>
                  </a:lnTo>
                  <a:lnTo>
                    <a:pt x="631" y="1151"/>
                  </a:lnTo>
                  <a:lnTo>
                    <a:pt x="653" y="1182"/>
                  </a:lnTo>
                  <a:lnTo>
                    <a:pt x="676" y="1211"/>
                  </a:lnTo>
                  <a:lnTo>
                    <a:pt x="700" y="1237"/>
                  </a:lnTo>
                  <a:lnTo>
                    <a:pt x="724" y="1259"/>
                  </a:lnTo>
                  <a:lnTo>
                    <a:pt x="748" y="1279"/>
                  </a:lnTo>
                  <a:lnTo>
                    <a:pt x="773" y="1296"/>
                  </a:lnTo>
                  <a:lnTo>
                    <a:pt x="796" y="1311"/>
                  </a:lnTo>
                  <a:lnTo>
                    <a:pt x="821" y="1323"/>
                  </a:lnTo>
                  <a:lnTo>
                    <a:pt x="844" y="1333"/>
                  </a:lnTo>
                  <a:lnTo>
                    <a:pt x="867" y="1342"/>
                  </a:lnTo>
                  <a:lnTo>
                    <a:pt x="890" y="1350"/>
                  </a:lnTo>
                  <a:lnTo>
                    <a:pt x="912" y="1356"/>
                  </a:lnTo>
                  <a:lnTo>
                    <a:pt x="933" y="1361"/>
                  </a:lnTo>
                  <a:lnTo>
                    <a:pt x="953" y="1366"/>
                  </a:lnTo>
                  <a:lnTo>
                    <a:pt x="973" y="1369"/>
                  </a:lnTo>
                  <a:lnTo>
                    <a:pt x="991" y="1372"/>
                  </a:lnTo>
                  <a:lnTo>
                    <a:pt x="1009" y="1376"/>
                  </a:lnTo>
                  <a:lnTo>
                    <a:pt x="1026" y="1378"/>
                  </a:lnTo>
                  <a:lnTo>
                    <a:pt x="1043" y="1380"/>
                  </a:lnTo>
                  <a:lnTo>
                    <a:pt x="1058" y="1381"/>
                  </a:lnTo>
                  <a:lnTo>
                    <a:pt x="1072" y="1383"/>
                  </a:lnTo>
                  <a:lnTo>
                    <a:pt x="1086" y="1384"/>
                  </a:lnTo>
                  <a:lnTo>
                    <a:pt x="1099" y="1385"/>
                  </a:lnTo>
                  <a:lnTo>
                    <a:pt x="1110" y="1386"/>
                  </a:lnTo>
                  <a:lnTo>
                    <a:pt x="1122" y="1387"/>
                  </a:lnTo>
                  <a:lnTo>
                    <a:pt x="1133" y="1388"/>
                  </a:lnTo>
                  <a:lnTo>
                    <a:pt x="1143" y="1389"/>
                  </a:lnTo>
                  <a:lnTo>
                    <a:pt x="1152" y="1389"/>
                  </a:lnTo>
                  <a:lnTo>
                    <a:pt x="1161" y="1390"/>
                  </a:lnTo>
                  <a:lnTo>
                    <a:pt x="1168" y="1390"/>
                  </a:lnTo>
                  <a:lnTo>
                    <a:pt x="1175" y="1390"/>
                  </a:lnTo>
                  <a:lnTo>
                    <a:pt x="1183" y="1390"/>
                  </a:lnTo>
                  <a:lnTo>
                    <a:pt x="1189" y="1391"/>
                  </a:lnTo>
                  <a:lnTo>
                    <a:pt x="1195" y="1391"/>
                  </a:lnTo>
                  <a:lnTo>
                    <a:pt x="1200" y="1391"/>
                  </a:lnTo>
                  <a:lnTo>
                    <a:pt x="1206" y="1392"/>
                  </a:lnTo>
                  <a:lnTo>
                    <a:pt x="1210" y="1392"/>
                  </a:lnTo>
                  <a:lnTo>
                    <a:pt x="1215" y="1392"/>
                  </a:lnTo>
                  <a:lnTo>
                    <a:pt x="1218" y="1392"/>
                  </a:lnTo>
                  <a:lnTo>
                    <a:pt x="1222" y="1393"/>
                  </a:lnTo>
                  <a:lnTo>
                    <a:pt x="1226" y="1393"/>
                  </a:lnTo>
                  <a:lnTo>
                    <a:pt x="1229" y="1393"/>
                  </a:lnTo>
                  <a:lnTo>
                    <a:pt x="1232" y="1393"/>
                  </a:lnTo>
                  <a:lnTo>
                    <a:pt x="1235" y="1393"/>
                  </a:lnTo>
                  <a:lnTo>
                    <a:pt x="1237" y="1393"/>
                  </a:lnTo>
                  <a:lnTo>
                    <a:pt x="1238" y="1393"/>
                  </a:lnTo>
                  <a:lnTo>
                    <a:pt x="1241" y="1393"/>
                  </a:lnTo>
                  <a:lnTo>
                    <a:pt x="1243" y="1393"/>
                  </a:lnTo>
                  <a:lnTo>
                    <a:pt x="1244" y="1393"/>
                  </a:lnTo>
                  <a:lnTo>
                    <a:pt x="1246" y="1393"/>
                  </a:lnTo>
                  <a:lnTo>
                    <a:pt x="1248" y="1394"/>
                  </a:lnTo>
                  <a:lnTo>
                    <a:pt x="1264" y="13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62" name="Freeform 136"/>
            <p:cNvSpPr>
              <a:spLocks/>
            </p:cNvSpPr>
            <p:nvPr/>
          </p:nvSpPr>
          <p:spPr bwMode="auto">
            <a:xfrm>
              <a:off x="778" y="1761"/>
              <a:ext cx="1777" cy="1395"/>
            </a:xfrm>
            <a:custGeom>
              <a:avLst/>
              <a:gdLst>
                <a:gd name="T0" fmla="*/ 513 w 1777"/>
                <a:gd name="T1" fmla="*/ 0 h 1395"/>
                <a:gd name="T2" fmla="*/ 512 w 1777"/>
                <a:gd name="T3" fmla="*/ 1 h 1395"/>
                <a:gd name="T4" fmla="*/ 512 w 1777"/>
                <a:gd name="T5" fmla="*/ 3 h 1395"/>
                <a:gd name="T6" fmla="*/ 510 w 1777"/>
                <a:gd name="T7" fmla="*/ 4 h 1395"/>
                <a:gd name="T8" fmla="*/ 509 w 1777"/>
                <a:gd name="T9" fmla="*/ 5 h 1395"/>
                <a:gd name="T10" fmla="*/ 508 w 1777"/>
                <a:gd name="T11" fmla="*/ 6 h 1395"/>
                <a:gd name="T12" fmla="*/ 507 w 1777"/>
                <a:gd name="T13" fmla="*/ 8 h 1395"/>
                <a:gd name="T14" fmla="*/ 506 w 1777"/>
                <a:gd name="T15" fmla="*/ 11 h 1395"/>
                <a:gd name="T16" fmla="*/ 504 w 1777"/>
                <a:gd name="T17" fmla="*/ 11 h 1395"/>
                <a:gd name="T18" fmla="*/ 503 w 1777"/>
                <a:gd name="T19" fmla="*/ 13 h 1395"/>
                <a:gd name="T20" fmla="*/ 501 w 1777"/>
                <a:gd name="T21" fmla="*/ 16 h 1395"/>
                <a:gd name="T22" fmla="*/ 499 w 1777"/>
                <a:gd name="T23" fmla="*/ 16 h 1395"/>
                <a:gd name="T24" fmla="*/ 499 w 1777"/>
                <a:gd name="T25" fmla="*/ 18 h 1395"/>
                <a:gd name="T26" fmla="*/ 496 w 1777"/>
                <a:gd name="T27" fmla="*/ 21 h 1395"/>
                <a:gd name="T28" fmla="*/ 494 w 1777"/>
                <a:gd name="T29" fmla="*/ 23 h 1395"/>
                <a:gd name="T30" fmla="*/ 492 w 1777"/>
                <a:gd name="T31" fmla="*/ 26 h 1395"/>
                <a:gd name="T32" fmla="*/ 490 w 1777"/>
                <a:gd name="T33" fmla="*/ 27 h 1395"/>
                <a:gd name="T34" fmla="*/ 488 w 1777"/>
                <a:gd name="T35" fmla="*/ 30 h 1395"/>
                <a:gd name="T36" fmla="*/ 485 w 1777"/>
                <a:gd name="T37" fmla="*/ 32 h 1395"/>
                <a:gd name="T38" fmla="*/ 483 w 1777"/>
                <a:gd name="T39" fmla="*/ 35 h 1395"/>
                <a:gd name="T40" fmla="*/ 479 w 1777"/>
                <a:gd name="T41" fmla="*/ 38 h 1395"/>
                <a:gd name="T42" fmla="*/ 477 w 1777"/>
                <a:gd name="T43" fmla="*/ 41 h 1395"/>
                <a:gd name="T44" fmla="*/ 474 w 1777"/>
                <a:gd name="T45" fmla="*/ 44 h 1395"/>
                <a:gd name="T46" fmla="*/ 470 w 1777"/>
                <a:gd name="T47" fmla="*/ 48 h 1395"/>
                <a:gd name="T48" fmla="*/ 465 w 1777"/>
                <a:gd name="T49" fmla="*/ 52 h 1395"/>
                <a:gd name="T50" fmla="*/ 461 w 1777"/>
                <a:gd name="T51" fmla="*/ 56 h 1395"/>
                <a:gd name="T52" fmla="*/ 456 w 1777"/>
                <a:gd name="T53" fmla="*/ 61 h 1395"/>
                <a:gd name="T54" fmla="*/ 451 w 1777"/>
                <a:gd name="T55" fmla="*/ 66 h 1395"/>
                <a:gd name="T56" fmla="*/ 445 w 1777"/>
                <a:gd name="T57" fmla="*/ 72 h 1395"/>
                <a:gd name="T58" fmla="*/ 439 w 1777"/>
                <a:gd name="T59" fmla="*/ 79 h 1395"/>
                <a:gd name="T60" fmla="*/ 432 w 1777"/>
                <a:gd name="T61" fmla="*/ 86 h 1395"/>
                <a:gd name="T62" fmla="*/ 425 w 1777"/>
                <a:gd name="T63" fmla="*/ 93 h 1395"/>
                <a:gd name="T64" fmla="*/ 416 w 1777"/>
                <a:gd name="T65" fmla="*/ 101 h 1395"/>
                <a:gd name="T66" fmla="*/ 408 w 1777"/>
                <a:gd name="T67" fmla="*/ 110 h 1395"/>
                <a:gd name="T68" fmla="*/ 399 w 1777"/>
                <a:gd name="T69" fmla="*/ 121 h 1395"/>
                <a:gd name="T70" fmla="*/ 389 w 1777"/>
                <a:gd name="T71" fmla="*/ 131 h 1395"/>
                <a:gd name="T72" fmla="*/ 377 w 1777"/>
                <a:gd name="T73" fmla="*/ 144 h 1395"/>
                <a:gd name="T74" fmla="*/ 366 w 1777"/>
                <a:gd name="T75" fmla="*/ 157 h 1395"/>
                <a:gd name="T76" fmla="*/ 353 w 1777"/>
                <a:gd name="T77" fmla="*/ 172 h 1395"/>
                <a:gd name="T78" fmla="*/ 340 w 1777"/>
                <a:gd name="T79" fmla="*/ 188 h 1395"/>
                <a:gd name="T80" fmla="*/ 326 w 1777"/>
                <a:gd name="T81" fmla="*/ 207 h 1395"/>
                <a:gd name="T82" fmla="*/ 311 w 1777"/>
                <a:gd name="T83" fmla="*/ 227 h 1395"/>
                <a:gd name="T84" fmla="*/ 295 w 1777"/>
                <a:gd name="T85" fmla="*/ 250 h 1395"/>
                <a:gd name="T86" fmla="*/ 279 w 1777"/>
                <a:gd name="T87" fmla="*/ 276 h 1395"/>
                <a:gd name="T88" fmla="*/ 261 w 1777"/>
                <a:gd name="T89" fmla="*/ 306 h 1395"/>
                <a:gd name="T90" fmla="*/ 243 w 1777"/>
                <a:gd name="T91" fmla="*/ 341 h 1395"/>
                <a:gd name="T92" fmla="*/ 225 w 1777"/>
                <a:gd name="T93" fmla="*/ 380 h 1395"/>
                <a:gd name="T94" fmla="*/ 205 w 1777"/>
                <a:gd name="T95" fmla="*/ 427 h 1395"/>
                <a:gd name="T96" fmla="*/ 185 w 1777"/>
                <a:gd name="T97" fmla="*/ 481 h 1395"/>
                <a:gd name="T98" fmla="*/ 164 w 1777"/>
                <a:gd name="T99" fmla="*/ 546 h 1395"/>
                <a:gd name="T100" fmla="*/ 143 w 1777"/>
                <a:gd name="T101" fmla="*/ 624 h 1395"/>
                <a:gd name="T102" fmla="*/ 119 w 1777"/>
                <a:gd name="T103" fmla="*/ 720 h 1395"/>
                <a:gd name="T104" fmla="*/ 93 w 1777"/>
                <a:gd name="T105" fmla="*/ 840 h 1395"/>
                <a:gd name="T106" fmla="*/ 64 w 1777"/>
                <a:gd name="T107" fmla="*/ 994 h 1395"/>
                <a:gd name="T108" fmla="*/ 30 w 1777"/>
                <a:gd name="T109" fmla="*/ 1189 h 1395"/>
                <a:gd name="T110" fmla="*/ 1 w 1777"/>
                <a:gd name="T111" fmla="*/ 1372 h 1395"/>
                <a:gd name="T112" fmla="*/ 1776 w 1777"/>
                <a:gd name="T113" fmla="*/ 1394 h 13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7"/>
                <a:gd name="T172" fmla="*/ 0 h 1395"/>
                <a:gd name="T173" fmla="*/ 1777 w 1777"/>
                <a:gd name="T174" fmla="*/ 1395 h 13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7" h="1395">
                  <a:moveTo>
                    <a:pt x="514" y="0"/>
                  </a:moveTo>
                  <a:lnTo>
                    <a:pt x="514" y="0"/>
                  </a:lnTo>
                  <a:lnTo>
                    <a:pt x="513" y="0"/>
                  </a:lnTo>
                  <a:lnTo>
                    <a:pt x="513" y="1"/>
                  </a:lnTo>
                  <a:lnTo>
                    <a:pt x="512" y="1"/>
                  </a:lnTo>
                  <a:lnTo>
                    <a:pt x="512" y="2"/>
                  </a:lnTo>
                  <a:lnTo>
                    <a:pt x="512" y="3"/>
                  </a:lnTo>
                  <a:lnTo>
                    <a:pt x="510" y="3"/>
                  </a:lnTo>
                  <a:lnTo>
                    <a:pt x="510" y="4"/>
                  </a:lnTo>
                  <a:lnTo>
                    <a:pt x="510" y="5"/>
                  </a:lnTo>
                  <a:lnTo>
                    <a:pt x="509" y="5"/>
                  </a:lnTo>
                  <a:lnTo>
                    <a:pt x="509" y="6"/>
                  </a:lnTo>
                  <a:lnTo>
                    <a:pt x="508" y="6"/>
                  </a:lnTo>
                  <a:lnTo>
                    <a:pt x="508" y="8"/>
                  </a:lnTo>
                  <a:lnTo>
                    <a:pt x="507" y="8"/>
                  </a:lnTo>
                  <a:lnTo>
                    <a:pt x="506" y="9"/>
                  </a:lnTo>
                  <a:lnTo>
                    <a:pt x="506" y="10"/>
                  </a:lnTo>
                  <a:lnTo>
                    <a:pt x="506" y="11"/>
                  </a:lnTo>
                  <a:lnTo>
                    <a:pt x="504" y="11"/>
                  </a:lnTo>
                  <a:lnTo>
                    <a:pt x="504" y="13"/>
                  </a:lnTo>
                  <a:lnTo>
                    <a:pt x="503" y="13"/>
                  </a:lnTo>
                  <a:lnTo>
                    <a:pt x="502" y="14"/>
                  </a:lnTo>
                  <a:lnTo>
                    <a:pt x="501" y="15"/>
                  </a:lnTo>
                  <a:lnTo>
                    <a:pt x="501" y="16"/>
                  </a:lnTo>
                  <a:lnTo>
                    <a:pt x="499" y="16"/>
                  </a:lnTo>
                  <a:lnTo>
                    <a:pt x="499" y="17"/>
                  </a:lnTo>
                  <a:lnTo>
                    <a:pt x="499" y="18"/>
                  </a:lnTo>
                  <a:lnTo>
                    <a:pt x="498" y="19"/>
                  </a:lnTo>
                  <a:lnTo>
                    <a:pt x="497" y="20"/>
                  </a:lnTo>
                  <a:lnTo>
                    <a:pt x="496" y="21"/>
                  </a:lnTo>
                  <a:lnTo>
                    <a:pt x="495" y="21"/>
                  </a:lnTo>
                  <a:lnTo>
                    <a:pt x="495" y="22"/>
                  </a:lnTo>
                  <a:lnTo>
                    <a:pt x="494" y="23"/>
                  </a:lnTo>
                  <a:lnTo>
                    <a:pt x="493" y="24"/>
                  </a:lnTo>
                  <a:lnTo>
                    <a:pt x="493" y="25"/>
                  </a:lnTo>
                  <a:lnTo>
                    <a:pt x="492" y="26"/>
                  </a:lnTo>
                  <a:lnTo>
                    <a:pt x="490" y="26"/>
                  </a:lnTo>
                  <a:lnTo>
                    <a:pt x="490" y="27"/>
                  </a:lnTo>
                  <a:lnTo>
                    <a:pt x="490" y="28"/>
                  </a:lnTo>
                  <a:lnTo>
                    <a:pt x="489" y="29"/>
                  </a:lnTo>
                  <a:lnTo>
                    <a:pt x="488" y="30"/>
                  </a:lnTo>
                  <a:lnTo>
                    <a:pt x="487" y="30"/>
                  </a:lnTo>
                  <a:lnTo>
                    <a:pt x="486" y="31"/>
                  </a:lnTo>
                  <a:lnTo>
                    <a:pt x="485" y="32"/>
                  </a:lnTo>
                  <a:lnTo>
                    <a:pt x="485" y="33"/>
                  </a:lnTo>
                  <a:lnTo>
                    <a:pt x="484" y="34"/>
                  </a:lnTo>
                  <a:lnTo>
                    <a:pt x="483" y="35"/>
                  </a:lnTo>
                  <a:lnTo>
                    <a:pt x="482" y="35"/>
                  </a:lnTo>
                  <a:lnTo>
                    <a:pt x="481" y="37"/>
                  </a:lnTo>
                  <a:lnTo>
                    <a:pt x="479" y="38"/>
                  </a:lnTo>
                  <a:lnTo>
                    <a:pt x="479" y="39"/>
                  </a:lnTo>
                  <a:lnTo>
                    <a:pt x="478" y="39"/>
                  </a:lnTo>
                  <a:lnTo>
                    <a:pt x="477" y="41"/>
                  </a:lnTo>
                  <a:lnTo>
                    <a:pt x="476" y="42"/>
                  </a:lnTo>
                  <a:lnTo>
                    <a:pt x="475" y="43"/>
                  </a:lnTo>
                  <a:lnTo>
                    <a:pt x="474" y="44"/>
                  </a:lnTo>
                  <a:lnTo>
                    <a:pt x="472" y="45"/>
                  </a:lnTo>
                  <a:lnTo>
                    <a:pt x="471" y="47"/>
                  </a:lnTo>
                  <a:lnTo>
                    <a:pt x="470" y="48"/>
                  </a:lnTo>
                  <a:lnTo>
                    <a:pt x="469" y="49"/>
                  </a:lnTo>
                  <a:lnTo>
                    <a:pt x="467" y="51"/>
                  </a:lnTo>
                  <a:lnTo>
                    <a:pt x="465" y="52"/>
                  </a:lnTo>
                  <a:lnTo>
                    <a:pt x="464" y="53"/>
                  </a:lnTo>
                  <a:lnTo>
                    <a:pt x="463" y="55"/>
                  </a:lnTo>
                  <a:lnTo>
                    <a:pt x="461" y="56"/>
                  </a:lnTo>
                  <a:lnTo>
                    <a:pt x="459" y="58"/>
                  </a:lnTo>
                  <a:lnTo>
                    <a:pt x="458" y="60"/>
                  </a:lnTo>
                  <a:lnTo>
                    <a:pt x="456" y="61"/>
                  </a:lnTo>
                  <a:lnTo>
                    <a:pt x="454" y="63"/>
                  </a:lnTo>
                  <a:lnTo>
                    <a:pt x="453" y="65"/>
                  </a:lnTo>
                  <a:lnTo>
                    <a:pt x="451" y="66"/>
                  </a:lnTo>
                  <a:lnTo>
                    <a:pt x="448" y="69"/>
                  </a:lnTo>
                  <a:lnTo>
                    <a:pt x="447" y="71"/>
                  </a:lnTo>
                  <a:lnTo>
                    <a:pt x="445" y="72"/>
                  </a:lnTo>
                  <a:lnTo>
                    <a:pt x="443" y="74"/>
                  </a:lnTo>
                  <a:lnTo>
                    <a:pt x="441" y="76"/>
                  </a:lnTo>
                  <a:lnTo>
                    <a:pt x="439" y="79"/>
                  </a:lnTo>
                  <a:lnTo>
                    <a:pt x="437" y="81"/>
                  </a:lnTo>
                  <a:lnTo>
                    <a:pt x="434" y="83"/>
                  </a:lnTo>
                  <a:lnTo>
                    <a:pt x="432" y="86"/>
                  </a:lnTo>
                  <a:lnTo>
                    <a:pt x="430" y="88"/>
                  </a:lnTo>
                  <a:lnTo>
                    <a:pt x="427" y="91"/>
                  </a:lnTo>
                  <a:lnTo>
                    <a:pt x="425" y="93"/>
                  </a:lnTo>
                  <a:lnTo>
                    <a:pt x="422" y="96"/>
                  </a:lnTo>
                  <a:lnTo>
                    <a:pt x="420" y="99"/>
                  </a:lnTo>
                  <a:lnTo>
                    <a:pt x="416" y="101"/>
                  </a:lnTo>
                  <a:lnTo>
                    <a:pt x="414" y="104"/>
                  </a:lnTo>
                  <a:lnTo>
                    <a:pt x="411" y="107"/>
                  </a:lnTo>
                  <a:lnTo>
                    <a:pt x="408" y="110"/>
                  </a:lnTo>
                  <a:lnTo>
                    <a:pt x="405" y="113"/>
                  </a:lnTo>
                  <a:lnTo>
                    <a:pt x="402" y="117"/>
                  </a:lnTo>
                  <a:lnTo>
                    <a:pt x="399" y="121"/>
                  </a:lnTo>
                  <a:lnTo>
                    <a:pt x="395" y="124"/>
                  </a:lnTo>
                  <a:lnTo>
                    <a:pt x="392" y="127"/>
                  </a:lnTo>
                  <a:lnTo>
                    <a:pt x="389" y="131"/>
                  </a:lnTo>
                  <a:lnTo>
                    <a:pt x="385" y="136"/>
                  </a:lnTo>
                  <a:lnTo>
                    <a:pt x="381" y="139"/>
                  </a:lnTo>
                  <a:lnTo>
                    <a:pt x="377" y="144"/>
                  </a:lnTo>
                  <a:lnTo>
                    <a:pt x="374" y="148"/>
                  </a:lnTo>
                  <a:lnTo>
                    <a:pt x="369" y="152"/>
                  </a:lnTo>
                  <a:lnTo>
                    <a:pt x="366" y="157"/>
                  </a:lnTo>
                  <a:lnTo>
                    <a:pt x="362" y="162"/>
                  </a:lnTo>
                  <a:lnTo>
                    <a:pt x="358" y="167"/>
                  </a:lnTo>
                  <a:lnTo>
                    <a:pt x="353" y="172"/>
                  </a:lnTo>
                  <a:lnTo>
                    <a:pt x="349" y="177"/>
                  </a:lnTo>
                  <a:lnTo>
                    <a:pt x="344" y="182"/>
                  </a:lnTo>
                  <a:lnTo>
                    <a:pt x="340" y="188"/>
                  </a:lnTo>
                  <a:lnTo>
                    <a:pt x="335" y="194"/>
                  </a:lnTo>
                  <a:lnTo>
                    <a:pt x="330" y="200"/>
                  </a:lnTo>
                  <a:lnTo>
                    <a:pt x="326" y="207"/>
                  </a:lnTo>
                  <a:lnTo>
                    <a:pt x="321" y="213"/>
                  </a:lnTo>
                  <a:lnTo>
                    <a:pt x="316" y="220"/>
                  </a:lnTo>
                  <a:lnTo>
                    <a:pt x="311" y="227"/>
                  </a:lnTo>
                  <a:lnTo>
                    <a:pt x="305" y="235"/>
                  </a:lnTo>
                  <a:lnTo>
                    <a:pt x="301" y="242"/>
                  </a:lnTo>
                  <a:lnTo>
                    <a:pt x="295" y="250"/>
                  </a:lnTo>
                  <a:lnTo>
                    <a:pt x="290" y="258"/>
                  </a:lnTo>
                  <a:lnTo>
                    <a:pt x="284" y="268"/>
                  </a:lnTo>
                  <a:lnTo>
                    <a:pt x="279" y="276"/>
                  </a:lnTo>
                  <a:lnTo>
                    <a:pt x="273" y="286"/>
                  </a:lnTo>
                  <a:lnTo>
                    <a:pt x="267" y="296"/>
                  </a:lnTo>
                  <a:lnTo>
                    <a:pt x="261" y="306"/>
                  </a:lnTo>
                  <a:lnTo>
                    <a:pt x="256" y="318"/>
                  </a:lnTo>
                  <a:lnTo>
                    <a:pt x="250" y="329"/>
                  </a:lnTo>
                  <a:lnTo>
                    <a:pt x="243" y="341"/>
                  </a:lnTo>
                  <a:lnTo>
                    <a:pt x="237" y="354"/>
                  </a:lnTo>
                  <a:lnTo>
                    <a:pt x="231" y="367"/>
                  </a:lnTo>
                  <a:lnTo>
                    <a:pt x="225" y="380"/>
                  </a:lnTo>
                  <a:lnTo>
                    <a:pt x="219" y="395"/>
                  </a:lnTo>
                  <a:lnTo>
                    <a:pt x="212" y="410"/>
                  </a:lnTo>
                  <a:lnTo>
                    <a:pt x="205" y="427"/>
                  </a:lnTo>
                  <a:lnTo>
                    <a:pt x="198" y="444"/>
                  </a:lnTo>
                  <a:lnTo>
                    <a:pt x="192" y="461"/>
                  </a:lnTo>
                  <a:lnTo>
                    <a:pt x="185" y="481"/>
                  </a:lnTo>
                  <a:lnTo>
                    <a:pt x="178" y="500"/>
                  </a:lnTo>
                  <a:lnTo>
                    <a:pt x="171" y="523"/>
                  </a:lnTo>
                  <a:lnTo>
                    <a:pt x="164" y="546"/>
                  </a:lnTo>
                  <a:lnTo>
                    <a:pt x="157" y="570"/>
                  </a:lnTo>
                  <a:lnTo>
                    <a:pt x="150" y="596"/>
                  </a:lnTo>
                  <a:lnTo>
                    <a:pt x="143" y="624"/>
                  </a:lnTo>
                  <a:lnTo>
                    <a:pt x="135" y="653"/>
                  </a:lnTo>
                  <a:lnTo>
                    <a:pt x="127" y="685"/>
                  </a:lnTo>
                  <a:lnTo>
                    <a:pt x="119" y="720"/>
                  </a:lnTo>
                  <a:lnTo>
                    <a:pt x="111" y="757"/>
                  </a:lnTo>
                  <a:lnTo>
                    <a:pt x="102" y="797"/>
                  </a:lnTo>
                  <a:lnTo>
                    <a:pt x="93" y="840"/>
                  </a:lnTo>
                  <a:lnTo>
                    <a:pt x="84" y="887"/>
                  </a:lnTo>
                  <a:lnTo>
                    <a:pt x="74" y="938"/>
                  </a:lnTo>
                  <a:lnTo>
                    <a:pt x="64" y="994"/>
                  </a:lnTo>
                  <a:lnTo>
                    <a:pt x="54" y="1054"/>
                  </a:lnTo>
                  <a:lnTo>
                    <a:pt x="42" y="1119"/>
                  </a:lnTo>
                  <a:lnTo>
                    <a:pt x="30" y="1189"/>
                  </a:lnTo>
                  <a:lnTo>
                    <a:pt x="18" y="1260"/>
                  </a:lnTo>
                  <a:lnTo>
                    <a:pt x="7" y="1326"/>
                  </a:lnTo>
                  <a:lnTo>
                    <a:pt x="1" y="1372"/>
                  </a:lnTo>
                  <a:lnTo>
                    <a:pt x="0" y="1390"/>
                  </a:lnTo>
                  <a:lnTo>
                    <a:pt x="0" y="1393"/>
                  </a:lnTo>
                  <a:lnTo>
                    <a:pt x="1776" y="13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63" name="Freeform 137"/>
            <p:cNvSpPr>
              <a:spLocks/>
            </p:cNvSpPr>
            <p:nvPr/>
          </p:nvSpPr>
          <p:spPr bwMode="auto">
            <a:xfrm>
              <a:off x="1291" y="1430"/>
              <a:ext cx="1264" cy="1726"/>
            </a:xfrm>
            <a:custGeom>
              <a:avLst/>
              <a:gdLst>
                <a:gd name="T0" fmla="*/ 0 w 1264"/>
                <a:gd name="T1" fmla="*/ 330 h 1726"/>
                <a:gd name="T2" fmla="*/ 1 w 1264"/>
                <a:gd name="T3" fmla="*/ 327 h 1726"/>
                <a:gd name="T4" fmla="*/ 3 w 1264"/>
                <a:gd name="T5" fmla="*/ 326 h 1726"/>
                <a:gd name="T6" fmla="*/ 3 w 1264"/>
                <a:gd name="T7" fmla="*/ 323 h 1726"/>
                <a:gd name="T8" fmla="*/ 4 w 1264"/>
                <a:gd name="T9" fmla="*/ 321 h 1726"/>
                <a:gd name="T10" fmla="*/ 6 w 1264"/>
                <a:gd name="T11" fmla="*/ 319 h 1726"/>
                <a:gd name="T12" fmla="*/ 7 w 1264"/>
                <a:gd name="T13" fmla="*/ 316 h 1726"/>
                <a:gd name="T14" fmla="*/ 9 w 1264"/>
                <a:gd name="T15" fmla="*/ 313 h 1726"/>
                <a:gd name="T16" fmla="*/ 9 w 1264"/>
                <a:gd name="T17" fmla="*/ 311 h 1726"/>
                <a:gd name="T18" fmla="*/ 11 w 1264"/>
                <a:gd name="T19" fmla="*/ 308 h 1726"/>
                <a:gd name="T20" fmla="*/ 12 w 1264"/>
                <a:gd name="T21" fmla="*/ 305 h 1726"/>
                <a:gd name="T22" fmla="*/ 14 w 1264"/>
                <a:gd name="T23" fmla="*/ 301 h 1726"/>
                <a:gd name="T24" fmla="*/ 16 w 1264"/>
                <a:gd name="T25" fmla="*/ 299 h 1726"/>
                <a:gd name="T26" fmla="*/ 17 w 1264"/>
                <a:gd name="T27" fmla="*/ 295 h 1726"/>
                <a:gd name="T28" fmla="*/ 18 w 1264"/>
                <a:gd name="T29" fmla="*/ 292 h 1726"/>
                <a:gd name="T30" fmla="*/ 21 w 1264"/>
                <a:gd name="T31" fmla="*/ 288 h 1726"/>
                <a:gd name="T32" fmla="*/ 23 w 1264"/>
                <a:gd name="T33" fmla="*/ 284 h 1726"/>
                <a:gd name="T34" fmla="*/ 25 w 1264"/>
                <a:gd name="T35" fmla="*/ 279 h 1726"/>
                <a:gd name="T36" fmla="*/ 27 w 1264"/>
                <a:gd name="T37" fmla="*/ 274 h 1726"/>
                <a:gd name="T38" fmla="*/ 30 w 1264"/>
                <a:gd name="T39" fmla="*/ 269 h 1726"/>
                <a:gd name="T40" fmla="*/ 32 w 1264"/>
                <a:gd name="T41" fmla="*/ 264 h 1726"/>
                <a:gd name="T42" fmla="*/ 35 w 1264"/>
                <a:gd name="T43" fmla="*/ 258 h 1726"/>
                <a:gd name="T44" fmla="*/ 38 w 1264"/>
                <a:gd name="T45" fmla="*/ 251 h 1726"/>
                <a:gd name="T46" fmla="*/ 43 w 1264"/>
                <a:gd name="T47" fmla="*/ 244 h 1726"/>
                <a:gd name="T48" fmla="*/ 46 w 1264"/>
                <a:gd name="T49" fmla="*/ 236 h 1726"/>
                <a:gd name="T50" fmla="*/ 50 w 1264"/>
                <a:gd name="T51" fmla="*/ 229 h 1726"/>
                <a:gd name="T52" fmla="*/ 54 w 1264"/>
                <a:gd name="T53" fmla="*/ 221 h 1726"/>
                <a:gd name="T54" fmla="*/ 59 w 1264"/>
                <a:gd name="T55" fmla="*/ 212 h 1726"/>
                <a:gd name="T56" fmla="*/ 65 w 1264"/>
                <a:gd name="T57" fmla="*/ 202 h 1726"/>
                <a:gd name="T58" fmla="*/ 71 w 1264"/>
                <a:gd name="T59" fmla="*/ 193 h 1726"/>
                <a:gd name="T60" fmla="*/ 77 w 1264"/>
                <a:gd name="T61" fmla="*/ 183 h 1726"/>
                <a:gd name="T62" fmla="*/ 83 w 1264"/>
                <a:gd name="T63" fmla="*/ 173 h 1726"/>
                <a:gd name="T64" fmla="*/ 91 w 1264"/>
                <a:gd name="T65" fmla="*/ 163 h 1726"/>
                <a:gd name="T66" fmla="*/ 99 w 1264"/>
                <a:gd name="T67" fmla="*/ 153 h 1726"/>
                <a:gd name="T68" fmla="*/ 108 w 1264"/>
                <a:gd name="T69" fmla="*/ 142 h 1726"/>
                <a:gd name="T70" fmla="*/ 119 w 1264"/>
                <a:gd name="T71" fmla="*/ 131 h 1726"/>
                <a:gd name="T72" fmla="*/ 131 w 1264"/>
                <a:gd name="T73" fmla="*/ 121 h 1726"/>
                <a:gd name="T74" fmla="*/ 144 w 1264"/>
                <a:gd name="T75" fmla="*/ 111 h 1726"/>
                <a:gd name="T76" fmla="*/ 159 w 1264"/>
                <a:gd name="T77" fmla="*/ 100 h 1726"/>
                <a:gd name="T78" fmla="*/ 175 w 1264"/>
                <a:gd name="T79" fmla="*/ 90 h 1726"/>
                <a:gd name="T80" fmla="*/ 195 w 1264"/>
                <a:gd name="T81" fmla="*/ 81 h 1726"/>
                <a:gd name="T82" fmla="*/ 218 w 1264"/>
                <a:gd name="T83" fmla="*/ 71 h 1726"/>
                <a:gd name="T84" fmla="*/ 245 w 1264"/>
                <a:gd name="T85" fmla="*/ 63 h 1726"/>
                <a:gd name="T86" fmla="*/ 276 w 1264"/>
                <a:gd name="T87" fmla="*/ 55 h 1726"/>
                <a:gd name="T88" fmla="*/ 314 w 1264"/>
                <a:gd name="T89" fmla="*/ 47 h 1726"/>
                <a:gd name="T90" fmla="*/ 358 w 1264"/>
                <a:gd name="T91" fmla="*/ 40 h 1726"/>
                <a:gd name="T92" fmla="*/ 412 w 1264"/>
                <a:gd name="T93" fmla="*/ 33 h 1726"/>
                <a:gd name="T94" fmla="*/ 475 w 1264"/>
                <a:gd name="T95" fmla="*/ 27 h 1726"/>
                <a:gd name="T96" fmla="*/ 550 w 1264"/>
                <a:gd name="T97" fmla="*/ 21 h 1726"/>
                <a:gd name="T98" fmla="*/ 639 w 1264"/>
                <a:gd name="T99" fmla="*/ 15 h 1726"/>
                <a:gd name="T100" fmla="*/ 740 w 1264"/>
                <a:gd name="T101" fmla="*/ 10 h 1726"/>
                <a:gd name="T102" fmla="*/ 852 w 1264"/>
                <a:gd name="T103" fmla="*/ 6 h 1726"/>
                <a:gd name="T104" fmla="*/ 968 w 1264"/>
                <a:gd name="T105" fmla="*/ 3 h 1726"/>
                <a:gd name="T106" fmla="*/ 1075 w 1264"/>
                <a:gd name="T107" fmla="*/ 0 h 1726"/>
                <a:gd name="T108" fmla="*/ 1159 w 1264"/>
                <a:gd name="T109" fmla="*/ 0 h 1726"/>
                <a:gd name="T110" fmla="*/ 1214 w 1264"/>
                <a:gd name="T111" fmla="*/ 1 h 1726"/>
                <a:gd name="T112" fmla="*/ 1242 w 1264"/>
                <a:gd name="T113" fmla="*/ 5 h 1726"/>
                <a:gd name="T114" fmla="*/ 1254 w 1264"/>
                <a:gd name="T115" fmla="*/ 12 h 1726"/>
                <a:gd name="T116" fmla="*/ 1259 w 1264"/>
                <a:gd name="T117" fmla="*/ 22 h 17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64"/>
                <a:gd name="T178" fmla="*/ 0 h 1726"/>
                <a:gd name="T179" fmla="*/ 1264 w 1264"/>
                <a:gd name="T180" fmla="*/ 1726 h 17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64" h="1726">
                  <a:moveTo>
                    <a:pt x="0" y="331"/>
                  </a:moveTo>
                  <a:lnTo>
                    <a:pt x="0" y="331"/>
                  </a:lnTo>
                  <a:lnTo>
                    <a:pt x="0" y="330"/>
                  </a:lnTo>
                  <a:lnTo>
                    <a:pt x="0" y="329"/>
                  </a:lnTo>
                  <a:lnTo>
                    <a:pt x="1" y="329"/>
                  </a:lnTo>
                  <a:lnTo>
                    <a:pt x="1" y="328"/>
                  </a:lnTo>
                  <a:lnTo>
                    <a:pt x="1" y="327"/>
                  </a:lnTo>
                  <a:lnTo>
                    <a:pt x="1" y="326"/>
                  </a:lnTo>
                  <a:lnTo>
                    <a:pt x="3" y="326"/>
                  </a:lnTo>
                  <a:lnTo>
                    <a:pt x="3" y="325"/>
                  </a:lnTo>
                  <a:lnTo>
                    <a:pt x="3" y="324"/>
                  </a:lnTo>
                  <a:lnTo>
                    <a:pt x="3" y="323"/>
                  </a:lnTo>
                  <a:lnTo>
                    <a:pt x="3" y="322"/>
                  </a:lnTo>
                  <a:lnTo>
                    <a:pt x="4" y="322"/>
                  </a:lnTo>
                  <a:lnTo>
                    <a:pt x="4" y="321"/>
                  </a:lnTo>
                  <a:lnTo>
                    <a:pt x="5" y="321"/>
                  </a:lnTo>
                  <a:lnTo>
                    <a:pt x="5" y="320"/>
                  </a:lnTo>
                  <a:lnTo>
                    <a:pt x="5" y="319"/>
                  </a:lnTo>
                  <a:lnTo>
                    <a:pt x="6" y="319"/>
                  </a:lnTo>
                  <a:lnTo>
                    <a:pt x="6" y="318"/>
                  </a:lnTo>
                  <a:lnTo>
                    <a:pt x="7" y="317"/>
                  </a:lnTo>
                  <a:lnTo>
                    <a:pt x="7" y="316"/>
                  </a:lnTo>
                  <a:lnTo>
                    <a:pt x="7" y="315"/>
                  </a:lnTo>
                  <a:lnTo>
                    <a:pt x="7" y="314"/>
                  </a:lnTo>
                  <a:lnTo>
                    <a:pt x="9" y="313"/>
                  </a:lnTo>
                  <a:lnTo>
                    <a:pt x="9" y="312"/>
                  </a:lnTo>
                  <a:lnTo>
                    <a:pt x="9" y="311"/>
                  </a:lnTo>
                  <a:lnTo>
                    <a:pt x="10" y="310"/>
                  </a:lnTo>
                  <a:lnTo>
                    <a:pt x="10" y="309"/>
                  </a:lnTo>
                  <a:lnTo>
                    <a:pt x="11" y="308"/>
                  </a:lnTo>
                  <a:lnTo>
                    <a:pt x="12" y="307"/>
                  </a:lnTo>
                  <a:lnTo>
                    <a:pt x="12" y="306"/>
                  </a:lnTo>
                  <a:lnTo>
                    <a:pt x="12" y="305"/>
                  </a:lnTo>
                  <a:lnTo>
                    <a:pt x="14" y="303"/>
                  </a:lnTo>
                  <a:lnTo>
                    <a:pt x="14" y="302"/>
                  </a:lnTo>
                  <a:lnTo>
                    <a:pt x="14" y="301"/>
                  </a:lnTo>
                  <a:lnTo>
                    <a:pt x="14" y="300"/>
                  </a:lnTo>
                  <a:lnTo>
                    <a:pt x="15" y="300"/>
                  </a:lnTo>
                  <a:lnTo>
                    <a:pt x="16" y="299"/>
                  </a:lnTo>
                  <a:lnTo>
                    <a:pt x="16" y="298"/>
                  </a:lnTo>
                  <a:lnTo>
                    <a:pt x="16" y="297"/>
                  </a:lnTo>
                  <a:lnTo>
                    <a:pt x="17" y="296"/>
                  </a:lnTo>
                  <a:lnTo>
                    <a:pt x="17" y="295"/>
                  </a:lnTo>
                  <a:lnTo>
                    <a:pt x="18" y="295"/>
                  </a:lnTo>
                  <a:lnTo>
                    <a:pt x="18" y="294"/>
                  </a:lnTo>
                  <a:lnTo>
                    <a:pt x="18" y="293"/>
                  </a:lnTo>
                  <a:lnTo>
                    <a:pt x="18" y="292"/>
                  </a:lnTo>
                  <a:lnTo>
                    <a:pt x="19" y="290"/>
                  </a:lnTo>
                  <a:lnTo>
                    <a:pt x="20" y="289"/>
                  </a:lnTo>
                  <a:lnTo>
                    <a:pt x="21" y="288"/>
                  </a:lnTo>
                  <a:lnTo>
                    <a:pt x="21" y="287"/>
                  </a:lnTo>
                  <a:lnTo>
                    <a:pt x="22" y="285"/>
                  </a:lnTo>
                  <a:lnTo>
                    <a:pt x="23" y="284"/>
                  </a:lnTo>
                  <a:lnTo>
                    <a:pt x="23" y="283"/>
                  </a:lnTo>
                  <a:lnTo>
                    <a:pt x="23" y="282"/>
                  </a:lnTo>
                  <a:lnTo>
                    <a:pt x="24" y="280"/>
                  </a:lnTo>
                  <a:lnTo>
                    <a:pt x="25" y="279"/>
                  </a:lnTo>
                  <a:lnTo>
                    <a:pt x="25" y="278"/>
                  </a:lnTo>
                  <a:lnTo>
                    <a:pt x="26" y="277"/>
                  </a:lnTo>
                  <a:lnTo>
                    <a:pt x="27" y="275"/>
                  </a:lnTo>
                  <a:lnTo>
                    <a:pt x="27" y="274"/>
                  </a:lnTo>
                  <a:lnTo>
                    <a:pt x="28" y="273"/>
                  </a:lnTo>
                  <a:lnTo>
                    <a:pt x="28" y="272"/>
                  </a:lnTo>
                  <a:lnTo>
                    <a:pt x="29" y="271"/>
                  </a:lnTo>
                  <a:lnTo>
                    <a:pt x="30" y="269"/>
                  </a:lnTo>
                  <a:lnTo>
                    <a:pt x="30" y="267"/>
                  </a:lnTo>
                  <a:lnTo>
                    <a:pt x="31" y="267"/>
                  </a:lnTo>
                  <a:lnTo>
                    <a:pt x="32" y="265"/>
                  </a:lnTo>
                  <a:lnTo>
                    <a:pt x="32" y="264"/>
                  </a:lnTo>
                  <a:lnTo>
                    <a:pt x="34" y="262"/>
                  </a:lnTo>
                  <a:lnTo>
                    <a:pt x="34" y="261"/>
                  </a:lnTo>
                  <a:lnTo>
                    <a:pt x="35" y="259"/>
                  </a:lnTo>
                  <a:lnTo>
                    <a:pt x="35" y="258"/>
                  </a:lnTo>
                  <a:lnTo>
                    <a:pt x="36" y="256"/>
                  </a:lnTo>
                  <a:lnTo>
                    <a:pt x="37" y="254"/>
                  </a:lnTo>
                  <a:lnTo>
                    <a:pt x="37" y="253"/>
                  </a:lnTo>
                  <a:lnTo>
                    <a:pt x="38" y="251"/>
                  </a:lnTo>
                  <a:lnTo>
                    <a:pt x="39" y="249"/>
                  </a:lnTo>
                  <a:lnTo>
                    <a:pt x="40" y="248"/>
                  </a:lnTo>
                  <a:lnTo>
                    <a:pt x="41" y="246"/>
                  </a:lnTo>
                  <a:lnTo>
                    <a:pt x="43" y="244"/>
                  </a:lnTo>
                  <a:lnTo>
                    <a:pt x="43" y="242"/>
                  </a:lnTo>
                  <a:lnTo>
                    <a:pt x="45" y="240"/>
                  </a:lnTo>
                  <a:lnTo>
                    <a:pt x="45" y="239"/>
                  </a:lnTo>
                  <a:lnTo>
                    <a:pt x="46" y="236"/>
                  </a:lnTo>
                  <a:lnTo>
                    <a:pt x="47" y="235"/>
                  </a:lnTo>
                  <a:lnTo>
                    <a:pt x="48" y="233"/>
                  </a:lnTo>
                  <a:lnTo>
                    <a:pt x="49" y="231"/>
                  </a:lnTo>
                  <a:lnTo>
                    <a:pt x="50" y="229"/>
                  </a:lnTo>
                  <a:lnTo>
                    <a:pt x="51" y="227"/>
                  </a:lnTo>
                  <a:lnTo>
                    <a:pt x="53" y="225"/>
                  </a:lnTo>
                  <a:lnTo>
                    <a:pt x="54" y="222"/>
                  </a:lnTo>
                  <a:lnTo>
                    <a:pt x="54" y="221"/>
                  </a:lnTo>
                  <a:lnTo>
                    <a:pt x="56" y="219"/>
                  </a:lnTo>
                  <a:lnTo>
                    <a:pt x="57" y="216"/>
                  </a:lnTo>
                  <a:lnTo>
                    <a:pt x="59" y="214"/>
                  </a:lnTo>
                  <a:lnTo>
                    <a:pt x="59" y="212"/>
                  </a:lnTo>
                  <a:lnTo>
                    <a:pt x="61" y="209"/>
                  </a:lnTo>
                  <a:lnTo>
                    <a:pt x="62" y="207"/>
                  </a:lnTo>
                  <a:lnTo>
                    <a:pt x="63" y="205"/>
                  </a:lnTo>
                  <a:lnTo>
                    <a:pt x="65" y="202"/>
                  </a:lnTo>
                  <a:lnTo>
                    <a:pt x="66" y="201"/>
                  </a:lnTo>
                  <a:lnTo>
                    <a:pt x="68" y="198"/>
                  </a:lnTo>
                  <a:lnTo>
                    <a:pt x="69" y="196"/>
                  </a:lnTo>
                  <a:lnTo>
                    <a:pt x="71" y="193"/>
                  </a:lnTo>
                  <a:lnTo>
                    <a:pt x="72" y="191"/>
                  </a:lnTo>
                  <a:lnTo>
                    <a:pt x="74" y="188"/>
                  </a:lnTo>
                  <a:lnTo>
                    <a:pt x="75" y="186"/>
                  </a:lnTo>
                  <a:lnTo>
                    <a:pt x="77" y="183"/>
                  </a:lnTo>
                  <a:lnTo>
                    <a:pt x="79" y="181"/>
                  </a:lnTo>
                  <a:lnTo>
                    <a:pt x="80" y="178"/>
                  </a:lnTo>
                  <a:lnTo>
                    <a:pt x="82" y="176"/>
                  </a:lnTo>
                  <a:lnTo>
                    <a:pt x="83" y="173"/>
                  </a:lnTo>
                  <a:lnTo>
                    <a:pt x="86" y="171"/>
                  </a:lnTo>
                  <a:lnTo>
                    <a:pt x="88" y="168"/>
                  </a:lnTo>
                  <a:lnTo>
                    <a:pt x="90" y="166"/>
                  </a:lnTo>
                  <a:lnTo>
                    <a:pt x="91" y="163"/>
                  </a:lnTo>
                  <a:lnTo>
                    <a:pt x="94" y="160"/>
                  </a:lnTo>
                  <a:lnTo>
                    <a:pt x="95" y="158"/>
                  </a:lnTo>
                  <a:lnTo>
                    <a:pt x="98" y="155"/>
                  </a:lnTo>
                  <a:lnTo>
                    <a:pt x="99" y="153"/>
                  </a:lnTo>
                  <a:lnTo>
                    <a:pt x="102" y="150"/>
                  </a:lnTo>
                  <a:lnTo>
                    <a:pt x="104" y="147"/>
                  </a:lnTo>
                  <a:lnTo>
                    <a:pt x="107" y="144"/>
                  </a:lnTo>
                  <a:lnTo>
                    <a:pt x="108" y="142"/>
                  </a:lnTo>
                  <a:lnTo>
                    <a:pt x="111" y="139"/>
                  </a:lnTo>
                  <a:lnTo>
                    <a:pt x="113" y="137"/>
                  </a:lnTo>
                  <a:lnTo>
                    <a:pt x="116" y="134"/>
                  </a:lnTo>
                  <a:lnTo>
                    <a:pt x="119" y="131"/>
                  </a:lnTo>
                  <a:lnTo>
                    <a:pt x="122" y="129"/>
                  </a:lnTo>
                  <a:lnTo>
                    <a:pt x="124" y="126"/>
                  </a:lnTo>
                  <a:lnTo>
                    <a:pt x="128" y="124"/>
                  </a:lnTo>
                  <a:lnTo>
                    <a:pt x="131" y="121"/>
                  </a:lnTo>
                  <a:lnTo>
                    <a:pt x="133" y="118"/>
                  </a:lnTo>
                  <a:lnTo>
                    <a:pt x="137" y="116"/>
                  </a:lnTo>
                  <a:lnTo>
                    <a:pt x="141" y="113"/>
                  </a:lnTo>
                  <a:lnTo>
                    <a:pt x="144" y="111"/>
                  </a:lnTo>
                  <a:lnTo>
                    <a:pt x="147" y="108"/>
                  </a:lnTo>
                  <a:lnTo>
                    <a:pt x="151" y="105"/>
                  </a:lnTo>
                  <a:lnTo>
                    <a:pt x="155" y="103"/>
                  </a:lnTo>
                  <a:lnTo>
                    <a:pt x="159" y="100"/>
                  </a:lnTo>
                  <a:lnTo>
                    <a:pt x="163" y="98"/>
                  </a:lnTo>
                  <a:lnTo>
                    <a:pt x="167" y="95"/>
                  </a:lnTo>
                  <a:lnTo>
                    <a:pt x="171" y="93"/>
                  </a:lnTo>
                  <a:lnTo>
                    <a:pt x="175" y="90"/>
                  </a:lnTo>
                  <a:lnTo>
                    <a:pt x="180" y="88"/>
                  </a:lnTo>
                  <a:lnTo>
                    <a:pt x="186" y="86"/>
                  </a:lnTo>
                  <a:lnTo>
                    <a:pt x="190" y="83"/>
                  </a:lnTo>
                  <a:lnTo>
                    <a:pt x="195" y="81"/>
                  </a:lnTo>
                  <a:lnTo>
                    <a:pt x="200" y="79"/>
                  </a:lnTo>
                  <a:lnTo>
                    <a:pt x="206" y="76"/>
                  </a:lnTo>
                  <a:lnTo>
                    <a:pt x="212" y="74"/>
                  </a:lnTo>
                  <a:lnTo>
                    <a:pt x="218" y="71"/>
                  </a:lnTo>
                  <a:lnTo>
                    <a:pt x="225" y="70"/>
                  </a:lnTo>
                  <a:lnTo>
                    <a:pt x="231" y="68"/>
                  </a:lnTo>
                  <a:lnTo>
                    <a:pt x="238" y="65"/>
                  </a:lnTo>
                  <a:lnTo>
                    <a:pt x="245" y="63"/>
                  </a:lnTo>
                  <a:lnTo>
                    <a:pt x="252" y="61"/>
                  </a:lnTo>
                  <a:lnTo>
                    <a:pt x="260" y="58"/>
                  </a:lnTo>
                  <a:lnTo>
                    <a:pt x="268" y="57"/>
                  </a:lnTo>
                  <a:lnTo>
                    <a:pt x="276" y="55"/>
                  </a:lnTo>
                  <a:lnTo>
                    <a:pt x="285" y="53"/>
                  </a:lnTo>
                  <a:lnTo>
                    <a:pt x="294" y="51"/>
                  </a:lnTo>
                  <a:lnTo>
                    <a:pt x="304" y="48"/>
                  </a:lnTo>
                  <a:lnTo>
                    <a:pt x="314" y="47"/>
                  </a:lnTo>
                  <a:lnTo>
                    <a:pt x="324" y="45"/>
                  </a:lnTo>
                  <a:lnTo>
                    <a:pt x="335" y="43"/>
                  </a:lnTo>
                  <a:lnTo>
                    <a:pt x="347" y="41"/>
                  </a:lnTo>
                  <a:lnTo>
                    <a:pt x="358" y="40"/>
                  </a:lnTo>
                  <a:lnTo>
                    <a:pt x="371" y="38"/>
                  </a:lnTo>
                  <a:lnTo>
                    <a:pt x="384" y="36"/>
                  </a:lnTo>
                  <a:lnTo>
                    <a:pt x="398" y="35"/>
                  </a:lnTo>
                  <a:lnTo>
                    <a:pt x="412" y="33"/>
                  </a:lnTo>
                  <a:lnTo>
                    <a:pt x="427" y="32"/>
                  </a:lnTo>
                  <a:lnTo>
                    <a:pt x="442" y="30"/>
                  </a:lnTo>
                  <a:lnTo>
                    <a:pt x="459" y="28"/>
                  </a:lnTo>
                  <a:lnTo>
                    <a:pt x="475" y="27"/>
                  </a:lnTo>
                  <a:lnTo>
                    <a:pt x="493" y="25"/>
                  </a:lnTo>
                  <a:lnTo>
                    <a:pt x="511" y="23"/>
                  </a:lnTo>
                  <a:lnTo>
                    <a:pt x="530" y="22"/>
                  </a:lnTo>
                  <a:lnTo>
                    <a:pt x="550" y="21"/>
                  </a:lnTo>
                  <a:lnTo>
                    <a:pt x="571" y="19"/>
                  </a:lnTo>
                  <a:lnTo>
                    <a:pt x="593" y="17"/>
                  </a:lnTo>
                  <a:lnTo>
                    <a:pt x="615" y="17"/>
                  </a:lnTo>
                  <a:lnTo>
                    <a:pt x="639" y="15"/>
                  </a:lnTo>
                  <a:lnTo>
                    <a:pt x="662" y="14"/>
                  </a:lnTo>
                  <a:lnTo>
                    <a:pt x="687" y="12"/>
                  </a:lnTo>
                  <a:lnTo>
                    <a:pt x="713" y="12"/>
                  </a:lnTo>
                  <a:lnTo>
                    <a:pt x="740" y="10"/>
                  </a:lnTo>
                  <a:lnTo>
                    <a:pt x="767" y="9"/>
                  </a:lnTo>
                  <a:lnTo>
                    <a:pt x="795" y="8"/>
                  </a:lnTo>
                  <a:lnTo>
                    <a:pt x="823" y="7"/>
                  </a:lnTo>
                  <a:lnTo>
                    <a:pt x="852" y="6"/>
                  </a:lnTo>
                  <a:lnTo>
                    <a:pt x="881" y="5"/>
                  </a:lnTo>
                  <a:lnTo>
                    <a:pt x="910" y="4"/>
                  </a:lnTo>
                  <a:lnTo>
                    <a:pt x="939" y="3"/>
                  </a:lnTo>
                  <a:lnTo>
                    <a:pt x="968" y="3"/>
                  </a:lnTo>
                  <a:lnTo>
                    <a:pt x="995" y="2"/>
                  </a:lnTo>
                  <a:lnTo>
                    <a:pt x="1023" y="1"/>
                  </a:lnTo>
                  <a:lnTo>
                    <a:pt x="1050" y="1"/>
                  </a:lnTo>
                  <a:lnTo>
                    <a:pt x="1075" y="0"/>
                  </a:lnTo>
                  <a:lnTo>
                    <a:pt x="1098" y="0"/>
                  </a:lnTo>
                  <a:lnTo>
                    <a:pt x="1121" y="0"/>
                  </a:lnTo>
                  <a:lnTo>
                    <a:pt x="1141" y="0"/>
                  </a:lnTo>
                  <a:lnTo>
                    <a:pt x="1159" y="0"/>
                  </a:lnTo>
                  <a:lnTo>
                    <a:pt x="1176" y="0"/>
                  </a:lnTo>
                  <a:lnTo>
                    <a:pt x="1190" y="0"/>
                  </a:lnTo>
                  <a:lnTo>
                    <a:pt x="1203" y="1"/>
                  </a:lnTo>
                  <a:lnTo>
                    <a:pt x="1214" y="1"/>
                  </a:lnTo>
                  <a:lnTo>
                    <a:pt x="1223" y="2"/>
                  </a:lnTo>
                  <a:lnTo>
                    <a:pt x="1230" y="3"/>
                  </a:lnTo>
                  <a:lnTo>
                    <a:pt x="1236" y="3"/>
                  </a:lnTo>
                  <a:lnTo>
                    <a:pt x="1242" y="5"/>
                  </a:lnTo>
                  <a:lnTo>
                    <a:pt x="1246" y="7"/>
                  </a:lnTo>
                  <a:lnTo>
                    <a:pt x="1250" y="8"/>
                  </a:lnTo>
                  <a:lnTo>
                    <a:pt x="1252" y="10"/>
                  </a:lnTo>
                  <a:lnTo>
                    <a:pt x="1254" y="12"/>
                  </a:lnTo>
                  <a:lnTo>
                    <a:pt x="1256" y="13"/>
                  </a:lnTo>
                  <a:lnTo>
                    <a:pt x="1258" y="16"/>
                  </a:lnTo>
                  <a:lnTo>
                    <a:pt x="1259" y="18"/>
                  </a:lnTo>
                  <a:lnTo>
                    <a:pt x="1259" y="22"/>
                  </a:lnTo>
                  <a:lnTo>
                    <a:pt x="1260" y="24"/>
                  </a:lnTo>
                  <a:lnTo>
                    <a:pt x="1261" y="27"/>
                  </a:lnTo>
                  <a:lnTo>
                    <a:pt x="1263" y="172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64" name="Freeform 138"/>
            <p:cNvSpPr>
              <a:spLocks/>
            </p:cNvSpPr>
            <p:nvPr/>
          </p:nvSpPr>
          <p:spPr bwMode="auto">
            <a:xfrm>
              <a:off x="1287" y="1761"/>
              <a:ext cx="1268" cy="1395"/>
            </a:xfrm>
            <a:custGeom>
              <a:avLst/>
              <a:gdLst>
                <a:gd name="T0" fmla="*/ 5 w 1268"/>
                <a:gd name="T1" fmla="*/ 0 h 1395"/>
                <a:gd name="T2" fmla="*/ 5 w 1268"/>
                <a:gd name="T3" fmla="*/ 2 h 1395"/>
                <a:gd name="T4" fmla="*/ 4 w 1268"/>
                <a:gd name="T5" fmla="*/ 3 h 1395"/>
                <a:gd name="T6" fmla="*/ 3 w 1268"/>
                <a:gd name="T7" fmla="*/ 6 h 1395"/>
                <a:gd name="T8" fmla="*/ 2 w 1268"/>
                <a:gd name="T9" fmla="*/ 8 h 1395"/>
                <a:gd name="T10" fmla="*/ 1 w 1268"/>
                <a:gd name="T11" fmla="*/ 10 h 1395"/>
                <a:gd name="T12" fmla="*/ 1 w 1268"/>
                <a:gd name="T13" fmla="*/ 13 h 1395"/>
                <a:gd name="T14" fmla="*/ 1 w 1268"/>
                <a:gd name="T15" fmla="*/ 15 h 1395"/>
                <a:gd name="T16" fmla="*/ 1 w 1268"/>
                <a:gd name="T17" fmla="*/ 17 h 1395"/>
                <a:gd name="T18" fmla="*/ 1 w 1268"/>
                <a:gd name="T19" fmla="*/ 20 h 1395"/>
                <a:gd name="T20" fmla="*/ 0 w 1268"/>
                <a:gd name="T21" fmla="*/ 21 h 1395"/>
                <a:gd name="T22" fmla="*/ 0 w 1268"/>
                <a:gd name="T23" fmla="*/ 24 h 1395"/>
                <a:gd name="T24" fmla="*/ 0 w 1268"/>
                <a:gd name="T25" fmla="*/ 26 h 1395"/>
                <a:gd name="T26" fmla="*/ 0 w 1268"/>
                <a:gd name="T27" fmla="*/ 29 h 1395"/>
                <a:gd name="T28" fmla="*/ 0 w 1268"/>
                <a:gd name="T29" fmla="*/ 31 h 1395"/>
                <a:gd name="T30" fmla="*/ 0 w 1268"/>
                <a:gd name="T31" fmla="*/ 35 h 1395"/>
                <a:gd name="T32" fmla="*/ 0 w 1268"/>
                <a:gd name="T33" fmla="*/ 38 h 1395"/>
                <a:gd name="T34" fmla="*/ 1 w 1268"/>
                <a:gd name="T35" fmla="*/ 41 h 1395"/>
                <a:gd name="T36" fmla="*/ 1 w 1268"/>
                <a:gd name="T37" fmla="*/ 44 h 1395"/>
                <a:gd name="T38" fmla="*/ 1 w 1268"/>
                <a:gd name="T39" fmla="*/ 48 h 1395"/>
                <a:gd name="T40" fmla="*/ 1 w 1268"/>
                <a:gd name="T41" fmla="*/ 53 h 1395"/>
                <a:gd name="T42" fmla="*/ 2 w 1268"/>
                <a:gd name="T43" fmla="*/ 58 h 1395"/>
                <a:gd name="T44" fmla="*/ 3 w 1268"/>
                <a:gd name="T45" fmla="*/ 64 h 1395"/>
                <a:gd name="T46" fmla="*/ 4 w 1268"/>
                <a:gd name="T47" fmla="*/ 70 h 1395"/>
                <a:gd name="T48" fmla="*/ 6 w 1268"/>
                <a:gd name="T49" fmla="*/ 77 h 1395"/>
                <a:gd name="T50" fmla="*/ 7 w 1268"/>
                <a:gd name="T51" fmla="*/ 84 h 1395"/>
                <a:gd name="T52" fmla="*/ 9 w 1268"/>
                <a:gd name="T53" fmla="*/ 93 h 1395"/>
                <a:gd name="T54" fmla="*/ 12 w 1268"/>
                <a:gd name="T55" fmla="*/ 103 h 1395"/>
                <a:gd name="T56" fmla="*/ 14 w 1268"/>
                <a:gd name="T57" fmla="*/ 112 h 1395"/>
                <a:gd name="T58" fmla="*/ 17 w 1268"/>
                <a:gd name="T59" fmla="*/ 125 h 1395"/>
                <a:gd name="T60" fmla="*/ 21 w 1268"/>
                <a:gd name="T61" fmla="*/ 138 h 1395"/>
                <a:gd name="T62" fmla="*/ 26 w 1268"/>
                <a:gd name="T63" fmla="*/ 152 h 1395"/>
                <a:gd name="T64" fmla="*/ 30 w 1268"/>
                <a:gd name="T65" fmla="*/ 170 h 1395"/>
                <a:gd name="T66" fmla="*/ 37 w 1268"/>
                <a:gd name="T67" fmla="*/ 190 h 1395"/>
                <a:gd name="T68" fmla="*/ 43 w 1268"/>
                <a:gd name="T69" fmla="*/ 211 h 1395"/>
                <a:gd name="T70" fmla="*/ 52 w 1268"/>
                <a:gd name="T71" fmla="*/ 237 h 1395"/>
                <a:gd name="T72" fmla="*/ 60 w 1268"/>
                <a:gd name="T73" fmla="*/ 266 h 1395"/>
                <a:gd name="T74" fmla="*/ 70 w 1268"/>
                <a:gd name="T75" fmla="*/ 300 h 1395"/>
                <a:gd name="T76" fmla="*/ 80 w 1268"/>
                <a:gd name="T77" fmla="*/ 339 h 1395"/>
                <a:gd name="T78" fmla="*/ 92 w 1268"/>
                <a:gd name="T79" fmla="*/ 385 h 1395"/>
                <a:gd name="T80" fmla="*/ 105 w 1268"/>
                <a:gd name="T81" fmla="*/ 439 h 1395"/>
                <a:gd name="T82" fmla="*/ 118 w 1268"/>
                <a:gd name="T83" fmla="*/ 504 h 1395"/>
                <a:gd name="T84" fmla="*/ 131 w 1268"/>
                <a:gd name="T85" fmla="*/ 580 h 1395"/>
                <a:gd name="T86" fmla="*/ 143 w 1268"/>
                <a:gd name="T87" fmla="*/ 671 h 1395"/>
                <a:gd name="T88" fmla="*/ 152 w 1268"/>
                <a:gd name="T89" fmla="*/ 779 h 1395"/>
                <a:gd name="T90" fmla="*/ 158 w 1268"/>
                <a:gd name="T91" fmla="*/ 907 h 1395"/>
                <a:gd name="T92" fmla="*/ 158 w 1268"/>
                <a:gd name="T93" fmla="*/ 1052 h 1395"/>
                <a:gd name="T94" fmla="*/ 156 w 1268"/>
                <a:gd name="T95" fmla="*/ 1202 h 1395"/>
                <a:gd name="T96" fmla="*/ 170 w 1268"/>
                <a:gd name="T97" fmla="*/ 1319 h 1395"/>
                <a:gd name="T98" fmla="*/ 212 w 1268"/>
                <a:gd name="T99" fmla="*/ 1373 h 1395"/>
                <a:gd name="T100" fmla="*/ 276 w 1268"/>
                <a:gd name="T101" fmla="*/ 1388 h 1395"/>
                <a:gd name="T102" fmla="*/ 348 w 1268"/>
                <a:gd name="T103" fmla="*/ 1392 h 1395"/>
                <a:gd name="T104" fmla="*/ 425 w 1268"/>
                <a:gd name="T105" fmla="*/ 1393 h 1395"/>
                <a:gd name="T106" fmla="*/ 504 w 1268"/>
                <a:gd name="T107" fmla="*/ 1394 h 1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68"/>
                <a:gd name="T163" fmla="*/ 0 h 1395"/>
                <a:gd name="T164" fmla="*/ 1268 w 1268"/>
                <a:gd name="T165" fmla="*/ 1395 h 1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68" h="139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1" y="53"/>
                  </a:lnTo>
                  <a:lnTo>
                    <a:pt x="1" y="55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3" y="66"/>
                  </a:lnTo>
                  <a:lnTo>
                    <a:pt x="4" y="68"/>
                  </a:lnTo>
                  <a:lnTo>
                    <a:pt x="4" y="70"/>
                  </a:lnTo>
                  <a:lnTo>
                    <a:pt x="5" y="72"/>
                  </a:lnTo>
                  <a:lnTo>
                    <a:pt x="5" y="74"/>
                  </a:lnTo>
                  <a:lnTo>
                    <a:pt x="6" y="77"/>
                  </a:lnTo>
                  <a:lnTo>
                    <a:pt x="7" y="79"/>
                  </a:lnTo>
                  <a:lnTo>
                    <a:pt x="7" y="82"/>
                  </a:lnTo>
                  <a:lnTo>
                    <a:pt x="7" y="84"/>
                  </a:lnTo>
                  <a:lnTo>
                    <a:pt x="8" y="87"/>
                  </a:lnTo>
                  <a:lnTo>
                    <a:pt x="8" y="91"/>
                  </a:lnTo>
                  <a:lnTo>
                    <a:pt x="9" y="93"/>
                  </a:lnTo>
                  <a:lnTo>
                    <a:pt x="10" y="96"/>
                  </a:lnTo>
                  <a:lnTo>
                    <a:pt x="10" y="99"/>
                  </a:lnTo>
                  <a:lnTo>
                    <a:pt x="12" y="103"/>
                  </a:lnTo>
                  <a:lnTo>
                    <a:pt x="12" y="106"/>
                  </a:lnTo>
                  <a:lnTo>
                    <a:pt x="13" y="109"/>
                  </a:lnTo>
                  <a:lnTo>
                    <a:pt x="14" y="112"/>
                  </a:lnTo>
                  <a:lnTo>
                    <a:pt x="16" y="117"/>
                  </a:lnTo>
                  <a:lnTo>
                    <a:pt x="16" y="121"/>
                  </a:lnTo>
                  <a:lnTo>
                    <a:pt x="17" y="125"/>
                  </a:lnTo>
                  <a:lnTo>
                    <a:pt x="19" y="129"/>
                  </a:lnTo>
                  <a:lnTo>
                    <a:pt x="20" y="133"/>
                  </a:lnTo>
                  <a:lnTo>
                    <a:pt x="21" y="138"/>
                  </a:lnTo>
                  <a:lnTo>
                    <a:pt x="23" y="143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27" y="159"/>
                  </a:lnTo>
                  <a:lnTo>
                    <a:pt x="29" y="164"/>
                  </a:lnTo>
                  <a:lnTo>
                    <a:pt x="30" y="170"/>
                  </a:lnTo>
                  <a:lnTo>
                    <a:pt x="33" y="177"/>
                  </a:lnTo>
                  <a:lnTo>
                    <a:pt x="35" y="182"/>
                  </a:lnTo>
                  <a:lnTo>
                    <a:pt x="37" y="190"/>
                  </a:lnTo>
                  <a:lnTo>
                    <a:pt x="39" y="196"/>
                  </a:lnTo>
                  <a:lnTo>
                    <a:pt x="41" y="204"/>
                  </a:lnTo>
                  <a:lnTo>
                    <a:pt x="43" y="211"/>
                  </a:lnTo>
                  <a:lnTo>
                    <a:pt x="46" y="219"/>
                  </a:lnTo>
                  <a:lnTo>
                    <a:pt x="49" y="228"/>
                  </a:lnTo>
                  <a:lnTo>
                    <a:pt x="52" y="237"/>
                  </a:lnTo>
                  <a:lnTo>
                    <a:pt x="54" y="246"/>
                  </a:lnTo>
                  <a:lnTo>
                    <a:pt x="57" y="255"/>
                  </a:lnTo>
                  <a:lnTo>
                    <a:pt x="60" y="266"/>
                  </a:lnTo>
                  <a:lnTo>
                    <a:pt x="63" y="276"/>
                  </a:lnTo>
                  <a:lnTo>
                    <a:pt x="66" y="288"/>
                  </a:lnTo>
                  <a:lnTo>
                    <a:pt x="70" y="300"/>
                  </a:lnTo>
                  <a:lnTo>
                    <a:pt x="73" y="312"/>
                  </a:lnTo>
                  <a:lnTo>
                    <a:pt x="77" y="325"/>
                  </a:lnTo>
                  <a:lnTo>
                    <a:pt x="80" y="339"/>
                  </a:lnTo>
                  <a:lnTo>
                    <a:pt x="85" y="354"/>
                  </a:lnTo>
                  <a:lnTo>
                    <a:pt x="88" y="369"/>
                  </a:lnTo>
                  <a:lnTo>
                    <a:pt x="92" y="385"/>
                  </a:lnTo>
                  <a:lnTo>
                    <a:pt x="97" y="402"/>
                  </a:lnTo>
                  <a:lnTo>
                    <a:pt x="100" y="420"/>
                  </a:lnTo>
                  <a:lnTo>
                    <a:pt x="105" y="439"/>
                  </a:lnTo>
                  <a:lnTo>
                    <a:pt x="110" y="460"/>
                  </a:lnTo>
                  <a:lnTo>
                    <a:pt x="114" y="481"/>
                  </a:lnTo>
                  <a:lnTo>
                    <a:pt x="118" y="504"/>
                  </a:lnTo>
                  <a:lnTo>
                    <a:pt x="122" y="528"/>
                  </a:lnTo>
                  <a:lnTo>
                    <a:pt x="127" y="553"/>
                  </a:lnTo>
                  <a:lnTo>
                    <a:pt x="131" y="580"/>
                  </a:lnTo>
                  <a:lnTo>
                    <a:pt x="136" y="608"/>
                  </a:lnTo>
                  <a:lnTo>
                    <a:pt x="140" y="639"/>
                  </a:lnTo>
                  <a:lnTo>
                    <a:pt x="143" y="671"/>
                  </a:lnTo>
                  <a:lnTo>
                    <a:pt x="147" y="705"/>
                  </a:lnTo>
                  <a:lnTo>
                    <a:pt x="150" y="741"/>
                  </a:lnTo>
                  <a:lnTo>
                    <a:pt x="152" y="779"/>
                  </a:lnTo>
                  <a:lnTo>
                    <a:pt x="155" y="819"/>
                  </a:lnTo>
                  <a:lnTo>
                    <a:pt x="156" y="862"/>
                  </a:lnTo>
                  <a:lnTo>
                    <a:pt x="158" y="907"/>
                  </a:lnTo>
                  <a:lnTo>
                    <a:pt x="158" y="954"/>
                  </a:lnTo>
                  <a:lnTo>
                    <a:pt x="158" y="1002"/>
                  </a:lnTo>
                  <a:lnTo>
                    <a:pt x="158" y="1052"/>
                  </a:lnTo>
                  <a:lnTo>
                    <a:pt x="158" y="1102"/>
                  </a:lnTo>
                  <a:lnTo>
                    <a:pt x="156" y="1153"/>
                  </a:lnTo>
                  <a:lnTo>
                    <a:pt x="156" y="1202"/>
                  </a:lnTo>
                  <a:lnTo>
                    <a:pt x="158" y="1247"/>
                  </a:lnTo>
                  <a:lnTo>
                    <a:pt x="162" y="1286"/>
                  </a:lnTo>
                  <a:lnTo>
                    <a:pt x="170" y="1319"/>
                  </a:lnTo>
                  <a:lnTo>
                    <a:pt x="181" y="1343"/>
                  </a:lnTo>
                  <a:lnTo>
                    <a:pt x="195" y="1361"/>
                  </a:lnTo>
                  <a:lnTo>
                    <a:pt x="212" y="1373"/>
                  </a:lnTo>
                  <a:lnTo>
                    <a:pt x="232" y="1380"/>
                  </a:lnTo>
                  <a:lnTo>
                    <a:pt x="253" y="1385"/>
                  </a:lnTo>
                  <a:lnTo>
                    <a:pt x="276" y="1388"/>
                  </a:lnTo>
                  <a:lnTo>
                    <a:pt x="299" y="1390"/>
                  </a:lnTo>
                  <a:lnTo>
                    <a:pt x="323" y="1391"/>
                  </a:lnTo>
                  <a:lnTo>
                    <a:pt x="348" y="1392"/>
                  </a:lnTo>
                  <a:lnTo>
                    <a:pt x="373" y="1393"/>
                  </a:lnTo>
                  <a:lnTo>
                    <a:pt x="398" y="1393"/>
                  </a:lnTo>
                  <a:lnTo>
                    <a:pt x="425" y="1393"/>
                  </a:lnTo>
                  <a:lnTo>
                    <a:pt x="451" y="1394"/>
                  </a:lnTo>
                  <a:lnTo>
                    <a:pt x="477" y="1394"/>
                  </a:lnTo>
                  <a:lnTo>
                    <a:pt x="504" y="1394"/>
                  </a:lnTo>
                  <a:lnTo>
                    <a:pt x="1267" y="13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65" name="Freeform 139"/>
            <p:cNvSpPr>
              <a:spLocks/>
            </p:cNvSpPr>
            <p:nvPr/>
          </p:nvSpPr>
          <p:spPr bwMode="auto">
            <a:xfrm>
              <a:off x="750" y="1761"/>
              <a:ext cx="542" cy="1395"/>
            </a:xfrm>
            <a:custGeom>
              <a:avLst/>
              <a:gdLst>
                <a:gd name="T0" fmla="*/ 539 w 542"/>
                <a:gd name="T1" fmla="*/ 0 h 1395"/>
                <a:gd name="T2" fmla="*/ 538 w 542"/>
                <a:gd name="T3" fmla="*/ 3 h 1395"/>
                <a:gd name="T4" fmla="*/ 536 w 542"/>
                <a:gd name="T5" fmla="*/ 4 h 1395"/>
                <a:gd name="T6" fmla="*/ 534 w 542"/>
                <a:gd name="T7" fmla="*/ 6 h 1395"/>
                <a:gd name="T8" fmla="*/ 533 w 542"/>
                <a:gd name="T9" fmla="*/ 8 h 1395"/>
                <a:gd name="T10" fmla="*/ 530 w 542"/>
                <a:gd name="T11" fmla="*/ 9 h 1395"/>
                <a:gd name="T12" fmla="*/ 528 w 542"/>
                <a:gd name="T13" fmla="*/ 11 h 1395"/>
                <a:gd name="T14" fmla="*/ 525 w 542"/>
                <a:gd name="T15" fmla="*/ 13 h 1395"/>
                <a:gd name="T16" fmla="*/ 522 w 542"/>
                <a:gd name="T17" fmla="*/ 15 h 1395"/>
                <a:gd name="T18" fmla="*/ 519 w 542"/>
                <a:gd name="T19" fmla="*/ 16 h 1395"/>
                <a:gd name="T20" fmla="*/ 517 w 542"/>
                <a:gd name="T21" fmla="*/ 19 h 1395"/>
                <a:gd name="T22" fmla="*/ 513 w 542"/>
                <a:gd name="T23" fmla="*/ 21 h 1395"/>
                <a:gd name="T24" fmla="*/ 510 w 542"/>
                <a:gd name="T25" fmla="*/ 23 h 1395"/>
                <a:gd name="T26" fmla="*/ 506 w 542"/>
                <a:gd name="T27" fmla="*/ 26 h 1395"/>
                <a:gd name="T28" fmla="*/ 502 w 542"/>
                <a:gd name="T29" fmla="*/ 28 h 1395"/>
                <a:gd name="T30" fmla="*/ 496 w 542"/>
                <a:gd name="T31" fmla="*/ 31 h 1395"/>
                <a:gd name="T32" fmla="*/ 490 w 542"/>
                <a:gd name="T33" fmla="*/ 35 h 1395"/>
                <a:gd name="T34" fmla="*/ 483 w 542"/>
                <a:gd name="T35" fmla="*/ 39 h 1395"/>
                <a:gd name="T36" fmla="*/ 476 w 542"/>
                <a:gd name="T37" fmla="*/ 42 h 1395"/>
                <a:gd name="T38" fmla="*/ 467 w 542"/>
                <a:gd name="T39" fmla="*/ 47 h 1395"/>
                <a:gd name="T40" fmla="*/ 458 w 542"/>
                <a:gd name="T41" fmla="*/ 52 h 1395"/>
                <a:gd name="T42" fmla="*/ 446 w 542"/>
                <a:gd name="T43" fmla="*/ 56 h 1395"/>
                <a:gd name="T44" fmla="*/ 434 w 542"/>
                <a:gd name="T45" fmla="*/ 63 h 1395"/>
                <a:gd name="T46" fmla="*/ 420 w 542"/>
                <a:gd name="T47" fmla="*/ 68 h 1395"/>
                <a:gd name="T48" fmla="*/ 405 w 542"/>
                <a:gd name="T49" fmla="*/ 74 h 1395"/>
                <a:gd name="T50" fmla="*/ 389 w 542"/>
                <a:gd name="T51" fmla="*/ 82 h 1395"/>
                <a:gd name="T52" fmla="*/ 369 w 542"/>
                <a:gd name="T53" fmla="*/ 91 h 1395"/>
                <a:gd name="T54" fmla="*/ 349 w 542"/>
                <a:gd name="T55" fmla="*/ 99 h 1395"/>
                <a:gd name="T56" fmla="*/ 328 w 542"/>
                <a:gd name="T57" fmla="*/ 107 h 1395"/>
                <a:gd name="T58" fmla="*/ 305 w 542"/>
                <a:gd name="T59" fmla="*/ 116 h 1395"/>
                <a:gd name="T60" fmla="*/ 281 w 542"/>
                <a:gd name="T61" fmla="*/ 126 h 1395"/>
                <a:gd name="T62" fmla="*/ 255 w 542"/>
                <a:gd name="T63" fmla="*/ 136 h 1395"/>
                <a:gd name="T64" fmla="*/ 230 w 542"/>
                <a:gd name="T65" fmla="*/ 145 h 1395"/>
                <a:gd name="T66" fmla="*/ 204 w 542"/>
                <a:gd name="T67" fmla="*/ 155 h 1395"/>
                <a:gd name="T68" fmla="*/ 179 w 542"/>
                <a:gd name="T69" fmla="*/ 165 h 1395"/>
                <a:gd name="T70" fmla="*/ 155 w 542"/>
                <a:gd name="T71" fmla="*/ 174 h 1395"/>
                <a:gd name="T72" fmla="*/ 132 w 542"/>
                <a:gd name="T73" fmla="*/ 183 h 1395"/>
                <a:gd name="T74" fmla="*/ 111 w 542"/>
                <a:gd name="T75" fmla="*/ 192 h 1395"/>
                <a:gd name="T76" fmla="*/ 93 w 542"/>
                <a:gd name="T77" fmla="*/ 200 h 1395"/>
                <a:gd name="T78" fmla="*/ 77 w 542"/>
                <a:gd name="T79" fmla="*/ 208 h 1395"/>
                <a:gd name="T80" fmla="*/ 63 w 542"/>
                <a:gd name="T81" fmla="*/ 215 h 1395"/>
                <a:gd name="T82" fmla="*/ 50 w 542"/>
                <a:gd name="T83" fmla="*/ 222 h 1395"/>
                <a:gd name="T84" fmla="*/ 41 w 542"/>
                <a:gd name="T85" fmla="*/ 230 h 1395"/>
                <a:gd name="T86" fmla="*/ 32 w 542"/>
                <a:gd name="T87" fmla="*/ 237 h 1395"/>
                <a:gd name="T88" fmla="*/ 26 w 542"/>
                <a:gd name="T89" fmla="*/ 245 h 1395"/>
                <a:gd name="T90" fmla="*/ 19 w 542"/>
                <a:gd name="T91" fmla="*/ 253 h 1395"/>
                <a:gd name="T92" fmla="*/ 16 w 542"/>
                <a:gd name="T93" fmla="*/ 262 h 1395"/>
                <a:gd name="T94" fmla="*/ 12 w 542"/>
                <a:gd name="T95" fmla="*/ 273 h 1395"/>
                <a:gd name="T96" fmla="*/ 10 w 542"/>
                <a:gd name="T97" fmla="*/ 285 h 1395"/>
                <a:gd name="T98" fmla="*/ 7 w 542"/>
                <a:gd name="T99" fmla="*/ 300 h 1395"/>
                <a:gd name="T100" fmla="*/ 5 w 542"/>
                <a:gd name="T101" fmla="*/ 318 h 1395"/>
                <a:gd name="T102" fmla="*/ 5 w 542"/>
                <a:gd name="T103" fmla="*/ 339 h 1395"/>
                <a:gd name="T104" fmla="*/ 3 w 542"/>
                <a:gd name="T105" fmla="*/ 365 h 13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1395"/>
                <a:gd name="T161" fmla="*/ 542 w 542"/>
                <a:gd name="T162" fmla="*/ 1395 h 139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1395">
                  <a:moveTo>
                    <a:pt x="541" y="0"/>
                  </a:moveTo>
                  <a:lnTo>
                    <a:pt x="541" y="0"/>
                  </a:lnTo>
                  <a:lnTo>
                    <a:pt x="539" y="0"/>
                  </a:lnTo>
                  <a:lnTo>
                    <a:pt x="539" y="1"/>
                  </a:lnTo>
                  <a:lnTo>
                    <a:pt x="539" y="2"/>
                  </a:lnTo>
                  <a:lnTo>
                    <a:pt x="538" y="2"/>
                  </a:lnTo>
                  <a:lnTo>
                    <a:pt x="538" y="3"/>
                  </a:lnTo>
                  <a:lnTo>
                    <a:pt x="537" y="3"/>
                  </a:lnTo>
                  <a:lnTo>
                    <a:pt x="536" y="3"/>
                  </a:lnTo>
                  <a:lnTo>
                    <a:pt x="536" y="4"/>
                  </a:lnTo>
                  <a:lnTo>
                    <a:pt x="535" y="4"/>
                  </a:lnTo>
                  <a:lnTo>
                    <a:pt x="535" y="5"/>
                  </a:lnTo>
                  <a:lnTo>
                    <a:pt x="534" y="5"/>
                  </a:lnTo>
                  <a:lnTo>
                    <a:pt x="534" y="6"/>
                  </a:lnTo>
                  <a:lnTo>
                    <a:pt x="533" y="6"/>
                  </a:lnTo>
                  <a:lnTo>
                    <a:pt x="533" y="8"/>
                  </a:lnTo>
                  <a:lnTo>
                    <a:pt x="532" y="8"/>
                  </a:lnTo>
                  <a:lnTo>
                    <a:pt x="531" y="8"/>
                  </a:lnTo>
                  <a:lnTo>
                    <a:pt x="530" y="9"/>
                  </a:lnTo>
                  <a:lnTo>
                    <a:pt x="530" y="10"/>
                  </a:lnTo>
                  <a:lnTo>
                    <a:pt x="528" y="10"/>
                  </a:lnTo>
                  <a:lnTo>
                    <a:pt x="528" y="11"/>
                  </a:lnTo>
                  <a:lnTo>
                    <a:pt x="527" y="11"/>
                  </a:lnTo>
                  <a:lnTo>
                    <a:pt x="526" y="13"/>
                  </a:lnTo>
                  <a:lnTo>
                    <a:pt x="525" y="13"/>
                  </a:lnTo>
                  <a:lnTo>
                    <a:pt x="524" y="13"/>
                  </a:lnTo>
                  <a:lnTo>
                    <a:pt x="524" y="14"/>
                  </a:lnTo>
                  <a:lnTo>
                    <a:pt x="522" y="15"/>
                  </a:lnTo>
                  <a:lnTo>
                    <a:pt x="522" y="16"/>
                  </a:lnTo>
                  <a:lnTo>
                    <a:pt x="521" y="16"/>
                  </a:lnTo>
                  <a:lnTo>
                    <a:pt x="520" y="16"/>
                  </a:lnTo>
                  <a:lnTo>
                    <a:pt x="519" y="16"/>
                  </a:lnTo>
                  <a:lnTo>
                    <a:pt x="519" y="17"/>
                  </a:lnTo>
                  <a:lnTo>
                    <a:pt x="519" y="18"/>
                  </a:lnTo>
                  <a:lnTo>
                    <a:pt x="518" y="18"/>
                  </a:lnTo>
                  <a:lnTo>
                    <a:pt x="517" y="19"/>
                  </a:lnTo>
                  <a:lnTo>
                    <a:pt x="516" y="19"/>
                  </a:lnTo>
                  <a:lnTo>
                    <a:pt x="515" y="20"/>
                  </a:lnTo>
                  <a:lnTo>
                    <a:pt x="514" y="21"/>
                  </a:lnTo>
                  <a:lnTo>
                    <a:pt x="513" y="21"/>
                  </a:lnTo>
                  <a:lnTo>
                    <a:pt x="512" y="22"/>
                  </a:lnTo>
                  <a:lnTo>
                    <a:pt x="511" y="22"/>
                  </a:lnTo>
                  <a:lnTo>
                    <a:pt x="510" y="23"/>
                  </a:lnTo>
                  <a:lnTo>
                    <a:pt x="510" y="24"/>
                  </a:lnTo>
                  <a:lnTo>
                    <a:pt x="508" y="24"/>
                  </a:lnTo>
                  <a:lnTo>
                    <a:pt x="507" y="25"/>
                  </a:lnTo>
                  <a:lnTo>
                    <a:pt x="506" y="26"/>
                  </a:lnTo>
                  <a:lnTo>
                    <a:pt x="505" y="26"/>
                  </a:lnTo>
                  <a:lnTo>
                    <a:pt x="504" y="27"/>
                  </a:lnTo>
                  <a:lnTo>
                    <a:pt x="503" y="27"/>
                  </a:lnTo>
                  <a:lnTo>
                    <a:pt x="502" y="28"/>
                  </a:lnTo>
                  <a:lnTo>
                    <a:pt x="500" y="29"/>
                  </a:lnTo>
                  <a:lnTo>
                    <a:pt x="499" y="30"/>
                  </a:lnTo>
                  <a:lnTo>
                    <a:pt x="497" y="30"/>
                  </a:lnTo>
                  <a:lnTo>
                    <a:pt x="496" y="31"/>
                  </a:lnTo>
                  <a:lnTo>
                    <a:pt x="495" y="32"/>
                  </a:lnTo>
                  <a:lnTo>
                    <a:pt x="494" y="33"/>
                  </a:lnTo>
                  <a:lnTo>
                    <a:pt x="492" y="34"/>
                  </a:lnTo>
                  <a:lnTo>
                    <a:pt x="490" y="35"/>
                  </a:lnTo>
                  <a:lnTo>
                    <a:pt x="488" y="35"/>
                  </a:lnTo>
                  <a:lnTo>
                    <a:pt x="487" y="36"/>
                  </a:lnTo>
                  <a:lnTo>
                    <a:pt x="485" y="37"/>
                  </a:lnTo>
                  <a:lnTo>
                    <a:pt x="483" y="39"/>
                  </a:lnTo>
                  <a:lnTo>
                    <a:pt x="482" y="39"/>
                  </a:lnTo>
                  <a:lnTo>
                    <a:pt x="480" y="40"/>
                  </a:lnTo>
                  <a:lnTo>
                    <a:pt x="477" y="41"/>
                  </a:lnTo>
                  <a:lnTo>
                    <a:pt x="476" y="42"/>
                  </a:lnTo>
                  <a:lnTo>
                    <a:pt x="474" y="43"/>
                  </a:lnTo>
                  <a:lnTo>
                    <a:pt x="472" y="44"/>
                  </a:lnTo>
                  <a:lnTo>
                    <a:pt x="469" y="45"/>
                  </a:lnTo>
                  <a:lnTo>
                    <a:pt x="467" y="47"/>
                  </a:lnTo>
                  <a:lnTo>
                    <a:pt x="465" y="48"/>
                  </a:lnTo>
                  <a:lnTo>
                    <a:pt x="463" y="49"/>
                  </a:lnTo>
                  <a:lnTo>
                    <a:pt x="460" y="50"/>
                  </a:lnTo>
                  <a:lnTo>
                    <a:pt x="458" y="52"/>
                  </a:lnTo>
                  <a:lnTo>
                    <a:pt x="455" y="53"/>
                  </a:lnTo>
                  <a:lnTo>
                    <a:pt x="452" y="54"/>
                  </a:lnTo>
                  <a:lnTo>
                    <a:pt x="449" y="55"/>
                  </a:lnTo>
                  <a:lnTo>
                    <a:pt x="446" y="56"/>
                  </a:lnTo>
                  <a:lnTo>
                    <a:pt x="443" y="58"/>
                  </a:lnTo>
                  <a:lnTo>
                    <a:pt x="440" y="59"/>
                  </a:lnTo>
                  <a:lnTo>
                    <a:pt x="438" y="61"/>
                  </a:lnTo>
                  <a:lnTo>
                    <a:pt x="434" y="63"/>
                  </a:lnTo>
                  <a:lnTo>
                    <a:pt x="431" y="64"/>
                  </a:lnTo>
                  <a:lnTo>
                    <a:pt x="427" y="66"/>
                  </a:lnTo>
                  <a:lnTo>
                    <a:pt x="423" y="66"/>
                  </a:lnTo>
                  <a:lnTo>
                    <a:pt x="420" y="68"/>
                  </a:lnTo>
                  <a:lnTo>
                    <a:pt x="417" y="70"/>
                  </a:lnTo>
                  <a:lnTo>
                    <a:pt x="412" y="71"/>
                  </a:lnTo>
                  <a:lnTo>
                    <a:pt x="409" y="73"/>
                  </a:lnTo>
                  <a:lnTo>
                    <a:pt x="405" y="74"/>
                  </a:lnTo>
                  <a:lnTo>
                    <a:pt x="401" y="77"/>
                  </a:lnTo>
                  <a:lnTo>
                    <a:pt x="397" y="79"/>
                  </a:lnTo>
                  <a:lnTo>
                    <a:pt x="393" y="81"/>
                  </a:lnTo>
                  <a:lnTo>
                    <a:pt x="389" y="82"/>
                  </a:lnTo>
                  <a:lnTo>
                    <a:pt x="384" y="84"/>
                  </a:lnTo>
                  <a:lnTo>
                    <a:pt x="379" y="86"/>
                  </a:lnTo>
                  <a:lnTo>
                    <a:pt x="375" y="88"/>
                  </a:lnTo>
                  <a:lnTo>
                    <a:pt x="369" y="91"/>
                  </a:lnTo>
                  <a:lnTo>
                    <a:pt x="365" y="92"/>
                  </a:lnTo>
                  <a:lnTo>
                    <a:pt x="360" y="94"/>
                  </a:lnTo>
                  <a:lnTo>
                    <a:pt x="354" y="96"/>
                  </a:lnTo>
                  <a:lnTo>
                    <a:pt x="349" y="99"/>
                  </a:lnTo>
                  <a:lnTo>
                    <a:pt x="344" y="100"/>
                  </a:lnTo>
                  <a:lnTo>
                    <a:pt x="339" y="103"/>
                  </a:lnTo>
                  <a:lnTo>
                    <a:pt x="333" y="105"/>
                  </a:lnTo>
                  <a:lnTo>
                    <a:pt x="328" y="107"/>
                  </a:lnTo>
                  <a:lnTo>
                    <a:pt x="322" y="109"/>
                  </a:lnTo>
                  <a:lnTo>
                    <a:pt x="317" y="112"/>
                  </a:lnTo>
                  <a:lnTo>
                    <a:pt x="311" y="114"/>
                  </a:lnTo>
                  <a:lnTo>
                    <a:pt x="305" y="116"/>
                  </a:lnTo>
                  <a:lnTo>
                    <a:pt x="299" y="118"/>
                  </a:lnTo>
                  <a:lnTo>
                    <a:pt x="292" y="121"/>
                  </a:lnTo>
                  <a:lnTo>
                    <a:pt x="286" y="123"/>
                  </a:lnTo>
                  <a:lnTo>
                    <a:pt x="281" y="126"/>
                  </a:lnTo>
                  <a:lnTo>
                    <a:pt x="274" y="128"/>
                  </a:lnTo>
                  <a:lnTo>
                    <a:pt x="268" y="131"/>
                  </a:lnTo>
                  <a:lnTo>
                    <a:pt x="261" y="133"/>
                  </a:lnTo>
                  <a:lnTo>
                    <a:pt x="255" y="136"/>
                  </a:lnTo>
                  <a:lnTo>
                    <a:pt x="249" y="138"/>
                  </a:lnTo>
                  <a:lnTo>
                    <a:pt x="243" y="140"/>
                  </a:lnTo>
                  <a:lnTo>
                    <a:pt x="236" y="143"/>
                  </a:lnTo>
                  <a:lnTo>
                    <a:pt x="230" y="145"/>
                  </a:lnTo>
                  <a:lnTo>
                    <a:pt x="223" y="148"/>
                  </a:lnTo>
                  <a:lnTo>
                    <a:pt x="216" y="150"/>
                  </a:lnTo>
                  <a:lnTo>
                    <a:pt x="210" y="152"/>
                  </a:lnTo>
                  <a:lnTo>
                    <a:pt x="204" y="155"/>
                  </a:lnTo>
                  <a:lnTo>
                    <a:pt x="198" y="157"/>
                  </a:lnTo>
                  <a:lnTo>
                    <a:pt x="192" y="160"/>
                  </a:lnTo>
                  <a:lnTo>
                    <a:pt x="185" y="162"/>
                  </a:lnTo>
                  <a:lnTo>
                    <a:pt x="179" y="165"/>
                  </a:lnTo>
                  <a:lnTo>
                    <a:pt x="173" y="167"/>
                  </a:lnTo>
                  <a:lnTo>
                    <a:pt x="167" y="169"/>
                  </a:lnTo>
                  <a:lnTo>
                    <a:pt x="161" y="172"/>
                  </a:lnTo>
                  <a:lnTo>
                    <a:pt x="155" y="174"/>
                  </a:lnTo>
                  <a:lnTo>
                    <a:pt x="149" y="177"/>
                  </a:lnTo>
                  <a:lnTo>
                    <a:pt x="143" y="179"/>
                  </a:lnTo>
                  <a:lnTo>
                    <a:pt x="137" y="182"/>
                  </a:lnTo>
                  <a:lnTo>
                    <a:pt x="132" y="183"/>
                  </a:lnTo>
                  <a:lnTo>
                    <a:pt x="126" y="185"/>
                  </a:lnTo>
                  <a:lnTo>
                    <a:pt x="122" y="188"/>
                  </a:lnTo>
                  <a:lnTo>
                    <a:pt x="117" y="190"/>
                  </a:lnTo>
                  <a:lnTo>
                    <a:pt x="111" y="192"/>
                  </a:lnTo>
                  <a:lnTo>
                    <a:pt x="106" y="194"/>
                  </a:lnTo>
                  <a:lnTo>
                    <a:pt x="102" y="196"/>
                  </a:lnTo>
                  <a:lnTo>
                    <a:pt x="97" y="198"/>
                  </a:lnTo>
                  <a:lnTo>
                    <a:pt x="93" y="200"/>
                  </a:lnTo>
                  <a:lnTo>
                    <a:pt x="88" y="202"/>
                  </a:lnTo>
                  <a:lnTo>
                    <a:pt x="84" y="204"/>
                  </a:lnTo>
                  <a:lnTo>
                    <a:pt x="81" y="206"/>
                  </a:lnTo>
                  <a:lnTo>
                    <a:pt x="77" y="208"/>
                  </a:lnTo>
                  <a:lnTo>
                    <a:pt x="72" y="210"/>
                  </a:lnTo>
                  <a:lnTo>
                    <a:pt x="69" y="212"/>
                  </a:lnTo>
                  <a:lnTo>
                    <a:pt x="66" y="213"/>
                  </a:lnTo>
                  <a:lnTo>
                    <a:pt x="63" y="215"/>
                  </a:lnTo>
                  <a:lnTo>
                    <a:pt x="59" y="217"/>
                  </a:lnTo>
                  <a:lnTo>
                    <a:pt x="55" y="219"/>
                  </a:lnTo>
                  <a:lnTo>
                    <a:pt x="53" y="221"/>
                  </a:lnTo>
                  <a:lnTo>
                    <a:pt x="50" y="222"/>
                  </a:lnTo>
                  <a:lnTo>
                    <a:pt x="47" y="224"/>
                  </a:lnTo>
                  <a:lnTo>
                    <a:pt x="45" y="226"/>
                  </a:lnTo>
                  <a:lnTo>
                    <a:pt x="42" y="228"/>
                  </a:lnTo>
                  <a:lnTo>
                    <a:pt x="41" y="230"/>
                  </a:lnTo>
                  <a:lnTo>
                    <a:pt x="38" y="232"/>
                  </a:lnTo>
                  <a:lnTo>
                    <a:pt x="36" y="233"/>
                  </a:lnTo>
                  <a:lnTo>
                    <a:pt x="34" y="235"/>
                  </a:lnTo>
                  <a:lnTo>
                    <a:pt x="32" y="237"/>
                  </a:lnTo>
                  <a:lnTo>
                    <a:pt x="30" y="239"/>
                  </a:lnTo>
                  <a:lnTo>
                    <a:pt x="28" y="240"/>
                  </a:lnTo>
                  <a:lnTo>
                    <a:pt x="27" y="243"/>
                  </a:lnTo>
                  <a:lnTo>
                    <a:pt x="26" y="245"/>
                  </a:lnTo>
                  <a:lnTo>
                    <a:pt x="24" y="246"/>
                  </a:lnTo>
                  <a:lnTo>
                    <a:pt x="22" y="248"/>
                  </a:lnTo>
                  <a:lnTo>
                    <a:pt x="21" y="250"/>
                  </a:lnTo>
                  <a:lnTo>
                    <a:pt x="19" y="253"/>
                  </a:lnTo>
                  <a:lnTo>
                    <a:pt x="19" y="255"/>
                  </a:lnTo>
                  <a:lnTo>
                    <a:pt x="18" y="257"/>
                  </a:lnTo>
                  <a:lnTo>
                    <a:pt x="16" y="260"/>
                  </a:lnTo>
                  <a:lnTo>
                    <a:pt x="16" y="262"/>
                  </a:lnTo>
                  <a:lnTo>
                    <a:pt x="15" y="265"/>
                  </a:lnTo>
                  <a:lnTo>
                    <a:pt x="14" y="268"/>
                  </a:lnTo>
                  <a:lnTo>
                    <a:pt x="13" y="270"/>
                  </a:lnTo>
                  <a:lnTo>
                    <a:pt x="12" y="273"/>
                  </a:lnTo>
                  <a:lnTo>
                    <a:pt x="11" y="276"/>
                  </a:lnTo>
                  <a:lnTo>
                    <a:pt x="10" y="278"/>
                  </a:lnTo>
                  <a:lnTo>
                    <a:pt x="10" y="281"/>
                  </a:lnTo>
                  <a:lnTo>
                    <a:pt x="10" y="285"/>
                  </a:lnTo>
                  <a:lnTo>
                    <a:pt x="9" y="288"/>
                  </a:lnTo>
                  <a:lnTo>
                    <a:pt x="8" y="292"/>
                  </a:lnTo>
                  <a:lnTo>
                    <a:pt x="8" y="296"/>
                  </a:lnTo>
                  <a:lnTo>
                    <a:pt x="7" y="300"/>
                  </a:lnTo>
                  <a:lnTo>
                    <a:pt x="7" y="304"/>
                  </a:lnTo>
                  <a:lnTo>
                    <a:pt x="7" y="308"/>
                  </a:lnTo>
                  <a:lnTo>
                    <a:pt x="7" y="313"/>
                  </a:lnTo>
                  <a:lnTo>
                    <a:pt x="5" y="318"/>
                  </a:lnTo>
                  <a:lnTo>
                    <a:pt x="5" y="323"/>
                  </a:lnTo>
                  <a:lnTo>
                    <a:pt x="5" y="328"/>
                  </a:lnTo>
                  <a:lnTo>
                    <a:pt x="5" y="333"/>
                  </a:lnTo>
                  <a:lnTo>
                    <a:pt x="5" y="339"/>
                  </a:lnTo>
                  <a:lnTo>
                    <a:pt x="4" y="344"/>
                  </a:lnTo>
                  <a:lnTo>
                    <a:pt x="4" y="351"/>
                  </a:lnTo>
                  <a:lnTo>
                    <a:pt x="4" y="358"/>
                  </a:lnTo>
                  <a:lnTo>
                    <a:pt x="3" y="365"/>
                  </a:lnTo>
                  <a:lnTo>
                    <a:pt x="0" y="13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66" name="Freeform 140"/>
            <p:cNvSpPr>
              <a:spLocks/>
            </p:cNvSpPr>
            <p:nvPr/>
          </p:nvSpPr>
          <p:spPr bwMode="auto">
            <a:xfrm>
              <a:off x="750" y="1412"/>
              <a:ext cx="542" cy="460"/>
            </a:xfrm>
            <a:custGeom>
              <a:avLst/>
              <a:gdLst>
                <a:gd name="T0" fmla="*/ 539 w 542"/>
                <a:gd name="T1" fmla="*/ 350 h 460"/>
                <a:gd name="T2" fmla="*/ 538 w 542"/>
                <a:gd name="T3" fmla="*/ 352 h 460"/>
                <a:gd name="T4" fmla="*/ 535 w 542"/>
                <a:gd name="T5" fmla="*/ 354 h 460"/>
                <a:gd name="T6" fmla="*/ 533 w 542"/>
                <a:gd name="T7" fmla="*/ 356 h 460"/>
                <a:gd name="T8" fmla="*/ 532 w 542"/>
                <a:gd name="T9" fmla="*/ 357 h 460"/>
                <a:gd name="T10" fmla="*/ 530 w 542"/>
                <a:gd name="T11" fmla="*/ 359 h 460"/>
                <a:gd name="T12" fmla="*/ 527 w 542"/>
                <a:gd name="T13" fmla="*/ 360 h 460"/>
                <a:gd name="T14" fmla="*/ 524 w 542"/>
                <a:gd name="T15" fmla="*/ 362 h 460"/>
                <a:gd name="T16" fmla="*/ 522 w 542"/>
                <a:gd name="T17" fmla="*/ 363 h 460"/>
                <a:gd name="T18" fmla="*/ 519 w 542"/>
                <a:gd name="T19" fmla="*/ 365 h 460"/>
                <a:gd name="T20" fmla="*/ 517 w 542"/>
                <a:gd name="T21" fmla="*/ 366 h 460"/>
                <a:gd name="T22" fmla="*/ 513 w 542"/>
                <a:gd name="T23" fmla="*/ 368 h 460"/>
                <a:gd name="T24" fmla="*/ 510 w 542"/>
                <a:gd name="T25" fmla="*/ 370 h 460"/>
                <a:gd name="T26" fmla="*/ 506 w 542"/>
                <a:gd name="T27" fmla="*/ 372 h 460"/>
                <a:gd name="T28" fmla="*/ 501 w 542"/>
                <a:gd name="T29" fmla="*/ 375 h 460"/>
                <a:gd name="T30" fmla="*/ 495 w 542"/>
                <a:gd name="T31" fmla="*/ 378 h 460"/>
                <a:gd name="T32" fmla="*/ 489 w 542"/>
                <a:gd name="T33" fmla="*/ 380 h 460"/>
                <a:gd name="T34" fmla="*/ 483 w 542"/>
                <a:gd name="T35" fmla="*/ 383 h 460"/>
                <a:gd name="T36" fmla="*/ 474 w 542"/>
                <a:gd name="T37" fmla="*/ 387 h 460"/>
                <a:gd name="T38" fmla="*/ 465 w 542"/>
                <a:gd name="T39" fmla="*/ 390 h 460"/>
                <a:gd name="T40" fmla="*/ 455 w 542"/>
                <a:gd name="T41" fmla="*/ 394 h 460"/>
                <a:gd name="T42" fmla="*/ 443 w 542"/>
                <a:gd name="T43" fmla="*/ 398 h 460"/>
                <a:gd name="T44" fmla="*/ 431 w 542"/>
                <a:gd name="T45" fmla="*/ 403 h 460"/>
                <a:gd name="T46" fmla="*/ 416 w 542"/>
                <a:gd name="T47" fmla="*/ 408 h 460"/>
                <a:gd name="T48" fmla="*/ 400 w 542"/>
                <a:gd name="T49" fmla="*/ 413 h 460"/>
                <a:gd name="T50" fmla="*/ 382 w 542"/>
                <a:gd name="T51" fmla="*/ 419 h 460"/>
                <a:gd name="T52" fmla="*/ 364 w 542"/>
                <a:gd name="T53" fmla="*/ 424 h 460"/>
                <a:gd name="T54" fmla="*/ 342 w 542"/>
                <a:gd name="T55" fmla="*/ 429 h 460"/>
                <a:gd name="T56" fmla="*/ 319 w 542"/>
                <a:gd name="T57" fmla="*/ 436 h 460"/>
                <a:gd name="T58" fmla="*/ 296 w 542"/>
                <a:gd name="T59" fmla="*/ 441 h 460"/>
                <a:gd name="T60" fmla="*/ 270 w 542"/>
                <a:gd name="T61" fmla="*/ 446 h 460"/>
                <a:gd name="T62" fmla="*/ 244 w 542"/>
                <a:gd name="T63" fmla="*/ 451 h 460"/>
                <a:gd name="T64" fmla="*/ 218 w 542"/>
                <a:gd name="T65" fmla="*/ 454 h 460"/>
                <a:gd name="T66" fmla="*/ 192 w 542"/>
                <a:gd name="T67" fmla="*/ 457 h 460"/>
                <a:gd name="T68" fmla="*/ 167 w 542"/>
                <a:gd name="T69" fmla="*/ 459 h 460"/>
                <a:gd name="T70" fmla="*/ 142 w 542"/>
                <a:gd name="T71" fmla="*/ 457 h 460"/>
                <a:gd name="T72" fmla="*/ 120 w 542"/>
                <a:gd name="T73" fmla="*/ 455 h 460"/>
                <a:gd name="T74" fmla="*/ 100 w 542"/>
                <a:gd name="T75" fmla="*/ 451 h 460"/>
                <a:gd name="T76" fmla="*/ 82 w 542"/>
                <a:gd name="T77" fmla="*/ 444 h 460"/>
                <a:gd name="T78" fmla="*/ 66 w 542"/>
                <a:gd name="T79" fmla="*/ 434 h 460"/>
                <a:gd name="T80" fmla="*/ 53 w 542"/>
                <a:gd name="T81" fmla="*/ 421 h 460"/>
                <a:gd name="T82" fmla="*/ 42 w 542"/>
                <a:gd name="T83" fmla="*/ 406 h 460"/>
                <a:gd name="T84" fmla="*/ 33 w 542"/>
                <a:gd name="T85" fmla="*/ 388 h 460"/>
                <a:gd name="T86" fmla="*/ 26 w 542"/>
                <a:gd name="T87" fmla="*/ 366 h 460"/>
                <a:gd name="T88" fmla="*/ 19 w 542"/>
                <a:gd name="T89" fmla="*/ 343 h 460"/>
                <a:gd name="T90" fmla="*/ 15 w 542"/>
                <a:gd name="T91" fmla="*/ 319 h 460"/>
                <a:gd name="T92" fmla="*/ 11 w 542"/>
                <a:gd name="T93" fmla="*/ 292 h 460"/>
                <a:gd name="T94" fmla="*/ 8 w 542"/>
                <a:gd name="T95" fmla="*/ 264 h 460"/>
                <a:gd name="T96" fmla="*/ 7 w 542"/>
                <a:gd name="T97" fmla="*/ 236 h 460"/>
                <a:gd name="T98" fmla="*/ 5 w 542"/>
                <a:gd name="T99" fmla="*/ 209 h 460"/>
                <a:gd name="T100" fmla="*/ 3 w 542"/>
                <a:gd name="T101" fmla="*/ 182 h 460"/>
                <a:gd name="T102" fmla="*/ 0 w 542"/>
                <a:gd name="T103" fmla="*/ 0 h 4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2"/>
                <a:gd name="T157" fmla="*/ 0 h 460"/>
                <a:gd name="T158" fmla="*/ 542 w 542"/>
                <a:gd name="T159" fmla="*/ 460 h 4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2" h="460">
                  <a:moveTo>
                    <a:pt x="541" y="349"/>
                  </a:moveTo>
                  <a:lnTo>
                    <a:pt x="541" y="349"/>
                  </a:lnTo>
                  <a:lnTo>
                    <a:pt x="539" y="349"/>
                  </a:lnTo>
                  <a:lnTo>
                    <a:pt x="539" y="350"/>
                  </a:lnTo>
                  <a:lnTo>
                    <a:pt x="539" y="351"/>
                  </a:lnTo>
                  <a:lnTo>
                    <a:pt x="539" y="352"/>
                  </a:lnTo>
                  <a:lnTo>
                    <a:pt x="538" y="352"/>
                  </a:lnTo>
                  <a:lnTo>
                    <a:pt x="537" y="352"/>
                  </a:lnTo>
                  <a:lnTo>
                    <a:pt x="536" y="353"/>
                  </a:lnTo>
                  <a:lnTo>
                    <a:pt x="535" y="354"/>
                  </a:lnTo>
                  <a:lnTo>
                    <a:pt x="534" y="354"/>
                  </a:lnTo>
                  <a:lnTo>
                    <a:pt x="534" y="355"/>
                  </a:lnTo>
                  <a:lnTo>
                    <a:pt x="533" y="355"/>
                  </a:lnTo>
                  <a:lnTo>
                    <a:pt x="533" y="356"/>
                  </a:lnTo>
                  <a:lnTo>
                    <a:pt x="532" y="356"/>
                  </a:lnTo>
                  <a:lnTo>
                    <a:pt x="532" y="357"/>
                  </a:lnTo>
                  <a:lnTo>
                    <a:pt x="531" y="357"/>
                  </a:lnTo>
                  <a:lnTo>
                    <a:pt x="530" y="358"/>
                  </a:lnTo>
                  <a:lnTo>
                    <a:pt x="530" y="359"/>
                  </a:lnTo>
                  <a:lnTo>
                    <a:pt x="528" y="359"/>
                  </a:lnTo>
                  <a:lnTo>
                    <a:pt x="528" y="360"/>
                  </a:lnTo>
                  <a:lnTo>
                    <a:pt x="527" y="360"/>
                  </a:lnTo>
                  <a:lnTo>
                    <a:pt x="526" y="360"/>
                  </a:lnTo>
                  <a:lnTo>
                    <a:pt x="526" y="361"/>
                  </a:lnTo>
                  <a:lnTo>
                    <a:pt x="525" y="361"/>
                  </a:lnTo>
                  <a:lnTo>
                    <a:pt x="524" y="362"/>
                  </a:lnTo>
                  <a:lnTo>
                    <a:pt x="524" y="363"/>
                  </a:lnTo>
                  <a:lnTo>
                    <a:pt x="522" y="363"/>
                  </a:lnTo>
                  <a:lnTo>
                    <a:pt x="522" y="364"/>
                  </a:lnTo>
                  <a:lnTo>
                    <a:pt x="521" y="364"/>
                  </a:lnTo>
                  <a:lnTo>
                    <a:pt x="520" y="365"/>
                  </a:lnTo>
                  <a:lnTo>
                    <a:pt x="519" y="365"/>
                  </a:lnTo>
                  <a:lnTo>
                    <a:pt x="518" y="366"/>
                  </a:lnTo>
                  <a:lnTo>
                    <a:pt x="517" y="366"/>
                  </a:lnTo>
                  <a:lnTo>
                    <a:pt x="516" y="367"/>
                  </a:lnTo>
                  <a:lnTo>
                    <a:pt x="515" y="367"/>
                  </a:lnTo>
                  <a:lnTo>
                    <a:pt x="514" y="368"/>
                  </a:lnTo>
                  <a:lnTo>
                    <a:pt x="513" y="368"/>
                  </a:lnTo>
                  <a:lnTo>
                    <a:pt x="513" y="369"/>
                  </a:lnTo>
                  <a:lnTo>
                    <a:pt x="512" y="370"/>
                  </a:lnTo>
                  <a:lnTo>
                    <a:pt x="511" y="370"/>
                  </a:lnTo>
                  <a:lnTo>
                    <a:pt x="510" y="370"/>
                  </a:lnTo>
                  <a:lnTo>
                    <a:pt x="508" y="371"/>
                  </a:lnTo>
                  <a:lnTo>
                    <a:pt x="507" y="372"/>
                  </a:lnTo>
                  <a:lnTo>
                    <a:pt x="506" y="372"/>
                  </a:lnTo>
                  <a:lnTo>
                    <a:pt x="504" y="373"/>
                  </a:lnTo>
                  <a:lnTo>
                    <a:pt x="503" y="374"/>
                  </a:lnTo>
                  <a:lnTo>
                    <a:pt x="502" y="375"/>
                  </a:lnTo>
                  <a:lnTo>
                    <a:pt x="501" y="375"/>
                  </a:lnTo>
                  <a:lnTo>
                    <a:pt x="499" y="375"/>
                  </a:lnTo>
                  <a:lnTo>
                    <a:pt x="499" y="376"/>
                  </a:lnTo>
                  <a:lnTo>
                    <a:pt x="497" y="377"/>
                  </a:lnTo>
                  <a:lnTo>
                    <a:pt x="495" y="378"/>
                  </a:lnTo>
                  <a:lnTo>
                    <a:pt x="494" y="378"/>
                  </a:lnTo>
                  <a:lnTo>
                    <a:pt x="493" y="378"/>
                  </a:lnTo>
                  <a:lnTo>
                    <a:pt x="491" y="380"/>
                  </a:lnTo>
                  <a:lnTo>
                    <a:pt x="489" y="380"/>
                  </a:lnTo>
                  <a:lnTo>
                    <a:pt x="488" y="381"/>
                  </a:lnTo>
                  <a:lnTo>
                    <a:pt x="486" y="382"/>
                  </a:lnTo>
                  <a:lnTo>
                    <a:pt x="485" y="383"/>
                  </a:lnTo>
                  <a:lnTo>
                    <a:pt x="483" y="383"/>
                  </a:lnTo>
                  <a:lnTo>
                    <a:pt x="480" y="385"/>
                  </a:lnTo>
                  <a:lnTo>
                    <a:pt x="479" y="385"/>
                  </a:lnTo>
                  <a:lnTo>
                    <a:pt x="476" y="386"/>
                  </a:lnTo>
                  <a:lnTo>
                    <a:pt x="474" y="387"/>
                  </a:lnTo>
                  <a:lnTo>
                    <a:pt x="472" y="388"/>
                  </a:lnTo>
                  <a:lnTo>
                    <a:pt x="470" y="388"/>
                  </a:lnTo>
                  <a:lnTo>
                    <a:pt x="468" y="389"/>
                  </a:lnTo>
                  <a:lnTo>
                    <a:pt x="465" y="390"/>
                  </a:lnTo>
                  <a:lnTo>
                    <a:pt x="463" y="392"/>
                  </a:lnTo>
                  <a:lnTo>
                    <a:pt x="460" y="393"/>
                  </a:lnTo>
                  <a:lnTo>
                    <a:pt x="458" y="393"/>
                  </a:lnTo>
                  <a:lnTo>
                    <a:pt x="455" y="394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7" y="398"/>
                  </a:lnTo>
                  <a:lnTo>
                    <a:pt x="443" y="398"/>
                  </a:lnTo>
                  <a:lnTo>
                    <a:pt x="440" y="400"/>
                  </a:lnTo>
                  <a:lnTo>
                    <a:pt x="438" y="401"/>
                  </a:lnTo>
                  <a:lnTo>
                    <a:pt x="434" y="401"/>
                  </a:lnTo>
                  <a:lnTo>
                    <a:pt x="431" y="403"/>
                  </a:lnTo>
                  <a:lnTo>
                    <a:pt x="427" y="404"/>
                  </a:lnTo>
                  <a:lnTo>
                    <a:pt x="423" y="406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2" y="409"/>
                  </a:lnTo>
                  <a:lnTo>
                    <a:pt x="409" y="411"/>
                  </a:lnTo>
                  <a:lnTo>
                    <a:pt x="404" y="411"/>
                  </a:lnTo>
                  <a:lnTo>
                    <a:pt x="400" y="413"/>
                  </a:lnTo>
                  <a:lnTo>
                    <a:pt x="396" y="415"/>
                  </a:lnTo>
                  <a:lnTo>
                    <a:pt x="392" y="416"/>
                  </a:lnTo>
                  <a:lnTo>
                    <a:pt x="387" y="418"/>
                  </a:lnTo>
                  <a:lnTo>
                    <a:pt x="382" y="419"/>
                  </a:lnTo>
                  <a:lnTo>
                    <a:pt x="378" y="420"/>
                  </a:lnTo>
                  <a:lnTo>
                    <a:pt x="373" y="421"/>
                  </a:lnTo>
                  <a:lnTo>
                    <a:pt x="368" y="423"/>
                  </a:lnTo>
                  <a:lnTo>
                    <a:pt x="364" y="424"/>
                  </a:lnTo>
                  <a:lnTo>
                    <a:pt x="358" y="426"/>
                  </a:lnTo>
                  <a:lnTo>
                    <a:pt x="353" y="427"/>
                  </a:lnTo>
                  <a:lnTo>
                    <a:pt x="348" y="428"/>
                  </a:lnTo>
                  <a:lnTo>
                    <a:pt x="342" y="429"/>
                  </a:lnTo>
                  <a:lnTo>
                    <a:pt x="337" y="431"/>
                  </a:lnTo>
                  <a:lnTo>
                    <a:pt x="331" y="433"/>
                  </a:lnTo>
                  <a:lnTo>
                    <a:pt x="325" y="434"/>
                  </a:lnTo>
                  <a:lnTo>
                    <a:pt x="319" y="436"/>
                  </a:lnTo>
                  <a:lnTo>
                    <a:pt x="313" y="437"/>
                  </a:lnTo>
                  <a:lnTo>
                    <a:pt x="308" y="438"/>
                  </a:lnTo>
                  <a:lnTo>
                    <a:pt x="302" y="439"/>
                  </a:lnTo>
                  <a:lnTo>
                    <a:pt x="296" y="441"/>
                  </a:lnTo>
                  <a:lnTo>
                    <a:pt x="289" y="442"/>
                  </a:lnTo>
                  <a:lnTo>
                    <a:pt x="283" y="444"/>
                  </a:lnTo>
                  <a:lnTo>
                    <a:pt x="277" y="445"/>
                  </a:lnTo>
                  <a:lnTo>
                    <a:pt x="270" y="446"/>
                  </a:lnTo>
                  <a:lnTo>
                    <a:pt x="264" y="448"/>
                  </a:lnTo>
                  <a:lnTo>
                    <a:pt x="257" y="449"/>
                  </a:lnTo>
                  <a:lnTo>
                    <a:pt x="251" y="449"/>
                  </a:lnTo>
                  <a:lnTo>
                    <a:pt x="244" y="451"/>
                  </a:lnTo>
                  <a:lnTo>
                    <a:pt x="238" y="452"/>
                  </a:lnTo>
                  <a:lnTo>
                    <a:pt x="232" y="453"/>
                  </a:lnTo>
                  <a:lnTo>
                    <a:pt x="225" y="454"/>
                  </a:lnTo>
                  <a:lnTo>
                    <a:pt x="218" y="454"/>
                  </a:lnTo>
                  <a:lnTo>
                    <a:pt x="212" y="455"/>
                  </a:lnTo>
                  <a:lnTo>
                    <a:pt x="205" y="456"/>
                  </a:lnTo>
                  <a:lnTo>
                    <a:pt x="198" y="457"/>
                  </a:lnTo>
                  <a:lnTo>
                    <a:pt x="192" y="457"/>
                  </a:lnTo>
                  <a:lnTo>
                    <a:pt x="185" y="457"/>
                  </a:lnTo>
                  <a:lnTo>
                    <a:pt x="179" y="459"/>
                  </a:lnTo>
                  <a:lnTo>
                    <a:pt x="173" y="459"/>
                  </a:lnTo>
                  <a:lnTo>
                    <a:pt x="167" y="459"/>
                  </a:lnTo>
                  <a:lnTo>
                    <a:pt x="161" y="459"/>
                  </a:lnTo>
                  <a:lnTo>
                    <a:pt x="155" y="459"/>
                  </a:lnTo>
                  <a:lnTo>
                    <a:pt x="149" y="459"/>
                  </a:lnTo>
                  <a:lnTo>
                    <a:pt x="142" y="457"/>
                  </a:lnTo>
                  <a:lnTo>
                    <a:pt x="137" y="457"/>
                  </a:lnTo>
                  <a:lnTo>
                    <a:pt x="131" y="457"/>
                  </a:lnTo>
                  <a:lnTo>
                    <a:pt x="126" y="456"/>
                  </a:lnTo>
                  <a:lnTo>
                    <a:pt x="120" y="455"/>
                  </a:lnTo>
                  <a:lnTo>
                    <a:pt x="115" y="454"/>
                  </a:lnTo>
                  <a:lnTo>
                    <a:pt x="110" y="454"/>
                  </a:lnTo>
                  <a:lnTo>
                    <a:pt x="105" y="452"/>
                  </a:lnTo>
                  <a:lnTo>
                    <a:pt x="100" y="451"/>
                  </a:lnTo>
                  <a:lnTo>
                    <a:pt x="95" y="449"/>
                  </a:lnTo>
                  <a:lnTo>
                    <a:pt x="91" y="448"/>
                  </a:lnTo>
                  <a:lnTo>
                    <a:pt x="86" y="445"/>
                  </a:lnTo>
                  <a:lnTo>
                    <a:pt x="82" y="444"/>
                  </a:lnTo>
                  <a:lnTo>
                    <a:pt x="78" y="441"/>
                  </a:lnTo>
                  <a:lnTo>
                    <a:pt x="74" y="439"/>
                  </a:lnTo>
                  <a:lnTo>
                    <a:pt x="70" y="436"/>
                  </a:lnTo>
                  <a:lnTo>
                    <a:pt x="66" y="434"/>
                  </a:lnTo>
                  <a:lnTo>
                    <a:pt x="63" y="431"/>
                  </a:lnTo>
                  <a:lnTo>
                    <a:pt x="60" y="427"/>
                  </a:lnTo>
                  <a:lnTo>
                    <a:pt x="56" y="424"/>
                  </a:lnTo>
                  <a:lnTo>
                    <a:pt x="53" y="421"/>
                  </a:lnTo>
                  <a:lnTo>
                    <a:pt x="50" y="418"/>
                  </a:lnTo>
                  <a:lnTo>
                    <a:pt x="47" y="413"/>
                  </a:lnTo>
                  <a:lnTo>
                    <a:pt x="45" y="410"/>
                  </a:lnTo>
                  <a:lnTo>
                    <a:pt x="42" y="406"/>
                  </a:lnTo>
                  <a:lnTo>
                    <a:pt x="40" y="401"/>
                  </a:lnTo>
                  <a:lnTo>
                    <a:pt x="37" y="396"/>
                  </a:lnTo>
                  <a:lnTo>
                    <a:pt x="35" y="392"/>
                  </a:lnTo>
                  <a:lnTo>
                    <a:pt x="33" y="388"/>
                  </a:lnTo>
                  <a:lnTo>
                    <a:pt x="30" y="383"/>
                  </a:lnTo>
                  <a:lnTo>
                    <a:pt x="29" y="377"/>
                  </a:lnTo>
                  <a:lnTo>
                    <a:pt x="27" y="372"/>
                  </a:lnTo>
                  <a:lnTo>
                    <a:pt x="26" y="366"/>
                  </a:lnTo>
                  <a:lnTo>
                    <a:pt x="24" y="361"/>
                  </a:lnTo>
                  <a:lnTo>
                    <a:pt x="22" y="356"/>
                  </a:lnTo>
                  <a:lnTo>
                    <a:pt x="21" y="350"/>
                  </a:lnTo>
                  <a:lnTo>
                    <a:pt x="19" y="343"/>
                  </a:lnTo>
                  <a:lnTo>
                    <a:pt x="18" y="338"/>
                  </a:lnTo>
                  <a:lnTo>
                    <a:pt x="18" y="332"/>
                  </a:lnTo>
                  <a:lnTo>
                    <a:pt x="16" y="325"/>
                  </a:lnTo>
                  <a:lnTo>
                    <a:pt x="15" y="319"/>
                  </a:lnTo>
                  <a:lnTo>
                    <a:pt x="14" y="312"/>
                  </a:lnTo>
                  <a:lnTo>
                    <a:pt x="13" y="305"/>
                  </a:lnTo>
                  <a:lnTo>
                    <a:pt x="12" y="299"/>
                  </a:lnTo>
                  <a:lnTo>
                    <a:pt x="11" y="292"/>
                  </a:lnTo>
                  <a:lnTo>
                    <a:pt x="10" y="286"/>
                  </a:lnTo>
                  <a:lnTo>
                    <a:pt x="10" y="279"/>
                  </a:lnTo>
                  <a:lnTo>
                    <a:pt x="9" y="272"/>
                  </a:lnTo>
                  <a:lnTo>
                    <a:pt x="8" y="264"/>
                  </a:lnTo>
                  <a:lnTo>
                    <a:pt x="7" y="258"/>
                  </a:lnTo>
                  <a:lnTo>
                    <a:pt x="7" y="251"/>
                  </a:lnTo>
                  <a:lnTo>
                    <a:pt x="7" y="244"/>
                  </a:lnTo>
                  <a:lnTo>
                    <a:pt x="7" y="236"/>
                  </a:lnTo>
                  <a:lnTo>
                    <a:pt x="5" y="230"/>
                  </a:lnTo>
                  <a:lnTo>
                    <a:pt x="5" y="223"/>
                  </a:lnTo>
                  <a:lnTo>
                    <a:pt x="5" y="216"/>
                  </a:lnTo>
                  <a:lnTo>
                    <a:pt x="5" y="209"/>
                  </a:lnTo>
                  <a:lnTo>
                    <a:pt x="4" y="202"/>
                  </a:lnTo>
                  <a:lnTo>
                    <a:pt x="4" y="196"/>
                  </a:lnTo>
                  <a:lnTo>
                    <a:pt x="3" y="189"/>
                  </a:lnTo>
                  <a:lnTo>
                    <a:pt x="3" y="182"/>
                  </a:lnTo>
                  <a:lnTo>
                    <a:pt x="3" y="176"/>
                  </a:lnTo>
                  <a:lnTo>
                    <a:pt x="2" y="169"/>
                  </a:lnTo>
                  <a:lnTo>
                    <a:pt x="2" y="16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67" name="Freeform 141"/>
            <p:cNvSpPr>
              <a:spLocks/>
            </p:cNvSpPr>
            <p:nvPr/>
          </p:nvSpPr>
          <p:spPr bwMode="auto">
            <a:xfrm>
              <a:off x="750" y="1412"/>
              <a:ext cx="543" cy="349"/>
            </a:xfrm>
            <a:custGeom>
              <a:avLst/>
              <a:gdLst>
                <a:gd name="T0" fmla="*/ 541 w 543"/>
                <a:gd name="T1" fmla="*/ 347 h 349"/>
                <a:gd name="T2" fmla="*/ 542 w 543"/>
                <a:gd name="T3" fmla="*/ 345 h 349"/>
                <a:gd name="T4" fmla="*/ 541 w 543"/>
                <a:gd name="T5" fmla="*/ 344 h 349"/>
                <a:gd name="T6" fmla="*/ 540 w 543"/>
                <a:gd name="T7" fmla="*/ 342 h 349"/>
                <a:gd name="T8" fmla="*/ 539 w 543"/>
                <a:gd name="T9" fmla="*/ 340 h 349"/>
                <a:gd name="T10" fmla="*/ 538 w 543"/>
                <a:gd name="T11" fmla="*/ 339 h 349"/>
                <a:gd name="T12" fmla="*/ 537 w 543"/>
                <a:gd name="T13" fmla="*/ 336 h 349"/>
                <a:gd name="T14" fmla="*/ 536 w 543"/>
                <a:gd name="T15" fmla="*/ 335 h 349"/>
                <a:gd name="T16" fmla="*/ 534 w 543"/>
                <a:gd name="T17" fmla="*/ 333 h 349"/>
                <a:gd name="T18" fmla="*/ 533 w 543"/>
                <a:gd name="T19" fmla="*/ 331 h 349"/>
                <a:gd name="T20" fmla="*/ 531 w 543"/>
                <a:gd name="T21" fmla="*/ 330 h 349"/>
                <a:gd name="T22" fmla="*/ 528 w 543"/>
                <a:gd name="T23" fmla="*/ 327 h 349"/>
                <a:gd name="T24" fmla="*/ 525 w 543"/>
                <a:gd name="T25" fmla="*/ 325 h 349"/>
                <a:gd name="T26" fmla="*/ 523 w 543"/>
                <a:gd name="T27" fmla="*/ 324 h 349"/>
                <a:gd name="T28" fmla="*/ 520 w 543"/>
                <a:gd name="T29" fmla="*/ 321 h 349"/>
                <a:gd name="T30" fmla="*/ 517 w 543"/>
                <a:gd name="T31" fmla="*/ 319 h 349"/>
                <a:gd name="T32" fmla="*/ 514 w 543"/>
                <a:gd name="T33" fmla="*/ 317 h 349"/>
                <a:gd name="T34" fmla="*/ 510 w 543"/>
                <a:gd name="T35" fmla="*/ 314 h 349"/>
                <a:gd name="T36" fmla="*/ 505 w 543"/>
                <a:gd name="T37" fmla="*/ 312 h 349"/>
                <a:gd name="T38" fmla="*/ 500 w 543"/>
                <a:gd name="T39" fmla="*/ 308 h 349"/>
                <a:gd name="T40" fmla="*/ 495 w 543"/>
                <a:gd name="T41" fmla="*/ 305 h 349"/>
                <a:gd name="T42" fmla="*/ 488 w 543"/>
                <a:gd name="T43" fmla="*/ 302 h 349"/>
                <a:gd name="T44" fmla="*/ 480 w 543"/>
                <a:gd name="T45" fmla="*/ 297 h 349"/>
                <a:gd name="T46" fmla="*/ 472 w 543"/>
                <a:gd name="T47" fmla="*/ 294 h 349"/>
                <a:gd name="T48" fmla="*/ 463 w 543"/>
                <a:gd name="T49" fmla="*/ 289 h 349"/>
                <a:gd name="T50" fmla="*/ 452 w 543"/>
                <a:gd name="T51" fmla="*/ 284 h 349"/>
                <a:gd name="T52" fmla="*/ 440 w 543"/>
                <a:gd name="T53" fmla="*/ 279 h 349"/>
                <a:gd name="T54" fmla="*/ 428 w 543"/>
                <a:gd name="T55" fmla="*/ 273 h 349"/>
                <a:gd name="T56" fmla="*/ 413 w 543"/>
                <a:gd name="T57" fmla="*/ 266 h 349"/>
                <a:gd name="T58" fmla="*/ 398 w 543"/>
                <a:gd name="T59" fmla="*/ 260 h 349"/>
                <a:gd name="T60" fmla="*/ 381 w 543"/>
                <a:gd name="T61" fmla="*/ 252 h 349"/>
                <a:gd name="T62" fmla="*/ 362 w 543"/>
                <a:gd name="T63" fmla="*/ 245 h 349"/>
                <a:gd name="T64" fmla="*/ 342 w 543"/>
                <a:gd name="T65" fmla="*/ 236 h 349"/>
                <a:gd name="T66" fmla="*/ 321 w 543"/>
                <a:gd name="T67" fmla="*/ 227 h 349"/>
                <a:gd name="T68" fmla="*/ 299 w 543"/>
                <a:gd name="T69" fmla="*/ 218 h 349"/>
                <a:gd name="T70" fmla="*/ 274 w 543"/>
                <a:gd name="T71" fmla="*/ 208 h 349"/>
                <a:gd name="T72" fmla="*/ 250 w 543"/>
                <a:gd name="T73" fmla="*/ 196 h 349"/>
                <a:gd name="T74" fmla="*/ 225 w 543"/>
                <a:gd name="T75" fmla="*/ 185 h 349"/>
                <a:gd name="T76" fmla="*/ 200 w 543"/>
                <a:gd name="T77" fmla="*/ 173 h 349"/>
                <a:gd name="T78" fmla="*/ 176 w 543"/>
                <a:gd name="T79" fmla="*/ 160 h 349"/>
                <a:gd name="T80" fmla="*/ 153 w 543"/>
                <a:gd name="T81" fmla="*/ 147 h 349"/>
                <a:gd name="T82" fmla="*/ 130 w 543"/>
                <a:gd name="T83" fmla="*/ 135 h 349"/>
                <a:gd name="T84" fmla="*/ 109 w 543"/>
                <a:gd name="T85" fmla="*/ 122 h 349"/>
                <a:gd name="T86" fmla="*/ 91 w 543"/>
                <a:gd name="T87" fmla="*/ 110 h 349"/>
                <a:gd name="T88" fmla="*/ 74 w 543"/>
                <a:gd name="T89" fmla="*/ 97 h 349"/>
                <a:gd name="T90" fmla="*/ 60 w 543"/>
                <a:gd name="T91" fmla="*/ 86 h 349"/>
                <a:gd name="T92" fmla="*/ 47 w 543"/>
                <a:gd name="T93" fmla="*/ 75 h 349"/>
                <a:gd name="T94" fmla="*/ 37 w 543"/>
                <a:gd name="T95" fmla="*/ 65 h 349"/>
                <a:gd name="T96" fmla="*/ 29 w 543"/>
                <a:gd name="T97" fmla="*/ 56 h 349"/>
                <a:gd name="T98" fmla="*/ 23 w 543"/>
                <a:gd name="T99" fmla="*/ 48 h 349"/>
                <a:gd name="T100" fmla="*/ 18 w 543"/>
                <a:gd name="T101" fmla="*/ 42 h 349"/>
                <a:gd name="T102" fmla="*/ 13 w 543"/>
                <a:gd name="T103" fmla="*/ 35 h 349"/>
                <a:gd name="T104" fmla="*/ 10 w 543"/>
                <a:gd name="T105" fmla="*/ 30 h 349"/>
                <a:gd name="T106" fmla="*/ 8 w 543"/>
                <a:gd name="T107" fmla="*/ 25 h 349"/>
                <a:gd name="T108" fmla="*/ 5 w 543"/>
                <a:gd name="T109" fmla="*/ 21 h 349"/>
                <a:gd name="T110" fmla="*/ 4 w 543"/>
                <a:gd name="T111" fmla="*/ 17 h 349"/>
                <a:gd name="T112" fmla="*/ 3 w 543"/>
                <a:gd name="T113" fmla="*/ 14 h 349"/>
                <a:gd name="T114" fmla="*/ 2 w 543"/>
                <a:gd name="T115" fmla="*/ 12 h 3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3"/>
                <a:gd name="T175" fmla="*/ 0 h 349"/>
                <a:gd name="T176" fmla="*/ 543 w 543"/>
                <a:gd name="T177" fmla="*/ 349 h 34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3" h="349">
                  <a:moveTo>
                    <a:pt x="541" y="348"/>
                  </a:moveTo>
                  <a:lnTo>
                    <a:pt x="541" y="348"/>
                  </a:lnTo>
                  <a:lnTo>
                    <a:pt x="541" y="347"/>
                  </a:lnTo>
                  <a:lnTo>
                    <a:pt x="542" y="347"/>
                  </a:lnTo>
                  <a:lnTo>
                    <a:pt x="542" y="346"/>
                  </a:lnTo>
                  <a:lnTo>
                    <a:pt x="542" y="345"/>
                  </a:lnTo>
                  <a:lnTo>
                    <a:pt x="541" y="345"/>
                  </a:lnTo>
                  <a:lnTo>
                    <a:pt x="541" y="344"/>
                  </a:lnTo>
                  <a:lnTo>
                    <a:pt x="541" y="343"/>
                  </a:lnTo>
                  <a:lnTo>
                    <a:pt x="541" y="342"/>
                  </a:lnTo>
                  <a:lnTo>
                    <a:pt x="540" y="342"/>
                  </a:lnTo>
                  <a:lnTo>
                    <a:pt x="540" y="341"/>
                  </a:lnTo>
                  <a:lnTo>
                    <a:pt x="540" y="340"/>
                  </a:lnTo>
                  <a:lnTo>
                    <a:pt x="539" y="340"/>
                  </a:lnTo>
                  <a:lnTo>
                    <a:pt x="539" y="339"/>
                  </a:lnTo>
                  <a:lnTo>
                    <a:pt x="538" y="339"/>
                  </a:lnTo>
                  <a:lnTo>
                    <a:pt x="538" y="338"/>
                  </a:lnTo>
                  <a:lnTo>
                    <a:pt x="537" y="337"/>
                  </a:lnTo>
                  <a:lnTo>
                    <a:pt x="537" y="336"/>
                  </a:lnTo>
                  <a:lnTo>
                    <a:pt x="536" y="336"/>
                  </a:lnTo>
                  <a:lnTo>
                    <a:pt x="536" y="335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34" y="333"/>
                  </a:lnTo>
                  <a:lnTo>
                    <a:pt x="534" y="332"/>
                  </a:lnTo>
                  <a:lnTo>
                    <a:pt x="533" y="332"/>
                  </a:lnTo>
                  <a:lnTo>
                    <a:pt x="533" y="331"/>
                  </a:lnTo>
                  <a:lnTo>
                    <a:pt x="532" y="331"/>
                  </a:lnTo>
                  <a:lnTo>
                    <a:pt x="531" y="330"/>
                  </a:lnTo>
                  <a:lnTo>
                    <a:pt x="530" y="329"/>
                  </a:lnTo>
                  <a:lnTo>
                    <a:pt x="529" y="328"/>
                  </a:lnTo>
                  <a:lnTo>
                    <a:pt x="528" y="327"/>
                  </a:lnTo>
                  <a:lnTo>
                    <a:pt x="527" y="326"/>
                  </a:lnTo>
                  <a:lnTo>
                    <a:pt x="526" y="326"/>
                  </a:lnTo>
                  <a:lnTo>
                    <a:pt x="525" y="325"/>
                  </a:lnTo>
                  <a:lnTo>
                    <a:pt x="524" y="324"/>
                  </a:lnTo>
                  <a:lnTo>
                    <a:pt x="523" y="324"/>
                  </a:lnTo>
                  <a:lnTo>
                    <a:pt x="522" y="323"/>
                  </a:lnTo>
                  <a:lnTo>
                    <a:pt x="522" y="322"/>
                  </a:lnTo>
                  <a:lnTo>
                    <a:pt x="520" y="321"/>
                  </a:lnTo>
                  <a:lnTo>
                    <a:pt x="520" y="320"/>
                  </a:lnTo>
                  <a:lnTo>
                    <a:pt x="519" y="320"/>
                  </a:lnTo>
                  <a:lnTo>
                    <a:pt x="517" y="319"/>
                  </a:lnTo>
                  <a:lnTo>
                    <a:pt x="516" y="318"/>
                  </a:lnTo>
                  <a:lnTo>
                    <a:pt x="516" y="317"/>
                  </a:lnTo>
                  <a:lnTo>
                    <a:pt x="514" y="317"/>
                  </a:lnTo>
                  <a:lnTo>
                    <a:pt x="513" y="316"/>
                  </a:lnTo>
                  <a:lnTo>
                    <a:pt x="511" y="315"/>
                  </a:lnTo>
                  <a:lnTo>
                    <a:pt x="510" y="314"/>
                  </a:lnTo>
                  <a:lnTo>
                    <a:pt x="509" y="313"/>
                  </a:lnTo>
                  <a:lnTo>
                    <a:pt x="507" y="312"/>
                  </a:lnTo>
                  <a:lnTo>
                    <a:pt x="505" y="312"/>
                  </a:lnTo>
                  <a:lnTo>
                    <a:pt x="504" y="311"/>
                  </a:lnTo>
                  <a:lnTo>
                    <a:pt x="502" y="309"/>
                  </a:lnTo>
                  <a:lnTo>
                    <a:pt x="500" y="308"/>
                  </a:lnTo>
                  <a:lnTo>
                    <a:pt x="498" y="307"/>
                  </a:lnTo>
                  <a:lnTo>
                    <a:pt x="496" y="306"/>
                  </a:lnTo>
                  <a:lnTo>
                    <a:pt x="495" y="305"/>
                  </a:lnTo>
                  <a:lnTo>
                    <a:pt x="492" y="304"/>
                  </a:lnTo>
                  <a:lnTo>
                    <a:pt x="489" y="302"/>
                  </a:lnTo>
                  <a:lnTo>
                    <a:pt x="488" y="302"/>
                  </a:lnTo>
                  <a:lnTo>
                    <a:pt x="485" y="300"/>
                  </a:lnTo>
                  <a:lnTo>
                    <a:pt x="483" y="299"/>
                  </a:lnTo>
                  <a:lnTo>
                    <a:pt x="480" y="297"/>
                  </a:lnTo>
                  <a:lnTo>
                    <a:pt x="478" y="296"/>
                  </a:lnTo>
                  <a:lnTo>
                    <a:pt x="475" y="295"/>
                  </a:lnTo>
                  <a:lnTo>
                    <a:pt x="472" y="294"/>
                  </a:lnTo>
                  <a:lnTo>
                    <a:pt x="469" y="292"/>
                  </a:lnTo>
                  <a:lnTo>
                    <a:pt x="466" y="290"/>
                  </a:lnTo>
                  <a:lnTo>
                    <a:pt x="463" y="289"/>
                  </a:lnTo>
                  <a:lnTo>
                    <a:pt x="460" y="287"/>
                  </a:lnTo>
                  <a:lnTo>
                    <a:pt x="455" y="286"/>
                  </a:lnTo>
                  <a:lnTo>
                    <a:pt x="452" y="284"/>
                  </a:lnTo>
                  <a:lnTo>
                    <a:pt x="449" y="282"/>
                  </a:lnTo>
                  <a:lnTo>
                    <a:pt x="444" y="281"/>
                  </a:lnTo>
                  <a:lnTo>
                    <a:pt x="440" y="279"/>
                  </a:lnTo>
                  <a:lnTo>
                    <a:pt x="436" y="276"/>
                  </a:lnTo>
                  <a:lnTo>
                    <a:pt x="432" y="274"/>
                  </a:lnTo>
                  <a:lnTo>
                    <a:pt x="428" y="273"/>
                  </a:lnTo>
                  <a:lnTo>
                    <a:pt x="423" y="271"/>
                  </a:lnTo>
                  <a:lnTo>
                    <a:pt x="419" y="269"/>
                  </a:lnTo>
                  <a:lnTo>
                    <a:pt x="413" y="266"/>
                  </a:lnTo>
                  <a:lnTo>
                    <a:pt x="409" y="264"/>
                  </a:lnTo>
                  <a:lnTo>
                    <a:pt x="403" y="262"/>
                  </a:lnTo>
                  <a:lnTo>
                    <a:pt x="398" y="260"/>
                  </a:lnTo>
                  <a:lnTo>
                    <a:pt x="392" y="257"/>
                  </a:lnTo>
                  <a:lnTo>
                    <a:pt x="386" y="255"/>
                  </a:lnTo>
                  <a:lnTo>
                    <a:pt x="381" y="252"/>
                  </a:lnTo>
                  <a:lnTo>
                    <a:pt x="375" y="250"/>
                  </a:lnTo>
                  <a:lnTo>
                    <a:pt x="368" y="248"/>
                  </a:lnTo>
                  <a:lnTo>
                    <a:pt x="362" y="245"/>
                  </a:lnTo>
                  <a:lnTo>
                    <a:pt x="355" y="242"/>
                  </a:lnTo>
                  <a:lnTo>
                    <a:pt x="348" y="239"/>
                  </a:lnTo>
                  <a:lnTo>
                    <a:pt x="342" y="236"/>
                  </a:lnTo>
                  <a:lnTo>
                    <a:pt x="336" y="234"/>
                  </a:lnTo>
                  <a:lnTo>
                    <a:pt x="328" y="230"/>
                  </a:lnTo>
                  <a:lnTo>
                    <a:pt x="321" y="227"/>
                  </a:lnTo>
                  <a:lnTo>
                    <a:pt x="314" y="224"/>
                  </a:lnTo>
                  <a:lnTo>
                    <a:pt x="306" y="221"/>
                  </a:lnTo>
                  <a:lnTo>
                    <a:pt x="299" y="218"/>
                  </a:lnTo>
                  <a:lnTo>
                    <a:pt x="290" y="214"/>
                  </a:lnTo>
                  <a:lnTo>
                    <a:pt x="283" y="211"/>
                  </a:lnTo>
                  <a:lnTo>
                    <a:pt x="274" y="208"/>
                  </a:lnTo>
                  <a:lnTo>
                    <a:pt x="267" y="204"/>
                  </a:lnTo>
                  <a:lnTo>
                    <a:pt x="258" y="200"/>
                  </a:lnTo>
                  <a:lnTo>
                    <a:pt x="250" y="196"/>
                  </a:lnTo>
                  <a:lnTo>
                    <a:pt x="242" y="193"/>
                  </a:lnTo>
                  <a:lnTo>
                    <a:pt x="233" y="188"/>
                  </a:lnTo>
                  <a:lnTo>
                    <a:pt x="225" y="185"/>
                  </a:lnTo>
                  <a:lnTo>
                    <a:pt x="216" y="181"/>
                  </a:lnTo>
                  <a:lnTo>
                    <a:pt x="208" y="177"/>
                  </a:lnTo>
                  <a:lnTo>
                    <a:pt x="200" y="173"/>
                  </a:lnTo>
                  <a:lnTo>
                    <a:pt x="192" y="169"/>
                  </a:lnTo>
                  <a:lnTo>
                    <a:pt x="184" y="165"/>
                  </a:lnTo>
                  <a:lnTo>
                    <a:pt x="176" y="160"/>
                  </a:lnTo>
                  <a:lnTo>
                    <a:pt x="168" y="156"/>
                  </a:lnTo>
                  <a:lnTo>
                    <a:pt x="160" y="152"/>
                  </a:lnTo>
                  <a:lnTo>
                    <a:pt x="153" y="147"/>
                  </a:lnTo>
                  <a:lnTo>
                    <a:pt x="144" y="143"/>
                  </a:lnTo>
                  <a:lnTo>
                    <a:pt x="137" y="139"/>
                  </a:lnTo>
                  <a:lnTo>
                    <a:pt x="130" y="135"/>
                  </a:lnTo>
                  <a:lnTo>
                    <a:pt x="122" y="131"/>
                  </a:lnTo>
                  <a:lnTo>
                    <a:pt x="116" y="126"/>
                  </a:lnTo>
                  <a:lnTo>
                    <a:pt x="109" y="122"/>
                  </a:lnTo>
                  <a:lnTo>
                    <a:pt x="102" y="118"/>
                  </a:lnTo>
                  <a:lnTo>
                    <a:pt x="97" y="114"/>
                  </a:lnTo>
                  <a:lnTo>
                    <a:pt x="91" y="110"/>
                  </a:lnTo>
                  <a:lnTo>
                    <a:pt x="85" y="105"/>
                  </a:lnTo>
                  <a:lnTo>
                    <a:pt x="79" y="102"/>
                  </a:lnTo>
                  <a:lnTo>
                    <a:pt x="74" y="97"/>
                  </a:lnTo>
                  <a:lnTo>
                    <a:pt x="69" y="93"/>
                  </a:lnTo>
                  <a:lnTo>
                    <a:pt x="64" y="90"/>
                  </a:lnTo>
                  <a:lnTo>
                    <a:pt x="60" y="86"/>
                  </a:lnTo>
                  <a:lnTo>
                    <a:pt x="56" y="82"/>
                  </a:lnTo>
                  <a:lnTo>
                    <a:pt x="52" y="79"/>
                  </a:lnTo>
                  <a:lnTo>
                    <a:pt x="47" y="75"/>
                  </a:lnTo>
                  <a:lnTo>
                    <a:pt x="44" y="72"/>
                  </a:lnTo>
                  <a:lnTo>
                    <a:pt x="41" y="69"/>
                  </a:lnTo>
                  <a:lnTo>
                    <a:pt x="37" y="65"/>
                  </a:lnTo>
                  <a:lnTo>
                    <a:pt x="35" y="62"/>
                  </a:lnTo>
                  <a:lnTo>
                    <a:pt x="32" y="60"/>
                  </a:lnTo>
                  <a:lnTo>
                    <a:pt x="29" y="56"/>
                  </a:lnTo>
                  <a:lnTo>
                    <a:pt x="27" y="54"/>
                  </a:lnTo>
                  <a:lnTo>
                    <a:pt x="25" y="52"/>
                  </a:lnTo>
                  <a:lnTo>
                    <a:pt x="23" y="48"/>
                  </a:lnTo>
                  <a:lnTo>
                    <a:pt x="21" y="46"/>
                  </a:lnTo>
                  <a:lnTo>
                    <a:pt x="19" y="44"/>
                  </a:lnTo>
                  <a:lnTo>
                    <a:pt x="18" y="42"/>
                  </a:lnTo>
                  <a:lnTo>
                    <a:pt x="16" y="39"/>
                  </a:lnTo>
                  <a:lnTo>
                    <a:pt x="15" y="37"/>
                  </a:lnTo>
                  <a:lnTo>
                    <a:pt x="13" y="35"/>
                  </a:lnTo>
                  <a:lnTo>
                    <a:pt x="12" y="34"/>
                  </a:lnTo>
                  <a:lnTo>
                    <a:pt x="11" y="32"/>
                  </a:lnTo>
                  <a:lnTo>
                    <a:pt x="10" y="30"/>
                  </a:lnTo>
                  <a:lnTo>
                    <a:pt x="9" y="29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7" y="24"/>
                  </a:lnTo>
                  <a:lnTo>
                    <a:pt x="7" y="22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68" name="Rectangle 142"/>
            <p:cNvSpPr>
              <a:spLocks noChangeArrowheads="1"/>
            </p:cNvSpPr>
            <p:nvPr/>
          </p:nvSpPr>
          <p:spPr bwMode="auto">
            <a:xfrm>
              <a:off x="1273" y="1733"/>
              <a:ext cx="39" cy="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69" name="Line 143"/>
            <p:cNvSpPr>
              <a:spLocks noChangeShapeType="1"/>
            </p:cNvSpPr>
            <p:nvPr/>
          </p:nvSpPr>
          <p:spPr bwMode="auto">
            <a:xfrm flipH="1" flipV="1">
              <a:off x="1273" y="1735"/>
              <a:ext cx="18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70" name="Line 144"/>
            <p:cNvSpPr>
              <a:spLocks noChangeShapeType="1"/>
            </p:cNvSpPr>
            <p:nvPr/>
          </p:nvSpPr>
          <p:spPr bwMode="auto">
            <a:xfrm>
              <a:off x="1291" y="1752"/>
              <a:ext cx="18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71" name="Line 145"/>
            <p:cNvSpPr>
              <a:spLocks noChangeShapeType="1"/>
            </p:cNvSpPr>
            <p:nvPr/>
          </p:nvSpPr>
          <p:spPr bwMode="auto">
            <a:xfrm flipH="1">
              <a:off x="1273" y="1752"/>
              <a:ext cx="18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72" name="Line 146"/>
            <p:cNvSpPr>
              <a:spLocks noChangeShapeType="1"/>
            </p:cNvSpPr>
            <p:nvPr/>
          </p:nvSpPr>
          <p:spPr bwMode="auto">
            <a:xfrm flipV="1">
              <a:off x="1291" y="1735"/>
              <a:ext cx="18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73" name="Line 147"/>
            <p:cNvSpPr>
              <a:spLocks noChangeShapeType="1"/>
            </p:cNvSpPr>
            <p:nvPr/>
          </p:nvSpPr>
          <p:spPr bwMode="auto">
            <a:xfrm flipV="1">
              <a:off x="1291" y="1735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74" name="Line 148"/>
            <p:cNvSpPr>
              <a:spLocks noChangeShapeType="1"/>
            </p:cNvSpPr>
            <p:nvPr/>
          </p:nvSpPr>
          <p:spPr bwMode="auto">
            <a:xfrm>
              <a:off x="1291" y="1755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75" name="Rectangle 149"/>
            <p:cNvSpPr>
              <a:spLocks noChangeArrowheads="1"/>
            </p:cNvSpPr>
            <p:nvPr/>
          </p:nvSpPr>
          <p:spPr bwMode="auto">
            <a:xfrm>
              <a:off x="1401" y="1395"/>
              <a:ext cx="39" cy="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76" name="Line 150"/>
            <p:cNvSpPr>
              <a:spLocks noChangeShapeType="1"/>
            </p:cNvSpPr>
            <p:nvPr/>
          </p:nvSpPr>
          <p:spPr bwMode="auto">
            <a:xfrm flipH="1" flipV="1">
              <a:off x="1403" y="1396"/>
              <a:ext cx="17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77" name="Line 151"/>
            <p:cNvSpPr>
              <a:spLocks noChangeShapeType="1"/>
            </p:cNvSpPr>
            <p:nvPr/>
          </p:nvSpPr>
          <p:spPr bwMode="auto">
            <a:xfrm>
              <a:off x="1420" y="1412"/>
              <a:ext cx="17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78" name="Line 152"/>
            <p:cNvSpPr>
              <a:spLocks noChangeShapeType="1"/>
            </p:cNvSpPr>
            <p:nvPr/>
          </p:nvSpPr>
          <p:spPr bwMode="auto">
            <a:xfrm flipH="1">
              <a:off x="1403" y="1412"/>
              <a:ext cx="17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79" name="Line 153"/>
            <p:cNvSpPr>
              <a:spLocks noChangeShapeType="1"/>
            </p:cNvSpPr>
            <p:nvPr/>
          </p:nvSpPr>
          <p:spPr bwMode="auto">
            <a:xfrm flipV="1">
              <a:off x="1420" y="1396"/>
              <a:ext cx="17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80" name="Line 154"/>
            <p:cNvSpPr>
              <a:spLocks noChangeShapeType="1"/>
            </p:cNvSpPr>
            <p:nvPr/>
          </p:nvSpPr>
          <p:spPr bwMode="auto">
            <a:xfrm flipV="1">
              <a:off x="1420" y="1396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81" name="Line 155"/>
            <p:cNvSpPr>
              <a:spLocks noChangeShapeType="1"/>
            </p:cNvSpPr>
            <p:nvPr/>
          </p:nvSpPr>
          <p:spPr bwMode="auto">
            <a:xfrm>
              <a:off x="1420" y="1412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82" name="Rectangle 156"/>
            <p:cNvSpPr>
              <a:spLocks noChangeArrowheads="1"/>
            </p:cNvSpPr>
            <p:nvPr/>
          </p:nvSpPr>
          <p:spPr bwMode="auto">
            <a:xfrm>
              <a:off x="733" y="1963"/>
              <a:ext cx="38" cy="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83" name="Line 157"/>
            <p:cNvSpPr>
              <a:spLocks noChangeShapeType="1"/>
            </p:cNvSpPr>
            <p:nvPr/>
          </p:nvSpPr>
          <p:spPr bwMode="auto">
            <a:xfrm flipH="1" flipV="1">
              <a:off x="734" y="1964"/>
              <a:ext cx="16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84" name="Line 158"/>
            <p:cNvSpPr>
              <a:spLocks noChangeShapeType="1"/>
            </p:cNvSpPr>
            <p:nvPr/>
          </p:nvSpPr>
          <p:spPr bwMode="auto">
            <a:xfrm>
              <a:off x="750" y="1983"/>
              <a:ext cx="19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85" name="Line 159"/>
            <p:cNvSpPr>
              <a:spLocks noChangeShapeType="1"/>
            </p:cNvSpPr>
            <p:nvPr/>
          </p:nvSpPr>
          <p:spPr bwMode="auto">
            <a:xfrm flipH="1">
              <a:off x="734" y="1983"/>
              <a:ext cx="16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86" name="Line 160"/>
            <p:cNvSpPr>
              <a:spLocks noChangeShapeType="1"/>
            </p:cNvSpPr>
            <p:nvPr/>
          </p:nvSpPr>
          <p:spPr bwMode="auto">
            <a:xfrm flipV="1">
              <a:off x="750" y="1964"/>
              <a:ext cx="19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87" name="Line 161"/>
            <p:cNvSpPr>
              <a:spLocks noChangeShapeType="1"/>
            </p:cNvSpPr>
            <p:nvPr/>
          </p:nvSpPr>
          <p:spPr bwMode="auto">
            <a:xfrm flipV="1">
              <a:off x="750" y="1964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88" name="Line 162"/>
            <p:cNvSpPr>
              <a:spLocks noChangeShapeType="1"/>
            </p:cNvSpPr>
            <p:nvPr/>
          </p:nvSpPr>
          <p:spPr bwMode="auto">
            <a:xfrm>
              <a:off x="750" y="1983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789" name="Rectangle 163"/>
            <p:cNvSpPr>
              <a:spLocks noChangeArrowheads="1"/>
            </p:cNvSpPr>
            <p:nvPr/>
          </p:nvSpPr>
          <p:spPr bwMode="auto">
            <a:xfrm>
              <a:off x="569" y="3102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6790" name="Rectangle 164"/>
            <p:cNvSpPr>
              <a:spLocks noChangeArrowheads="1"/>
            </p:cNvSpPr>
            <p:nvPr/>
          </p:nvSpPr>
          <p:spPr bwMode="auto">
            <a:xfrm>
              <a:off x="521" y="2753"/>
              <a:ext cx="2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0.2</a:t>
              </a:r>
            </a:p>
          </p:txBody>
        </p:sp>
        <p:sp>
          <p:nvSpPr>
            <p:cNvPr id="26791" name="Rectangle 165"/>
            <p:cNvSpPr>
              <a:spLocks noChangeArrowheads="1"/>
            </p:cNvSpPr>
            <p:nvPr/>
          </p:nvSpPr>
          <p:spPr bwMode="auto">
            <a:xfrm>
              <a:off x="521" y="2406"/>
              <a:ext cx="2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0.4</a:t>
              </a:r>
            </a:p>
          </p:txBody>
        </p:sp>
        <p:sp>
          <p:nvSpPr>
            <p:cNvPr id="26792" name="Rectangle 166"/>
            <p:cNvSpPr>
              <a:spLocks noChangeArrowheads="1"/>
            </p:cNvSpPr>
            <p:nvPr/>
          </p:nvSpPr>
          <p:spPr bwMode="auto">
            <a:xfrm>
              <a:off x="521" y="2058"/>
              <a:ext cx="2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0.6</a:t>
              </a:r>
            </a:p>
          </p:txBody>
        </p:sp>
        <p:sp>
          <p:nvSpPr>
            <p:cNvPr id="26793" name="Rectangle 167"/>
            <p:cNvSpPr>
              <a:spLocks noChangeArrowheads="1"/>
            </p:cNvSpPr>
            <p:nvPr/>
          </p:nvSpPr>
          <p:spPr bwMode="auto">
            <a:xfrm>
              <a:off x="520" y="1709"/>
              <a:ext cx="2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0.8</a:t>
              </a:r>
            </a:p>
          </p:txBody>
        </p:sp>
        <p:sp>
          <p:nvSpPr>
            <p:cNvPr id="26794" name="Rectangle 168"/>
            <p:cNvSpPr>
              <a:spLocks noChangeArrowheads="1"/>
            </p:cNvSpPr>
            <p:nvPr/>
          </p:nvSpPr>
          <p:spPr bwMode="auto">
            <a:xfrm>
              <a:off x="569" y="135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6795" name="Rectangle 169"/>
            <p:cNvSpPr>
              <a:spLocks noChangeArrowheads="1"/>
            </p:cNvSpPr>
            <p:nvPr/>
          </p:nvSpPr>
          <p:spPr bwMode="auto">
            <a:xfrm>
              <a:off x="694" y="317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6796" name="Rectangle 170"/>
            <p:cNvSpPr>
              <a:spLocks noChangeArrowheads="1"/>
            </p:cNvSpPr>
            <p:nvPr/>
          </p:nvSpPr>
          <p:spPr bwMode="auto">
            <a:xfrm>
              <a:off x="1031" y="3179"/>
              <a:ext cx="2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0.2</a:t>
              </a:r>
            </a:p>
          </p:txBody>
        </p:sp>
        <p:sp>
          <p:nvSpPr>
            <p:cNvPr id="26797" name="Rectangle 171"/>
            <p:cNvSpPr>
              <a:spLocks noChangeArrowheads="1"/>
            </p:cNvSpPr>
            <p:nvPr/>
          </p:nvSpPr>
          <p:spPr bwMode="auto">
            <a:xfrm>
              <a:off x="1392" y="3179"/>
              <a:ext cx="2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0.4</a:t>
              </a:r>
            </a:p>
          </p:txBody>
        </p:sp>
        <p:sp>
          <p:nvSpPr>
            <p:cNvPr id="26798" name="Rectangle 172"/>
            <p:cNvSpPr>
              <a:spLocks noChangeArrowheads="1"/>
            </p:cNvSpPr>
            <p:nvPr/>
          </p:nvSpPr>
          <p:spPr bwMode="auto">
            <a:xfrm>
              <a:off x="1753" y="3179"/>
              <a:ext cx="2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0.6</a:t>
              </a:r>
            </a:p>
          </p:txBody>
        </p:sp>
        <p:sp>
          <p:nvSpPr>
            <p:cNvPr id="26799" name="Rectangle 173"/>
            <p:cNvSpPr>
              <a:spLocks noChangeArrowheads="1"/>
            </p:cNvSpPr>
            <p:nvPr/>
          </p:nvSpPr>
          <p:spPr bwMode="auto">
            <a:xfrm>
              <a:off x="2113" y="3179"/>
              <a:ext cx="2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0.8</a:t>
              </a:r>
            </a:p>
          </p:txBody>
        </p:sp>
        <p:sp>
          <p:nvSpPr>
            <p:cNvPr id="26800" name="Rectangle 174"/>
            <p:cNvSpPr>
              <a:spLocks noChangeArrowheads="1"/>
            </p:cNvSpPr>
            <p:nvPr/>
          </p:nvSpPr>
          <p:spPr bwMode="auto">
            <a:xfrm>
              <a:off x="2496" y="317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6801" name="Rectangle 175"/>
            <p:cNvSpPr>
              <a:spLocks noChangeArrowheads="1"/>
            </p:cNvSpPr>
            <p:nvPr/>
          </p:nvSpPr>
          <p:spPr bwMode="auto">
            <a:xfrm>
              <a:off x="1512" y="1735"/>
              <a:ext cx="5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(78.23 °C)</a:t>
              </a:r>
            </a:p>
          </p:txBody>
        </p:sp>
        <p:sp>
          <p:nvSpPr>
            <p:cNvPr id="26802" name="Rectangle 176"/>
            <p:cNvSpPr>
              <a:spLocks noChangeArrowheads="1"/>
            </p:cNvSpPr>
            <p:nvPr/>
          </p:nvSpPr>
          <p:spPr bwMode="auto">
            <a:xfrm>
              <a:off x="577" y="1057"/>
              <a:ext cx="6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Isopropanol</a:t>
              </a:r>
            </a:p>
          </p:txBody>
        </p:sp>
        <p:sp>
          <p:nvSpPr>
            <p:cNvPr id="26803" name="Rectangle 177"/>
            <p:cNvSpPr>
              <a:spLocks noChangeArrowheads="1"/>
            </p:cNvSpPr>
            <p:nvPr/>
          </p:nvSpPr>
          <p:spPr bwMode="auto">
            <a:xfrm>
              <a:off x="598" y="1189"/>
              <a:ext cx="5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(82.25 °C)</a:t>
              </a:r>
            </a:p>
          </p:txBody>
        </p:sp>
        <p:sp>
          <p:nvSpPr>
            <p:cNvPr id="26804" name="Rectangle 178"/>
            <p:cNvSpPr>
              <a:spLocks noChangeArrowheads="1"/>
            </p:cNvSpPr>
            <p:nvPr/>
          </p:nvSpPr>
          <p:spPr bwMode="auto">
            <a:xfrm>
              <a:off x="624" y="3311"/>
              <a:ext cx="3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Water</a:t>
              </a:r>
            </a:p>
          </p:txBody>
        </p:sp>
        <p:sp>
          <p:nvSpPr>
            <p:cNvPr id="26805" name="Rectangle 179"/>
            <p:cNvSpPr>
              <a:spLocks noChangeArrowheads="1"/>
            </p:cNvSpPr>
            <p:nvPr/>
          </p:nvSpPr>
          <p:spPr bwMode="auto">
            <a:xfrm>
              <a:off x="558" y="3419"/>
              <a:ext cx="5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(100.0 °C)</a:t>
              </a:r>
            </a:p>
          </p:txBody>
        </p:sp>
        <p:sp>
          <p:nvSpPr>
            <p:cNvPr id="26806" name="Rectangle 180"/>
            <p:cNvSpPr>
              <a:spLocks noChangeArrowheads="1"/>
            </p:cNvSpPr>
            <p:nvPr/>
          </p:nvSpPr>
          <p:spPr bwMode="auto">
            <a:xfrm>
              <a:off x="2287" y="3311"/>
              <a:ext cx="63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Acetic Acid</a:t>
              </a:r>
            </a:p>
          </p:txBody>
        </p:sp>
        <p:sp>
          <p:nvSpPr>
            <p:cNvPr id="26807" name="Rectangle 181"/>
            <p:cNvSpPr>
              <a:spLocks noChangeArrowheads="1"/>
            </p:cNvSpPr>
            <p:nvPr/>
          </p:nvSpPr>
          <p:spPr bwMode="auto">
            <a:xfrm>
              <a:off x="2281" y="3419"/>
              <a:ext cx="6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(117.79 °C)</a:t>
              </a:r>
            </a:p>
          </p:txBody>
        </p:sp>
        <p:sp>
          <p:nvSpPr>
            <p:cNvPr id="26808" name="Rectangle 182"/>
            <p:cNvSpPr>
              <a:spLocks noChangeArrowheads="1"/>
            </p:cNvSpPr>
            <p:nvPr/>
          </p:nvSpPr>
          <p:spPr bwMode="auto">
            <a:xfrm>
              <a:off x="2133" y="1068"/>
              <a:ext cx="92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Isopropyl Acetate</a:t>
              </a:r>
            </a:p>
          </p:txBody>
        </p:sp>
        <p:sp>
          <p:nvSpPr>
            <p:cNvPr id="26809" name="Rectangle 183"/>
            <p:cNvSpPr>
              <a:spLocks noChangeArrowheads="1"/>
            </p:cNvSpPr>
            <p:nvPr/>
          </p:nvSpPr>
          <p:spPr bwMode="auto">
            <a:xfrm>
              <a:off x="2261" y="1199"/>
              <a:ext cx="5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(88.5 °C)</a:t>
              </a:r>
            </a:p>
          </p:txBody>
        </p:sp>
        <p:sp>
          <p:nvSpPr>
            <p:cNvPr id="26810" name="Rectangle 184"/>
            <p:cNvSpPr>
              <a:spLocks noChangeArrowheads="1"/>
            </p:cNvSpPr>
            <p:nvPr/>
          </p:nvSpPr>
          <p:spPr bwMode="auto">
            <a:xfrm>
              <a:off x="1254" y="1195"/>
              <a:ext cx="5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(79.06 °C)</a:t>
              </a:r>
            </a:p>
          </p:txBody>
        </p:sp>
        <p:sp>
          <p:nvSpPr>
            <p:cNvPr id="26811" name="Rectangle 185"/>
            <p:cNvSpPr>
              <a:spLocks noChangeArrowheads="1"/>
            </p:cNvSpPr>
            <p:nvPr/>
          </p:nvSpPr>
          <p:spPr bwMode="auto">
            <a:xfrm>
              <a:off x="216" y="1937"/>
              <a:ext cx="5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(80.12 °C)</a:t>
              </a:r>
            </a:p>
          </p:txBody>
        </p:sp>
        <p:sp>
          <p:nvSpPr>
            <p:cNvPr id="26812" name="Line 186"/>
            <p:cNvSpPr>
              <a:spLocks noChangeShapeType="1"/>
            </p:cNvSpPr>
            <p:nvPr/>
          </p:nvSpPr>
          <p:spPr bwMode="auto">
            <a:xfrm>
              <a:off x="919" y="1568"/>
              <a:ext cx="73" cy="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813" name="Line 187"/>
            <p:cNvSpPr>
              <a:spLocks noChangeShapeType="1"/>
            </p:cNvSpPr>
            <p:nvPr/>
          </p:nvSpPr>
          <p:spPr bwMode="auto">
            <a:xfrm flipH="1">
              <a:off x="1778" y="1678"/>
              <a:ext cx="120" cy="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814" name="Line 188"/>
            <p:cNvSpPr>
              <a:spLocks noChangeShapeType="1"/>
            </p:cNvSpPr>
            <p:nvPr/>
          </p:nvSpPr>
          <p:spPr bwMode="auto">
            <a:xfrm flipV="1">
              <a:off x="969" y="2151"/>
              <a:ext cx="30" cy="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815" name="Line 189"/>
            <p:cNvSpPr>
              <a:spLocks noChangeShapeType="1"/>
            </p:cNvSpPr>
            <p:nvPr/>
          </p:nvSpPr>
          <p:spPr bwMode="auto">
            <a:xfrm flipV="1">
              <a:off x="1136" y="2308"/>
              <a:ext cx="14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816" name="Line 190"/>
            <p:cNvSpPr>
              <a:spLocks noChangeShapeType="1"/>
            </p:cNvSpPr>
            <p:nvPr/>
          </p:nvSpPr>
          <p:spPr bwMode="auto">
            <a:xfrm flipH="1" flipV="1">
              <a:off x="1414" y="2321"/>
              <a:ext cx="10" cy="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817" name="Line 191"/>
            <p:cNvSpPr>
              <a:spLocks noChangeShapeType="1"/>
            </p:cNvSpPr>
            <p:nvPr/>
          </p:nvSpPr>
          <p:spPr bwMode="auto">
            <a:xfrm flipH="1" flipV="1">
              <a:off x="1596" y="2262"/>
              <a:ext cx="27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818" name="Line 192"/>
            <p:cNvSpPr>
              <a:spLocks noChangeShapeType="1"/>
            </p:cNvSpPr>
            <p:nvPr/>
          </p:nvSpPr>
          <p:spPr bwMode="auto">
            <a:xfrm flipH="1" flipV="1">
              <a:off x="1912" y="2036"/>
              <a:ext cx="40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819" name="Line 193"/>
            <p:cNvSpPr>
              <a:spLocks noChangeShapeType="1"/>
            </p:cNvSpPr>
            <p:nvPr/>
          </p:nvSpPr>
          <p:spPr bwMode="auto">
            <a:xfrm flipV="1">
              <a:off x="2552" y="2070"/>
              <a:ext cx="0" cy="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820" name="Line 194"/>
            <p:cNvSpPr>
              <a:spLocks noChangeShapeType="1"/>
            </p:cNvSpPr>
            <p:nvPr/>
          </p:nvSpPr>
          <p:spPr bwMode="auto">
            <a:xfrm>
              <a:off x="859" y="1869"/>
              <a:ext cx="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821" name="Line 195"/>
            <p:cNvSpPr>
              <a:spLocks noChangeShapeType="1"/>
            </p:cNvSpPr>
            <p:nvPr/>
          </p:nvSpPr>
          <p:spPr bwMode="auto">
            <a:xfrm flipV="1">
              <a:off x="852" y="1933"/>
              <a:ext cx="59" cy="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822" name="Line 196"/>
            <p:cNvSpPr>
              <a:spLocks noChangeShapeType="1"/>
            </p:cNvSpPr>
            <p:nvPr/>
          </p:nvSpPr>
          <p:spPr bwMode="auto">
            <a:xfrm flipH="1">
              <a:off x="1862" y="1445"/>
              <a:ext cx="82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823" name="Line 197"/>
            <p:cNvSpPr>
              <a:spLocks noChangeShapeType="1"/>
            </p:cNvSpPr>
            <p:nvPr/>
          </p:nvSpPr>
          <p:spPr bwMode="auto">
            <a:xfrm flipH="1">
              <a:off x="1235" y="3155"/>
              <a:ext cx="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824" name="Line 198"/>
            <p:cNvSpPr>
              <a:spLocks noChangeShapeType="1"/>
            </p:cNvSpPr>
            <p:nvPr/>
          </p:nvSpPr>
          <p:spPr bwMode="auto">
            <a:xfrm>
              <a:off x="1077" y="1434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825" name="Rectangle 199"/>
            <p:cNvSpPr>
              <a:spLocks noChangeArrowheads="1"/>
            </p:cNvSpPr>
            <p:nvPr/>
          </p:nvSpPr>
          <p:spPr bwMode="auto">
            <a:xfrm>
              <a:off x="1561" y="3346"/>
              <a:ext cx="243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b="1" i="1">
                  <a:solidFill>
                    <a:srgbClr val="646464"/>
                  </a:solidFill>
                </a:rPr>
                <a:t>X</a:t>
              </a:r>
              <a:r>
                <a:rPr lang="en-US" sz="1400" b="1" i="1" baseline="-25000">
                  <a:solidFill>
                    <a:srgbClr val="646464"/>
                  </a:solidFill>
                </a:rPr>
                <a:t>A</a:t>
              </a:r>
            </a:p>
          </p:txBody>
        </p:sp>
        <p:sp>
          <p:nvSpPr>
            <p:cNvPr id="26826" name="Rectangle 200"/>
            <p:cNvSpPr>
              <a:spLocks noChangeArrowheads="1"/>
            </p:cNvSpPr>
            <p:nvPr/>
          </p:nvSpPr>
          <p:spPr bwMode="auto">
            <a:xfrm>
              <a:off x="294" y="2217"/>
              <a:ext cx="265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b="1" i="1">
                  <a:solidFill>
                    <a:srgbClr val="646464"/>
                  </a:solidFill>
                </a:rPr>
                <a:t>X</a:t>
              </a:r>
              <a:r>
                <a:rPr lang="en-US" sz="1600" b="1" i="1" baseline="-25000">
                  <a:solidFill>
                    <a:srgbClr val="646464"/>
                  </a:solidFill>
                </a:rPr>
                <a:t>B</a:t>
              </a:r>
            </a:p>
          </p:txBody>
        </p:sp>
        <p:sp>
          <p:nvSpPr>
            <p:cNvPr id="26827" name="Line 201"/>
            <p:cNvSpPr>
              <a:spLocks noChangeShapeType="1"/>
            </p:cNvSpPr>
            <p:nvPr/>
          </p:nvSpPr>
          <p:spPr bwMode="auto">
            <a:xfrm>
              <a:off x="1342" y="1765"/>
              <a:ext cx="183" cy="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828" name="Line 202"/>
            <p:cNvSpPr>
              <a:spLocks noChangeShapeType="1"/>
            </p:cNvSpPr>
            <p:nvPr/>
          </p:nvSpPr>
          <p:spPr bwMode="auto">
            <a:xfrm>
              <a:off x="750" y="2285"/>
              <a:ext cx="0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26829" name="Line 203"/>
            <p:cNvSpPr>
              <a:spLocks noChangeShapeType="1"/>
            </p:cNvSpPr>
            <p:nvPr/>
          </p:nvSpPr>
          <p:spPr bwMode="auto">
            <a:xfrm>
              <a:off x="750" y="1621"/>
              <a:ext cx="0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</p:grpSp>
      <p:sp>
        <p:nvSpPr>
          <p:cNvPr id="26628" name="Rectangle 204"/>
          <p:cNvSpPr>
            <a:spLocks noChangeArrowheads="1"/>
          </p:cNvSpPr>
          <p:nvPr/>
        </p:nvSpPr>
        <p:spPr bwMode="auto">
          <a:xfrm>
            <a:off x="747713" y="1731963"/>
            <a:ext cx="32924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231775" indent="-231775">
              <a:buFontTx/>
              <a:buChar char="•"/>
            </a:pPr>
            <a:r>
              <a:rPr lang="en-US" sz="2000" i="1" dirty="0">
                <a:solidFill>
                  <a:srgbClr val="646464"/>
                </a:solidFill>
              </a:rPr>
              <a:t>  P</a:t>
            </a:r>
            <a:r>
              <a:rPr lang="en-US" sz="2000" dirty="0">
                <a:solidFill>
                  <a:srgbClr val="646464"/>
                </a:solidFill>
              </a:rPr>
              <a:t> = 1 </a:t>
            </a:r>
            <a:r>
              <a:rPr lang="en-US" sz="2000" dirty="0" err="1">
                <a:solidFill>
                  <a:srgbClr val="646464"/>
                </a:solidFill>
              </a:rPr>
              <a:t>atm</a:t>
            </a:r>
            <a:endParaRPr lang="en-US" sz="2000" dirty="0">
              <a:solidFill>
                <a:srgbClr val="646464"/>
              </a:solidFill>
            </a:endParaRPr>
          </a:p>
          <a:p>
            <a:pPr marL="231775" indent="-231775"/>
            <a:endParaRPr lang="en-US" sz="2000" dirty="0">
              <a:solidFill>
                <a:srgbClr val="646464"/>
              </a:solidFill>
            </a:endParaRPr>
          </a:p>
          <a:p>
            <a:pPr marL="231775" indent="-231775">
              <a:buFontTx/>
              <a:buChar char="•"/>
            </a:pPr>
            <a:r>
              <a:rPr lang="en-US" sz="2000" dirty="0">
                <a:solidFill>
                  <a:srgbClr val="646464"/>
                </a:solidFill>
              </a:rPr>
              <a:t>  NRTL &amp; Dimer VLE</a:t>
            </a:r>
          </a:p>
          <a:p>
            <a:pPr marL="231775" indent="-231775"/>
            <a:endParaRPr lang="en-US" sz="2000" dirty="0">
              <a:solidFill>
                <a:srgbClr val="646464"/>
              </a:solidFill>
            </a:endParaRPr>
          </a:p>
          <a:p>
            <a:pPr marL="231775" indent="-231775">
              <a:buFontTx/>
              <a:buChar char="•"/>
            </a:pPr>
            <a:r>
              <a:rPr lang="en-US" sz="2000" dirty="0">
                <a:solidFill>
                  <a:srgbClr val="646464"/>
                </a:solidFill>
              </a:rPr>
              <a:t> UNIFAC estimates for   alcohol/acetate and acetate/acid</a:t>
            </a:r>
          </a:p>
          <a:p>
            <a:pPr marL="231775" indent="-231775"/>
            <a:endParaRPr lang="en-US" sz="2000" dirty="0">
              <a:solidFill>
                <a:srgbClr val="646464"/>
              </a:solidFill>
            </a:endParaRPr>
          </a:p>
          <a:p>
            <a:pPr marL="231775" indent="-231775">
              <a:buFontTx/>
              <a:buChar char="•"/>
            </a:pPr>
            <a:r>
              <a:rPr lang="en-US" sz="2000" dirty="0">
                <a:solidFill>
                  <a:srgbClr val="646464"/>
                </a:solidFill>
              </a:rPr>
              <a:t> </a:t>
            </a:r>
            <a:r>
              <a:rPr lang="en-US" sz="2000" i="1" dirty="0" err="1">
                <a:solidFill>
                  <a:srgbClr val="646464"/>
                </a:solidFill>
              </a:rPr>
              <a:t>K</a:t>
            </a:r>
            <a:r>
              <a:rPr lang="en-US" sz="2000" i="1" baseline="-25000" dirty="0" err="1">
                <a:solidFill>
                  <a:srgbClr val="646464"/>
                </a:solidFill>
              </a:rPr>
              <a:t>eq</a:t>
            </a:r>
            <a:r>
              <a:rPr lang="en-US" sz="2000" dirty="0">
                <a:solidFill>
                  <a:srgbClr val="646464"/>
                </a:solidFill>
              </a:rPr>
              <a:t>= 8.7  (Lee and Kou</a:t>
            </a:r>
          </a:p>
          <a:p>
            <a:pPr marL="231775" indent="-231775">
              <a:buFontTx/>
              <a:buChar char="•"/>
            </a:pPr>
            <a:endParaRPr lang="en-US" sz="2000" dirty="0">
              <a:solidFill>
                <a:srgbClr val="646464"/>
              </a:solidFill>
            </a:endParaRPr>
          </a:p>
          <a:p>
            <a:pPr marL="231775" indent="-231775">
              <a:buFontTx/>
              <a:buChar char="•"/>
            </a:pPr>
            <a:r>
              <a:rPr lang="en-US" sz="2000" dirty="0">
                <a:solidFill>
                  <a:srgbClr val="646464"/>
                </a:solidFill>
              </a:rPr>
              <a:t>Low-boiling quaternary reactive azeotrope predicted</a:t>
            </a:r>
          </a:p>
          <a:p>
            <a:pPr marL="231775" indent="-231775"/>
            <a:endParaRPr lang="en-US" sz="2000" dirty="0">
              <a:solidFill>
                <a:srgbClr val="646464"/>
              </a:solidFill>
            </a:endParaRPr>
          </a:p>
        </p:txBody>
      </p:sp>
      <p:sp>
        <p:nvSpPr>
          <p:cNvPr id="206" name="Rectangle 205"/>
          <p:cNvSpPr>
            <a:spLocks noChangeArrowheads="1"/>
          </p:cNvSpPr>
          <p:nvPr/>
        </p:nvSpPr>
        <p:spPr bwMode="auto">
          <a:xfrm>
            <a:off x="3657600" y="6477000"/>
            <a:ext cx="2597151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 2008, M. F. Doherty &amp; M. F. Malone</a:t>
            </a:r>
          </a:p>
        </p:txBody>
      </p:sp>
      <p:sp>
        <p:nvSpPr>
          <p:cNvPr id="20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76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C5A648B2-CA89-43CB-ADEA-7DD101487DC3}" type="slidenum">
              <a:rPr lang="en-US"/>
              <a:pPr/>
              <a:t>32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sz="2800" b="1" dirty="0">
                <a:latin typeface="Arial" charset="0"/>
              </a:rPr>
              <a:t>Isopropyl </a:t>
            </a:r>
            <a:r>
              <a:rPr lang="en-US" sz="2800" b="1" dirty="0" smtClean="0">
                <a:latin typeface="Arial" charset="0"/>
              </a:rPr>
              <a:t>Acetate – experimental confirmation</a:t>
            </a:r>
            <a:endParaRPr lang="en-US" sz="2800" b="1" dirty="0">
              <a:latin typeface="Arial" charset="0"/>
            </a:endParaRPr>
          </a:p>
        </p:txBody>
      </p:sp>
      <p:grpSp>
        <p:nvGrpSpPr>
          <p:cNvPr id="2" name="Group 664"/>
          <p:cNvGrpSpPr>
            <a:grpSpLocks noChangeAspect="1"/>
          </p:cNvGrpSpPr>
          <p:nvPr/>
        </p:nvGrpSpPr>
        <p:grpSpPr bwMode="auto">
          <a:xfrm>
            <a:off x="2193925" y="1066800"/>
            <a:ext cx="4756150" cy="4394200"/>
            <a:chOff x="1423" y="1204"/>
            <a:chExt cx="2723" cy="2516"/>
          </a:xfrm>
        </p:grpSpPr>
        <p:sp>
          <p:nvSpPr>
            <p:cNvPr id="38103" name="Rectangle 215"/>
            <p:cNvSpPr>
              <a:spLocks noChangeAspect="1" noChangeArrowheads="1"/>
            </p:cNvSpPr>
            <p:nvPr/>
          </p:nvSpPr>
          <p:spPr bwMode="auto">
            <a:xfrm>
              <a:off x="1423" y="2066"/>
              <a:ext cx="503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(80.12 °C)</a:t>
              </a:r>
            </a:p>
          </p:txBody>
        </p:sp>
        <p:sp>
          <p:nvSpPr>
            <p:cNvPr id="38104" name="Freeform 216"/>
            <p:cNvSpPr>
              <a:spLocks noChangeAspect="1"/>
            </p:cNvSpPr>
            <p:nvPr/>
          </p:nvSpPr>
          <p:spPr bwMode="auto">
            <a:xfrm>
              <a:off x="1989" y="1525"/>
              <a:ext cx="1800" cy="17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9" y="0"/>
                </a:cxn>
                <a:cxn ang="0">
                  <a:pos x="1799" y="1740"/>
                </a:cxn>
                <a:cxn ang="0">
                  <a:pos x="0" y="1740"/>
                </a:cxn>
                <a:cxn ang="0">
                  <a:pos x="0" y="0"/>
                </a:cxn>
              </a:cxnLst>
              <a:rect l="0" t="0" r="r" b="b"/>
              <a:pathLst>
                <a:path w="1800" h="1741">
                  <a:moveTo>
                    <a:pt x="0" y="0"/>
                  </a:moveTo>
                  <a:lnTo>
                    <a:pt x="1799" y="0"/>
                  </a:lnTo>
                  <a:lnTo>
                    <a:pt x="1799" y="1740"/>
                  </a:lnTo>
                  <a:lnTo>
                    <a:pt x="0" y="174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105" name="Freeform 217"/>
            <p:cNvSpPr>
              <a:spLocks noChangeAspect="1"/>
            </p:cNvSpPr>
            <p:nvPr/>
          </p:nvSpPr>
          <p:spPr bwMode="auto">
            <a:xfrm>
              <a:off x="1989" y="1525"/>
              <a:ext cx="1800" cy="17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9" y="0"/>
                </a:cxn>
                <a:cxn ang="0">
                  <a:pos x="1799" y="1740"/>
                </a:cxn>
                <a:cxn ang="0">
                  <a:pos x="0" y="1740"/>
                </a:cxn>
                <a:cxn ang="0">
                  <a:pos x="0" y="0"/>
                </a:cxn>
              </a:cxnLst>
              <a:rect l="0" t="0" r="r" b="b"/>
              <a:pathLst>
                <a:path w="1800" h="1741">
                  <a:moveTo>
                    <a:pt x="0" y="0"/>
                  </a:moveTo>
                  <a:lnTo>
                    <a:pt x="1799" y="0"/>
                  </a:lnTo>
                  <a:lnTo>
                    <a:pt x="1799" y="1740"/>
                  </a:lnTo>
                  <a:lnTo>
                    <a:pt x="0" y="174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106" name="Line 218"/>
            <p:cNvSpPr>
              <a:spLocks noChangeAspect="1" noChangeShapeType="1"/>
            </p:cNvSpPr>
            <p:nvPr/>
          </p:nvSpPr>
          <p:spPr bwMode="auto">
            <a:xfrm>
              <a:off x="1989" y="1525"/>
              <a:ext cx="0" cy="17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07" name="Line 219"/>
            <p:cNvSpPr>
              <a:spLocks noChangeAspect="1" noChangeShapeType="1"/>
            </p:cNvSpPr>
            <p:nvPr/>
          </p:nvSpPr>
          <p:spPr bwMode="auto">
            <a:xfrm>
              <a:off x="1975" y="3265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08" name="Line 220"/>
            <p:cNvSpPr>
              <a:spLocks noChangeAspect="1" noChangeShapeType="1"/>
            </p:cNvSpPr>
            <p:nvPr/>
          </p:nvSpPr>
          <p:spPr bwMode="auto">
            <a:xfrm>
              <a:off x="1975" y="3232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09" name="Line 221"/>
            <p:cNvSpPr>
              <a:spLocks noChangeAspect="1" noChangeShapeType="1"/>
            </p:cNvSpPr>
            <p:nvPr/>
          </p:nvSpPr>
          <p:spPr bwMode="auto">
            <a:xfrm>
              <a:off x="1975" y="3197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10" name="Line 222"/>
            <p:cNvSpPr>
              <a:spLocks noChangeAspect="1" noChangeShapeType="1"/>
            </p:cNvSpPr>
            <p:nvPr/>
          </p:nvSpPr>
          <p:spPr bwMode="auto">
            <a:xfrm>
              <a:off x="1975" y="3162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11" name="Line 223"/>
            <p:cNvSpPr>
              <a:spLocks noChangeAspect="1" noChangeShapeType="1"/>
            </p:cNvSpPr>
            <p:nvPr/>
          </p:nvSpPr>
          <p:spPr bwMode="auto">
            <a:xfrm>
              <a:off x="1975" y="3128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12" name="Line 224"/>
            <p:cNvSpPr>
              <a:spLocks noChangeAspect="1" noChangeShapeType="1"/>
            </p:cNvSpPr>
            <p:nvPr/>
          </p:nvSpPr>
          <p:spPr bwMode="auto">
            <a:xfrm>
              <a:off x="1975" y="3093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13" name="Line 225"/>
            <p:cNvSpPr>
              <a:spLocks noChangeAspect="1" noChangeShapeType="1"/>
            </p:cNvSpPr>
            <p:nvPr/>
          </p:nvSpPr>
          <p:spPr bwMode="auto">
            <a:xfrm>
              <a:off x="1975" y="3056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14" name="Line 226"/>
            <p:cNvSpPr>
              <a:spLocks noChangeAspect="1" noChangeShapeType="1"/>
            </p:cNvSpPr>
            <p:nvPr/>
          </p:nvSpPr>
          <p:spPr bwMode="auto">
            <a:xfrm>
              <a:off x="1975" y="3023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15" name="Line 227"/>
            <p:cNvSpPr>
              <a:spLocks noChangeAspect="1" noChangeShapeType="1"/>
            </p:cNvSpPr>
            <p:nvPr/>
          </p:nvSpPr>
          <p:spPr bwMode="auto">
            <a:xfrm>
              <a:off x="1975" y="2987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16" name="Line 228"/>
            <p:cNvSpPr>
              <a:spLocks noChangeAspect="1" noChangeShapeType="1"/>
            </p:cNvSpPr>
            <p:nvPr/>
          </p:nvSpPr>
          <p:spPr bwMode="auto">
            <a:xfrm>
              <a:off x="1975" y="2953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17" name="Line 229"/>
            <p:cNvSpPr>
              <a:spLocks noChangeAspect="1" noChangeShapeType="1"/>
            </p:cNvSpPr>
            <p:nvPr/>
          </p:nvSpPr>
          <p:spPr bwMode="auto">
            <a:xfrm>
              <a:off x="1975" y="2917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18" name="Line 230"/>
            <p:cNvSpPr>
              <a:spLocks noChangeAspect="1" noChangeShapeType="1"/>
            </p:cNvSpPr>
            <p:nvPr/>
          </p:nvSpPr>
          <p:spPr bwMode="auto">
            <a:xfrm>
              <a:off x="1975" y="2883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19" name="Line 231"/>
            <p:cNvSpPr>
              <a:spLocks noChangeAspect="1" noChangeShapeType="1"/>
            </p:cNvSpPr>
            <p:nvPr/>
          </p:nvSpPr>
          <p:spPr bwMode="auto">
            <a:xfrm>
              <a:off x="1975" y="2848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20" name="Line 232"/>
            <p:cNvSpPr>
              <a:spLocks noChangeAspect="1" noChangeShapeType="1"/>
            </p:cNvSpPr>
            <p:nvPr/>
          </p:nvSpPr>
          <p:spPr bwMode="auto">
            <a:xfrm>
              <a:off x="1975" y="2815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21" name="Line 233"/>
            <p:cNvSpPr>
              <a:spLocks noChangeAspect="1" noChangeShapeType="1"/>
            </p:cNvSpPr>
            <p:nvPr/>
          </p:nvSpPr>
          <p:spPr bwMode="auto">
            <a:xfrm>
              <a:off x="1975" y="2778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22" name="Line 234"/>
            <p:cNvSpPr>
              <a:spLocks noChangeAspect="1" noChangeShapeType="1"/>
            </p:cNvSpPr>
            <p:nvPr/>
          </p:nvSpPr>
          <p:spPr bwMode="auto">
            <a:xfrm>
              <a:off x="1975" y="2744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23" name="Line 235"/>
            <p:cNvSpPr>
              <a:spLocks noChangeAspect="1" noChangeShapeType="1"/>
            </p:cNvSpPr>
            <p:nvPr/>
          </p:nvSpPr>
          <p:spPr bwMode="auto">
            <a:xfrm>
              <a:off x="1975" y="2710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24" name="Line 236"/>
            <p:cNvSpPr>
              <a:spLocks noChangeAspect="1" noChangeShapeType="1"/>
            </p:cNvSpPr>
            <p:nvPr/>
          </p:nvSpPr>
          <p:spPr bwMode="auto">
            <a:xfrm>
              <a:off x="1975" y="2674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25" name="Line 237"/>
            <p:cNvSpPr>
              <a:spLocks noChangeAspect="1" noChangeShapeType="1"/>
            </p:cNvSpPr>
            <p:nvPr/>
          </p:nvSpPr>
          <p:spPr bwMode="auto">
            <a:xfrm>
              <a:off x="1975" y="2640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26" name="Line 238"/>
            <p:cNvSpPr>
              <a:spLocks noChangeAspect="1" noChangeShapeType="1"/>
            </p:cNvSpPr>
            <p:nvPr/>
          </p:nvSpPr>
          <p:spPr bwMode="auto">
            <a:xfrm>
              <a:off x="1975" y="2605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27" name="Line 239"/>
            <p:cNvSpPr>
              <a:spLocks noChangeAspect="1" noChangeShapeType="1"/>
            </p:cNvSpPr>
            <p:nvPr/>
          </p:nvSpPr>
          <p:spPr bwMode="auto">
            <a:xfrm>
              <a:off x="1975" y="2570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28" name="Line 240"/>
            <p:cNvSpPr>
              <a:spLocks noChangeAspect="1" noChangeShapeType="1"/>
            </p:cNvSpPr>
            <p:nvPr/>
          </p:nvSpPr>
          <p:spPr bwMode="auto">
            <a:xfrm>
              <a:off x="1975" y="2535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29" name="Line 241"/>
            <p:cNvSpPr>
              <a:spLocks noChangeAspect="1" noChangeShapeType="1"/>
            </p:cNvSpPr>
            <p:nvPr/>
          </p:nvSpPr>
          <p:spPr bwMode="auto">
            <a:xfrm>
              <a:off x="1975" y="2500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30" name="Line 242"/>
            <p:cNvSpPr>
              <a:spLocks noChangeAspect="1" noChangeShapeType="1"/>
            </p:cNvSpPr>
            <p:nvPr/>
          </p:nvSpPr>
          <p:spPr bwMode="auto">
            <a:xfrm>
              <a:off x="1975" y="2465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31" name="Line 243"/>
            <p:cNvSpPr>
              <a:spLocks noChangeAspect="1" noChangeShapeType="1"/>
            </p:cNvSpPr>
            <p:nvPr/>
          </p:nvSpPr>
          <p:spPr bwMode="auto">
            <a:xfrm>
              <a:off x="1975" y="2431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32" name="Line 244"/>
            <p:cNvSpPr>
              <a:spLocks noChangeAspect="1" noChangeShapeType="1"/>
            </p:cNvSpPr>
            <p:nvPr/>
          </p:nvSpPr>
          <p:spPr bwMode="auto">
            <a:xfrm>
              <a:off x="1975" y="2395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33" name="Line 245"/>
            <p:cNvSpPr>
              <a:spLocks noChangeAspect="1" noChangeShapeType="1"/>
            </p:cNvSpPr>
            <p:nvPr/>
          </p:nvSpPr>
          <p:spPr bwMode="auto">
            <a:xfrm>
              <a:off x="1975" y="2360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34" name="Line 246"/>
            <p:cNvSpPr>
              <a:spLocks noChangeAspect="1" noChangeShapeType="1"/>
            </p:cNvSpPr>
            <p:nvPr/>
          </p:nvSpPr>
          <p:spPr bwMode="auto">
            <a:xfrm>
              <a:off x="1975" y="2327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35" name="Line 247"/>
            <p:cNvSpPr>
              <a:spLocks noChangeAspect="1" noChangeShapeType="1"/>
            </p:cNvSpPr>
            <p:nvPr/>
          </p:nvSpPr>
          <p:spPr bwMode="auto">
            <a:xfrm>
              <a:off x="1975" y="2292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36" name="Line 248"/>
            <p:cNvSpPr>
              <a:spLocks noChangeAspect="1" noChangeShapeType="1"/>
            </p:cNvSpPr>
            <p:nvPr/>
          </p:nvSpPr>
          <p:spPr bwMode="auto">
            <a:xfrm>
              <a:off x="1975" y="2257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37" name="Line 249"/>
            <p:cNvSpPr>
              <a:spLocks noChangeAspect="1" noChangeShapeType="1"/>
            </p:cNvSpPr>
            <p:nvPr/>
          </p:nvSpPr>
          <p:spPr bwMode="auto">
            <a:xfrm>
              <a:off x="1975" y="2221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38" name="Line 250"/>
            <p:cNvSpPr>
              <a:spLocks noChangeAspect="1" noChangeShapeType="1"/>
            </p:cNvSpPr>
            <p:nvPr/>
          </p:nvSpPr>
          <p:spPr bwMode="auto">
            <a:xfrm>
              <a:off x="1975" y="2187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39" name="Line 251"/>
            <p:cNvSpPr>
              <a:spLocks noChangeAspect="1" noChangeShapeType="1"/>
            </p:cNvSpPr>
            <p:nvPr/>
          </p:nvSpPr>
          <p:spPr bwMode="auto">
            <a:xfrm>
              <a:off x="1975" y="2152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40" name="Line 252"/>
            <p:cNvSpPr>
              <a:spLocks noChangeAspect="1" noChangeShapeType="1"/>
            </p:cNvSpPr>
            <p:nvPr/>
          </p:nvSpPr>
          <p:spPr bwMode="auto">
            <a:xfrm>
              <a:off x="1975" y="2118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41" name="Line 253"/>
            <p:cNvSpPr>
              <a:spLocks noChangeAspect="1" noChangeShapeType="1"/>
            </p:cNvSpPr>
            <p:nvPr/>
          </p:nvSpPr>
          <p:spPr bwMode="auto">
            <a:xfrm>
              <a:off x="1975" y="2082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42" name="Line 254"/>
            <p:cNvSpPr>
              <a:spLocks noChangeAspect="1" noChangeShapeType="1"/>
            </p:cNvSpPr>
            <p:nvPr/>
          </p:nvSpPr>
          <p:spPr bwMode="auto">
            <a:xfrm>
              <a:off x="1975" y="2048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43" name="Line 255"/>
            <p:cNvSpPr>
              <a:spLocks noChangeAspect="1" noChangeShapeType="1"/>
            </p:cNvSpPr>
            <p:nvPr/>
          </p:nvSpPr>
          <p:spPr bwMode="auto">
            <a:xfrm>
              <a:off x="1975" y="2012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44" name="Line 256"/>
            <p:cNvSpPr>
              <a:spLocks noChangeAspect="1" noChangeShapeType="1"/>
            </p:cNvSpPr>
            <p:nvPr/>
          </p:nvSpPr>
          <p:spPr bwMode="auto">
            <a:xfrm>
              <a:off x="1975" y="1979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45" name="Line 257"/>
            <p:cNvSpPr>
              <a:spLocks noChangeAspect="1" noChangeShapeType="1"/>
            </p:cNvSpPr>
            <p:nvPr/>
          </p:nvSpPr>
          <p:spPr bwMode="auto">
            <a:xfrm>
              <a:off x="1975" y="1944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46" name="Line 258"/>
            <p:cNvSpPr>
              <a:spLocks noChangeAspect="1" noChangeShapeType="1"/>
            </p:cNvSpPr>
            <p:nvPr/>
          </p:nvSpPr>
          <p:spPr bwMode="auto">
            <a:xfrm>
              <a:off x="1975" y="1908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47" name="Line 259"/>
            <p:cNvSpPr>
              <a:spLocks noChangeAspect="1" noChangeShapeType="1"/>
            </p:cNvSpPr>
            <p:nvPr/>
          </p:nvSpPr>
          <p:spPr bwMode="auto">
            <a:xfrm>
              <a:off x="1975" y="1873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48" name="Line 260"/>
            <p:cNvSpPr>
              <a:spLocks noChangeAspect="1" noChangeShapeType="1"/>
            </p:cNvSpPr>
            <p:nvPr/>
          </p:nvSpPr>
          <p:spPr bwMode="auto">
            <a:xfrm>
              <a:off x="1975" y="1839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49" name="Line 261"/>
            <p:cNvSpPr>
              <a:spLocks noChangeAspect="1" noChangeShapeType="1"/>
            </p:cNvSpPr>
            <p:nvPr/>
          </p:nvSpPr>
          <p:spPr bwMode="auto">
            <a:xfrm>
              <a:off x="1975" y="1804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50" name="Line 262"/>
            <p:cNvSpPr>
              <a:spLocks noChangeAspect="1" noChangeShapeType="1"/>
            </p:cNvSpPr>
            <p:nvPr/>
          </p:nvSpPr>
          <p:spPr bwMode="auto">
            <a:xfrm>
              <a:off x="1975" y="1769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51" name="Line 263"/>
            <p:cNvSpPr>
              <a:spLocks noChangeAspect="1" noChangeShapeType="1"/>
            </p:cNvSpPr>
            <p:nvPr/>
          </p:nvSpPr>
          <p:spPr bwMode="auto">
            <a:xfrm>
              <a:off x="1975" y="1733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52" name="Line 264"/>
            <p:cNvSpPr>
              <a:spLocks noChangeAspect="1" noChangeShapeType="1"/>
            </p:cNvSpPr>
            <p:nvPr/>
          </p:nvSpPr>
          <p:spPr bwMode="auto">
            <a:xfrm>
              <a:off x="1975" y="1700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53" name="Line 265"/>
            <p:cNvSpPr>
              <a:spLocks noChangeAspect="1" noChangeShapeType="1"/>
            </p:cNvSpPr>
            <p:nvPr/>
          </p:nvSpPr>
          <p:spPr bwMode="auto">
            <a:xfrm>
              <a:off x="1975" y="1665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54" name="Line 266"/>
            <p:cNvSpPr>
              <a:spLocks noChangeAspect="1" noChangeShapeType="1"/>
            </p:cNvSpPr>
            <p:nvPr/>
          </p:nvSpPr>
          <p:spPr bwMode="auto">
            <a:xfrm>
              <a:off x="1975" y="1630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55" name="Line 267"/>
            <p:cNvSpPr>
              <a:spLocks noChangeAspect="1" noChangeShapeType="1"/>
            </p:cNvSpPr>
            <p:nvPr/>
          </p:nvSpPr>
          <p:spPr bwMode="auto">
            <a:xfrm>
              <a:off x="1975" y="1595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56" name="Line 268"/>
            <p:cNvSpPr>
              <a:spLocks noChangeAspect="1" noChangeShapeType="1"/>
            </p:cNvSpPr>
            <p:nvPr/>
          </p:nvSpPr>
          <p:spPr bwMode="auto">
            <a:xfrm>
              <a:off x="1975" y="1561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57" name="Line 269"/>
            <p:cNvSpPr>
              <a:spLocks noChangeAspect="1" noChangeShapeType="1"/>
            </p:cNvSpPr>
            <p:nvPr/>
          </p:nvSpPr>
          <p:spPr bwMode="auto">
            <a:xfrm>
              <a:off x="1975" y="1525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58" name="Line 270"/>
            <p:cNvSpPr>
              <a:spLocks noChangeAspect="1" noChangeShapeType="1"/>
            </p:cNvSpPr>
            <p:nvPr/>
          </p:nvSpPr>
          <p:spPr bwMode="auto">
            <a:xfrm>
              <a:off x="1971" y="3265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59" name="Line 271"/>
            <p:cNvSpPr>
              <a:spLocks noChangeAspect="1" noChangeShapeType="1"/>
            </p:cNvSpPr>
            <p:nvPr/>
          </p:nvSpPr>
          <p:spPr bwMode="auto">
            <a:xfrm>
              <a:off x="1971" y="3093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60" name="Line 272"/>
            <p:cNvSpPr>
              <a:spLocks noChangeAspect="1" noChangeShapeType="1"/>
            </p:cNvSpPr>
            <p:nvPr/>
          </p:nvSpPr>
          <p:spPr bwMode="auto">
            <a:xfrm>
              <a:off x="1971" y="2917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61" name="Line 273"/>
            <p:cNvSpPr>
              <a:spLocks noChangeAspect="1" noChangeShapeType="1"/>
            </p:cNvSpPr>
            <p:nvPr/>
          </p:nvSpPr>
          <p:spPr bwMode="auto">
            <a:xfrm>
              <a:off x="1971" y="2744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62" name="Line 274"/>
            <p:cNvSpPr>
              <a:spLocks noChangeAspect="1" noChangeShapeType="1"/>
            </p:cNvSpPr>
            <p:nvPr/>
          </p:nvSpPr>
          <p:spPr bwMode="auto">
            <a:xfrm>
              <a:off x="1971" y="2570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63" name="Line 275"/>
            <p:cNvSpPr>
              <a:spLocks noChangeAspect="1" noChangeShapeType="1"/>
            </p:cNvSpPr>
            <p:nvPr/>
          </p:nvSpPr>
          <p:spPr bwMode="auto">
            <a:xfrm>
              <a:off x="1971" y="2396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64" name="Line 276"/>
            <p:cNvSpPr>
              <a:spLocks noChangeAspect="1" noChangeShapeType="1"/>
            </p:cNvSpPr>
            <p:nvPr/>
          </p:nvSpPr>
          <p:spPr bwMode="auto">
            <a:xfrm>
              <a:off x="1971" y="2221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65" name="Line 277"/>
            <p:cNvSpPr>
              <a:spLocks noChangeAspect="1" noChangeShapeType="1"/>
            </p:cNvSpPr>
            <p:nvPr/>
          </p:nvSpPr>
          <p:spPr bwMode="auto">
            <a:xfrm>
              <a:off x="1971" y="2048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66" name="Line 278"/>
            <p:cNvSpPr>
              <a:spLocks noChangeAspect="1" noChangeShapeType="1"/>
            </p:cNvSpPr>
            <p:nvPr/>
          </p:nvSpPr>
          <p:spPr bwMode="auto">
            <a:xfrm>
              <a:off x="1971" y="1873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67" name="Line 279"/>
            <p:cNvSpPr>
              <a:spLocks noChangeAspect="1" noChangeShapeType="1"/>
            </p:cNvSpPr>
            <p:nvPr/>
          </p:nvSpPr>
          <p:spPr bwMode="auto">
            <a:xfrm>
              <a:off x="1971" y="1700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68" name="Line 280"/>
            <p:cNvSpPr>
              <a:spLocks noChangeAspect="1" noChangeShapeType="1"/>
            </p:cNvSpPr>
            <p:nvPr/>
          </p:nvSpPr>
          <p:spPr bwMode="auto">
            <a:xfrm>
              <a:off x="1971" y="1525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69" name="Line 281"/>
            <p:cNvSpPr>
              <a:spLocks noChangeAspect="1" noChangeShapeType="1"/>
            </p:cNvSpPr>
            <p:nvPr/>
          </p:nvSpPr>
          <p:spPr bwMode="auto">
            <a:xfrm>
              <a:off x="1989" y="3265"/>
              <a:ext cx="179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70" name="Line 282"/>
            <p:cNvSpPr>
              <a:spLocks noChangeAspect="1" noChangeShapeType="1"/>
            </p:cNvSpPr>
            <p:nvPr/>
          </p:nvSpPr>
          <p:spPr bwMode="auto">
            <a:xfrm flipV="1">
              <a:off x="1989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71" name="Line 283"/>
            <p:cNvSpPr>
              <a:spLocks noChangeAspect="1" noChangeShapeType="1"/>
            </p:cNvSpPr>
            <p:nvPr/>
          </p:nvSpPr>
          <p:spPr bwMode="auto">
            <a:xfrm flipV="1">
              <a:off x="2025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72" name="Line 284"/>
            <p:cNvSpPr>
              <a:spLocks noChangeAspect="1" noChangeShapeType="1"/>
            </p:cNvSpPr>
            <p:nvPr/>
          </p:nvSpPr>
          <p:spPr bwMode="auto">
            <a:xfrm flipV="1">
              <a:off x="2060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73" name="Line 285"/>
            <p:cNvSpPr>
              <a:spLocks noChangeAspect="1" noChangeShapeType="1"/>
            </p:cNvSpPr>
            <p:nvPr/>
          </p:nvSpPr>
          <p:spPr bwMode="auto">
            <a:xfrm flipV="1">
              <a:off x="2097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74" name="Line 286"/>
            <p:cNvSpPr>
              <a:spLocks noChangeAspect="1" noChangeShapeType="1"/>
            </p:cNvSpPr>
            <p:nvPr/>
          </p:nvSpPr>
          <p:spPr bwMode="auto">
            <a:xfrm flipV="1">
              <a:off x="2133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75" name="Line 287"/>
            <p:cNvSpPr>
              <a:spLocks noChangeAspect="1" noChangeShapeType="1"/>
            </p:cNvSpPr>
            <p:nvPr/>
          </p:nvSpPr>
          <p:spPr bwMode="auto">
            <a:xfrm flipV="1">
              <a:off x="2169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76" name="Line 288"/>
            <p:cNvSpPr>
              <a:spLocks noChangeAspect="1" noChangeShapeType="1"/>
            </p:cNvSpPr>
            <p:nvPr/>
          </p:nvSpPr>
          <p:spPr bwMode="auto">
            <a:xfrm flipV="1">
              <a:off x="2203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77" name="Line 289"/>
            <p:cNvSpPr>
              <a:spLocks noChangeAspect="1" noChangeShapeType="1"/>
            </p:cNvSpPr>
            <p:nvPr/>
          </p:nvSpPr>
          <p:spPr bwMode="auto">
            <a:xfrm flipV="1">
              <a:off x="2240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78" name="Line 290"/>
            <p:cNvSpPr>
              <a:spLocks noChangeAspect="1" noChangeShapeType="1"/>
            </p:cNvSpPr>
            <p:nvPr/>
          </p:nvSpPr>
          <p:spPr bwMode="auto">
            <a:xfrm flipV="1">
              <a:off x="2277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79" name="Line 291"/>
            <p:cNvSpPr>
              <a:spLocks noChangeAspect="1" noChangeShapeType="1"/>
            </p:cNvSpPr>
            <p:nvPr/>
          </p:nvSpPr>
          <p:spPr bwMode="auto">
            <a:xfrm flipV="1">
              <a:off x="2314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80" name="Line 292"/>
            <p:cNvSpPr>
              <a:spLocks noChangeAspect="1" noChangeShapeType="1"/>
            </p:cNvSpPr>
            <p:nvPr/>
          </p:nvSpPr>
          <p:spPr bwMode="auto">
            <a:xfrm flipV="1">
              <a:off x="2348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81" name="Line 293"/>
            <p:cNvSpPr>
              <a:spLocks noChangeAspect="1" noChangeShapeType="1"/>
            </p:cNvSpPr>
            <p:nvPr/>
          </p:nvSpPr>
          <p:spPr bwMode="auto">
            <a:xfrm flipV="1">
              <a:off x="2385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82" name="Line 294"/>
            <p:cNvSpPr>
              <a:spLocks noChangeAspect="1" noChangeShapeType="1"/>
            </p:cNvSpPr>
            <p:nvPr/>
          </p:nvSpPr>
          <p:spPr bwMode="auto">
            <a:xfrm flipV="1">
              <a:off x="2420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83" name="Line 295"/>
            <p:cNvSpPr>
              <a:spLocks noChangeAspect="1" noChangeShapeType="1"/>
            </p:cNvSpPr>
            <p:nvPr/>
          </p:nvSpPr>
          <p:spPr bwMode="auto">
            <a:xfrm flipV="1">
              <a:off x="2456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84" name="Line 296"/>
            <p:cNvSpPr>
              <a:spLocks noChangeAspect="1" noChangeShapeType="1"/>
            </p:cNvSpPr>
            <p:nvPr/>
          </p:nvSpPr>
          <p:spPr bwMode="auto">
            <a:xfrm flipV="1">
              <a:off x="2492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85" name="Line 297"/>
            <p:cNvSpPr>
              <a:spLocks noChangeAspect="1" noChangeShapeType="1"/>
            </p:cNvSpPr>
            <p:nvPr/>
          </p:nvSpPr>
          <p:spPr bwMode="auto">
            <a:xfrm flipV="1">
              <a:off x="2528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86" name="Line 298"/>
            <p:cNvSpPr>
              <a:spLocks noChangeAspect="1" noChangeShapeType="1"/>
            </p:cNvSpPr>
            <p:nvPr/>
          </p:nvSpPr>
          <p:spPr bwMode="auto">
            <a:xfrm flipV="1">
              <a:off x="2563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87" name="Line 299"/>
            <p:cNvSpPr>
              <a:spLocks noChangeAspect="1" noChangeShapeType="1"/>
            </p:cNvSpPr>
            <p:nvPr/>
          </p:nvSpPr>
          <p:spPr bwMode="auto">
            <a:xfrm flipV="1">
              <a:off x="2601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88" name="Line 300"/>
            <p:cNvSpPr>
              <a:spLocks noChangeAspect="1" noChangeShapeType="1"/>
            </p:cNvSpPr>
            <p:nvPr/>
          </p:nvSpPr>
          <p:spPr bwMode="auto">
            <a:xfrm flipV="1">
              <a:off x="2637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89" name="Line 301"/>
            <p:cNvSpPr>
              <a:spLocks noChangeAspect="1" noChangeShapeType="1"/>
            </p:cNvSpPr>
            <p:nvPr/>
          </p:nvSpPr>
          <p:spPr bwMode="auto">
            <a:xfrm flipV="1">
              <a:off x="2673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90" name="Line 302"/>
            <p:cNvSpPr>
              <a:spLocks noChangeAspect="1" noChangeShapeType="1"/>
            </p:cNvSpPr>
            <p:nvPr/>
          </p:nvSpPr>
          <p:spPr bwMode="auto">
            <a:xfrm flipV="1">
              <a:off x="2708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91" name="Line 303"/>
            <p:cNvSpPr>
              <a:spLocks noChangeAspect="1" noChangeShapeType="1"/>
            </p:cNvSpPr>
            <p:nvPr/>
          </p:nvSpPr>
          <p:spPr bwMode="auto">
            <a:xfrm flipV="1">
              <a:off x="2745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92" name="Line 304"/>
            <p:cNvSpPr>
              <a:spLocks noChangeAspect="1" noChangeShapeType="1"/>
            </p:cNvSpPr>
            <p:nvPr/>
          </p:nvSpPr>
          <p:spPr bwMode="auto">
            <a:xfrm flipV="1">
              <a:off x="2781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93" name="Line 305"/>
            <p:cNvSpPr>
              <a:spLocks noChangeAspect="1" noChangeShapeType="1"/>
            </p:cNvSpPr>
            <p:nvPr/>
          </p:nvSpPr>
          <p:spPr bwMode="auto">
            <a:xfrm flipV="1">
              <a:off x="2817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94" name="Line 306"/>
            <p:cNvSpPr>
              <a:spLocks noChangeAspect="1" noChangeShapeType="1"/>
            </p:cNvSpPr>
            <p:nvPr/>
          </p:nvSpPr>
          <p:spPr bwMode="auto">
            <a:xfrm flipV="1">
              <a:off x="2851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95" name="Line 307"/>
            <p:cNvSpPr>
              <a:spLocks noChangeAspect="1" noChangeShapeType="1"/>
            </p:cNvSpPr>
            <p:nvPr/>
          </p:nvSpPr>
          <p:spPr bwMode="auto">
            <a:xfrm flipV="1">
              <a:off x="2888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96" name="Line 308"/>
            <p:cNvSpPr>
              <a:spLocks noChangeAspect="1" noChangeShapeType="1"/>
            </p:cNvSpPr>
            <p:nvPr/>
          </p:nvSpPr>
          <p:spPr bwMode="auto">
            <a:xfrm flipV="1">
              <a:off x="2924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97" name="Line 309"/>
            <p:cNvSpPr>
              <a:spLocks noChangeAspect="1" noChangeShapeType="1"/>
            </p:cNvSpPr>
            <p:nvPr/>
          </p:nvSpPr>
          <p:spPr bwMode="auto">
            <a:xfrm flipV="1">
              <a:off x="2961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98" name="Line 310"/>
            <p:cNvSpPr>
              <a:spLocks noChangeAspect="1" noChangeShapeType="1"/>
            </p:cNvSpPr>
            <p:nvPr/>
          </p:nvSpPr>
          <p:spPr bwMode="auto">
            <a:xfrm flipV="1">
              <a:off x="2996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99" name="Line 311"/>
            <p:cNvSpPr>
              <a:spLocks noChangeAspect="1" noChangeShapeType="1"/>
            </p:cNvSpPr>
            <p:nvPr/>
          </p:nvSpPr>
          <p:spPr bwMode="auto">
            <a:xfrm flipV="1">
              <a:off x="3033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00" name="Line 312"/>
            <p:cNvSpPr>
              <a:spLocks noChangeAspect="1" noChangeShapeType="1"/>
            </p:cNvSpPr>
            <p:nvPr/>
          </p:nvSpPr>
          <p:spPr bwMode="auto">
            <a:xfrm flipV="1">
              <a:off x="3069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01" name="Line 313"/>
            <p:cNvSpPr>
              <a:spLocks noChangeAspect="1" noChangeShapeType="1"/>
            </p:cNvSpPr>
            <p:nvPr/>
          </p:nvSpPr>
          <p:spPr bwMode="auto">
            <a:xfrm flipV="1">
              <a:off x="3104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02" name="Line 314"/>
            <p:cNvSpPr>
              <a:spLocks noChangeAspect="1" noChangeShapeType="1"/>
            </p:cNvSpPr>
            <p:nvPr/>
          </p:nvSpPr>
          <p:spPr bwMode="auto">
            <a:xfrm flipV="1">
              <a:off x="3140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03" name="Line 315"/>
            <p:cNvSpPr>
              <a:spLocks noChangeAspect="1" noChangeShapeType="1"/>
            </p:cNvSpPr>
            <p:nvPr/>
          </p:nvSpPr>
          <p:spPr bwMode="auto">
            <a:xfrm flipV="1">
              <a:off x="3175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04" name="Line 316"/>
            <p:cNvSpPr>
              <a:spLocks noChangeAspect="1" noChangeShapeType="1"/>
            </p:cNvSpPr>
            <p:nvPr/>
          </p:nvSpPr>
          <p:spPr bwMode="auto">
            <a:xfrm flipV="1">
              <a:off x="3212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05" name="Line 317"/>
            <p:cNvSpPr>
              <a:spLocks noChangeAspect="1" noChangeShapeType="1"/>
            </p:cNvSpPr>
            <p:nvPr/>
          </p:nvSpPr>
          <p:spPr bwMode="auto">
            <a:xfrm flipV="1">
              <a:off x="3249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06" name="Line 318"/>
            <p:cNvSpPr>
              <a:spLocks noChangeAspect="1" noChangeShapeType="1"/>
            </p:cNvSpPr>
            <p:nvPr/>
          </p:nvSpPr>
          <p:spPr bwMode="auto">
            <a:xfrm flipV="1">
              <a:off x="3284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07" name="Line 319"/>
            <p:cNvSpPr>
              <a:spLocks noChangeAspect="1" noChangeShapeType="1"/>
            </p:cNvSpPr>
            <p:nvPr/>
          </p:nvSpPr>
          <p:spPr bwMode="auto">
            <a:xfrm flipV="1">
              <a:off x="3320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08" name="Line 320"/>
            <p:cNvSpPr>
              <a:spLocks noChangeAspect="1" noChangeShapeType="1"/>
            </p:cNvSpPr>
            <p:nvPr/>
          </p:nvSpPr>
          <p:spPr bwMode="auto">
            <a:xfrm flipV="1">
              <a:off x="3357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09" name="Line 321"/>
            <p:cNvSpPr>
              <a:spLocks noChangeAspect="1" noChangeShapeType="1"/>
            </p:cNvSpPr>
            <p:nvPr/>
          </p:nvSpPr>
          <p:spPr bwMode="auto">
            <a:xfrm flipV="1">
              <a:off x="3393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10" name="Line 322"/>
            <p:cNvSpPr>
              <a:spLocks noChangeAspect="1" noChangeShapeType="1"/>
            </p:cNvSpPr>
            <p:nvPr/>
          </p:nvSpPr>
          <p:spPr bwMode="auto">
            <a:xfrm flipV="1">
              <a:off x="3428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11" name="Line 323"/>
            <p:cNvSpPr>
              <a:spLocks noChangeAspect="1" noChangeShapeType="1"/>
            </p:cNvSpPr>
            <p:nvPr/>
          </p:nvSpPr>
          <p:spPr bwMode="auto">
            <a:xfrm flipV="1">
              <a:off x="3464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12" name="Line 324"/>
            <p:cNvSpPr>
              <a:spLocks noChangeAspect="1" noChangeShapeType="1"/>
            </p:cNvSpPr>
            <p:nvPr/>
          </p:nvSpPr>
          <p:spPr bwMode="auto">
            <a:xfrm flipV="1">
              <a:off x="3500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13" name="Line 325"/>
            <p:cNvSpPr>
              <a:spLocks noChangeAspect="1" noChangeShapeType="1"/>
            </p:cNvSpPr>
            <p:nvPr/>
          </p:nvSpPr>
          <p:spPr bwMode="auto">
            <a:xfrm flipV="1">
              <a:off x="3536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14" name="Line 326"/>
            <p:cNvSpPr>
              <a:spLocks noChangeAspect="1" noChangeShapeType="1"/>
            </p:cNvSpPr>
            <p:nvPr/>
          </p:nvSpPr>
          <p:spPr bwMode="auto">
            <a:xfrm flipV="1">
              <a:off x="3572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15" name="Line 327"/>
            <p:cNvSpPr>
              <a:spLocks noChangeAspect="1" noChangeShapeType="1"/>
            </p:cNvSpPr>
            <p:nvPr/>
          </p:nvSpPr>
          <p:spPr bwMode="auto">
            <a:xfrm flipV="1">
              <a:off x="3608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16" name="Line 328"/>
            <p:cNvSpPr>
              <a:spLocks noChangeAspect="1" noChangeShapeType="1"/>
            </p:cNvSpPr>
            <p:nvPr/>
          </p:nvSpPr>
          <p:spPr bwMode="auto">
            <a:xfrm flipV="1">
              <a:off x="3643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17" name="Line 329"/>
            <p:cNvSpPr>
              <a:spLocks noChangeAspect="1" noChangeShapeType="1"/>
            </p:cNvSpPr>
            <p:nvPr/>
          </p:nvSpPr>
          <p:spPr bwMode="auto">
            <a:xfrm flipV="1">
              <a:off x="3681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18" name="Line 330"/>
            <p:cNvSpPr>
              <a:spLocks noChangeAspect="1" noChangeShapeType="1"/>
            </p:cNvSpPr>
            <p:nvPr/>
          </p:nvSpPr>
          <p:spPr bwMode="auto">
            <a:xfrm flipV="1">
              <a:off x="3717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19" name="Line 331"/>
            <p:cNvSpPr>
              <a:spLocks noChangeAspect="1" noChangeShapeType="1"/>
            </p:cNvSpPr>
            <p:nvPr/>
          </p:nvSpPr>
          <p:spPr bwMode="auto">
            <a:xfrm flipV="1">
              <a:off x="3752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20" name="Line 332"/>
            <p:cNvSpPr>
              <a:spLocks noChangeAspect="1" noChangeShapeType="1"/>
            </p:cNvSpPr>
            <p:nvPr/>
          </p:nvSpPr>
          <p:spPr bwMode="auto">
            <a:xfrm flipV="1">
              <a:off x="3788" y="326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21" name="Line 333"/>
            <p:cNvSpPr>
              <a:spLocks noChangeAspect="1" noChangeShapeType="1"/>
            </p:cNvSpPr>
            <p:nvPr/>
          </p:nvSpPr>
          <p:spPr bwMode="auto">
            <a:xfrm flipV="1">
              <a:off x="1989" y="3246"/>
              <a:ext cx="0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22" name="Line 334"/>
            <p:cNvSpPr>
              <a:spLocks noChangeAspect="1" noChangeShapeType="1"/>
            </p:cNvSpPr>
            <p:nvPr/>
          </p:nvSpPr>
          <p:spPr bwMode="auto">
            <a:xfrm flipV="1">
              <a:off x="2169" y="3246"/>
              <a:ext cx="0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23" name="Line 335"/>
            <p:cNvSpPr>
              <a:spLocks noChangeAspect="1" noChangeShapeType="1"/>
            </p:cNvSpPr>
            <p:nvPr/>
          </p:nvSpPr>
          <p:spPr bwMode="auto">
            <a:xfrm flipV="1">
              <a:off x="2348" y="3246"/>
              <a:ext cx="0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24" name="Line 336"/>
            <p:cNvSpPr>
              <a:spLocks noChangeAspect="1" noChangeShapeType="1"/>
            </p:cNvSpPr>
            <p:nvPr/>
          </p:nvSpPr>
          <p:spPr bwMode="auto">
            <a:xfrm flipV="1">
              <a:off x="2528" y="3246"/>
              <a:ext cx="0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25" name="Line 337"/>
            <p:cNvSpPr>
              <a:spLocks noChangeAspect="1" noChangeShapeType="1"/>
            </p:cNvSpPr>
            <p:nvPr/>
          </p:nvSpPr>
          <p:spPr bwMode="auto">
            <a:xfrm flipV="1">
              <a:off x="2708" y="3246"/>
              <a:ext cx="0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26" name="Line 338"/>
            <p:cNvSpPr>
              <a:spLocks noChangeAspect="1" noChangeShapeType="1"/>
            </p:cNvSpPr>
            <p:nvPr/>
          </p:nvSpPr>
          <p:spPr bwMode="auto">
            <a:xfrm flipV="1">
              <a:off x="2888" y="3246"/>
              <a:ext cx="0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27" name="Line 339"/>
            <p:cNvSpPr>
              <a:spLocks noChangeAspect="1" noChangeShapeType="1"/>
            </p:cNvSpPr>
            <p:nvPr/>
          </p:nvSpPr>
          <p:spPr bwMode="auto">
            <a:xfrm flipV="1">
              <a:off x="3069" y="3246"/>
              <a:ext cx="0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28" name="Line 340"/>
            <p:cNvSpPr>
              <a:spLocks noChangeAspect="1" noChangeShapeType="1"/>
            </p:cNvSpPr>
            <p:nvPr/>
          </p:nvSpPr>
          <p:spPr bwMode="auto">
            <a:xfrm flipV="1">
              <a:off x="3249" y="3246"/>
              <a:ext cx="0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29" name="Line 341"/>
            <p:cNvSpPr>
              <a:spLocks noChangeAspect="1" noChangeShapeType="1"/>
            </p:cNvSpPr>
            <p:nvPr/>
          </p:nvSpPr>
          <p:spPr bwMode="auto">
            <a:xfrm flipV="1">
              <a:off x="3428" y="3246"/>
              <a:ext cx="0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30" name="Line 342"/>
            <p:cNvSpPr>
              <a:spLocks noChangeAspect="1" noChangeShapeType="1"/>
            </p:cNvSpPr>
            <p:nvPr/>
          </p:nvSpPr>
          <p:spPr bwMode="auto">
            <a:xfrm flipV="1">
              <a:off x="3608" y="3246"/>
              <a:ext cx="0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31" name="Line 343"/>
            <p:cNvSpPr>
              <a:spLocks noChangeAspect="1" noChangeShapeType="1"/>
            </p:cNvSpPr>
            <p:nvPr/>
          </p:nvSpPr>
          <p:spPr bwMode="auto">
            <a:xfrm flipV="1">
              <a:off x="3788" y="3246"/>
              <a:ext cx="0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32" name="Freeform 344"/>
            <p:cNvSpPr>
              <a:spLocks noChangeAspect="1"/>
            </p:cNvSpPr>
            <p:nvPr/>
          </p:nvSpPr>
          <p:spPr bwMode="auto">
            <a:xfrm>
              <a:off x="1989" y="1525"/>
              <a:ext cx="457" cy="433"/>
            </a:xfrm>
            <a:custGeom>
              <a:avLst/>
              <a:gdLst/>
              <a:ahLst/>
              <a:cxnLst>
                <a:cxn ang="0">
                  <a:pos x="453" y="381"/>
                </a:cxn>
                <a:cxn ang="0">
                  <a:pos x="451" y="383"/>
                </a:cxn>
                <a:cxn ang="0">
                  <a:pos x="448" y="386"/>
                </a:cxn>
                <a:cxn ang="0">
                  <a:pos x="446" y="387"/>
                </a:cxn>
                <a:cxn ang="0">
                  <a:pos x="443" y="388"/>
                </a:cxn>
                <a:cxn ang="0">
                  <a:pos x="440" y="390"/>
                </a:cxn>
                <a:cxn ang="0">
                  <a:pos x="438" y="392"/>
                </a:cxn>
                <a:cxn ang="0">
                  <a:pos x="434" y="393"/>
                </a:cxn>
                <a:cxn ang="0">
                  <a:pos x="433" y="395"/>
                </a:cxn>
                <a:cxn ang="0">
                  <a:pos x="430" y="395"/>
                </a:cxn>
                <a:cxn ang="0">
                  <a:pos x="426" y="397"/>
                </a:cxn>
                <a:cxn ang="0">
                  <a:pos x="423" y="398"/>
                </a:cxn>
                <a:cxn ang="0">
                  <a:pos x="419" y="400"/>
                </a:cxn>
                <a:cxn ang="0">
                  <a:pos x="416" y="402"/>
                </a:cxn>
                <a:cxn ang="0">
                  <a:pos x="411" y="404"/>
                </a:cxn>
                <a:cxn ang="0">
                  <a:pos x="406" y="406"/>
                </a:cxn>
                <a:cxn ang="0">
                  <a:pos x="400" y="408"/>
                </a:cxn>
                <a:cxn ang="0">
                  <a:pos x="394" y="409"/>
                </a:cxn>
                <a:cxn ang="0">
                  <a:pos x="388" y="411"/>
                </a:cxn>
                <a:cxn ang="0">
                  <a:pos x="381" y="414"/>
                </a:cxn>
                <a:cxn ang="0">
                  <a:pos x="373" y="416"/>
                </a:cxn>
                <a:cxn ang="0">
                  <a:pos x="364" y="418"/>
                </a:cxn>
                <a:cxn ang="0">
                  <a:pos x="355" y="420"/>
                </a:cxn>
                <a:cxn ang="0">
                  <a:pos x="345" y="422"/>
                </a:cxn>
                <a:cxn ang="0">
                  <a:pos x="333" y="424"/>
                </a:cxn>
                <a:cxn ang="0">
                  <a:pos x="322" y="427"/>
                </a:cxn>
                <a:cxn ang="0">
                  <a:pos x="308" y="429"/>
                </a:cxn>
                <a:cxn ang="0">
                  <a:pos x="295" y="430"/>
                </a:cxn>
                <a:cxn ang="0">
                  <a:pos x="280" y="431"/>
                </a:cxn>
                <a:cxn ang="0">
                  <a:pos x="265" y="432"/>
                </a:cxn>
                <a:cxn ang="0">
                  <a:pos x="249" y="432"/>
                </a:cxn>
                <a:cxn ang="0">
                  <a:pos x="232" y="431"/>
                </a:cxn>
                <a:cxn ang="0">
                  <a:pos x="214" y="428"/>
                </a:cxn>
                <a:cxn ang="0">
                  <a:pos x="197" y="425"/>
                </a:cxn>
                <a:cxn ang="0">
                  <a:pos x="180" y="420"/>
                </a:cxn>
                <a:cxn ang="0">
                  <a:pos x="161" y="414"/>
                </a:cxn>
                <a:cxn ang="0">
                  <a:pos x="145" y="406"/>
                </a:cxn>
                <a:cxn ang="0">
                  <a:pos x="128" y="395"/>
                </a:cxn>
                <a:cxn ang="0">
                  <a:pos x="113" y="383"/>
                </a:cxn>
                <a:cxn ang="0">
                  <a:pos x="98" y="368"/>
                </a:cxn>
                <a:cxn ang="0">
                  <a:pos x="83" y="352"/>
                </a:cxn>
                <a:cxn ang="0">
                  <a:pos x="71" y="332"/>
                </a:cxn>
                <a:cxn ang="0">
                  <a:pos x="60" y="310"/>
                </a:cxn>
                <a:cxn ang="0">
                  <a:pos x="50" y="287"/>
                </a:cxn>
                <a:cxn ang="0">
                  <a:pos x="41" y="262"/>
                </a:cxn>
                <a:cxn ang="0">
                  <a:pos x="33" y="237"/>
                </a:cxn>
                <a:cxn ang="0">
                  <a:pos x="27" y="210"/>
                </a:cxn>
                <a:cxn ang="0">
                  <a:pos x="21" y="185"/>
                </a:cxn>
                <a:cxn ang="0">
                  <a:pos x="0" y="0"/>
                </a:cxn>
              </a:cxnLst>
              <a:rect l="0" t="0" r="r" b="b"/>
              <a:pathLst>
                <a:path w="457" h="433">
                  <a:moveTo>
                    <a:pt x="456" y="379"/>
                  </a:moveTo>
                  <a:lnTo>
                    <a:pt x="454" y="381"/>
                  </a:lnTo>
                  <a:lnTo>
                    <a:pt x="453" y="381"/>
                  </a:lnTo>
                  <a:lnTo>
                    <a:pt x="453" y="381"/>
                  </a:lnTo>
                  <a:lnTo>
                    <a:pt x="452" y="381"/>
                  </a:lnTo>
                  <a:lnTo>
                    <a:pt x="452" y="382"/>
                  </a:lnTo>
                  <a:lnTo>
                    <a:pt x="451" y="382"/>
                  </a:lnTo>
                  <a:lnTo>
                    <a:pt x="451" y="383"/>
                  </a:lnTo>
                  <a:lnTo>
                    <a:pt x="450" y="383"/>
                  </a:lnTo>
                  <a:lnTo>
                    <a:pt x="450" y="384"/>
                  </a:lnTo>
                  <a:lnTo>
                    <a:pt x="448" y="384"/>
                  </a:lnTo>
                  <a:lnTo>
                    <a:pt x="448" y="386"/>
                  </a:lnTo>
                  <a:lnTo>
                    <a:pt x="448" y="386"/>
                  </a:lnTo>
                  <a:lnTo>
                    <a:pt x="447" y="386"/>
                  </a:lnTo>
                  <a:lnTo>
                    <a:pt x="446" y="386"/>
                  </a:lnTo>
                  <a:lnTo>
                    <a:pt x="446" y="387"/>
                  </a:lnTo>
                  <a:lnTo>
                    <a:pt x="445" y="387"/>
                  </a:lnTo>
                  <a:lnTo>
                    <a:pt x="444" y="387"/>
                  </a:lnTo>
                  <a:lnTo>
                    <a:pt x="444" y="388"/>
                  </a:lnTo>
                  <a:lnTo>
                    <a:pt x="443" y="388"/>
                  </a:lnTo>
                  <a:lnTo>
                    <a:pt x="443" y="389"/>
                  </a:lnTo>
                  <a:lnTo>
                    <a:pt x="441" y="389"/>
                  </a:lnTo>
                  <a:lnTo>
                    <a:pt x="441" y="390"/>
                  </a:lnTo>
                  <a:lnTo>
                    <a:pt x="440" y="390"/>
                  </a:lnTo>
                  <a:lnTo>
                    <a:pt x="440" y="391"/>
                  </a:lnTo>
                  <a:lnTo>
                    <a:pt x="438" y="391"/>
                  </a:lnTo>
                  <a:lnTo>
                    <a:pt x="438" y="391"/>
                  </a:lnTo>
                  <a:lnTo>
                    <a:pt x="438" y="392"/>
                  </a:lnTo>
                  <a:lnTo>
                    <a:pt x="437" y="392"/>
                  </a:lnTo>
                  <a:lnTo>
                    <a:pt x="436" y="393"/>
                  </a:lnTo>
                  <a:lnTo>
                    <a:pt x="435" y="393"/>
                  </a:lnTo>
                  <a:lnTo>
                    <a:pt x="434" y="393"/>
                  </a:lnTo>
                  <a:lnTo>
                    <a:pt x="434" y="394"/>
                  </a:lnTo>
                  <a:lnTo>
                    <a:pt x="433" y="394"/>
                  </a:lnTo>
                  <a:lnTo>
                    <a:pt x="433" y="394"/>
                  </a:lnTo>
                  <a:lnTo>
                    <a:pt x="433" y="395"/>
                  </a:lnTo>
                  <a:lnTo>
                    <a:pt x="431" y="395"/>
                  </a:lnTo>
                  <a:lnTo>
                    <a:pt x="431" y="395"/>
                  </a:lnTo>
                  <a:lnTo>
                    <a:pt x="431" y="395"/>
                  </a:lnTo>
                  <a:lnTo>
                    <a:pt x="430" y="395"/>
                  </a:lnTo>
                  <a:lnTo>
                    <a:pt x="429" y="395"/>
                  </a:lnTo>
                  <a:lnTo>
                    <a:pt x="428" y="397"/>
                  </a:lnTo>
                  <a:lnTo>
                    <a:pt x="427" y="397"/>
                  </a:lnTo>
                  <a:lnTo>
                    <a:pt x="426" y="397"/>
                  </a:lnTo>
                  <a:lnTo>
                    <a:pt x="426" y="397"/>
                  </a:lnTo>
                  <a:lnTo>
                    <a:pt x="424" y="398"/>
                  </a:lnTo>
                  <a:lnTo>
                    <a:pt x="424" y="398"/>
                  </a:lnTo>
                  <a:lnTo>
                    <a:pt x="423" y="398"/>
                  </a:lnTo>
                  <a:lnTo>
                    <a:pt x="422" y="399"/>
                  </a:lnTo>
                  <a:lnTo>
                    <a:pt x="421" y="399"/>
                  </a:lnTo>
                  <a:lnTo>
                    <a:pt x="420" y="400"/>
                  </a:lnTo>
                  <a:lnTo>
                    <a:pt x="419" y="400"/>
                  </a:lnTo>
                  <a:lnTo>
                    <a:pt x="419" y="401"/>
                  </a:lnTo>
                  <a:lnTo>
                    <a:pt x="417" y="401"/>
                  </a:lnTo>
                  <a:lnTo>
                    <a:pt x="417" y="401"/>
                  </a:lnTo>
                  <a:lnTo>
                    <a:pt x="416" y="402"/>
                  </a:lnTo>
                  <a:lnTo>
                    <a:pt x="414" y="402"/>
                  </a:lnTo>
                  <a:lnTo>
                    <a:pt x="413" y="403"/>
                  </a:lnTo>
                  <a:lnTo>
                    <a:pt x="412" y="403"/>
                  </a:lnTo>
                  <a:lnTo>
                    <a:pt x="411" y="404"/>
                  </a:lnTo>
                  <a:lnTo>
                    <a:pt x="410" y="404"/>
                  </a:lnTo>
                  <a:lnTo>
                    <a:pt x="409" y="405"/>
                  </a:lnTo>
                  <a:lnTo>
                    <a:pt x="408" y="405"/>
                  </a:lnTo>
                  <a:lnTo>
                    <a:pt x="406" y="406"/>
                  </a:lnTo>
                  <a:lnTo>
                    <a:pt x="405" y="406"/>
                  </a:lnTo>
                  <a:lnTo>
                    <a:pt x="403" y="406"/>
                  </a:lnTo>
                  <a:lnTo>
                    <a:pt x="402" y="406"/>
                  </a:lnTo>
                  <a:lnTo>
                    <a:pt x="400" y="408"/>
                  </a:lnTo>
                  <a:lnTo>
                    <a:pt x="399" y="408"/>
                  </a:lnTo>
                  <a:lnTo>
                    <a:pt x="398" y="408"/>
                  </a:lnTo>
                  <a:lnTo>
                    <a:pt x="396" y="408"/>
                  </a:lnTo>
                  <a:lnTo>
                    <a:pt x="394" y="409"/>
                  </a:lnTo>
                  <a:lnTo>
                    <a:pt x="393" y="410"/>
                  </a:lnTo>
                  <a:lnTo>
                    <a:pt x="392" y="410"/>
                  </a:lnTo>
                  <a:lnTo>
                    <a:pt x="390" y="411"/>
                  </a:lnTo>
                  <a:lnTo>
                    <a:pt x="388" y="411"/>
                  </a:lnTo>
                  <a:lnTo>
                    <a:pt x="386" y="413"/>
                  </a:lnTo>
                  <a:lnTo>
                    <a:pt x="384" y="413"/>
                  </a:lnTo>
                  <a:lnTo>
                    <a:pt x="383" y="413"/>
                  </a:lnTo>
                  <a:lnTo>
                    <a:pt x="381" y="414"/>
                  </a:lnTo>
                  <a:lnTo>
                    <a:pt x="379" y="414"/>
                  </a:lnTo>
                  <a:lnTo>
                    <a:pt x="377" y="415"/>
                  </a:lnTo>
                  <a:lnTo>
                    <a:pt x="375" y="415"/>
                  </a:lnTo>
                  <a:lnTo>
                    <a:pt x="373" y="416"/>
                  </a:lnTo>
                  <a:lnTo>
                    <a:pt x="372" y="417"/>
                  </a:lnTo>
                  <a:lnTo>
                    <a:pt x="369" y="417"/>
                  </a:lnTo>
                  <a:lnTo>
                    <a:pt x="367" y="418"/>
                  </a:lnTo>
                  <a:lnTo>
                    <a:pt x="364" y="418"/>
                  </a:lnTo>
                  <a:lnTo>
                    <a:pt x="362" y="419"/>
                  </a:lnTo>
                  <a:lnTo>
                    <a:pt x="360" y="420"/>
                  </a:lnTo>
                  <a:lnTo>
                    <a:pt x="357" y="420"/>
                  </a:lnTo>
                  <a:lnTo>
                    <a:pt x="355" y="420"/>
                  </a:lnTo>
                  <a:lnTo>
                    <a:pt x="353" y="420"/>
                  </a:lnTo>
                  <a:lnTo>
                    <a:pt x="350" y="422"/>
                  </a:lnTo>
                  <a:lnTo>
                    <a:pt x="348" y="422"/>
                  </a:lnTo>
                  <a:lnTo>
                    <a:pt x="345" y="422"/>
                  </a:lnTo>
                  <a:lnTo>
                    <a:pt x="342" y="424"/>
                  </a:lnTo>
                  <a:lnTo>
                    <a:pt x="339" y="424"/>
                  </a:lnTo>
                  <a:lnTo>
                    <a:pt x="337" y="424"/>
                  </a:lnTo>
                  <a:lnTo>
                    <a:pt x="333" y="424"/>
                  </a:lnTo>
                  <a:lnTo>
                    <a:pt x="330" y="425"/>
                  </a:lnTo>
                  <a:lnTo>
                    <a:pt x="328" y="426"/>
                  </a:lnTo>
                  <a:lnTo>
                    <a:pt x="324" y="426"/>
                  </a:lnTo>
                  <a:lnTo>
                    <a:pt x="322" y="427"/>
                  </a:lnTo>
                  <a:lnTo>
                    <a:pt x="318" y="427"/>
                  </a:lnTo>
                  <a:lnTo>
                    <a:pt x="315" y="428"/>
                  </a:lnTo>
                  <a:lnTo>
                    <a:pt x="312" y="428"/>
                  </a:lnTo>
                  <a:lnTo>
                    <a:pt x="308" y="429"/>
                  </a:lnTo>
                  <a:lnTo>
                    <a:pt x="306" y="429"/>
                  </a:lnTo>
                  <a:lnTo>
                    <a:pt x="302" y="429"/>
                  </a:lnTo>
                  <a:lnTo>
                    <a:pt x="298" y="430"/>
                  </a:lnTo>
                  <a:lnTo>
                    <a:pt x="295" y="430"/>
                  </a:lnTo>
                  <a:lnTo>
                    <a:pt x="291" y="430"/>
                  </a:lnTo>
                  <a:lnTo>
                    <a:pt x="288" y="431"/>
                  </a:lnTo>
                  <a:lnTo>
                    <a:pt x="284" y="431"/>
                  </a:lnTo>
                  <a:lnTo>
                    <a:pt x="280" y="431"/>
                  </a:lnTo>
                  <a:lnTo>
                    <a:pt x="277" y="431"/>
                  </a:lnTo>
                  <a:lnTo>
                    <a:pt x="273" y="432"/>
                  </a:lnTo>
                  <a:lnTo>
                    <a:pt x="268" y="432"/>
                  </a:lnTo>
                  <a:lnTo>
                    <a:pt x="265" y="432"/>
                  </a:lnTo>
                  <a:lnTo>
                    <a:pt x="260" y="432"/>
                  </a:lnTo>
                  <a:lnTo>
                    <a:pt x="257" y="432"/>
                  </a:lnTo>
                  <a:lnTo>
                    <a:pt x="252" y="432"/>
                  </a:lnTo>
                  <a:lnTo>
                    <a:pt x="249" y="432"/>
                  </a:lnTo>
                  <a:lnTo>
                    <a:pt x="244" y="432"/>
                  </a:lnTo>
                  <a:lnTo>
                    <a:pt x="240" y="431"/>
                  </a:lnTo>
                  <a:lnTo>
                    <a:pt x="237" y="431"/>
                  </a:lnTo>
                  <a:lnTo>
                    <a:pt x="232" y="431"/>
                  </a:lnTo>
                  <a:lnTo>
                    <a:pt x="227" y="430"/>
                  </a:lnTo>
                  <a:lnTo>
                    <a:pt x="223" y="430"/>
                  </a:lnTo>
                  <a:lnTo>
                    <a:pt x="218" y="429"/>
                  </a:lnTo>
                  <a:lnTo>
                    <a:pt x="214" y="428"/>
                  </a:lnTo>
                  <a:lnTo>
                    <a:pt x="210" y="428"/>
                  </a:lnTo>
                  <a:lnTo>
                    <a:pt x="206" y="427"/>
                  </a:lnTo>
                  <a:lnTo>
                    <a:pt x="202" y="426"/>
                  </a:lnTo>
                  <a:lnTo>
                    <a:pt x="197" y="425"/>
                  </a:lnTo>
                  <a:lnTo>
                    <a:pt x="193" y="424"/>
                  </a:lnTo>
                  <a:lnTo>
                    <a:pt x="188" y="424"/>
                  </a:lnTo>
                  <a:lnTo>
                    <a:pt x="184" y="422"/>
                  </a:lnTo>
                  <a:lnTo>
                    <a:pt x="180" y="420"/>
                  </a:lnTo>
                  <a:lnTo>
                    <a:pt x="175" y="419"/>
                  </a:lnTo>
                  <a:lnTo>
                    <a:pt x="171" y="418"/>
                  </a:lnTo>
                  <a:lnTo>
                    <a:pt x="166" y="416"/>
                  </a:lnTo>
                  <a:lnTo>
                    <a:pt x="161" y="414"/>
                  </a:lnTo>
                  <a:lnTo>
                    <a:pt x="157" y="413"/>
                  </a:lnTo>
                  <a:lnTo>
                    <a:pt x="154" y="410"/>
                  </a:lnTo>
                  <a:lnTo>
                    <a:pt x="149" y="408"/>
                  </a:lnTo>
                  <a:lnTo>
                    <a:pt x="145" y="406"/>
                  </a:lnTo>
                  <a:lnTo>
                    <a:pt x="140" y="404"/>
                  </a:lnTo>
                  <a:lnTo>
                    <a:pt x="137" y="401"/>
                  </a:lnTo>
                  <a:lnTo>
                    <a:pt x="133" y="398"/>
                  </a:lnTo>
                  <a:lnTo>
                    <a:pt x="128" y="395"/>
                  </a:lnTo>
                  <a:lnTo>
                    <a:pt x="125" y="393"/>
                  </a:lnTo>
                  <a:lnTo>
                    <a:pt x="120" y="390"/>
                  </a:lnTo>
                  <a:lnTo>
                    <a:pt x="116" y="386"/>
                  </a:lnTo>
                  <a:lnTo>
                    <a:pt x="113" y="383"/>
                  </a:lnTo>
                  <a:lnTo>
                    <a:pt x="109" y="379"/>
                  </a:lnTo>
                  <a:lnTo>
                    <a:pt x="105" y="376"/>
                  </a:lnTo>
                  <a:lnTo>
                    <a:pt x="102" y="372"/>
                  </a:lnTo>
                  <a:lnTo>
                    <a:pt x="98" y="368"/>
                  </a:lnTo>
                  <a:lnTo>
                    <a:pt x="95" y="365"/>
                  </a:lnTo>
                  <a:lnTo>
                    <a:pt x="90" y="360"/>
                  </a:lnTo>
                  <a:lnTo>
                    <a:pt x="87" y="356"/>
                  </a:lnTo>
                  <a:lnTo>
                    <a:pt x="83" y="352"/>
                  </a:lnTo>
                  <a:lnTo>
                    <a:pt x="81" y="347"/>
                  </a:lnTo>
                  <a:lnTo>
                    <a:pt x="78" y="341"/>
                  </a:lnTo>
                  <a:lnTo>
                    <a:pt x="75" y="337"/>
                  </a:lnTo>
                  <a:lnTo>
                    <a:pt x="71" y="332"/>
                  </a:lnTo>
                  <a:lnTo>
                    <a:pt x="69" y="327"/>
                  </a:lnTo>
                  <a:lnTo>
                    <a:pt x="66" y="321"/>
                  </a:lnTo>
                  <a:lnTo>
                    <a:pt x="63" y="316"/>
                  </a:lnTo>
                  <a:lnTo>
                    <a:pt x="60" y="310"/>
                  </a:lnTo>
                  <a:lnTo>
                    <a:pt x="57" y="305"/>
                  </a:lnTo>
                  <a:lnTo>
                    <a:pt x="55" y="299"/>
                  </a:lnTo>
                  <a:lnTo>
                    <a:pt x="52" y="293"/>
                  </a:lnTo>
                  <a:lnTo>
                    <a:pt x="50" y="287"/>
                  </a:lnTo>
                  <a:lnTo>
                    <a:pt x="47" y="281"/>
                  </a:lnTo>
                  <a:lnTo>
                    <a:pt x="45" y="275"/>
                  </a:lnTo>
                  <a:lnTo>
                    <a:pt x="43" y="268"/>
                  </a:lnTo>
                  <a:lnTo>
                    <a:pt x="41" y="262"/>
                  </a:lnTo>
                  <a:lnTo>
                    <a:pt x="39" y="256"/>
                  </a:lnTo>
                  <a:lnTo>
                    <a:pt x="36" y="250"/>
                  </a:lnTo>
                  <a:lnTo>
                    <a:pt x="35" y="243"/>
                  </a:lnTo>
                  <a:lnTo>
                    <a:pt x="33" y="237"/>
                  </a:lnTo>
                  <a:lnTo>
                    <a:pt x="31" y="230"/>
                  </a:lnTo>
                  <a:lnTo>
                    <a:pt x="29" y="224"/>
                  </a:lnTo>
                  <a:lnTo>
                    <a:pt x="29" y="217"/>
                  </a:lnTo>
                  <a:lnTo>
                    <a:pt x="27" y="210"/>
                  </a:lnTo>
                  <a:lnTo>
                    <a:pt x="25" y="204"/>
                  </a:lnTo>
                  <a:lnTo>
                    <a:pt x="24" y="197"/>
                  </a:lnTo>
                  <a:lnTo>
                    <a:pt x="22" y="191"/>
                  </a:lnTo>
                  <a:lnTo>
                    <a:pt x="21" y="185"/>
                  </a:lnTo>
                  <a:lnTo>
                    <a:pt x="19" y="179"/>
                  </a:lnTo>
                  <a:lnTo>
                    <a:pt x="19" y="172"/>
                  </a:lnTo>
                  <a:lnTo>
                    <a:pt x="18" y="16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33" name="Freeform 345"/>
            <p:cNvSpPr>
              <a:spLocks noChangeAspect="1"/>
            </p:cNvSpPr>
            <p:nvPr/>
          </p:nvSpPr>
          <p:spPr bwMode="auto">
            <a:xfrm>
              <a:off x="1989" y="1525"/>
              <a:ext cx="459" cy="380"/>
            </a:xfrm>
            <a:custGeom>
              <a:avLst/>
              <a:gdLst/>
              <a:ahLst/>
              <a:cxnLst>
                <a:cxn ang="0">
                  <a:pos x="458" y="377"/>
                </a:cxn>
                <a:cxn ang="0">
                  <a:pos x="458" y="374"/>
                </a:cxn>
                <a:cxn ang="0">
                  <a:pos x="456" y="372"/>
                </a:cxn>
                <a:cxn ang="0">
                  <a:pos x="456" y="369"/>
                </a:cxn>
                <a:cxn ang="0">
                  <a:pos x="456" y="367"/>
                </a:cxn>
                <a:cxn ang="0">
                  <a:pos x="454" y="364"/>
                </a:cxn>
                <a:cxn ang="0">
                  <a:pos x="453" y="362"/>
                </a:cxn>
                <a:cxn ang="0">
                  <a:pos x="452" y="360"/>
                </a:cxn>
                <a:cxn ang="0">
                  <a:pos x="450" y="359"/>
                </a:cxn>
                <a:cxn ang="0">
                  <a:pos x="449" y="357"/>
                </a:cxn>
                <a:cxn ang="0">
                  <a:pos x="449" y="355"/>
                </a:cxn>
                <a:cxn ang="0">
                  <a:pos x="447" y="353"/>
                </a:cxn>
                <a:cxn ang="0">
                  <a:pos x="446" y="350"/>
                </a:cxn>
                <a:cxn ang="0">
                  <a:pos x="444" y="348"/>
                </a:cxn>
                <a:cxn ang="0">
                  <a:pos x="442" y="346"/>
                </a:cxn>
                <a:cxn ang="0">
                  <a:pos x="439" y="343"/>
                </a:cxn>
                <a:cxn ang="0">
                  <a:pos x="437" y="341"/>
                </a:cxn>
                <a:cxn ang="0">
                  <a:pos x="434" y="337"/>
                </a:cxn>
                <a:cxn ang="0">
                  <a:pos x="430" y="334"/>
                </a:cxn>
                <a:cxn ang="0">
                  <a:pos x="427" y="330"/>
                </a:cxn>
                <a:cxn ang="0">
                  <a:pos x="423" y="325"/>
                </a:cxn>
                <a:cxn ang="0">
                  <a:pos x="419" y="322"/>
                </a:cxn>
                <a:cxn ang="0">
                  <a:pos x="414" y="317"/>
                </a:cxn>
                <a:cxn ang="0">
                  <a:pos x="409" y="312"/>
                </a:cxn>
                <a:cxn ang="0">
                  <a:pos x="402" y="306"/>
                </a:cxn>
                <a:cxn ang="0">
                  <a:pos x="395" y="300"/>
                </a:cxn>
                <a:cxn ang="0">
                  <a:pos x="388" y="294"/>
                </a:cxn>
                <a:cxn ang="0">
                  <a:pos x="380" y="287"/>
                </a:cxn>
                <a:cxn ang="0">
                  <a:pos x="370" y="280"/>
                </a:cxn>
                <a:cxn ang="0">
                  <a:pos x="360" y="271"/>
                </a:cxn>
                <a:cxn ang="0">
                  <a:pos x="350" y="263"/>
                </a:cxn>
                <a:cxn ang="0">
                  <a:pos x="338" y="255"/>
                </a:cxn>
                <a:cxn ang="0">
                  <a:pos x="325" y="246"/>
                </a:cxn>
                <a:cxn ang="0">
                  <a:pos x="311" y="235"/>
                </a:cxn>
                <a:cxn ang="0">
                  <a:pos x="296" y="225"/>
                </a:cxn>
                <a:cxn ang="0">
                  <a:pos x="281" y="214"/>
                </a:cxn>
                <a:cxn ang="0">
                  <a:pos x="263" y="203"/>
                </a:cxn>
                <a:cxn ang="0">
                  <a:pos x="246" y="191"/>
                </a:cxn>
                <a:cxn ang="0">
                  <a:pos x="229" y="179"/>
                </a:cxn>
                <a:cxn ang="0">
                  <a:pos x="210" y="167"/>
                </a:cxn>
                <a:cxn ang="0">
                  <a:pos x="191" y="154"/>
                </a:cxn>
                <a:cxn ang="0">
                  <a:pos x="173" y="143"/>
                </a:cxn>
                <a:cxn ang="0">
                  <a:pos x="155" y="129"/>
                </a:cxn>
                <a:cxn ang="0">
                  <a:pos x="137" y="118"/>
                </a:cxn>
                <a:cxn ang="0">
                  <a:pos x="120" y="105"/>
                </a:cxn>
                <a:cxn ang="0">
                  <a:pos x="104" y="94"/>
                </a:cxn>
                <a:cxn ang="0">
                  <a:pos x="90" y="84"/>
                </a:cxn>
                <a:cxn ang="0">
                  <a:pos x="76" y="74"/>
                </a:cxn>
                <a:cxn ang="0">
                  <a:pos x="64" y="64"/>
                </a:cxn>
                <a:cxn ang="0">
                  <a:pos x="54" y="56"/>
                </a:cxn>
                <a:cxn ang="0">
                  <a:pos x="45" y="48"/>
                </a:cxn>
                <a:cxn ang="0">
                  <a:pos x="37" y="41"/>
                </a:cxn>
                <a:cxn ang="0">
                  <a:pos x="29" y="36"/>
                </a:cxn>
                <a:cxn ang="0">
                  <a:pos x="24" y="30"/>
                </a:cxn>
                <a:cxn ang="0">
                  <a:pos x="19" y="25"/>
                </a:cxn>
              </a:cxnLst>
              <a:rect l="0" t="0" r="r" b="b"/>
              <a:pathLst>
                <a:path w="459" h="380">
                  <a:moveTo>
                    <a:pt x="456" y="379"/>
                  </a:moveTo>
                  <a:lnTo>
                    <a:pt x="456" y="377"/>
                  </a:lnTo>
                  <a:lnTo>
                    <a:pt x="458" y="377"/>
                  </a:lnTo>
                  <a:lnTo>
                    <a:pt x="458" y="375"/>
                  </a:lnTo>
                  <a:lnTo>
                    <a:pt x="458" y="375"/>
                  </a:lnTo>
                  <a:lnTo>
                    <a:pt x="458" y="374"/>
                  </a:lnTo>
                  <a:lnTo>
                    <a:pt x="458" y="373"/>
                  </a:lnTo>
                  <a:lnTo>
                    <a:pt x="456" y="373"/>
                  </a:lnTo>
                  <a:lnTo>
                    <a:pt x="456" y="372"/>
                  </a:lnTo>
                  <a:lnTo>
                    <a:pt x="456" y="371"/>
                  </a:lnTo>
                  <a:lnTo>
                    <a:pt x="456" y="370"/>
                  </a:lnTo>
                  <a:lnTo>
                    <a:pt x="456" y="369"/>
                  </a:lnTo>
                  <a:lnTo>
                    <a:pt x="456" y="369"/>
                  </a:lnTo>
                  <a:lnTo>
                    <a:pt x="456" y="368"/>
                  </a:lnTo>
                  <a:lnTo>
                    <a:pt x="456" y="367"/>
                  </a:lnTo>
                  <a:lnTo>
                    <a:pt x="455" y="366"/>
                  </a:lnTo>
                  <a:lnTo>
                    <a:pt x="455" y="366"/>
                  </a:lnTo>
                  <a:lnTo>
                    <a:pt x="454" y="364"/>
                  </a:lnTo>
                  <a:lnTo>
                    <a:pt x="454" y="364"/>
                  </a:lnTo>
                  <a:lnTo>
                    <a:pt x="453" y="363"/>
                  </a:lnTo>
                  <a:lnTo>
                    <a:pt x="453" y="362"/>
                  </a:lnTo>
                  <a:lnTo>
                    <a:pt x="452" y="362"/>
                  </a:lnTo>
                  <a:lnTo>
                    <a:pt x="452" y="361"/>
                  </a:lnTo>
                  <a:lnTo>
                    <a:pt x="452" y="360"/>
                  </a:lnTo>
                  <a:lnTo>
                    <a:pt x="451" y="360"/>
                  </a:lnTo>
                  <a:lnTo>
                    <a:pt x="451" y="359"/>
                  </a:lnTo>
                  <a:lnTo>
                    <a:pt x="450" y="359"/>
                  </a:lnTo>
                  <a:lnTo>
                    <a:pt x="450" y="358"/>
                  </a:lnTo>
                  <a:lnTo>
                    <a:pt x="450" y="357"/>
                  </a:lnTo>
                  <a:lnTo>
                    <a:pt x="449" y="357"/>
                  </a:lnTo>
                  <a:lnTo>
                    <a:pt x="449" y="356"/>
                  </a:lnTo>
                  <a:lnTo>
                    <a:pt x="449" y="356"/>
                  </a:lnTo>
                  <a:lnTo>
                    <a:pt x="449" y="355"/>
                  </a:lnTo>
                  <a:lnTo>
                    <a:pt x="448" y="354"/>
                  </a:lnTo>
                  <a:lnTo>
                    <a:pt x="448" y="353"/>
                  </a:lnTo>
                  <a:lnTo>
                    <a:pt x="447" y="353"/>
                  </a:lnTo>
                  <a:lnTo>
                    <a:pt x="447" y="352"/>
                  </a:lnTo>
                  <a:lnTo>
                    <a:pt x="446" y="352"/>
                  </a:lnTo>
                  <a:lnTo>
                    <a:pt x="446" y="350"/>
                  </a:lnTo>
                  <a:lnTo>
                    <a:pt x="445" y="350"/>
                  </a:lnTo>
                  <a:lnTo>
                    <a:pt x="444" y="350"/>
                  </a:lnTo>
                  <a:lnTo>
                    <a:pt x="444" y="348"/>
                  </a:lnTo>
                  <a:lnTo>
                    <a:pt x="443" y="348"/>
                  </a:lnTo>
                  <a:lnTo>
                    <a:pt x="442" y="347"/>
                  </a:lnTo>
                  <a:lnTo>
                    <a:pt x="442" y="346"/>
                  </a:lnTo>
                  <a:lnTo>
                    <a:pt x="442" y="345"/>
                  </a:lnTo>
                  <a:lnTo>
                    <a:pt x="440" y="344"/>
                  </a:lnTo>
                  <a:lnTo>
                    <a:pt x="439" y="343"/>
                  </a:lnTo>
                  <a:lnTo>
                    <a:pt x="439" y="342"/>
                  </a:lnTo>
                  <a:lnTo>
                    <a:pt x="438" y="341"/>
                  </a:lnTo>
                  <a:lnTo>
                    <a:pt x="437" y="341"/>
                  </a:lnTo>
                  <a:lnTo>
                    <a:pt x="436" y="339"/>
                  </a:lnTo>
                  <a:lnTo>
                    <a:pt x="435" y="339"/>
                  </a:lnTo>
                  <a:lnTo>
                    <a:pt x="434" y="337"/>
                  </a:lnTo>
                  <a:lnTo>
                    <a:pt x="433" y="336"/>
                  </a:lnTo>
                  <a:lnTo>
                    <a:pt x="432" y="335"/>
                  </a:lnTo>
                  <a:lnTo>
                    <a:pt x="430" y="334"/>
                  </a:lnTo>
                  <a:lnTo>
                    <a:pt x="430" y="333"/>
                  </a:lnTo>
                  <a:lnTo>
                    <a:pt x="429" y="331"/>
                  </a:lnTo>
                  <a:lnTo>
                    <a:pt x="427" y="330"/>
                  </a:lnTo>
                  <a:lnTo>
                    <a:pt x="426" y="328"/>
                  </a:lnTo>
                  <a:lnTo>
                    <a:pt x="425" y="327"/>
                  </a:lnTo>
                  <a:lnTo>
                    <a:pt x="423" y="325"/>
                  </a:lnTo>
                  <a:lnTo>
                    <a:pt x="422" y="325"/>
                  </a:lnTo>
                  <a:lnTo>
                    <a:pt x="421" y="323"/>
                  </a:lnTo>
                  <a:lnTo>
                    <a:pt x="419" y="322"/>
                  </a:lnTo>
                  <a:lnTo>
                    <a:pt x="418" y="320"/>
                  </a:lnTo>
                  <a:lnTo>
                    <a:pt x="416" y="318"/>
                  </a:lnTo>
                  <a:lnTo>
                    <a:pt x="414" y="317"/>
                  </a:lnTo>
                  <a:lnTo>
                    <a:pt x="412" y="315"/>
                  </a:lnTo>
                  <a:lnTo>
                    <a:pt x="410" y="314"/>
                  </a:lnTo>
                  <a:lnTo>
                    <a:pt x="409" y="312"/>
                  </a:lnTo>
                  <a:lnTo>
                    <a:pt x="407" y="310"/>
                  </a:lnTo>
                  <a:lnTo>
                    <a:pt x="404" y="308"/>
                  </a:lnTo>
                  <a:lnTo>
                    <a:pt x="402" y="306"/>
                  </a:lnTo>
                  <a:lnTo>
                    <a:pt x="400" y="304"/>
                  </a:lnTo>
                  <a:lnTo>
                    <a:pt x="398" y="303"/>
                  </a:lnTo>
                  <a:lnTo>
                    <a:pt x="395" y="300"/>
                  </a:lnTo>
                  <a:lnTo>
                    <a:pt x="393" y="298"/>
                  </a:lnTo>
                  <a:lnTo>
                    <a:pt x="390" y="296"/>
                  </a:lnTo>
                  <a:lnTo>
                    <a:pt x="388" y="294"/>
                  </a:lnTo>
                  <a:lnTo>
                    <a:pt x="385" y="291"/>
                  </a:lnTo>
                  <a:lnTo>
                    <a:pt x="383" y="289"/>
                  </a:lnTo>
                  <a:lnTo>
                    <a:pt x="380" y="287"/>
                  </a:lnTo>
                  <a:lnTo>
                    <a:pt x="376" y="285"/>
                  </a:lnTo>
                  <a:lnTo>
                    <a:pt x="374" y="282"/>
                  </a:lnTo>
                  <a:lnTo>
                    <a:pt x="370" y="280"/>
                  </a:lnTo>
                  <a:lnTo>
                    <a:pt x="368" y="277"/>
                  </a:lnTo>
                  <a:lnTo>
                    <a:pt x="364" y="274"/>
                  </a:lnTo>
                  <a:lnTo>
                    <a:pt x="360" y="271"/>
                  </a:lnTo>
                  <a:lnTo>
                    <a:pt x="357" y="269"/>
                  </a:lnTo>
                  <a:lnTo>
                    <a:pt x="353" y="266"/>
                  </a:lnTo>
                  <a:lnTo>
                    <a:pt x="350" y="263"/>
                  </a:lnTo>
                  <a:lnTo>
                    <a:pt x="345" y="260"/>
                  </a:lnTo>
                  <a:lnTo>
                    <a:pt x="342" y="258"/>
                  </a:lnTo>
                  <a:lnTo>
                    <a:pt x="338" y="255"/>
                  </a:lnTo>
                  <a:lnTo>
                    <a:pt x="333" y="251"/>
                  </a:lnTo>
                  <a:lnTo>
                    <a:pt x="329" y="249"/>
                  </a:lnTo>
                  <a:lnTo>
                    <a:pt x="325" y="246"/>
                  </a:lnTo>
                  <a:lnTo>
                    <a:pt x="321" y="242"/>
                  </a:lnTo>
                  <a:lnTo>
                    <a:pt x="316" y="239"/>
                  </a:lnTo>
                  <a:lnTo>
                    <a:pt x="311" y="235"/>
                  </a:lnTo>
                  <a:lnTo>
                    <a:pt x="306" y="232"/>
                  </a:lnTo>
                  <a:lnTo>
                    <a:pt x="301" y="229"/>
                  </a:lnTo>
                  <a:lnTo>
                    <a:pt x="296" y="225"/>
                  </a:lnTo>
                  <a:lnTo>
                    <a:pt x="291" y="222"/>
                  </a:lnTo>
                  <a:lnTo>
                    <a:pt x="286" y="217"/>
                  </a:lnTo>
                  <a:lnTo>
                    <a:pt x="281" y="214"/>
                  </a:lnTo>
                  <a:lnTo>
                    <a:pt x="275" y="210"/>
                  </a:lnTo>
                  <a:lnTo>
                    <a:pt x="270" y="206"/>
                  </a:lnTo>
                  <a:lnTo>
                    <a:pt x="263" y="203"/>
                  </a:lnTo>
                  <a:lnTo>
                    <a:pt x="258" y="199"/>
                  </a:lnTo>
                  <a:lnTo>
                    <a:pt x="252" y="195"/>
                  </a:lnTo>
                  <a:lnTo>
                    <a:pt x="246" y="191"/>
                  </a:lnTo>
                  <a:lnTo>
                    <a:pt x="241" y="187"/>
                  </a:lnTo>
                  <a:lnTo>
                    <a:pt x="234" y="183"/>
                  </a:lnTo>
                  <a:lnTo>
                    <a:pt x="229" y="179"/>
                  </a:lnTo>
                  <a:lnTo>
                    <a:pt x="222" y="175"/>
                  </a:lnTo>
                  <a:lnTo>
                    <a:pt x="216" y="172"/>
                  </a:lnTo>
                  <a:lnTo>
                    <a:pt x="210" y="167"/>
                  </a:lnTo>
                  <a:lnTo>
                    <a:pt x="204" y="163"/>
                  </a:lnTo>
                  <a:lnTo>
                    <a:pt x="198" y="158"/>
                  </a:lnTo>
                  <a:lnTo>
                    <a:pt x="191" y="154"/>
                  </a:lnTo>
                  <a:lnTo>
                    <a:pt x="185" y="150"/>
                  </a:lnTo>
                  <a:lnTo>
                    <a:pt x="179" y="146"/>
                  </a:lnTo>
                  <a:lnTo>
                    <a:pt x="173" y="143"/>
                  </a:lnTo>
                  <a:lnTo>
                    <a:pt x="168" y="138"/>
                  </a:lnTo>
                  <a:lnTo>
                    <a:pt x="161" y="134"/>
                  </a:lnTo>
                  <a:lnTo>
                    <a:pt x="155" y="129"/>
                  </a:lnTo>
                  <a:lnTo>
                    <a:pt x="149" y="126"/>
                  </a:lnTo>
                  <a:lnTo>
                    <a:pt x="144" y="121"/>
                  </a:lnTo>
                  <a:lnTo>
                    <a:pt x="137" y="118"/>
                  </a:lnTo>
                  <a:lnTo>
                    <a:pt x="132" y="114"/>
                  </a:lnTo>
                  <a:lnTo>
                    <a:pt x="125" y="110"/>
                  </a:lnTo>
                  <a:lnTo>
                    <a:pt x="120" y="105"/>
                  </a:lnTo>
                  <a:lnTo>
                    <a:pt x="115" y="102"/>
                  </a:lnTo>
                  <a:lnTo>
                    <a:pt x="109" y="98"/>
                  </a:lnTo>
                  <a:lnTo>
                    <a:pt x="104" y="94"/>
                  </a:lnTo>
                  <a:lnTo>
                    <a:pt x="99" y="91"/>
                  </a:lnTo>
                  <a:lnTo>
                    <a:pt x="95" y="87"/>
                  </a:lnTo>
                  <a:lnTo>
                    <a:pt x="90" y="84"/>
                  </a:lnTo>
                  <a:lnTo>
                    <a:pt x="85" y="80"/>
                  </a:lnTo>
                  <a:lnTo>
                    <a:pt x="80" y="77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7"/>
                  </a:lnTo>
                  <a:lnTo>
                    <a:pt x="64" y="64"/>
                  </a:lnTo>
                  <a:lnTo>
                    <a:pt x="61" y="62"/>
                  </a:lnTo>
                  <a:lnTo>
                    <a:pt x="57" y="59"/>
                  </a:lnTo>
                  <a:lnTo>
                    <a:pt x="54" y="56"/>
                  </a:lnTo>
                  <a:lnTo>
                    <a:pt x="50" y="53"/>
                  </a:lnTo>
                  <a:lnTo>
                    <a:pt x="47" y="50"/>
                  </a:lnTo>
                  <a:lnTo>
                    <a:pt x="45" y="48"/>
                  </a:lnTo>
                  <a:lnTo>
                    <a:pt x="42" y="46"/>
                  </a:lnTo>
                  <a:lnTo>
                    <a:pt x="39" y="43"/>
                  </a:lnTo>
                  <a:lnTo>
                    <a:pt x="37" y="41"/>
                  </a:lnTo>
                  <a:lnTo>
                    <a:pt x="34" y="39"/>
                  </a:lnTo>
                  <a:lnTo>
                    <a:pt x="32" y="37"/>
                  </a:lnTo>
                  <a:lnTo>
                    <a:pt x="29" y="36"/>
                  </a:lnTo>
                  <a:lnTo>
                    <a:pt x="28" y="34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1" y="26"/>
                  </a:lnTo>
                  <a:lnTo>
                    <a:pt x="19" y="25"/>
                  </a:lnTo>
                  <a:lnTo>
                    <a:pt x="18" y="2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34" name="Freeform 346"/>
            <p:cNvSpPr>
              <a:spLocks noChangeAspect="1"/>
            </p:cNvSpPr>
            <p:nvPr/>
          </p:nvSpPr>
          <p:spPr bwMode="auto">
            <a:xfrm>
              <a:off x="1989" y="1525"/>
              <a:ext cx="516" cy="380"/>
            </a:xfrm>
            <a:custGeom>
              <a:avLst/>
              <a:gdLst/>
              <a:ahLst/>
              <a:cxnLst>
                <a:cxn ang="0">
                  <a:pos x="458" y="375"/>
                </a:cxn>
                <a:cxn ang="0">
                  <a:pos x="460" y="373"/>
                </a:cxn>
                <a:cxn ang="0">
                  <a:pos x="462" y="369"/>
                </a:cxn>
                <a:cxn ang="0">
                  <a:pos x="465" y="366"/>
                </a:cxn>
                <a:cxn ang="0">
                  <a:pos x="466" y="363"/>
                </a:cxn>
                <a:cxn ang="0">
                  <a:pos x="468" y="358"/>
                </a:cxn>
                <a:cxn ang="0">
                  <a:pos x="470" y="355"/>
                </a:cxn>
                <a:cxn ang="0">
                  <a:pos x="473" y="350"/>
                </a:cxn>
                <a:cxn ang="0">
                  <a:pos x="475" y="347"/>
                </a:cxn>
                <a:cxn ang="0">
                  <a:pos x="476" y="342"/>
                </a:cxn>
                <a:cxn ang="0">
                  <a:pos x="479" y="337"/>
                </a:cxn>
                <a:cxn ang="0">
                  <a:pos x="481" y="333"/>
                </a:cxn>
                <a:cxn ang="0">
                  <a:pos x="483" y="327"/>
                </a:cxn>
                <a:cxn ang="0">
                  <a:pos x="486" y="322"/>
                </a:cxn>
                <a:cxn ang="0">
                  <a:pos x="489" y="315"/>
                </a:cxn>
                <a:cxn ang="0">
                  <a:pos x="492" y="308"/>
                </a:cxn>
                <a:cxn ang="0">
                  <a:pos x="494" y="300"/>
                </a:cxn>
                <a:cxn ang="0">
                  <a:pos x="497" y="292"/>
                </a:cxn>
                <a:cxn ang="0">
                  <a:pos x="499" y="283"/>
                </a:cxn>
                <a:cxn ang="0">
                  <a:pos x="502" y="273"/>
                </a:cxn>
                <a:cxn ang="0">
                  <a:pos x="505" y="263"/>
                </a:cxn>
                <a:cxn ang="0">
                  <a:pos x="507" y="252"/>
                </a:cxn>
                <a:cxn ang="0">
                  <a:pos x="510" y="240"/>
                </a:cxn>
                <a:cxn ang="0">
                  <a:pos x="512" y="228"/>
                </a:cxn>
                <a:cxn ang="0">
                  <a:pos x="514" y="215"/>
                </a:cxn>
                <a:cxn ang="0">
                  <a:pos x="515" y="202"/>
                </a:cxn>
                <a:cxn ang="0">
                  <a:pos x="515" y="188"/>
                </a:cxn>
                <a:cxn ang="0">
                  <a:pos x="514" y="175"/>
                </a:cxn>
                <a:cxn ang="0">
                  <a:pos x="511" y="161"/>
                </a:cxn>
                <a:cxn ang="0">
                  <a:pos x="507" y="147"/>
                </a:cxn>
                <a:cxn ang="0">
                  <a:pos x="502" y="133"/>
                </a:cxn>
                <a:cxn ang="0">
                  <a:pos x="494" y="120"/>
                </a:cxn>
                <a:cxn ang="0">
                  <a:pos x="483" y="108"/>
                </a:cxn>
                <a:cxn ang="0">
                  <a:pos x="470" y="96"/>
                </a:cxn>
                <a:cxn ang="0">
                  <a:pos x="453" y="84"/>
                </a:cxn>
                <a:cxn ang="0">
                  <a:pos x="433" y="74"/>
                </a:cxn>
                <a:cxn ang="0">
                  <a:pos x="410" y="64"/>
                </a:cxn>
                <a:cxn ang="0">
                  <a:pos x="381" y="55"/>
                </a:cxn>
                <a:cxn ang="0">
                  <a:pos x="350" y="47"/>
                </a:cxn>
                <a:cxn ang="0">
                  <a:pos x="315" y="39"/>
                </a:cxn>
                <a:cxn ang="0">
                  <a:pos x="277" y="33"/>
                </a:cxn>
                <a:cxn ang="0">
                  <a:pos x="239" y="27"/>
                </a:cxn>
                <a:cxn ang="0">
                  <a:pos x="199" y="22"/>
                </a:cxn>
                <a:cxn ang="0">
                  <a:pos x="162" y="17"/>
                </a:cxn>
                <a:cxn ang="0">
                  <a:pos x="127" y="14"/>
                </a:cxn>
                <a:cxn ang="0">
                  <a:pos x="98" y="11"/>
                </a:cxn>
                <a:cxn ang="0">
                  <a:pos x="73" y="8"/>
                </a:cxn>
                <a:cxn ang="0">
                  <a:pos x="52" y="6"/>
                </a:cxn>
                <a:cxn ang="0">
                  <a:pos x="38" y="4"/>
                </a:cxn>
                <a:cxn ang="0">
                  <a:pos x="27" y="3"/>
                </a:cxn>
                <a:cxn ang="0">
                  <a:pos x="18" y="2"/>
                </a:cxn>
              </a:cxnLst>
              <a:rect l="0" t="0" r="r" b="b"/>
              <a:pathLst>
                <a:path w="516" h="380">
                  <a:moveTo>
                    <a:pt x="456" y="379"/>
                  </a:moveTo>
                  <a:lnTo>
                    <a:pt x="456" y="379"/>
                  </a:lnTo>
                  <a:lnTo>
                    <a:pt x="457" y="377"/>
                  </a:lnTo>
                  <a:lnTo>
                    <a:pt x="458" y="377"/>
                  </a:lnTo>
                  <a:lnTo>
                    <a:pt x="458" y="375"/>
                  </a:lnTo>
                  <a:lnTo>
                    <a:pt x="459" y="375"/>
                  </a:lnTo>
                  <a:lnTo>
                    <a:pt x="459" y="375"/>
                  </a:lnTo>
                  <a:lnTo>
                    <a:pt x="459" y="374"/>
                  </a:lnTo>
                  <a:lnTo>
                    <a:pt x="459" y="373"/>
                  </a:lnTo>
                  <a:lnTo>
                    <a:pt x="460" y="373"/>
                  </a:lnTo>
                  <a:lnTo>
                    <a:pt x="460" y="372"/>
                  </a:lnTo>
                  <a:lnTo>
                    <a:pt x="461" y="371"/>
                  </a:lnTo>
                  <a:lnTo>
                    <a:pt x="461" y="370"/>
                  </a:lnTo>
                  <a:lnTo>
                    <a:pt x="462" y="370"/>
                  </a:lnTo>
                  <a:lnTo>
                    <a:pt x="462" y="369"/>
                  </a:lnTo>
                  <a:lnTo>
                    <a:pt x="463" y="368"/>
                  </a:lnTo>
                  <a:lnTo>
                    <a:pt x="463" y="367"/>
                  </a:lnTo>
                  <a:lnTo>
                    <a:pt x="464" y="367"/>
                  </a:lnTo>
                  <a:lnTo>
                    <a:pt x="464" y="366"/>
                  </a:lnTo>
                  <a:lnTo>
                    <a:pt x="465" y="366"/>
                  </a:lnTo>
                  <a:lnTo>
                    <a:pt x="465" y="364"/>
                  </a:lnTo>
                  <a:lnTo>
                    <a:pt x="466" y="364"/>
                  </a:lnTo>
                  <a:lnTo>
                    <a:pt x="466" y="364"/>
                  </a:lnTo>
                  <a:lnTo>
                    <a:pt x="466" y="363"/>
                  </a:lnTo>
                  <a:lnTo>
                    <a:pt x="466" y="363"/>
                  </a:lnTo>
                  <a:lnTo>
                    <a:pt x="466" y="362"/>
                  </a:lnTo>
                  <a:lnTo>
                    <a:pt x="468" y="361"/>
                  </a:lnTo>
                  <a:lnTo>
                    <a:pt x="468" y="360"/>
                  </a:lnTo>
                  <a:lnTo>
                    <a:pt x="468" y="359"/>
                  </a:lnTo>
                  <a:lnTo>
                    <a:pt x="468" y="358"/>
                  </a:lnTo>
                  <a:lnTo>
                    <a:pt x="469" y="358"/>
                  </a:lnTo>
                  <a:lnTo>
                    <a:pt x="469" y="357"/>
                  </a:lnTo>
                  <a:lnTo>
                    <a:pt x="469" y="356"/>
                  </a:lnTo>
                  <a:lnTo>
                    <a:pt x="470" y="356"/>
                  </a:lnTo>
                  <a:lnTo>
                    <a:pt x="470" y="355"/>
                  </a:lnTo>
                  <a:lnTo>
                    <a:pt x="471" y="354"/>
                  </a:lnTo>
                  <a:lnTo>
                    <a:pt x="471" y="353"/>
                  </a:lnTo>
                  <a:lnTo>
                    <a:pt x="472" y="352"/>
                  </a:lnTo>
                  <a:lnTo>
                    <a:pt x="472" y="352"/>
                  </a:lnTo>
                  <a:lnTo>
                    <a:pt x="473" y="350"/>
                  </a:lnTo>
                  <a:lnTo>
                    <a:pt x="473" y="350"/>
                  </a:lnTo>
                  <a:lnTo>
                    <a:pt x="474" y="348"/>
                  </a:lnTo>
                  <a:lnTo>
                    <a:pt x="474" y="348"/>
                  </a:lnTo>
                  <a:lnTo>
                    <a:pt x="475" y="348"/>
                  </a:lnTo>
                  <a:lnTo>
                    <a:pt x="475" y="347"/>
                  </a:lnTo>
                  <a:lnTo>
                    <a:pt x="475" y="346"/>
                  </a:lnTo>
                  <a:lnTo>
                    <a:pt x="476" y="345"/>
                  </a:lnTo>
                  <a:lnTo>
                    <a:pt x="476" y="344"/>
                  </a:lnTo>
                  <a:lnTo>
                    <a:pt x="476" y="343"/>
                  </a:lnTo>
                  <a:lnTo>
                    <a:pt x="476" y="342"/>
                  </a:lnTo>
                  <a:lnTo>
                    <a:pt x="478" y="341"/>
                  </a:lnTo>
                  <a:lnTo>
                    <a:pt x="478" y="341"/>
                  </a:lnTo>
                  <a:lnTo>
                    <a:pt x="478" y="339"/>
                  </a:lnTo>
                  <a:lnTo>
                    <a:pt x="479" y="339"/>
                  </a:lnTo>
                  <a:lnTo>
                    <a:pt x="479" y="337"/>
                  </a:lnTo>
                  <a:lnTo>
                    <a:pt x="479" y="337"/>
                  </a:lnTo>
                  <a:lnTo>
                    <a:pt x="480" y="336"/>
                  </a:lnTo>
                  <a:lnTo>
                    <a:pt x="480" y="335"/>
                  </a:lnTo>
                  <a:lnTo>
                    <a:pt x="481" y="334"/>
                  </a:lnTo>
                  <a:lnTo>
                    <a:pt x="481" y="333"/>
                  </a:lnTo>
                  <a:lnTo>
                    <a:pt x="482" y="331"/>
                  </a:lnTo>
                  <a:lnTo>
                    <a:pt x="482" y="330"/>
                  </a:lnTo>
                  <a:lnTo>
                    <a:pt x="483" y="329"/>
                  </a:lnTo>
                  <a:lnTo>
                    <a:pt x="483" y="328"/>
                  </a:lnTo>
                  <a:lnTo>
                    <a:pt x="483" y="327"/>
                  </a:lnTo>
                  <a:lnTo>
                    <a:pt x="485" y="326"/>
                  </a:lnTo>
                  <a:lnTo>
                    <a:pt x="485" y="325"/>
                  </a:lnTo>
                  <a:lnTo>
                    <a:pt x="485" y="323"/>
                  </a:lnTo>
                  <a:lnTo>
                    <a:pt x="485" y="323"/>
                  </a:lnTo>
                  <a:lnTo>
                    <a:pt x="486" y="322"/>
                  </a:lnTo>
                  <a:lnTo>
                    <a:pt x="486" y="320"/>
                  </a:lnTo>
                  <a:lnTo>
                    <a:pt x="487" y="319"/>
                  </a:lnTo>
                  <a:lnTo>
                    <a:pt x="487" y="318"/>
                  </a:lnTo>
                  <a:lnTo>
                    <a:pt x="488" y="316"/>
                  </a:lnTo>
                  <a:lnTo>
                    <a:pt x="489" y="315"/>
                  </a:lnTo>
                  <a:lnTo>
                    <a:pt x="489" y="314"/>
                  </a:lnTo>
                  <a:lnTo>
                    <a:pt x="490" y="312"/>
                  </a:lnTo>
                  <a:lnTo>
                    <a:pt x="490" y="311"/>
                  </a:lnTo>
                  <a:lnTo>
                    <a:pt x="490" y="310"/>
                  </a:lnTo>
                  <a:lnTo>
                    <a:pt x="492" y="308"/>
                  </a:lnTo>
                  <a:lnTo>
                    <a:pt x="492" y="307"/>
                  </a:lnTo>
                  <a:lnTo>
                    <a:pt x="492" y="305"/>
                  </a:lnTo>
                  <a:lnTo>
                    <a:pt x="492" y="303"/>
                  </a:lnTo>
                  <a:lnTo>
                    <a:pt x="493" y="303"/>
                  </a:lnTo>
                  <a:lnTo>
                    <a:pt x="494" y="300"/>
                  </a:lnTo>
                  <a:lnTo>
                    <a:pt x="494" y="298"/>
                  </a:lnTo>
                  <a:lnTo>
                    <a:pt x="495" y="296"/>
                  </a:lnTo>
                  <a:lnTo>
                    <a:pt x="496" y="296"/>
                  </a:lnTo>
                  <a:lnTo>
                    <a:pt x="496" y="294"/>
                  </a:lnTo>
                  <a:lnTo>
                    <a:pt x="497" y="292"/>
                  </a:lnTo>
                  <a:lnTo>
                    <a:pt x="497" y="290"/>
                  </a:lnTo>
                  <a:lnTo>
                    <a:pt x="497" y="288"/>
                  </a:lnTo>
                  <a:lnTo>
                    <a:pt x="499" y="287"/>
                  </a:lnTo>
                  <a:lnTo>
                    <a:pt x="499" y="285"/>
                  </a:lnTo>
                  <a:lnTo>
                    <a:pt x="499" y="283"/>
                  </a:lnTo>
                  <a:lnTo>
                    <a:pt x="500" y="281"/>
                  </a:lnTo>
                  <a:lnTo>
                    <a:pt x="500" y="279"/>
                  </a:lnTo>
                  <a:lnTo>
                    <a:pt x="501" y="277"/>
                  </a:lnTo>
                  <a:lnTo>
                    <a:pt x="502" y="276"/>
                  </a:lnTo>
                  <a:lnTo>
                    <a:pt x="502" y="273"/>
                  </a:lnTo>
                  <a:lnTo>
                    <a:pt x="503" y="271"/>
                  </a:lnTo>
                  <a:lnTo>
                    <a:pt x="504" y="270"/>
                  </a:lnTo>
                  <a:lnTo>
                    <a:pt x="504" y="267"/>
                  </a:lnTo>
                  <a:lnTo>
                    <a:pt x="505" y="265"/>
                  </a:lnTo>
                  <a:lnTo>
                    <a:pt x="505" y="263"/>
                  </a:lnTo>
                  <a:lnTo>
                    <a:pt x="506" y="260"/>
                  </a:lnTo>
                  <a:lnTo>
                    <a:pt x="506" y="258"/>
                  </a:lnTo>
                  <a:lnTo>
                    <a:pt x="506" y="257"/>
                  </a:lnTo>
                  <a:lnTo>
                    <a:pt x="507" y="254"/>
                  </a:lnTo>
                  <a:lnTo>
                    <a:pt x="507" y="252"/>
                  </a:lnTo>
                  <a:lnTo>
                    <a:pt x="509" y="249"/>
                  </a:lnTo>
                  <a:lnTo>
                    <a:pt x="509" y="247"/>
                  </a:lnTo>
                  <a:lnTo>
                    <a:pt x="509" y="244"/>
                  </a:lnTo>
                  <a:lnTo>
                    <a:pt x="510" y="243"/>
                  </a:lnTo>
                  <a:lnTo>
                    <a:pt x="510" y="240"/>
                  </a:lnTo>
                  <a:lnTo>
                    <a:pt x="511" y="238"/>
                  </a:lnTo>
                  <a:lnTo>
                    <a:pt x="511" y="235"/>
                  </a:lnTo>
                  <a:lnTo>
                    <a:pt x="511" y="233"/>
                  </a:lnTo>
                  <a:lnTo>
                    <a:pt x="512" y="231"/>
                  </a:lnTo>
                  <a:lnTo>
                    <a:pt x="512" y="228"/>
                  </a:lnTo>
                  <a:lnTo>
                    <a:pt x="513" y="225"/>
                  </a:lnTo>
                  <a:lnTo>
                    <a:pt x="513" y="224"/>
                  </a:lnTo>
                  <a:lnTo>
                    <a:pt x="513" y="221"/>
                  </a:lnTo>
                  <a:lnTo>
                    <a:pt x="514" y="217"/>
                  </a:lnTo>
                  <a:lnTo>
                    <a:pt x="514" y="215"/>
                  </a:lnTo>
                  <a:lnTo>
                    <a:pt x="514" y="212"/>
                  </a:lnTo>
                  <a:lnTo>
                    <a:pt x="515" y="210"/>
                  </a:lnTo>
                  <a:lnTo>
                    <a:pt x="515" y="208"/>
                  </a:lnTo>
                  <a:lnTo>
                    <a:pt x="515" y="205"/>
                  </a:lnTo>
                  <a:lnTo>
                    <a:pt x="515" y="202"/>
                  </a:lnTo>
                  <a:lnTo>
                    <a:pt x="515" y="199"/>
                  </a:lnTo>
                  <a:lnTo>
                    <a:pt x="515" y="197"/>
                  </a:lnTo>
                  <a:lnTo>
                    <a:pt x="515" y="194"/>
                  </a:lnTo>
                  <a:lnTo>
                    <a:pt x="515" y="191"/>
                  </a:lnTo>
                  <a:lnTo>
                    <a:pt x="515" y="188"/>
                  </a:lnTo>
                  <a:lnTo>
                    <a:pt x="515" y="185"/>
                  </a:lnTo>
                  <a:lnTo>
                    <a:pt x="515" y="183"/>
                  </a:lnTo>
                  <a:lnTo>
                    <a:pt x="515" y="181"/>
                  </a:lnTo>
                  <a:lnTo>
                    <a:pt x="514" y="178"/>
                  </a:lnTo>
                  <a:lnTo>
                    <a:pt x="514" y="175"/>
                  </a:lnTo>
                  <a:lnTo>
                    <a:pt x="514" y="172"/>
                  </a:lnTo>
                  <a:lnTo>
                    <a:pt x="513" y="170"/>
                  </a:lnTo>
                  <a:lnTo>
                    <a:pt x="513" y="167"/>
                  </a:lnTo>
                  <a:lnTo>
                    <a:pt x="512" y="164"/>
                  </a:lnTo>
                  <a:lnTo>
                    <a:pt x="511" y="161"/>
                  </a:lnTo>
                  <a:lnTo>
                    <a:pt x="511" y="158"/>
                  </a:lnTo>
                  <a:lnTo>
                    <a:pt x="510" y="156"/>
                  </a:lnTo>
                  <a:lnTo>
                    <a:pt x="509" y="153"/>
                  </a:lnTo>
                  <a:lnTo>
                    <a:pt x="509" y="150"/>
                  </a:lnTo>
                  <a:lnTo>
                    <a:pt x="507" y="147"/>
                  </a:lnTo>
                  <a:lnTo>
                    <a:pt x="506" y="145"/>
                  </a:lnTo>
                  <a:lnTo>
                    <a:pt x="506" y="142"/>
                  </a:lnTo>
                  <a:lnTo>
                    <a:pt x="505" y="138"/>
                  </a:lnTo>
                  <a:lnTo>
                    <a:pt x="503" y="136"/>
                  </a:lnTo>
                  <a:lnTo>
                    <a:pt x="502" y="133"/>
                  </a:lnTo>
                  <a:lnTo>
                    <a:pt x="500" y="131"/>
                  </a:lnTo>
                  <a:lnTo>
                    <a:pt x="499" y="129"/>
                  </a:lnTo>
                  <a:lnTo>
                    <a:pt x="497" y="126"/>
                  </a:lnTo>
                  <a:lnTo>
                    <a:pt x="496" y="123"/>
                  </a:lnTo>
                  <a:lnTo>
                    <a:pt x="494" y="120"/>
                  </a:lnTo>
                  <a:lnTo>
                    <a:pt x="492" y="118"/>
                  </a:lnTo>
                  <a:lnTo>
                    <a:pt x="490" y="116"/>
                  </a:lnTo>
                  <a:lnTo>
                    <a:pt x="488" y="113"/>
                  </a:lnTo>
                  <a:lnTo>
                    <a:pt x="486" y="110"/>
                  </a:lnTo>
                  <a:lnTo>
                    <a:pt x="483" y="108"/>
                  </a:lnTo>
                  <a:lnTo>
                    <a:pt x="481" y="105"/>
                  </a:lnTo>
                  <a:lnTo>
                    <a:pt x="478" y="102"/>
                  </a:lnTo>
                  <a:lnTo>
                    <a:pt x="476" y="101"/>
                  </a:lnTo>
                  <a:lnTo>
                    <a:pt x="473" y="98"/>
                  </a:lnTo>
                  <a:lnTo>
                    <a:pt x="470" y="96"/>
                  </a:lnTo>
                  <a:lnTo>
                    <a:pt x="468" y="93"/>
                  </a:lnTo>
                  <a:lnTo>
                    <a:pt x="464" y="91"/>
                  </a:lnTo>
                  <a:lnTo>
                    <a:pt x="460" y="89"/>
                  </a:lnTo>
                  <a:lnTo>
                    <a:pt x="457" y="87"/>
                  </a:lnTo>
                  <a:lnTo>
                    <a:pt x="453" y="84"/>
                  </a:lnTo>
                  <a:lnTo>
                    <a:pt x="450" y="82"/>
                  </a:lnTo>
                  <a:lnTo>
                    <a:pt x="446" y="80"/>
                  </a:lnTo>
                  <a:lnTo>
                    <a:pt x="442" y="77"/>
                  </a:lnTo>
                  <a:lnTo>
                    <a:pt x="438" y="75"/>
                  </a:lnTo>
                  <a:lnTo>
                    <a:pt x="433" y="74"/>
                  </a:lnTo>
                  <a:lnTo>
                    <a:pt x="429" y="72"/>
                  </a:lnTo>
                  <a:lnTo>
                    <a:pt x="424" y="70"/>
                  </a:lnTo>
                  <a:lnTo>
                    <a:pt x="419" y="67"/>
                  </a:lnTo>
                  <a:lnTo>
                    <a:pt x="414" y="66"/>
                  </a:lnTo>
                  <a:lnTo>
                    <a:pt x="410" y="64"/>
                  </a:lnTo>
                  <a:lnTo>
                    <a:pt x="404" y="62"/>
                  </a:lnTo>
                  <a:lnTo>
                    <a:pt x="399" y="60"/>
                  </a:lnTo>
                  <a:lnTo>
                    <a:pt x="393" y="58"/>
                  </a:lnTo>
                  <a:lnTo>
                    <a:pt x="388" y="57"/>
                  </a:lnTo>
                  <a:lnTo>
                    <a:pt x="381" y="55"/>
                  </a:lnTo>
                  <a:lnTo>
                    <a:pt x="376" y="53"/>
                  </a:lnTo>
                  <a:lnTo>
                    <a:pt x="369" y="52"/>
                  </a:lnTo>
                  <a:lnTo>
                    <a:pt x="364" y="50"/>
                  </a:lnTo>
                  <a:lnTo>
                    <a:pt x="357" y="48"/>
                  </a:lnTo>
                  <a:lnTo>
                    <a:pt x="350" y="47"/>
                  </a:lnTo>
                  <a:lnTo>
                    <a:pt x="343" y="45"/>
                  </a:lnTo>
                  <a:lnTo>
                    <a:pt x="337" y="44"/>
                  </a:lnTo>
                  <a:lnTo>
                    <a:pt x="330" y="42"/>
                  </a:lnTo>
                  <a:lnTo>
                    <a:pt x="322" y="41"/>
                  </a:lnTo>
                  <a:lnTo>
                    <a:pt x="315" y="39"/>
                  </a:lnTo>
                  <a:lnTo>
                    <a:pt x="308" y="37"/>
                  </a:lnTo>
                  <a:lnTo>
                    <a:pt x="300" y="37"/>
                  </a:lnTo>
                  <a:lnTo>
                    <a:pt x="293" y="36"/>
                  </a:lnTo>
                  <a:lnTo>
                    <a:pt x="285" y="34"/>
                  </a:lnTo>
                  <a:lnTo>
                    <a:pt x="277" y="33"/>
                  </a:lnTo>
                  <a:lnTo>
                    <a:pt x="270" y="32"/>
                  </a:lnTo>
                  <a:lnTo>
                    <a:pt x="262" y="30"/>
                  </a:lnTo>
                  <a:lnTo>
                    <a:pt x="254" y="29"/>
                  </a:lnTo>
                  <a:lnTo>
                    <a:pt x="246" y="28"/>
                  </a:lnTo>
                  <a:lnTo>
                    <a:pt x="239" y="27"/>
                  </a:lnTo>
                  <a:lnTo>
                    <a:pt x="230" y="25"/>
                  </a:lnTo>
                  <a:lnTo>
                    <a:pt x="223" y="25"/>
                  </a:lnTo>
                  <a:lnTo>
                    <a:pt x="215" y="23"/>
                  </a:lnTo>
                  <a:lnTo>
                    <a:pt x="207" y="23"/>
                  </a:lnTo>
                  <a:lnTo>
                    <a:pt x="199" y="22"/>
                  </a:lnTo>
                  <a:lnTo>
                    <a:pt x="192" y="21"/>
                  </a:lnTo>
                  <a:lnTo>
                    <a:pt x="184" y="20"/>
                  </a:lnTo>
                  <a:lnTo>
                    <a:pt x="177" y="19"/>
                  </a:lnTo>
                  <a:lnTo>
                    <a:pt x="169" y="18"/>
                  </a:lnTo>
                  <a:lnTo>
                    <a:pt x="162" y="17"/>
                  </a:lnTo>
                  <a:lnTo>
                    <a:pt x="155" y="17"/>
                  </a:lnTo>
                  <a:lnTo>
                    <a:pt x="147" y="16"/>
                  </a:lnTo>
                  <a:lnTo>
                    <a:pt x="140" y="15"/>
                  </a:lnTo>
                  <a:lnTo>
                    <a:pt x="135" y="14"/>
                  </a:lnTo>
                  <a:lnTo>
                    <a:pt x="127" y="14"/>
                  </a:lnTo>
                  <a:lnTo>
                    <a:pt x="121" y="14"/>
                  </a:lnTo>
                  <a:lnTo>
                    <a:pt x="115" y="12"/>
                  </a:lnTo>
                  <a:lnTo>
                    <a:pt x="109" y="12"/>
                  </a:lnTo>
                  <a:lnTo>
                    <a:pt x="103" y="12"/>
                  </a:lnTo>
                  <a:lnTo>
                    <a:pt x="98" y="11"/>
                  </a:lnTo>
                  <a:lnTo>
                    <a:pt x="92" y="10"/>
                  </a:lnTo>
                  <a:lnTo>
                    <a:pt x="87" y="10"/>
                  </a:lnTo>
                  <a:lnTo>
                    <a:pt x="82" y="9"/>
                  </a:lnTo>
                  <a:lnTo>
                    <a:pt x="78" y="9"/>
                  </a:lnTo>
                  <a:lnTo>
                    <a:pt x="73" y="8"/>
                  </a:lnTo>
                  <a:lnTo>
                    <a:pt x="69" y="8"/>
                  </a:lnTo>
                  <a:lnTo>
                    <a:pt x="64" y="7"/>
                  </a:lnTo>
                  <a:lnTo>
                    <a:pt x="61" y="7"/>
                  </a:lnTo>
                  <a:lnTo>
                    <a:pt x="56" y="6"/>
                  </a:lnTo>
                  <a:lnTo>
                    <a:pt x="52" y="6"/>
                  </a:lnTo>
                  <a:lnTo>
                    <a:pt x="50" y="6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0" y="5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35" name="Freeform 347"/>
            <p:cNvSpPr>
              <a:spLocks noChangeAspect="1"/>
            </p:cNvSpPr>
            <p:nvPr/>
          </p:nvSpPr>
          <p:spPr bwMode="auto">
            <a:xfrm>
              <a:off x="2445" y="1778"/>
              <a:ext cx="1344" cy="1488"/>
            </a:xfrm>
            <a:custGeom>
              <a:avLst/>
              <a:gdLst/>
              <a:ahLst/>
              <a:cxnLst>
                <a:cxn ang="0">
                  <a:pos x="1" y="124"/>
                </a:cxn>
                <a:cxn ang="0">
                  <a:pos x="3" y="122"/>
                </a:cxn>
                <a:cxn ang="0">
                  <a:pos x="5" y="121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11" y="115"/>
                </a:cxn>
                <a:cxn ang="0">
                  <a:pos x="13" y="113"/>
                </a:cxn>
                <a:cxn ang="0">
                  <a:pos x="15" y="113"/>
                </a:cxn>
                <a:cxn ang="0">
                  <a:pos x="17" y="112"/>
                </a:cxn>
                <a:cxn ang="0">
                  <a:pos x="18" y="110"/>
                </a:cxn>
                <a:cxn ang="0">
                  <a:pos x="21" y="109"/>
                </a:cxn>
                <a:cxn ang="0">
                  <a:pos x="24" y="107"/>
                </a:cxn>
                <a:cxn ang="0">
                  <a:pos x="27" y="105"/>
                </a:cxn>
                <a:cxn ang="0">
                  <a:pos x="29" y="104"/>
                </a:cxn>
                <a:cxn ang="0">
                  <a:pos x="32" y="102"/>
                </a:cxn>
                <a:cxn ang="0">
                  <a:pos x="34" y="101"/>
                </a:cxn>
                <a:cxn ang="0">
                  <a:pos x="37" y="99"/>
                </a:cxn>
                <a:cxn ang="0">
                  <a:pos x="39" y="99"/>
                </a:cxn>
                <a:cxn ang="0">
                  <a:pos x="43" y="97"/>
                </a:cxn>
                <a:cxn ang="0">
                  <a:pos x="48" y="95"/>
                </a:cxn>
                <a:cxn ang="0">
                  <a:pos x="51" y="93"/>
                </a:cxn>
                <a:cxn ang="0">
                  <a:pos x="56" y="91"/>
                </a:cxn>
                <a:cxn ang="0">
                  <a:pos x="61" y="90"/>
                </a:cxn>
                <a:cxn ang="0">
                  <a:pos x="66" y="88"/>
                </a:cxn>
                <a:cxn ang="0">
                  <a:pos x="72" y="86"/>
                </a:cxn>
                <a:cxn ang="0">
                  <a:pos x="79" y="84"/>
                </a:cxn>
                <a:cxn ang="0">
                  <a:pos x="87" y="81"/>
                </a:cxn>
                <a:cxn ang="0">
                  <a:pos x="95" y="79"/>
                </a:cxn>
                <a:cxn ang="0">
                  <a:pos x="105" y="76"/>
                </a:cxn>
                <a:cxn ang="0">
                  <a:pos x="114" y="74"/>
                </a:cxn>
                <a:cxn ang="0">
                  <a:pos x="126" y="72"/>
                </a:cxn>
                <a:cxn ang="0">
                  <a:pos x="138" y="69"/>
                </a:cxn>
                <a:cxn ang="0">
                  <a:pos x="152" y="66"/>
                </a:cxn>
                <a:cxn ang="0">
                  <a:pos x="169" y="63"/>
                </a:cxn>
                <a:cxn ang="0">
                  <a:pos x="186" y="61"/>
                </a:cxn>
                <a:cxn ang="0">
                  <a:pos x="207" y="58"/>
                </a:cxn>
                <a:cxn ang="0">
                  <a:pos x="229" y="55"/>
                </a:cxn>
                <a:cxn ang="0">
                  <a:pos x="254" y="52"/>
                </a:cxn>
                <a:cxn ang="0">
                  <a:pos x="283" y="47"/>
                </a:cxn>
                <a:cxn ang="0">
                  <a:pos x="316" y="45"/>
                </a:cxn>
                <a:cxn ang="0">
                  <a:pos x="353" y="41"/>
                </a:cxn>
                <a:cxn ang="0">
                  <a:pos x="395" y="37"/>
                </a:cxn>
                <a:cxn ang="0">
                  <a:pos x="443" y="33"/>
                </a:cxn>
                <a:cxn ang="0">
                  <a:pos x="497" y="28"/>
                </a:cxn>
                <a:cxn ang="0">
                  <a:pos x="559" y="23"/>
                </a:cxn>
                <a:cxn ang="0">
                  <a:pos x="627" y="18"/>
                </a:cxn>
                <a:cxn ang="0">
                  <a:pos x="703" y="13"/>
                </a:cxn>
                <a:cxn ang="0">
                  <a:pos x="786" y="7"/>
                </a:cxn>
                <a:cxn ang="0">
                  <a:pos x="874" y="3"/>
                </a:cxn>
                <a:cxn ang="0">
                  <a:pos x="966" y="0"/>
                </a:cxn>
                <a:cxn ang="0">
                  <a:pos x="1056" y="0"/>
                </a:cxn>
                <a:cxn ang="0">
                  <a:pos x="1137" y="5"/>
                </a:cxn>
                <a:cxn ang="0">
                  <a:pos x="1207" y="18"/>
                </a:cxn>
                <a:cxn ang="0">
                  <a:pos x="1258" y="45"/>
                </a:cxn>
                <a:cxn ang="0">
                  <a:pos x="1294" y="83"/>
                </a:cxn>
                <a:cxn ang="0">
                  <a:pos x="1315" y="136"/>
                </a:cxn>
                <a:cxn ang="0">
                  <a:pos x="1327" y="200"/>
                </a:cxn>
                <a:cxn ang="0">
                  <a:pos x="1343" y="1487"/>
                </a:cxn>
              </a:cxnLst>
              <a:rect l="0" t="0" r="r" b="b"/>
              <a:pathLst>
                <a:path w="1344" h="1488">
                  <a:moveTo>
                    <a:pt x="0" y="126"/>
                  </a:moveTo>
                  <a:lnTo>
                    <a:pt x="0" y="126"/>
                  </a:lnTo>
                  <a:lnTo>
                    <a:pt x="1" y="124"/>
                  </a:lnTo>
                  <a:lnTo>
                    <a:pt x="1" y="123"/>
                  </a:lnTo>
                  <a:lnTo>
                    <a:pt x="2" y="123"/>
                  </a:lnTo>
                  <a:lnTo>
                    <a:pt x="3" y="122"/>
                  </a:lnTo>
                  <a:lnTo>
                    <a:pt x="4" y="122"/>
                  </a:lnTo>
                  <a:lnTo>
                    <a:pt x="4" y="121"/>
                  </a:lnTo>
                  <a:lnTo>
                    <a:pt x="5" y="121"/>
                  </a:lnTo>
                  <a:lnTo>
                    <a:pt x="5" y="120"/>
                  </a:lnTo>
                  <a:lnTo>
                    <a:pt x="6" y="120"/>
                  </a:lnTo>
                  <a:lnTo>
                    <a:pt x="6" y="119"/>
                  </a:lnTo>
                  <a:lnTo>
                    <a:pt x="7" y="119"/>
                  </a:lnTo>
                  <a:lnTo>
                    <a:pt x="7" y="118"/>
                  </a:lnTo>
                  <a:lnTo>
                    <a:pt x="8" y="118"/>
                  </a:lnTo>
                  <a:lnTo>
                    <a:pt x="8" y="117"/>
                  </a:lnTo>
                  <a:lnTo>
                    <a:pt x="8" y="117"/>
                  </a:lnTo>
                  <a:lnTo>
                    <a:pt x="9" y="116"/>
                  </a:lnTo>
                  <a:lnTo>
                    <a:pt x="10" y="116"/>
                  </a:lnTo>
                  <a:lnTo>
                    <a:pt x="10" y="115"/>
                  </a:lnTo>
                  <a:lnTo>
                    <a:pt x="11" y="115"/>
                  </a:lnTo>
                  <a:lnTo>
                    <a:pt x="12" y="115"/>
                  </a:lnTo>
                  <a:lnTo>
                    <a:pt x="13" y="115"/>
                  </a:lnTo>
                  <a:lnTo>
                    <a:pt x="13" y="113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2"/>
                  </a:lnTo>
                  <a:lnTo>
                    <a:pt x="17" y="112"/>
                  </a:lnTo>
                  <a:lnTo>
                    <a:pt x="18" y="111"/>
                  </a:lnTo>
                  <a:lnTo>
                    <a:pt x="18" y="111"/>
                  </a:lnTo>
                  <a:lnTo>
                    <a:pt x="18" y="110"/>
                  </a:lnTo>
                  <a:lnTo>
                    <a:pt x="19" y="110"/>
                  </a:lnTo>
                  <a:lnTo>
                    <a:pt x="20" y="109"/>
                  </a:lnTo>
                  <a:lnTo>
                    <a:pt x="21" y="109"/>
                  </a:lnTo>
                  <a:lnTo>
                    <a:pt x="22" y="108"/>
                  </a:lnTo>
                  <a:lnTo>
                    <a:pt x="23" y="107"/>
                  </a:lnTo>
                  <a:lnTo>
                    <a:pt x="24" y="107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8" y="104"/>
                  </a:lnTo>
                  <a:lnTo>
                    <a:pt x="29" y="104"/>
                  </a:lnTo>
                  <a:lnTo>
                    <a:pt x="30" y="103"/>
                  </a:lnTo>
                  <a:lnTo>
                    <a:pt x="31" y="103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4" y="101"/>
                  </a:lnTo>
                  <a:lnTo>
                    <a:pt x="34" y="101"/>
                  </a:lnTo>
                  <a:lnTo>
                    <a:pt x="35" y="101"/>
                  </a:lnTo>
                  <a:lnTo>
                    <a:pt x="36" y="101"/>
                  </a:lnTo>
                  <a:lnTo>
                    <a:pt x="37" y="99"/>
                  </a:lnTo>
                  <a:lnTo>
                    <a:pt x="38" y="99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41" y="97"/>
                  </a:lnTo>
                  <a:lnTo>
                    <a:pt x="42" y="97"/>
                  </a:lnTo>
                  <a:lnTo>
                    <a:pt x="43" y="97"/>
                  </a:lnTo>
                  <a:lnTo>
                    <a:pt x="45" y="96"/>
                  </a:lnTo>
                  <a:lnTo>
                    <a:pt x="46" y="96"/>
                  </a:lnTo>
                  <a:lnTo>
                    <a:pt x="48" y="95"/>
                  </a:lnTo>
                  <a:lnTo>
                    <a:pt x="48" y="94"/>
                  </a:lnTo>
                  <a:lnTo>
                    <a:pt x="50" y="94"/>
                  </a:lnTo>
                  <a:lnTo>
                    <a:pt x="51" y="93"/>
                  </a:lnTo>
                  <a:lnTo>
                    <a:pt x="53" y="93"/>
                  </a:lnTo>
                  <a:lnTo>
                    <a:pt x="55" y="92"/>
                  </a:lnTo>
                  <a:lnTo>
                    <a:pt x="56" y="91"/>
                  </a:lnTo>
                  <a:lnTo>
                    <a:pt x="58" y="91"/>
                  </a:lnTo>
                  <a:lnTo>
                    <a:pt x="59" y="90"/>
                  </a:lnTo>
                  <a:lnTo>
                    <a:pt x="61" y="90"/>
                  </a:lnTo>
                  <a:lnTo>
                    <a:pt x="63" y="90"/>
                  </a:lnTo>
                  <a:lnTo>
                    <a:pt x="65" y="88"/>
                  </a:lnTo>
                  <a:lnTo>
                    <a:pt x="66" y="88"/>
                  </a:lnTo>
                  <a:lnTo>
                    <a:pt x="69" y="86"/>
                  </a:lnTo>
                  <a:lnTo>
                    <a:pt x="71" y="86"/>
                  </a:lnTo>
                  <a:lnTo>
                    <a:pt x="72" y="86"/>
                  </a:lnTo>
                  <a:lnTo>
                    <a:pt x="75" y="85"/>
                  </a:lnTo>
                  <a:lnTo>
                    <a:pt x="77" y="84"/>
                  </a:lnTo>
                  <a:lnTo>
                    <a:pt x="79" y="84"/>
                  </a:lnTo>
                  <a:lnTo>
                    <a:pt x="81" y="83"/>
                  </a:lnTo>
                  <a:lnTo>
                    <a:pt x="84" y="82"/>
                  </a:lnTo>
                  <a:lnTo>
                    <a:pt x="87" y="81"/>
                  </a:lnTo>
                  <a:lnTo>
                    <a:pt x="89" y="80"/>
                  </a:lnTo>
                  <a:lnTo>
                    <a:pt x="92" y="80"/>
                  </a:lnTo>
                  <a:lnTo>
                    <a:pt x="95" y="79"/>
                  </a:lnTo>
                  <a:lnTo>
                    <a:pt x="98" y="79"/>
                  </a:lnTo>
                  <a:lnTo>
                    <a:pt x="101" y="77"/>
                  </a:lnTo>
                  <a:lnTo>
                    <a:pt x="105" y="76"/>
                  </a:lnTo>
                  <a:lnTo>
                    <a:pt x="107" y="75"/>
                  </a:lnTo>
                  <a:lnTo>
                    <a:pt x="111" y="74"/>
                  </a:lnTo>
                  <a:lnTo>
                    <a:pt x="114" y="74"/>
                  </a:lnTo>
                  <a:lnTo>
                    <a:pt x="118" y="74"/>
                  </a:lnTo>
                  <a:lnTo>
                    <a:pt x="122" y="72"/>
                  </a:lnTo>
                  <a:lnTo>
                    <a:pt x="126" y="72"/>
                  </a:lnTo>
                  <a:lnTo>
                    <a:pt x="131" y="71"/>
                  </a:lnTo>
                  <a:lnTo>
                    <a:pt x="134" y="70"/>
                  </a:lnTo>
                  <a:lnTo>
                    <a:pt x="138" y="69"/>
                  </a:lnTo>
                  <a:lnTo>
                    <a:pt x="143" y="68"/>
                  </a:lnTo>
                  <a:lnTo>
                    <a:pt x="148" y="67"/>
                  </a:lnTo>
                  <a:lnTo>
                    <a:pt x="152" y="66"/>
                  </a:lnTo>
                  <a:lnTo>
                    <a:pt x="158" y="65"/>
                  </a:lnTo>
                  <a:lnTo>
                    <a:pt x="163" y="64"/>
                  </a:lnTo>
                  <a:lnTo>
                    <a:pt x="169" y="63"/>
                  </a:lnTo>
                  <a:lnTo>
                    <a:pt x="175" y="63"/>
                  </a:lnTo>
                  <a:lnTo>
                    <a:pt x="180" y="61"/>
                  </a:lnTo>
                  <a:lnTo>
                    <a:pt x="186" y="61"/>
                  </a:lnTo>
                  <a:lnTo>
                    <a:pt x="193" y="60"/>
                  </a:lnTo>
                  <a:lnTo>
                    <a:pt x="200" y="59"/>
                  </a:lnTo>
                  <a:lnTo>
                    <a:pt x="207" y="58"/>
                  </a:lnTo>
                  <a:lnTo>
                    <a:pt x="214" y="57"/>
                  </a:lnTo>
                  <a:lnTo>
                    <a:pt x="221" y="56"/>
                  </a:lnTo>
                  <a:lnTo>
                    <a:pt x="229" y="55"/>
                  </a:lnTo>
                  <a:lnTo>
                    <a:pt x="237" y="53"/>
                  </a:lnTo>
                  <a:lnTo>
                    <a:pt x="246" y="52"/>
                  </a:lnTo>
                  <a:lnTo>
                    <a:pt x="254" y="52"/>
                  </a:lnTo>
                  <a:lnTo>
                    <a:pt x="264" y="50"/>
                  </a:lnTo>
                  <a:lnTo>
                    <a:pt x="273" y="50"/>
                  </a:lnTo>
                  <a:lnTo>
                    <a:pt x="283" y="47"/>
                  </a:lnTo>
                  <a:lnTo>
                    <a:pt x="294" y="47"/>
                  </a:lnTo>
                  <a:lnTo>
                    <a:pt x="304" y="45"/>
                  </a:lnTo>
                  <a:lnTo>
                    <a:pt x="316" y="45"/>
                  </a:lnTo>
                  <a:lnTo>
                    <a:pt x="327" y="43"/>
                  </a:lnTo>
                  <a:lnTo>
                    <a:pt x="340" y="42"/>
                  </a:lnTo>
                  <a:lnTo>
                    <a:pt x="353" y="41"/>
                  </a:lnTo>
                  <a:lnTo>
                    <a:pt x="367" y="39"/>
                  </a:lnTo>
                  <a:lnTo>
                    <a:pt x="381" y="38"/>
                  </a:lnTo>
                  <a:lnTo>
                    <a:pt x="395" y="37"/>
                  </a:lnTo>
                  <a:lnTo>
                    <a:pt x="410" y="36"/>
                  </a:lnTo>
                  <a:lnTo>
                    <a:pt x="426" y="34"/>
                  </a:lnTo>
                  <a:lnTo>
                    <a:pt x="443" y="33"/>
                  </a:lnTo>
                  <a:lnTo>
                    <a:pt x="461" y="32"/>
                  </a:lnTo>
                  <a:lnTo>
                    <a:pt x="479" y="30"/>
                  </a:lnTo>
                  <a:lnTo>
                    <a:pt x="497" y="28"/>
                  </a:lnTo>
                  <a:lnTo>
                    <a:pt x="517" y="27"/>
                  </a:lnTo>
                  <a:lnTo>
                    <a:pt x="538" y="25"/>
                  </a:lnTo>
                  <a:lnTo>
                    <a:pt x="559" y="23"/>
                  </a:lnTo>
                  <a:lnTo>
                    <a:pt x="580" y="22"/>
                  </a:lnTo>
                  <a:lnTo>
                    <a:pt x="603" y="20"/>
                  </a:lnTo>
                  <a:lnTo>
                    <a:pt x="627" y="18"/>
                  </a:lnTo>
                  <a:lnTo>
                    <a:pt x="651" y="17"/>
                  </a:lnTo>
                  <a:lnTo>
                    <a:pt x="677" y="15"/>
                  </a:lnTo>
                  <a:lnTo>
                    <a:pt x="703" y="13"/>
                  </a:lnTo>
                  <a:lnTo>
                    <a:pt x="729" y="11"/>
                  </a:lnTo>
                  <a:lnTo>
                    <a:pt x="757" y="9"/>
                  </a:lnTo>
                  <a:lnTo>
                    <a:pt x="786" y="7"/>
                  </a:lnTo>
                  <a:lnTo>
                    <a:pt x="815" y="7"/>
                  </a:lnTo>
                  <a:lnTo>
                    <a:pt x="844" y="5"/>
                  </a:lnTo>
                  <a:lnTo>
                    <a:pt x="874" y="3"/>
                  </a:lnTo>
                  <a:lnTo>
                    <a:pt x="904" y="2"/>
                  </a:lnTo>
                  <a:lnTo>
                    <a:pt x="935" y="1"/>
                  </a:lnTo>
                  <a:lnTo>
                    <a:pt x="966" y="0"/>
                  </a:lnTo>
                  <a:lnTo>
                    <a:pt x="996" y="0"/>
                  </a:lnTo>
                  <a:lnTo>
                    <a:pt x="1025" y="0"/>
                  </a:lnTo>
                  <a:lnTo>
                    <a:pt x="1056" y="0"/>
                  </a:lnTo>
                  <a:lnTo>
                    <a:pt x="1084" y="0"/>
                  </a:lnTo>
                  <a:lnTo>
                    <a:pt x="1112" y="2"/>
                  </a:lnTo>
                  <a:lnTo>
                    <a:pt x="1137" y="5"/>
                  </a:lnTo>
                  <a:lnTo>
                    <a:pt x="1162" y="9"/>
                  </a:lnTo>
                  <a:lnTo>
                    <a:pt x="1185" y="13"/>
                  </a:lnTo>
                  <a:lnTo>
                    <a:pt x="1207" y="18"/>
                  </a:lnTo>
                  <a:lnTo>
                    <a:pt x="1225" y="26"/>
                  </a:lnTo>
                  <a:lnTo>
                    <a:pt x="1243" y="34"/>
                  </a:lnTo>
                  <a:lnTo>
                    <a:pt x="1258" y="45"/>
                  </a:lnTo>
                  <a:lnTo>
                    <a:pt x="1271" y="56"/>
                  </a:lnTo>
                  <a:lnTo>
                    <a:pt x="1283" y="69"/>
                  </a:lnTo>
                  <a:lnTo>
                    <a:pt x="1294" y="83"/>
                  </a:lnTo>
                  <a:lnTo>
                    <a:pt x="1302" y="99"/>
                  </a:lnTo>
                  <a:lnTo>
                    <a:pt x="1309" y="116"/>
                  </a:lnTo>
                  <a:lnTo>
                    <a:pt x="1315" y="136"/>
                  </a:lnTo>
                  <a:lnTo>
                    <a:pt x="1320" y="155"/>
                  </a:lnTo>
                  <a:lnTo>
                    <a:pt x="1324" y="176"/>
                  </a:lnTo>
                  <a:lnTo>
                    <a:pt x="1327" y="200"/>
                  </a:lnTo>
                  <a:lnTo>
                    <a:pt x="1330" y="223"/>
                  </a:lnTo>
                  <a:lnTo>
                    <a:pt x="1332" y="248"/>
                  </a:lnTo>
                  <a:lnTo>
                    <a:pt x="1343" y="148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36" name="Freeform 348"/>
            <p:cNvSpPr>
              <a:spLocks noChangeAspect="1"/>
            </p:cNvSpPr>
            <p:nvPr/>
          </p:nvSpPr>
          <p:spPr bwMode="auto">
            <a:xfrm>
              <a:off x="2441" y="1904"/>
              <a:ext cx="1348" cy="1362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0" y="30"/>
                </a:cxn>
                <a:cxn ang="0">
                  <a:pos x="1" y="33"/>
                </a:cxn>
                <a:cxn ang="0">
                  <a:pos x="1" y="36"/>
                </a:cxn>
                <a:cxn ang="0">
                  <a:pos x="2" y="39"/>
                </a:cxn>
                <a:cxn ang="0">
                  <a:pos x="3" y="42"/>
                </a:cxn>
                <a:cxn ang="0">
                  <a:pos x="3" y="46"/>
                </a:cxn>
                <a:cxn ang="0">
                  <a:pos x="4" y="50"/>
                </a:cxn>
                <a:cxn ang="0">
                  <a:pos x="5" y="55"/>
                </a:cxn>
                <a:cxn ang="0">
                  <a:pos x="7" y="60"/>
                </a:cxn>
                <a:cxn ang="0">
                  <a:pos x="8" y="66"/>
                </a:cxn>
                <a:cxn ang="0">
                  <a:pos x="10" y="72"/>
                </a:cxn>
                <a:cxn ang="0">
                  <a:pos x="12" y="79"/>
                </a:cxn>
                <a:cxn ang="0">
                  <a:pos x="14" y="88"/>
                </a:cxn>
                <a:cxn ang="0">
                  <a:pos x="17" y="96"/>
                </a:cxn>
                <a:cxn ang="0">
                  <a:pos x="21" y="106"/>
                </a:cxn>
                <a:cxn ang="0">
                  <a:pos x="24" y="118"/>
                </a:cxn>
                <a:cxn ang="0">
                  <a:pos x="28" y="129"/>
                </a:cxn>
                <a:cxn ang="0">
                  <a:pos x="33" y="143"/>
                </a:cxn>
                <a:cxn ang="0">
                  <a:pos x="38" y="159"/>
                </a:cxn>
                <a:cxn ang="0">
                  <a:pos x="44" y="178"/>
                </a:cxn>
                <a:cxn ang="0">
                  <a:pos x="51" y="199"/>
                </a:cxn>
                <a:cxn ang="0">
                  <a:pos x="58" y="221"/>
                </a:cxn>
                <a:cxn ang="0">
                  <a:pos x="67" y="248"/>
                </a:cxn>
                <a:cxn ang="0">
                  <a:pos x="76" y="280"/>
                </a:cxn>
                <a:cxn ang="0">
                  <a:pos x="86" y="316"/>
                </a:cxn>
                <a:cxn ang="0">
                  <a:pos x="97" y="358"/>
                </a:cxn>
                <a:cxn ang="0">
                  <a:pos x="109" y="408"/>
                </a:cxn>
                <a:cxn ang="0">
                  <a:pos x="121" y="467"/>
                </a:cxn>
                <a:cxn ang="0">
                  <a:pos x="133" y="535"/>
                </a:cxn>
                <a:cxn ang="0">
                  <a:pos x="143" y="618"/>
                </a:cxn>
                <a:cxn ang="0">
                  <a:pos x="151" y="717"/>
                </a:cxn>
                <a:cxn ang="0">
                  <a:pos x="154" y="834"/>
                </a:cxn>
                <a:cxn ang="0">
                  <a:pos x="150" y="970"/>
                </a:cxn>
                <a:cxn ang="0">
                  <a:pos x="140" y="1121"/>
                </a:cxn>
                <a:cxn ang="0">
                  <a:pos x="133" y="1259"/>
                </a:cxn>
                <a:cxn ang="0">
                  <a:pos x="153" y="1335"/>
                </a:cxn>
                <a:cxn ang="0">
                  <a:pos x="203" y="1355"/>
                </a:cxn>
                <a:cxn ang="0">
                  <a:pos x="264" y="1360"/>
                </a:cxn>
                <a:cxn ang="0">
                  <a:pos x="331" y="1361"/>
                </a:cxn>
              </a:cxnLst>
              <a:rect l="0" t="0" r="r" b="b"/>
              <a:pathLst>
                <a:path w="1348" h="1362">
                  <a:moveTo>
                    <a:pt x="4" y="0"/>
                  </a:move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4" y="50"/>
                  </a:lnTo>
                  <a:lnTo>
                    <a:pt x="5" y="52"/>
                  </a:lnTo>
                  <a:lnTo>
                    <a:pt x="5" y="53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7" y="58"/>
                  </a:lnTo>
                  <a:lnTo>
                    <a:pt x="7" y="60"/>
                  </a:lnTo>
                  <a:lnTo>
                    <a:pt x="7" y="62"/>
                  </a:lnTo>
                  <a:lnTo>
                    <a:pt x="7" y="64"/>
                  </a:lnTo>
                  <a:lnTo>
                    <a:pt x="8" y="66"/>
                  </a:lnTo>
                  <a:lnTo>
                    <a:pt x="9" y="68"/>
                  </a:lnTo>
                  <a:lnTo>
                    <a:pt x="9" y="70"/>
                  </a:lnTo>
                  <a:lnTo>
                    <a:pt x="10" y="72"/>
                  </a:lnTo>
                  <a:lnTo>
                    <a:pt x="11" y="75"/>
                  </a:lnTo>
                  <a:lnTo>
                    <a:pt x="11" y="77"/>
                  </a:lnTo>
                  <a:lnTo>
                    <a:pt x="12" y="79"/>
                  </a:lnTo>
                  <a:lnTo>
                    <a:pt x="12" y="82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5" y="91"/>
                  </a:lnTo>
                  <a:lnTo>
                    <a:pt x="16" y="93"/>
                  </a:lnTo>
                  <a:lnTo>
                    <a:pt x="17" y="96"/>
                  </a:lnTo>
                  <a:lnTo>
                    <a:pt x="18" y="99"/>
                  </a:lnTo>
                  <a:lnTo>
                    <a:pt x="19" y="102"/>
                  </a:lnTo>
                  <a:lnTo>
                    <a:pt x="21" y="106"/>
                  </a:lnTo>
                  <a:lnTo>
                    <a:pt x="22" y="110"/>
                  </a:lnTo>
                  <a:lnTo>
                    <a:pt x="22" y="113"/>
                  </a:lnTo>
                  <a:lnTo>
                    <a:pt x="24" y="118"/>
                  </a:lnTo>
                  <a:lnTo>
                    <a:pt x="25" y="121"/>
                  </a:lnTo>
                  <a:lnTo>
                    <a:pt x="27" y="125"/>
                  </a:lnTo>
                  <a:lnTo>
                    <a:pt x="28" y="129"/>
                  </a:lnTo>
                  <a:lnTo>
                    <a:pt x="29" y="134"/>
                  </a:lnTo>
                  <a:lnTo>
                    <a:pt x="31" y="139"/>
                  </a:lnTo>
                  <a:lnTo>
                    <a:pt x="33" y="143"/>
                  </a:lnTo>
                  <a:lnTo>
                    <a:pt x="35" y="149"/>
                  </a:lnTo>
                  <a:lnTo>
                    <a:pt x="37" y="154"/>
                  </a:lnTo>
                  <a:lnTo>
                    <a:pt x="38" y="159"/>
                  </a:lnTo>
                  <a:lnTo>
                    <a:pt x="40" y="165"/>
                  </a:lnTo>
                  <a:lnTo>
                    <a:pt x="42" y="172"/>
                  </a:lnTo>
                  <a:lnTo>
                    <a:pt x="44" y="178"/>
                  </a:lnTo>
                  <a:lnTo>
                    <a:pt x="46" y="184"/>
                  </a:lnTo>
                  <a:lnTo>
                    <a:pt x="48" y="191"/>
                  </a:lnTo>
                  <a:lnTo>
                    <a:pt x="51" y="199"/>
                  </a:lnTo>
                  <a:lnTo>
                    <a:pt x="54" y="206"/>
                  </a:lnTo>
                  <a:lnTo>
                    <a:pt x="56" y="213"/>
                  </a:lnTo>
                  <a:lnTo>
                    <a:pt x="58" y="221"/>
                  </a:lnTo>
                  <a:lnTo>
                    <a:pt x="62" y="230"/>
                  </a:lnTo>
                  <a:lnTo>
                    <a:pt x="64" y="239"/>
                  </a:lnTo>
                  <a:lnTo>
                    <a:pt x="67" y="248"/>
                  </a:lnTo>
                  <a:lnTo>
                    <a:pt x="69" y="259"/>
                  </a:lnTo>
                  <a:lnTo>
                    <a:pt x="73" y="269"/>
                  </a:lnTo>
                  <a:lnTo>
                    <a:pt x="76" y="280"/>
                  </a:lnTo>
                  <a:lnTo>
                    <a:pt x="79" y="291"/>
                  </a:lnTo>
                  <a:lnTo>
                    <a:pt x="83" y="303"/>
                  </a:lnTo>
                  <a:lnTo>
                    <a:pt x="86" y="316"/>
                  </a:lnTo>
                  <a:lnTo>
                    <a:pt x="90" y="329"/>
                  </a:lnTo>
                  <a:lnTo>
                    <a:pt x="93" y="343"/>
                  </a:lnTo>
                  <a:lnTo>
                    <a:pt x="97" y="358"/>
                  </a:lnTo>
                  <a:lnTo>
                    <a:pt x="102" y="374"/>
                  </a:lnTo>
                  <a:lnTo>
                    <a:pt x="105" y="391"/>
                  </a:lnTo>
                  <a:lnTo>
                    <a:pt x="109" y="408"/>
                  </a:lnTo>
                  <a:lnTo>
                    <a:pt x="113" y="427"/>
                  </a:lnTo>
                  <a:lnTo>
                    <a:pt x="116" y="447"/>
                  </a:lnTo>
                  <a:lnTo>
                    <a:pt x="121" y="467"/>
                  </a:lnTo>
                  <a:lnTo>
                    <a:pt x="125" y="488"/>
                  </a:lnTo>
                  <a:lnTo>
                    <a:pt x="129" y="512"/>
                  </a:lnTo>
                  <a:lnTo>
                    <a:pt x="133" y="535"/>
                  </a:lnTo>
                  <a:lnTo>
                    <a:pt x="136" y="562"/>
                  </a:lnTo>
                  <a:lnTo>
                    <a:pt x="140" y="589"/>
                  </a:lnTo>
                  <a:lnTo>
                    <a:pt x="143" y="618"/>
                  </a:lnTo>
                  <a:lnTo>
                    <a:pt x="146" y="650"/>
                  </a:lnTo>
                  <a:lnTo>
                    <a:pt x="149" y="682"/>
                  </a:lnTo>
                  <a:lnTo>
                    <a:pt x="151" y="717"/>
                  </a:lnTo>
                  <a:lnTo>
                    <a:pt x="153" y="754"/>
                  </a:lnTo>
                  <a:lnTo>
                    <a:pt x="154" y="793"/>
                  </a:lnTo>
                  <a:lnTo>
                    <a:pt x="154" y="834"/>
                  </a:lnTo>
                  <a:lnTo>
                    <a:pt x="154" y="878"/>
                  </a:lnTo>
                  <a:lnTo>
                    <a:pt x="152" y="923"/>
                  </a:lnTo>
                  <a:lnTo>
                    <a:pt x="150" y="970"/>
                  </a:lnTo>
                  <a:lnTo>
                    <a:pt x="148" y="1020"/>
                  </a:lnTo>
                  <a:lnTo>
                    <a:pt x="144" y="1071"/>
                  </a:lnTo>
                  <a:lnTo>
                    <a:pt x="140" y="1121"/>
                  </a:lnTo>
                  <a:lnTo>
                    <a:pt x="136" y="1171"/>
                  </a:lnTo>
                  <a:lnTo>
                    <a:pt x="133" y="1218"/>
                  </a:lnTo>
                  <a:lnTo>
                    <a:pt x="133" y="1259"/>
                  </a:lnTo>
                  <a:lnTo>
                    <a:pt x="135" y="1293"/>
                  </a:lnTo>
                  <a:lnTo>
                    <a:pt x="142" y="1318"/>
                  </a:lnTo>
                  <a:lnTo>
                    <a:pt x="153" y="1335"/>
                  </a:lnTo>
                  <a:lnTo>
                    <a:pt x="168" y="1345"/>
                  </a:lnTo>
                  <a:lnTo>
                    <a:pt x="184" y="1351"/>
                  </a:lnTo>
                  <a:lnTo>
                    <a:pt x="203" y="1355"/>
                  </a:lnTo>
                  <a:lnTo>
                    <a:pt x="222" y="1358"/>
                  </a:lnTo>
                  <a:lnTo>
                    <a:pt x="243" y="1359"/>
                  </a:lnTo>
                  <a:lnTo>
                    <a:pt x="264" y="1360"/>
                  </a:lnTo>
                  <a:lnTo>
                    <a:pt x="286" y="1360"/>
                  </a:lnTo>
                  <a:lnTo>
                    <a:pt x="308" y="1360"/>
                  </a:lnTo>
                  <a:lnTo>
                    <a:pt x="331" y="1361"/>
                  </a:lnTo>
                  <a:lnTo>
                    <a:pt x="355" y="1361"/>
                  </a:lnTo>
                  <a:lnTo>
                    <a:pt x="1347" y="13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37" name="Freeform 349"/>
            <p:cNvSpPr>
              <a:spLocks noChangeAspect="1"/>
            </p:cNvSpPr>
            <p:nvPr/>
          </p:nvSpPr>
          <p:spPr bwMode="auto">
            <a:xfrm>
              <a:off x="2071" y="1904"/>
              <a:ext cx="1718" cy="1362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372" y="1"/>
                </a:cxn>
                <a:cxn ang="0">
                  <a:pos x="371" y="3"/>
                </a:cxn>
                <a:cxn ang="0">
                  <a:pos x="370" y="4"/>
                </a:cxn>
                <a:cxn ang="0">
                  <a:pos x="368" y="6"/>
                </a:cxn>
                <a:cxn ang="0">
                  <a:pos x="367" y="8"/>
                </a:cxn>
                <a:cxn ang="0">
                  <a:pos x="366" y="10"/>
                </a:cxn>
                <a:cxn ang="0">
                  <a:pos x="364" y="11"/>
                </a:cxn>
                <a:cxn ang="0">
                  <a:pos x="363" y="12"/>
                </a:cxn>
                <a:cxn ang="0">
                  <a:pos x="361" y="15"/>
                </a:cxn>
                <a:cxn ang="0">
                  <a:pos x="360" y="17"/>
                </a:cxn>
                <a:cxn ang="0">
                  <a:pos x="358" y="19"/>
                </a:cxn>
                <a:cxn ang="0">
                  <a:pos x="356" y="21"/>
                </a:cxn>
                <a:cxn ang="0">
                  <a:pos x="355" y="23"/>
                </a:cxn>
                <a:cxn ang="0">
                  <a:pos x="353" y="25"/>
                </a:cxn>
                <a:cxn ang="0">
                  <a:pos x="351" y="27"/>
                </a:cxn>
                <a:cxn ang="0">
                  <a:pos x="349" y="30"/>
                </a:cxn>
                <a:cxn ang="0">
                  <a:pos x="347" y="33"/>
                </a:cxn>
                <a:cxn ang="0">
                  <a:pos x="345" y="35"/>
                </a:cxn>
                <a:cxn ang="0">
                  <a:pos x="344" y="37"/>
                </a:cxn>
                <a:cxn ang="0">
                  <a:pos x="342" y="41"/>
                </a:cxn>
                <a:cxn ang="0">
                  <a:pos x="339" y="44"/>
                </a:cxn>
                <a:cxn ang="0">
                  <a:pos x="337" y="47"/>
                </a:cxn>
                <a:cxn ang="0">
                  <a:pos x="335" y="50"/>
                </a:cxn>
                <a:cxn ang="0">
                  <a:pos x="332" y="55"/>
                </a:cxn>
                <a:cxn ang="0">
                  <a:pos x="330" y="60"/>
                </a:cxn>
                <a:cxn ang="0">
                  <a:pos x="327" y="64"/>
                </a:cxn>
                <a:cxn ang="0">
                  <a:pos x="323" y="69"/>
                </a:cxn>
                <a:cxn ang="0">
                  <a:pos x="320" y="75"/>
                </a:cxn>
                <a:cxn ang="0">
                  <a:pos x="317" y="81"/>
                </a:cxn>
                <a:cxn ang="0">
                  <a:pos x="313" y="89"/>
                </a:cxn>
                <a:cxn ang="0">
                  <a:pos x="309" y="96"/>
                </a:cxn>
                <a:cxn ang="0">
                  <a:pos x="306" y="104"/>
                </a:cxn>
                <a:cxn ang="0">
                  <a:pos x="301" y="113"/>
                </a:cxn>
                <a:cxn ang="0">
                  <a:pos x="297" y="124"/>
                </a:cxn>
                <a:cxn ang="0">
                  <a:pos x="291" y="135"/>
                </a:cxn>
                <a:cxn ang="0">
                  <a:pos x="287" y="147"/>
                </a:cxn>
                <a:cxn ang="0">
                  <a:pos x="281" y="161"/>
                </a:cxn>
                <a:cxn ang="0">
                  <a:pos x="275" y="177"/>
                </a:cxn>
                <a:cxn ang="0">
                  <a:pos x="270" y="196"/>
                </a:cxn>
                <a:cxn ang="0">
                  <a:pos x="264" y="215"/>
                </a:cxn>
                <a:cxn ang="0">
                  <a:pos x="257" y="238"/>
                </a:cxn>
                <a:cxn ang="0">
                  <a:pos x="249" y="264"/>
                </a:cxn>
                <a:cxn ang="0">
                  <a:pos x="242" y="295"/>
                </a:cxn>
                <a:cxn ang="0">
                  <a:pos x="233" y="330"/>
                </a:cxn>
                <a:cxn ang="0">
                  <a:pos x="224" y="371"/>
                </a:cxn>
                <a:cxn ang="0">
                  <a:pos x="214" y="420"/>
                </a:cxn>
                <a:cxn ang="0">
                  <a:pos x="203" y="477"/>
                </a:cxn>
                <a:cxn ang="0">
                  <a:pos x="189" y="546"/>
                </a:cxn>
                <a:cxn ang="0">
                  <a:pos x="173" y="631"/>
                </a:cxn>
                <a:cxn ang="0">
                  <a:pos x="152" y="736"/>
                </a:cxn>
                <a:cxn ang="0">
                  <a:pos x="124" y="867"/>
                </a:cxn>
                <a:cxn ang="0">
                  <a:pos x="85" y="1035"/>
                </a:cxn>
                <a:cxn ang="0">
                  <a:pos x="31" y="1237"/>
                </a:cxn>
                <a:cxn ang="0">
                  <a:pos x="0" y="1357"/>
                </a:cxn>
                <a:cxn ang="0">
                  <a:pos x="10" y="1361"/>
                </a:cxn>
                <a:cxn ang="0">
                  <a:pos x="23" y="1361"/>
                </a:cxn>
                <a:cxn ang="0">
                  <a:pos x="1717" y="1361"/>
                </a:cxn>
              </a:cxnLst>
              <a:rect l="0" t="0" r="r" b="b"/>
              <a:pathLst>
                <a:path w="1718" h="1362">
                  <a:moveTo>
                    <a:pt x="374" y="0"/>
                  </a:moveTo>
                  <a:lnTo>
                    <a:pt x="374" y="0"/>
                  </a:lnTo>
                  <a:lnTo>
                    <a:pt x="374" y="0"/>
                  </a:lnTo>
                  <a:lnTo>
                    <a:pt x="373" y="0"/>
                  </a:lnTo>
                  <a:lnTo>
                    <a:pt x="373" y="1"/>
                  </a:lnTo>
                  <a:lnTo>
                    <a:pt x="372" y="1"/>
                  </a:lnTo>
                  <a:lnTo>
                    <a:pt x="372" y="2"/>
                  </a:lnTo>
                  <a:lnTo>
                    <a:pt x="371" y="2"/>
                  </a:lnTo>
                  <a:lnTo>
                    <a:pt x="371" y="3"/>
                  </a:lnTo>
                  <a:lnTo>
                    <a:pt x="370" y="3"/>
                  </a:lnTo>
                  <a:lnTo>
                    <a:pt x="370" y="4"/>
                  </a:lnTo>
                  <a:lnTo>
                    <a:pt x="370" y="4"/>
                  </a:lnTo>
                  <a:lnTo>
                    <a:pt x="370" y="5"/>
                  </a:lnTo>
                  <a:lnTo>
                    <a:pt x="368" y="5"/>
                  </a:lnTo>
                  <a:lnTo>
                    <a:pt x="368" y="6"/>
                  </a:lnTo>
                  <a:lnTo>
                    <a:pt x="368" y="6"/>
                  </a:lnTo>
                  <a:lnTo>
                    <a:pt x="368" y="7"/>
                  </a:lnTo>
                  <a:lnTo>
                    <a:pt x="367" y="8"/>
                  </a:lnTo>
                  <a:lnTo>
                    <a:pt x="367" y="9"/>
                  </a:lnTo>
                  <a:lnTo>
                    <a:pt x="366" y="9"/>
                  </a:lnTo>
                  <a:lnTo>
                    <a:pt x="366" y="10"/>
                  </a:lnTo>
                  <a:lnTo>
                    <a:pt x="365" y="10"/>
                  </a:lnTo>
                  <a:lnTo>
                    <a:pt x="365" y="11"/>
                  </a:lnTo>
                  <a:lnTo>
                    <a:pt x="364" y="11"/>
                  </a:lnTo>
                  <a:lnTo>
                    <a:pt x="364" y="12"/>
                  </a:lnTo>
                  <a:lnTo>
                    <a:pt x="363" y="12"/>
                  </a:lnTo>
                  <a:lnTo>
                    <a:pt x="363" y="12"/>
                  </a:lnTo>
                  <a:lnTo>
                    <a:pt x="363" y="14"/>
                  </a:lnTo>
                  <a:lnTo>
                    <a:pt x="361" y="14"/>
                  </a:lnTo>
                  <a:lnTo>
                    <a:pt x="361" y="15"/>
                  </a:lnTo>
                  <a:lnTo>
                    <a:pt x="361" y="16"/>
                  </a:lnTo>
                  <a:lnTo>
                    <a:pt x="360" y="16"/>
                  </a:lnTo>
                  <a:lnTo>
                    <a:pt x="360" y="17"/>
                  </a:lnTo>
                  <a:lnTo>
                    <a:pt x="359" y="17"/>
                  </a:lnTo>
                  <a:lnTo>
                    <a:pt x="359" y="18"/>
                  </a:lnTo>
                  <a:lnTo>
                    <a:pt x="358" y="19"/>
                  </a:lnTo>
                  <a:lnTo>
                    <a:pt x="357" y="20"/>
                  </a:lnTo>
                  <a:lnTo>
                    <a:pt x="357" y="21"/>
                  </a:lnTo>
                  <a:lnTo>
                    <a:pt x="356" y="21"/>
                  </a:lnTo>
                  <a:lnTo>
                    <a:pt x="356" y="22"/>
                  </a:lnTo>
                  <a:lnTo>
                    <a:pt x="355" y="22"/>
                  </a:lnTo>
                  <a:lnTo>
                    <a:pt x="355" y="23"/>
                  </a:lnTo>
                  <a:lnTo>
                    <a:pt x="354" y="23"/>
                  </a:lnTo>
                  <a:lnTo>
                    <a:pt x="353" y="25"/>
                  </a:lnTo>
                  <a:lnTo>
                    <a:pt x="353" y="25"/>
                  </a:lnTo>
                  <a:lnTo>
                    <a:pt x="353" y="26"/>
                  </a:lnTo>
                  <a:lnTo>
                    <a:pt x="351" y="26"/>
                  </a:lnTo>
                  <a:lnTo>
                    <a:pt x="351" y="27"/>
                  </a:lnTo>
                  <a:lnTo>
                    <a:pt x="351" y="28"/>
                  </a:lnTo>
                  <a:lnTo>
                    <a:pt x="350" y="29"/>
                  </a:lnTo>
                  <a:lnTo>
                    <a:pt x="349" y="30"/>
                  </a:lnTo>
                  <a:lnTo>
                    <a:pt x="349" y="31"/>
                  </a:lnTo>
                  <a:lnTo>
                    <a:pt x="348" y="32"/>
                  </a:lnTo>
                  <a:lnTo>
                    <a:pt x="347" y="33"/>
                  </a:lnTo>
                  <a:lnTo>
                    <a:pt x="347" y="34"/>
                  </a:lnTo>
                  <a:lnTo>
                    <a:pt x="346" y="34"/>
                  </a:lnTo>
                  <a:lnTo>
                    <a:pt x="345" y="35"/>
                  </a:lnTo>
                  <a:lnTo>
                    <a:pt x="345" y="36"/>
                  </a:lnTo>
                  <a:lnTo>
                    <a:pt x="344" y="37"/>
                  </a:lnTo>
                  <a:lnTo>
                    <a:pt x="344" y="37"/>
                  </a:lnTo>
                  <a:lnTo>
                    <a:pt x="343" y="39"/>
                  </a:lnTo>
                  <a:lnTo>
                    <a:pt x="343" y="39"/>
                  </a:lnTo>
                  <a:lnTo>
                    <a:pt x="342" y="41"/>
                  </a:lnTo>
                  <a:lnTo>
                    <a:pt x="341" y="41"/>
                  </a:lnTo>
                  <a:lnTo>
                    <a:pt x="340" y="43"/>
                  </a:lnTo>
                  <a:lnTo>
                    <a:pt x="339" y="44"/>
                  </a:lnTo>
                  <a:lnTo>
                    <a:pt x="339" y="45"/>
                  </a:lnTo>
                  <a:lnTo>
                    <a:pt x="338" y="46"/>
                  </a:lnTo>
                  <a:lnTo>
                    <a:pt x="337" y="47"/>
                  </a:lnTo>
                  <a:lnTo>
                    <a:pt x="337" y="49"/>
                  </a:lnTo>
                  <a:lnTo>
                    <a:pt x="335" y="50"/>
                  </a:lnTo>
                  <a:lnTo>
                    <a:pt x="335" y="50"/>
                  </a:lnTo>
                  <a:lnTo>
                    <a:pt x="334" y="52"/>
                  </a:lnTo>
                  <a:lnTo>
                    <a:pt x="333" y="53"/>
                  </a:lnTo>
                  <a:lnTo>
                    <a:pt x="332" y="55"/>
                  </a:lnTo>
                  <a:lnTo>
                    <a:pt x="331" y="56"/>
                  </a:lnTo>
                  <a:lnTo>
                    <a:pt x="330" y="58"/>
                  </a:lnTo>
                  <a:lnTo>
                    <a:pt x="330" y="60"/>
                  </a:lnTo>
                  <a:lnTo>
                    <a:pt x="328" y="61"/>
                  </a:lnTo>
                  <a:lnTo>
                    <a:pt x="328" y="63"/>
                  </a:lnTo>
                  <a:lnTo>
                    <a:pt x="327" y="64"/>
                  </a:lnTo>
                  <a:lnTo>
                    <a:pt x="326" y="66"/>
                  </a:lnTo>
                  <a:lnTo>
                    <a:pt x="325" y="67"/>
                  </a:lnTo>
                  <a:lnTo>
                    <a:pt x="323" y="69"/>
                  </a:lnTo>
                  <a:lnTo>
                    <a:pt x="322" y="71"/>
                  </a:lnTo>
                  <a:lnTo>
                    <a:pt x="321" y="73"/>
                  </a:lnTo>
                  <a:lnTo>
                    <a:pt x="320" y="75"/>
                  </a:lnTo>
                  <a:lnTo>
                    <a:pt x="318" y="77"/>
                  </a:lnTo>
                  <a:lnTo>
                    <a:pt x="318" y="79"/>
                  </a:lnTo>
                  <a:lnTo>
                    <a:pt x="317" y="81"/>
                  </a:lnTo>
                  <a:lnTo>
                    <a:pt x="315" y="84"/>
                  </a:lnTo>
                  <a:lnTo>
                    <a:pt x="314" y="86"/>
                  </a:lnTo>
                  <a:lnTo>
                    <a:pt x="313" y="89"/>
                  </a:lnTo>
                  <a:lnTo>
                    <a:pt x="311" y="91"/>
                  </a:lnTo>
                  <a:lnTo>
                    <a:pt x="311" y="93"/>
                  </a:lnTo>
                  <a:lnTo>
                    <a:pt x="309" y="96"/>
                  </a:lnTo>
                  <a:lnTo>
                    <a:pt x="308" y="99"/>
                  </a:lnTo>
                  <a:lnTo>
                    <a:pt x="306" y="102"/>
                  </a:lnTo>
                  <a:lnTo>
                    <a:pt x="306" y="104"/>
                  </a:lnTo>
                  <a:lnTo>
                    <a:pt x="304" y="107"/>
                  </a:lnTo>
                  <a:lnTo>
                    <a:pt x="303" y="110"/>
                  </a:lnTo>
                  <a:lnTo>
                    <a:pt x="301" y="113"/>
                  </a:lnTo>
                  <a:lnTo>
                    <a:pt x="299" y="116"/>
                  </a:lnTo>
                  <a:lnTo>
                    <a:pt x="298" y="120"/>
                  </a:lnTo>
                  <a:lnTo>
                    <a:pt x="297" y="124"/>
                  </a:lnTo>
                  <a:lnTo>
                    <a:pt x="295" y="127"/>
                  </a:lnTo>
                  <a:lnTo>
                    <a:pt x="293" y="131"/>
                  </a:lnTo>
                  <a:lnTo>
                    <a:pt x="291" y="135"/>
                  </a:lnTo>
                  <a:lnTo>
                    <a:pt x="290" y="139"/>
                  </a:lnTo>
                  <a:lnTo>
                    <a:pt x="289" y="143"/>
                  </a:lnTo>
                  <a:lnTo>
                    <a:pt x="287" y="147"/>
                  </a:lnTo>
                  <a:lnTo>
                    <a:pt x="285" y="152"/>
                  </a:lnTo>
                  <a:lnTo>
                    <a:pt x="283" y="156"/>
                  </a:lnTo>
                  <a:lnTo>
                    <a:pt x="281" y="161"/>
                  </a:lnTo>
                  <a:lnTo>
                    <a:pt x="280" y="167"/>
                  </a:lnTo>
                  <a:lnTo>
                    <a:pt x="278" y="172"/>
                  </a:lnTo>
                  <a:lnTo>
                    <a:pt x="275" y="177"/>
                  </a:lnTo>
                  <a:lnTo>
                    <a:pt x="273" y="183"/>
                  </a:lnTo>
                  <a:lnTo>
                    <a:pt x="271" y="189"/>
                  </a:lnTo>
                  <a:lnTo>
                    <a:pt x="270" y="196"/>
                  </a:lnTo>
                  <a:lnTo>
                    <a:pt x="267" y="202"/>
                  </a:lnTo>
                  <a:lnTo>
                    <a:pt x="266" y="208"/>
                  </a:lnTo>
                  <a:lnTo>
                    <a:pt x="264" y="215"/>
                  </a:lnTo>
                  <a:lnTo>
                    <a:pt x="261" y="222"/>
                  </a:lnTo>
                  <a:lnTo>
                    <a:pt x="259" y="231"/>
                  </a:lnTo>
                  <a:lnTo>
                    <a:pt x="257" y="238"/>
                  </a:lnTo>
                  <a:lnTo>
                    <a:pt x="255" y="246"/>
                  </a:lnTo>
                  <a:lnTo>
                    <a:pt x="252" y="256"/>
                  </a:lnTo>
                  <a:lnTo>
                    <a:pt x="249" y="264"/>
                  </a:lnTo>
                  <a:lnTo>
                    <a:pt x="247" y="275"/>
                  </a:lnTo>
                  <a:lnTo>
                    <a:pt x="245" y="285"/>
                  </a:lnTo>
                  <a:lnTo>
                    <a:pt x="242" y="295"/>
                  </a:lnTo>
                  <a:lnTo>
                    <a:pt x="240" y="306"/>
                  </a:lnTo>
                  <a:lnTo>
                    <a:pt x="236" y="318"/>
                  </a:lnTo>
                  <a:lnTo>
                    <a:pt x="233" y="330"/>
                  </a:lnTo>
                  <a:lnTo>
                    <a:pt x="231" y="343"/>
                  </a:lnTo>
                  <a:lnTo>
                    <a:pt x="228" y="357"/>
                  </a:lnTo>
                  <a:lnTo>
                    <a:pt x="224" y="371"/>
                  </a:lnTo>
                  <a:lnTo>
                    <a:pt x="221" y="387"/>
                  </a:lnTo>
                  <a:lnTo>
                    <a:pt x="218" y="403"/>
                  </a:lnTo>
                  <a:lnTo>
                    <a:pt x="214" y="420"/>
                  </a:lnTo>
                  <a:lnTo>
                    <a:pt x="210" y="438"/>
                  </a:lnTo>
                  <a:lnTo>
                    <a:pt x="207" y="456"/>
                  </a:lnTo>
                  <a:lnTo>
                    <a:pt x="203" y="477"/>
                  </a:lnTo>
                  <a:lnTo>
                    <a:pt x="199" y="499"/>
                  </a:lnTo>
                  <a:lnTo>
                    <a:pt x="195" y="523"/>
                  </a:lnTo>
                  <a:lnTo>
                    <a:pt x="189" y="546"/>
                  </a:lnTo>
                  <a:lnTo>
                    <a:pt x="183" y="573"/>
                  </a:lnTo>
                  <a:lnTo>
                    <a:pt x="178" y="602"/>
                  </a:lnTo>
                  <a:lnTo>
                    <a:pt x="173" y="631"/>
                  </a:lnTo>
                  <a:lnTo>
                    <a:pt x="166" y="664"/>
                  </a:lnTo>
                  <a:lnTo>
                    <a:pt x="160" y="699"/>
                  </a:lnTo>
                  <a:lnTo>
                    <a:pt x="152" y="736"/>
                  </a:lnTo>
                  <a:lnTo>
                    <a:pt x="143" y="776"/>
                  </a:lnTo>
                  <a:lnTo>
                    <a:pt x="134" y="820"/>
                  </a:lnTo>
                  <a:lnTo>
                    <a:pt x="124" y="867"/>
                  </a:lnTo>
                  <a:lnTo>
                    <a:pt x="112" y="918"/>
                  </a:lnTo>
                  <a:lnTo>
                    <a:pt x="99" y="974"/>
                  </a:lnTo>
                  <a:lnTo>
                    <a:pt x="85" y="1035"/>
                  </a:lnTo>
                  <a:lnTo>
                    <a:pt x="68" y="1099"/>
                  </a:lnTo>
                  <a:lnTo>
                    <a:pt x="51" y="1168"/>
                  </a:lnTo>
                  <a:lnTo>
                    <a:pt x="31" y="1237"/>
                  </a:lnTo>
                  <a:lnTo>
                    <a:pt x="12" y="1300"/>
                  </a:lnTo>
                  <a:lnTo>
                    <a:pt x="1" y="1342"/>
                  </a:lnTo>
                  <a:lnTo>
                    <a:pt x="0" y="1357"/>
                  </a:lnTo>
                  <a:lnTo>
                    <a:pt x="2" y="1360"/>
                  </a:lnTo>
                  <a:lnTo>
                    <a:pt x="6" y="1361"/>
                  </a:lnTo>
                  <a:lnTo>
                    <a:pt x="10" y="1361"/>
                  </a:lnTo>
                  <a:lnTo>
                    <a:pt x="15" y="1361"/>
                  </a:lnTo>
                  <a:lnTo>
                    <a:pt x="18" y="1361"/>
                  </a:lnTo>
                  <a:lnTo>
                    <a:pt x="23" y="1361"/>
                  </a:lnTo>
                  <a:lnTo>
                    <a:pt x="28" y="1361"/>
                  </a:lnTo>
                  <a:lnTo>
                    <a:pt x="32" y="1361"/>
                  </a:lnTo>
                  <a:lnTo>
                    <a:pt x="1717" y="13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38" name="Freeform 350"/>
            <p:cNvSpPr>
              <a:spLocks noChangeAspect="1"/>
            </p:cNvSpPr>
            <p:nvPr/>
          </p:nvSpPr>
          <p:spPr bwMode="auto">
            <a:xfrm>
              <a:off x="2445" y="1530"/>
              <a:ext cx="1344" cy="1736"/>
            </a:xfrm>
            <a:custGeom>
              <a:avLst/>
              <a:gdLst/>
              <a:ahLst/>
              <a:cxnLst>
                <a:cxn ang="0">
                  <a:pos x="1" y="373"/>
                </a:cxn>
                <a:cxn ang="0">
                  <a:pos x="3" y="371"/>
                </a:cxn>
                <a:cxn ang="0">
                  <a:pos x="5" y="368"/>
                </a:cxn>
                <a:cxn ang="0">
                  <a:pos x="7" y="364"/>
                </a:cxn>
                <a:cxn ang="0">
                  <a:pos x="9" y="361"/>
                </a:cxn>
                <a:cxn ang="0">
                  <a:pos x="11" y="358"/>
                </a:cxn>
                <a:cxn ang="0">
                  <a:pos x="13" y="354"/>
                </a:cxn>
                <a:cxn ang="0">
                  <a:pos x="15" y="350"/>
                </a:cxn>
                <a:cxn ang="0">
                  <a:pos x="18" y="347"/>
                </a:cxn>
                <a:cxn ang="0">
                  <a:pos x="20" y="343"/>
                </a:cxn>
                <a:cxn ang="0">
                  <a:pos x="22" y="339"/>
                </a:cxn>
                <a:cxn ang="0">
                  <a:pos x="25" y="334"/>
                </a:cxn>
                <a:cxn ang="0">
                  <a:pos x="27" y="329"/>
                </a:cxn>
                <a:cxn ang="0">
                  <a:pos x="30" y="324"/>
                </a:cxn>
                <a:cxn ang="0">
                  <a:pos x="32" y="319"/>
                </a:cxn>
                <a:cxn ang="0">
                  <a:pos x="36" y="312"/>
                </a:cxn>
                <a:cxn ang="0">
                  <a:pos x="39" y="306"/>
                </a:cxn>
                <a:cxn ang="0">
                  <a:pos x="43" y="299"/>
                </a:cxn>
                <a:cxn ang="0">
                  <a:pos x="46" y="290"/>
                </a:cxn>
                <a:cxn ang="0">
                  <a:pos x="51" y="282"/>
                </a:cxn>
                <a:cxn ang="0">
                  <a:pos x="56" y="272"/>
                </a:cxn>
                <a:cxn ang="0">
                  <a:pos x="60" y="262"/>
                </a:cxn>
                <a:cxn ang="0">
                  <a:pos x="65" y="251"/>
                </a:cxn>
                <a:cxn ang="0">
                  <a:pos x="70" y="240"/>
                </a:cxn>
                <a:cxn ang="0">
                  <a:pos x="75" y="228"/>
                </a:cxn>
                <a:cxn ang="0">
                  <a:pos x="81" y="216"/>
                </a:cxn>
                <a:cxn ang="0">
                  <a:pos x="87" y="203"/>
                </a:cxn>
                <a:cxn ang="0">
                  <a:pos x="93" y="190"/>
                </a:cxn>
                <a:cxn ang="0">
                  <a:pos x="98" y="177"/>
                </a:cxn>
                <a:cxn ang="0">
                  <a:pos x="105" y="163"/>
                </a:cxn>
                <a:cxn ang="0">
                  <a:pos x="111" y="150"/>
                </a:cxn>
                <a:cxn ang="0">
                  <a:pos x="117" y="137"/>
                </a:cxn>
                <a:cxn ang="0">
                  <a:pos x="124" y="124"/>
                </a:cxn>
                <a:cxn ang="0">
                  <a:pos x="131" y="112"/>
                </a:cxn>
                <a:cxn ang="0">
                  <a:pos x="136" y="100"/>
                </a:cxn>
                <a:cxn ang="0">
                  <a:pos x="143" y="89"/>
                </a:cxn>
                <a:cxn ang="0">
                  <a:pos x="150" y="78"/>
                </a:cxn>
                <a:cxn ang="0">
                  <a:pos x="158" y="69"/>
                </a:cxn>
                <a:cxn ang="0">
                  <a:pos x="166" y="60"/>
                </a:cxn>
                <a:cxn ang="0">
                  <a:pos x="175" y="52"/>
                </a:cxn>
                <a:cxn ang="0">
                  <a:pos x="185" y="45"/>
                </a:cxn>
                <a:cxn ang="0">
                  <a:pos x="195" y="39"/>
                </a:cxn>
                <a:cxn ang="0">
                  <a:pos x="207" y="33"/>
                </a:cxn>
                <a:cxn ang="0">
                  <a:pos x="222" y="28"/>
                </a:cxn>
                <a:cxn ang="0">
                  <a:pos x="239" y="23"/>
                </a:cxn>
                <a:cxn ang="0">
                  <a:pos x="258" y="20"/>
                </a:cxn>
                <a:cxn ang="0">
                  <a:pos x="282" y="16"/>
                </a:cxn>
                <a:cxn ang="0">
                  <a:pos x="311" y="14"/>
                </a:cxn>
                <a:cxn ang="0">
                  <a:pos x="347" y="11"/>
                </a:cxn>
                <a:cxn ang="0">
                  <a:pos x="390" y="9"/>
                </a:cxn>
                <a:cxn ang="0">
                  <a:pos x="443" y="7"/>
                </a:cxn>
                <a:cxn ang="0">
                  <a:pos x="507" y="5"/>
                </a:cxn>
                <a:cxn ang="0">
                  <a:pos x="586" y="3"/>
                </a:cxn>
                <a:cxn ang="0">
                  <a:pos x="682" y="3"/>
                </a:cxn>
                <a:cxn ang="0">
                  <a:pos x="791" y="1"/>
                </a:cxn>
                <a:cxn ang="0">
                  <a:pos x="915" y="1"/>
                </a:cxn>
                <a:cxn ang="0">
                  <a:pos x="1043" y="0"/>
                </a:cxn>
                <a:cxn ang="0">
                  <a:pos x="1159" y="0"/>
                </a:cxn>
                <a:cxn ang="0">
                  <a:pos x="1245" y="0"/>
                </a:cxn>
                <a:cxn ang="0">
                  <a:pos x="1297" y="1"/>
                </a:cxn>
                <a:cxn ang="0">
                  <a:pos x="1323" y="1"/>
                </a:cxn>
                <a:cxn ang="0">
                  <a:pos x="1335" y="4"/>
                </a:cxn>
                <a:cxn ang="0">
                  <a:pos x="1340" y="8"/>
                </a:cxn>
              </a:cxnLst>
              <a:rect l="0" t="0" r="r" b="b"/>
              <a:pathLst>
                <a:path w="1344" h="1736">
                  <a:moveTo>
                    <a:pt x="0" y="375"/>
                  </a:moveTo>
                  <a:lnTo>
                    <a:pt x="0" y="375"/>
                  </a:lnTo>
                  <a:lnTo>
                    <a:pt x="0" y="373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1" y="372"/>
                  </a:lnTo>
                  <a:lnTo>
                    <a:pt x="2" y="372"/>
                  </a:lnTo>
                  <a:lnTo>
                    <a:pt x="2" y="371"/>
                  </a:lnTo>
                  <a:lnTo>
                    <a:pt x="3" y="371"/>
                  </a:lnTo>
                  <a:lnTo>
                    <a:pt x="3" y="370"/>
                  </a:lnTo>
                  <a:lnTo>
                    <a:pt x="3" y="369"/>
                  </a:lnTo>
                  <a:lnTo>
                    <a:pt x="4" y="369"/>
                  </a:lnTo>
                  <a:lnTo>
                    <a:pt x="4" y="368"/>
                  </a:lnTo>
                  <a:lnTo>
                    <a:pt x="5" y="368"/>
                  </a:lnTo>
                  <a:lnTo>
                    <a:pt x="5" y="367"/>
                  </a:lnTo>
                  <a:lnTo>
                    <a:pt x="6" y="366"/>
                  </a:lnTo>
                  <a:lnTo>
                    <a:pt x="6" y="365"/>
                  </a:lnTo>
                  <a:lnTo>
                    <a:pt x="7" y="365"/>
                  </a:lnTo>
                  <a:lnTo>
                    <a:pt x="7" y="364"/>
                  </a:lnTo>
                  <a:lnTo>
                    <a:pt x="8" y="364"/>
                  </a:lnTo>
                  <a:lnTo>
                    <a:pt x="8" y="362"/>
                  </a:lnTo>
                  <a:lnTo>
                    <a:pt x="8" y="362"/>
                  </a:lnTo>
                  <a:lnTo>
                    <a:pt x="8" y="362"/>
                  </a:lnTo>
                  <a:lnTo>
                    <a:pt x="9" y="361"/>
                  </a:lnTo>
                  <a:lnTo>
                    <a:pt x="9" y="360"/>
                  </a:lnTo>
                  <a:lnTo>
                    <a:pt x="10" y="360"/>
                  </a:lnTo>
                  <a:lnTo>
                    <a:pt x="10" y="359"/>
                  </a:lnTo>
                  <a:lnTo>
                    <a:pt x="10" y="358"/>
                  </a:lnTo>
                  <a:lnTo>
                    <a:pt x="11" y="358"/>
                  </a:lnTo>
                  <a:lnTo>
                    <a:pt x="11" y="357"/>
                  </a:lnTo>
                  <a:lnTo>
                    <a:pt x="12" y="356"/>
                  </a:lnTo>
                  <a:lnTo>
                    <a:pt x="12" y="355"/>
                  </a:lnTo>
                  <a:lnTo>
                    <a:pt x="13" y="355"/>
                  </a:lnTo>
                  <a:lnTo>
                    <a:pt x="13" y="354"/>
                  </a:lnTo>
                  <a:lnTo>
                    <a:pt x="14" y="353"/>
                  </a:lnTo>
                  <a:lnTo>
                    <a:pt x="14" y="352"/>
                  </a:lnTo>
                  <a:lnTo>
                    <a:pt x="15" y="352"/>
                  </a:lnTo>
                  <a:lnTo>
                    <a:pt x="15" y="351"/>
                  </a:lnTo>
                  <a:lnTo>
                    <a:pt x="15" y="350"/>
                  </a:lnTo>
                  <a:lnTo>
                    <a:pt x="15" y="350"/>
                  </a:lnTo>
                  <a:lnTo>
                    <a:pt x="17" y="348"/>
                  </a:lnTo>
                  <a:lnTo>
                    <a:pt x="17" y="348"/>
                  </a:lnTo>
                  <a:lnTo>
                    <a:pt x="18" y="348"/>
                  </a:lnTo>
                  <a:lnTo>
                    <a:pt x="18" y="347"/>
                  </a:lnTo>
                  <a:lnTo>
                    <a:pt x="18" y="346"/>
                  </a:lnTo>
                  <a:lnTo>
                    <a:pt x="18" y="345"/>
                  </a:lnTo>
                  <a:lnTo>
                    <a:pt x="19" y="344"/>
                  </a:lnTo>
                  <a:lnTo>
                    <a:pt x="19" y="343"/>
                  </a:lnTo>
                  <a:lnTo>
                    <a:pt x="20" y="343"/>
                  </a:lnTo>
                  <a:lnTo>
                    <a:pt x="20" y="342"/>
                  </a:lnTo>
                  <a:lnTo>
                    <a:pt x="21" y="341"/>
                  </a:lnTo>
                  <a:lnTo>
                    <a:pt x="21" y="340"/>
                  </a:lnTo>
                  <a:lnTo>
                    <a:pt x="22" y="339"/>
                  </a:lnTo>
                  <a:lnTo>
                    <a:pt x="22" y="339"/>
                  </a:lnTo>
                  <a:lnTo>
                    <a:pt x="23" y="337"/>
                  </a:lnTo>
                  <a:lnTo>
                    <a:pt x="24" y="337"/>
                  </a:lnTo>
                  <a:lnTo>
                    <a:pt x="24" y="335"/>
                  </a:lnTo>
                  <a:lnTo>
                    <a:pt x="25" y="335"/>
                  </a:lnTo>
                  <a:lnTo>
                    <a:pt x="25" y="334"/>
                  </a:lnTo>
                  <a:lnTo>
                    <a:pt x="25" y="333"/>
                  </a:lnTo>
                  <a:lnTo>
                    <a:pt x="25" y="332"/>
                  </a:lnTo>
                  <a:lnTo>
                    <a:pt x="27" y="331"/>
                  </a:lnTo>
                  <a:lnTo>
                    <a:pt x="27" y="330"/>
                  </a:lnTo>
                  <a:lnTo>
                    <a:pt x="27" y="329"/>
                  </a:lnTo>
                  <a:lnTo>
                    <a:pt x="27" y="328"/>
                  </a:lnTo>
                  <a:lnTo>
                    <a:pt x="28" y="328"/>
                  </a:lnTo>
                  <a:lnTo>
                    <a:pt x="29" y="326"/>
                  </a:lnTo>
                  <a:lnTo>
                    <a:pt x="29" y="325"/>
                  </a:lnTo>
                  <a:lnTo>
                    <a:pt x="30" y="324"/>
                  </a:lnTo>
                  <a:lnTo>
                    <a:pt x="31" y="323"/>
                  </a:lnTo>
                  <a:lnTo>
                    <a:pt x="31" y="321"/>
                  </a:lnTo>
                  <a:lnTo>
                    <a:pt x="32" y="321"/>
                  </a:lnTo>
                  <a:lnTo>
                    <a:pt x="32" y="320"/>
                  </a:lnTo>
                  <a:lnTo>
                    <a:pt x="32" y="319"/>
                  </a:lnTo>
                  <a:lnTo>
                    <a:pt x="34" y="317"/>
                  </a:lnTo>
                  <a:lnTo>
                    <a:pt x="34" y="316"/>
                  </a:lnTo>
                  <a:lnTo>
                    <a:pt x="34" y="315"/>
                  </a:lnTo>
                  <a:lnTo>
                    <a:pt x="35" y="313"/>
                  </a:lnTo>
                  <a:lnTo>
                    <a:pt x="36" y="312"/>
                  </a:lnTo>
                  <a:lnTo>
                    <a:pt x="36" y="310"/>
                  </a:lnTo>
                  <a:lnTo>
                    <a:pt x="37" y="310"/>
                  </a:lnTo>
                  <a:lnTo>
                    <a:pt x="38" y="309"/>
                  </a:lnTo>
                  <a:lnTo>
                    <a:pt x="39" y="307"/>
                  </a:lnTo>
                  <a:lnTo>
                    <a:pt x="39" y="306"/>
                  </a:lnTo>
                  <a:lnTo>
                    <a:pt x="39" y="304"/>
                  </a:lnTo>
                  <a:lnTo>
                    <a:pt x="41" y="302"/>
                  </a:lnTo>
                  <a:lnTo>
                    <a:pt x="41" y="301"/>
                  </a:lnTo>
                  <a:lnTo>
                    <a:pt x="42" y="299"/>
                  </a:lnTo>
                  <a:lnTo>
                    <a:pt x="43" y="299"/>
                  </a:lnTo>
                  <a:lnTo>
                    <a:pt x="44" y="296"/>
                  </a:lnTo>
                  <a:lnTo>
                    <a:pt x="44" y="294"/>
                  </a:lnTo>
                  <a:lnTo>
                    <a:pt x="45" y="293"/>
                  </a:lnTo>
                  <a:lnTo>
                    <a:pt x="46" y="292"/>
                  </a:lnTo>
                  <a:lnTo>
                    <a:pt x="46" y="290"/>
                  </a:lnTo>
                  <a:lnTo>
                    <a:pt x="48" y="288"/>
                  </a:lnTo>
                  <a:lnTo>
                    <a:pt x="48" y="287"/>
                  </a:lnTo>
                  <a:lnTo>
                    <a:pt x="49" y="285"/>
                  </a:lnTo>
                  <a:lnTo>
                    <a:pt x="50" y="283"/>
                  </a:lnTo>
                  <a:lnTo>
                    <a:pt x="51" y="282"/>
                  </a:lnTo>
                  <a:lnTo>
                    <a:pt x="52" y="280"/>
                  </a:lnTo>
                  <a:lnTo>
                    <a:pt x="53" y="278"/>
                  </a:lnTo>
                  <a:lnTo>
                    <a:pt x="54" y="276"/>
                  </a:lnTo>
                  <a:lnTo>
                    <a:pt x="55" y="274"/>
                  </a:lnTo>
                  <a:lnTo>
                    <a:pt x="56" y="272"/>
                  </a:lnTo>
                  <a:lnTo>
                    <a:pt x="56" y="269"/>
                  </a:lnTo>
                  <a:lnTo>
                    <a:pt x="58" y="268"/>
                  </a:lnTo>
                  <a:lnTo>
                    <a:pt x="58" y="266"/>
                  </a:lnTo>
                  <a:lnTo>
                    <a:pt x="59" y="264"/>
                  </a:lnTo>
                  <a:lnTo>
                    <a:pt x="60" y="262"/>
                  </a:lnTo>
                  <a:lnTo>
                    <a:pt x="61" y="260"/>
                  </a:lnTo>
                  <a:lnTo>
                    <a:pt x="62" y="258"/>
                  </a:lnTo>
                  <a:lnTo>
                    <a:pt x="63" y="256"/>
                  </a:lnTo>
                  <a:lnTo>
                    <a:pt x="64" y="253"/>
                  </a:lnTo>
                  <a:lnTo>
                    <a:pt x="65" y="251"/>
                  </a:lnTo>
                  <a:lnTo>
                    <a:pt x="66" y="249"/>
                  </a:lnTo>
                  <a:lnTo>
                    <a:pt x="67" y="247"/>
                  </a:lnTo>
                  <a:lnTo>
                    <a:pt x="68" y="245"/>
                  </a:lnTo>
                  <a:lnTo>
                    <a:pt x="69" y="242"/>
                  </a:lnTo>
                  <a:lnTo>
                    <a:pt x="70" y="240"/>
                  </a:lnTo>
                  <a:lnTo>
                    <a:pt x="71" y="237"/>
                  </a:lnTo>
                  <a:lnTo>
                    <a:pt x="72" y="235"/>
                  </a:lnTo>
                  <a:lnTo>
                    <a:pt x="74" y="233"/>
                  </a:lnTo>
                  <a:lnTo>
                    <a:pt x="74" y="231"/>
                  </a:lnTo>
                  <a:lnTo>
                    <a:pt x="75" y="228"/>
                  </a:lnTo>
                  <a:lnTo>
                    <a:pt x="77" y="226"/>
                  </a:lnTo>
                  <a:lnTo>
                    <a:pt x="78" y="223"/>
                  </a:lnTo>
                  <a:lnTo>
                    <a:pt x="79" y="220"/>
                  </a:lnTo>
                  <a:lnTo>
                    <a:pt x="79" y="219"/>
                  </a:lnTo>
                  <a:lnTo>
                    <a:pt x="81" y="216"/>
                  </a:lnTo>
                  <a:lnTo>
                    <a:pt x="82" y="213"/>
                  </a:lnTo>
                  <a:lnTo>
                    <a:pt x="83" y="210"/>
                  </a:lnTo>
                  <a:lnTo>
                    <a:pt x="84" y="208"/>
                  </a:lnTo>
                  <a:lnTo>
                    <a:pt x="86" y="206"/>
                  </a:lnTo>
                  <a:lnTo>
                    <a:pt x="87" y="203"/>
                  </a:lnTo>
                  <a:lnTo>
                    <a:pt x="88" y="200"/>
                  </a:lnTo>
                  <a:lnTo>
                    <a:pt x="89" y="198"/>
                  </a:lnTo>
                  <a:lnTo>
                    <a:pt x="91" y="195"/>
                  </a:lnTo>
                  <a:lnTo>
                    <a:pt x="91" y="193"/>
                  </a:lnTo>
                  <a:lnTo>
                    <a:pt x="93" y="190"/>
                  </a:lnTo>
                  <a:lnTo>
                    <a:pt x="94" y="187"/>
                  </a:lnTo>
                  <a:lnTo>
                    <a:pt x="95" y="184"/>
                  </a:lnTo>
                  <a:lnTo>
                    <a:pt x="96" y="181"/>
                  </a:lnTo>
                  <a:lnTo>
                    <a:pt x="98" y="179"/>
                  </a:lnTo>
                  <a:lnTo>
                    <a:pt x="98" y="177"/>
                  </a:lnTo>
                  <a:lnTo>
                    <a:pt x="100" y="174"/>
                  </a:lnTo>
                  <a:lnTo>
                    <a:pt x="101" y="171"/>
                  </a:lnTo>
                  <a:lnTo>
                    <a:pt x="103" y="168"/>
                  </a:lnTo>
                  <a:lnTo>
                    <a:pt x="103" y="166"/>
                  </a:lnTo>
                  <a:lnTo>
                    <a:pt x="105" y="163"/>
                  </a:lnTo>
                  <a:lnTo>
                    <a:pt x="106" y="160"/>
                  </a:lnTo>
                  <a:lnTo>
                    <a:pt x="107" y="158"/>
                  </a:lnTo>
                  <a:lnTo>
                    <a:pt x="109" y="156"/>
                  </a:lnTo>
                  <a:lnTo>
                    <a:pt x="110" y="152"/>
                  </a:lnTo>
                  <a:lnTo>
                    <a:pt x="111" y="150"/>
                  </a:lnTo>
                  <a:lnTo>
                    <a:pt x="112" y="147"/>
                  </a:lnTo>
                  <a:lnTo>
                    <a:pt x="113" y="145"/>
                  </a:lnTo>
                  <a:lnTo>
                    <a:pt x="115" y="141"/>
                  </a:lnTo>
                  <a:lnTo>
                    <a:pt x="116" y="140"/>
                  </a:lnTo>
                  <a:lnTo>
                    <a:pt x="117" y="137"/>
                  </a:lnTo>
                  <a:lnTo>
                    <a:pt x="119" y="134"/>
                  </a:lnTo>
                  <a:lnTo>
                    <a:pt x="119" y="131"/>
                  </a:lnTo>
                  <a:lnTo>
                    <a:pt x="122" y="129"/>
                  </a:lnTo>
                  <a:lnTo>
                    <a:pt x="122" y="127"/>
                  </a:lnTo>
                  <a:lnTo>
                    <a:pt x="124" y="124"/>
                  </a:lnTo>
                  <a:lnTo>
                    <a:pt x="125" y="121"/>
                  </a:lnTo>
                  <a:lnTo>
                    <a:pt x="127" y="119"/>
                  </a:lnTo>
                  <a:lnTo>
                    <a:pt x="128" y="116"/>
                  </a:lnTo>
                  <a:lnTo>
                    <a:pt x="129" y="114"/>
                  </a:lnTo>
                  <a:lnTo>
                    <a:pt x="131" y="112"/>
                  </a:lnTo>
                  <a:lnTo>
                    <a:pt x="131" y="109"/>
                  </a:lnTo>
                  <a:lnTo>
                    <a:pt x="133" y="107"/>
                  </a:lnTo>
                  <a:lnTo>
                    <a:pt x="134" y="104"/>
                  </a:lnTo>
                  <a:lnTo>
                    <a:pt x="136" y="102"/>
                  </a:lnTo>
                  <a:lnTo>
                    <a:pt x="136" y="100"/>
                  </a:lnTo>
                  <a:lnTo>
                    <a:pt x="138" y="98"/>
                  </a:lnTo>
                  <a:lnTo>
                    <a:pt x="139" y="95"/>
                  </a:lnTo>
                  <a:lnTo>
                    <a:pt x="141" y="93"/>
                  </a:lnTo>
                  <a:lnTo>
                    <a:pt x="142" y="91"/>
                  </a:lnTo>
                  <a:lnTo>
                    <a:pt x="143" y="89"/>
                  </a:lnTo>
                  <a:lnTo>
                    <a:pt x="145" y="87"/>
                  </a:lnTo>
                  <a:lnTo>
                    <a:pt x="146" y="85"/>
                  </a:lnTo>
                  <a:lnTo>
                    <a:pt x="148" y="82"/>
                  </a:lnTo>
                  <a:lnTo>
                    <a:pt x="149" y="80"/>
                  </a:lnTo>
                  <a:lnTo>
                    <a:pt x="150" y="78"/>
                  </a:lnTo>
                  <a:lnTo>
                    <a:pt x="152" y="77"/>
                  </a:lnTo>
                  <a:lnTo>
                    <a:pt x="153" y="75"/>
                  </a:lnTo>
                  <a:lnTo>
                    <a:pt x="155" y="73"/>
                  </a:lnTo>
                  <a:lnTo>
                    <a:pt x="157" y="71"/>
                  </a:lnTo>
                  <a:lnTo>
                    <a:pt x="158" y="69"/>
                  </a:lnTo>
                  <a:lnTo>
                    <a:pt x="160" y="67"/>
                  </a:lnTo>
                  <a:lnTo>
                    <a:pt x="162" y="66"/>
                  </a:lnTo>
                  <a:lnTo>
                    <a:pt x="163" y="64"/>
                  </a:lnTo>
                  <a:lnTo>
                    <a:pt x="164" y="62"/>
                  </a:lnTo>
                  <a:lnTo>
                    <a:pt x="166" y="60"/>
                  </a:lnTo>
                  <a:lnTo>
                    <a:pt x="168" y="59"/>
                  </a:lnTo>
                  <a:lnTo>
                    <a:pt x="169" y="57"/>
                  </a:lnTo>
                  <a:lnTo>
                    <a:pt x="171" y="55"/>
                  </a:lnTo>
                  <a:lnTo>
                    <a:pt x="173" y="53"/>
                  </a:lnTo>
                  <a:lnTo>
                    <a:pt x="175" y="52"/>
                  </a:lnTo>
                  <a:lnTo>
                    <a:pt x="176" y="50"/>
                  </a:lnTo>
                  <a:lnTo>
                    <a:pt x="178" y="50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5" y="45"/>
                  </a:lnTo>
                  <a:lnTo>
                    <a:pt x="186" y="44"/>
                  </a:lnTo>
                  <a:lnTo>
                    <a:pt x="188" y="42"/>
                  </a:lnTo>
                  <a:lnTo>
                    <a:pt x="191" y="41"/>
                  </a:lnTo>
                  <a:lnTo>
                    <a:pt x="193" y="39"/>
                  </a:lnTo>
                  <a:lnTo>
                    <a:pt x="195" y="39"/>
                  </a:lnTo>
                  <a:lnTo>
                    <a:pt x="197" y="37"/>
                  </a:lnTo>
                  <a:lnTo>
                    <a:pt x="200" y="36"/>
                  </a:lnTo>
                  <a:lnTo>
                    <a:pt x="202" y="35"/>
                  </a:lnTo>
                  <a:lnTo>
                    <a:pt x="205" y="34"/>
                  </a:lnTo>
                  <a:lnTo>
                    <a:pt x="207" y="33"/>
                  </a:lnTo>
                  <a:lnTo>
                    <a:pt x="210" y="32"/>
                  </a:lnTo>
                  <a:lnTo>
                    <a:pt x="213" y="31"/>
                  </a:lnTo>
                  <a:lnTo>
                    <a:pt x="216" y="30"/>
                  </a:lnTo>
                  <a:lnTo>
                    <a:pt x="218" y="28"/>
                  </a:lnTo>
                  <a:lnTo>
                    <a:pt x="222" y="28"/>
                  </a:lnTo>
                  <a:lnTo>
                    <a:pt x="225" y="26"/>
                  </a:lnTo>
                  <a:lnTo>
                    <a:pt x="228" y="25"/>
                  </a:lnTo>
                  <a:lnTo>
                    <a:pt x="232" y="25"/>
                  </a:lnTo>
                  <a:lnTo>
                    <a:pt x="235" y="25"/>
                  </a:lnTo>
                  <a:lnTo>
                    <a:pt x="239" y="23"/>
                  </a:lnTo>
                  <a:lnTo>
                    <a:pt x="242" y="23"/>
                  </a:lnTo>
                  <a:lnTo>
                    <a:pt x="246" y="22"/>
                  </a:lnTo>
                  <a:lnTo>
                    <a:pt x="250" y="21"/>
                  </a:lnTo>
                  <a:lnTo>
                    <a:pt x="254" y="20"/>
                  </a:lnTo>
                  <a:lnTo>
                    <a:pt x="258" y="20"/>
                  </a:lnTo>
                  <a:lnTo>
                    <a:pt x="263" y="19"/>
                  </a:lnTo>
                  <a:lnTo>
                    <a:pt x="267" y="18"/>
                  </a:lnTo>
                  <a:lnTo>
                    <a:pt x="273" y="17"/>
                  </a:lnTo>
                  <a:lnTo>
                    <a:pt x="277" y="17"/>
                  </a:lnTo>
                  <a:lnTo>
                    <a:pt x="282" y="16"/>
                  </a:lnTo>
                  <a:lnTo>
                    <a:pt x="287" y="15"/>
                  </a:lnTo>
                  <a:lnTo>
                    <a:pt x="293" y="15"/>
                  </a:lnTo>
                  <a:lnTo>
                    <a:pt x="299" y="14"/>
                  </a:lnTo>
                  <a:lnTo>
                    <a:pt x="306" y="14"/>
                  </a:lnTo>
                  <a:lnTo>
                    <a:pt x="311" y="14"/>
                  </a:lnTo>
                  <a:lnTo>
                    <a:pt x="318" y="12"/>
                  </a:lnTo>
                  <a:lnTo>
                    <a:pt x="325" y="12"/>
                  </a:lnTo>
                  <a:lnTo>
                    <a:pt x="332" y="12"/>
                  </a:lnTo>
                  <a:lnTo>
                    <a:pt x="339" y="12"/>
                  </a:lnTo>
                  <a:lnTo>
                    <a:pt x="347" y="11"/>
                  </a:lnTo>
                  <a:lnTo>
                    <a:pt x="354" y="11"/>
                  </a:lnTo>
                  <a:lnTo>
                    <a:pt x="363" y="10"/>
                  </a:lnTo>
                  <a:lnTo>
                    <a:pt x="371" y="10"/>
                  </a:lnTo>
                  <a:lnTo>
                    <a:pt x="381" y="9"/>
                  </a:lnTo>
                  <a:lnTo>
                    <a:pt x="390" y="9"/>
                  </a:lnTo>
                  <a:lnTo>
                    <a:pt x="400" y="8"/>
                  </a:lnTo>
                  <a:lnTo>
                    <a:pt x="410" y="8"/>
                  </a:lnTo>
                  <a:lnTo>
                    <a:pt x="420" y="7"/>
                  </a:lnTo>
                  <a:lnTo>
                    <a:pt x="431" y="7"/>
                  </a:lnTo>
                  <a:lnTo>
                    <a:pt x="443" y="7"/>
                  </a:lnTo>
                  <a:lnTo>
                    <a:pt x="455" y="6"/>
                  </a:lnTo>
                  <a:lnTo>
                    <a:pt x="467" y="6"/>
                  </a:lnTo>
                  <a:lnTo>
                    <a:pt x="481" y="6"/>
                  </a:lnTo>
                  <a:lnTo>
                    <a:pt x="494" y="5"/>
                  </a:lnTo>
                  <a:lnTo>
                    <a:pt x="507" y="5"/>
                  </a:lnTo>
                  <a:lnTo>
                    <a:pt x="522" y="5"/>
                  </a:lnTo>
                  <a:lnTo>
                    <a:pt x="538" y="4"/>
                  </a:lnTo>
                  <a:lnTo>
                    <a:pt x="554" y="4"/>
                  </a:lnTo>
                  <a:lnTo>
                    <a:pt x="569" y="4"/>
                  </a:lnTo>
                  <a:lnTo>
                    <a:pt x="586" y="3"/>
                  </a:lnTo>
                  <a:lnTo>
                    <a:pt x="604" y="3"/>
                  </a:lnTo>
                  <a:lnTo>
                    <a:pt x="622" y="3"/>
                  </a:lnTo>
                  <a:lnTo>
                    <a:pt x="642" y="3"/>
                  </a:lnTo>
                  <a:lnTo>
                    <a:pt x="661" y="3"/>
                  </a:lnTo>
                  <a:lnTo>
                    <a:pt x="682" y="3"/>
                  </a:lnTo>
                  <a:lnTo>
                    <a:pt x="702" y="3"/>
                  </a:lnTo>
                  <a:lnTo>
                    <a:pt x="723" y="3"/>
                  </a:lnTo>
                  <a:lnTo>
                    <a:pt x="746" y="1"/>
                  </a:lnTo>
                  <a:lnTo>
                    <a:pt x="769" y="1"/>
                  </a:lnTo>
                  <a:lnTo>
                    <a:pt x="791" y="1"/>
                  </a:lnTo>
                  <a:lnTo>
                    <a:pt x="816" y="1"/>
                  </a:lnTo>
                  <a:lnTo>
                    <a:pt x="840" y="1"/>
                  </a:lnTo>
                  <a:lnTo>
                    <a:pt x="864" y="1"/>
                  </a:lnTo>
                  <a:lnTo>
                    <a:pt x="890" y="1"/>
                  </a:lnTo>
                  <a:lnTo>
                    <a:pt x="915" y="1"/>
                  </a:lnTo>
                  <a:lnTo>
                    <a:pt x="941" y="1"/>
                  </a:lnTo>
                  <a:lnTo>
                    <a:pt x="967" y="1"/>
                  </a:lnTo>
                  <a:lnTo>
                    <a:pt x="992" y="1"/>
                  </a:lnTo>
                  <a:lnTo>
                    <a:pt x="1017" y="0"/>
                  </a:lnTo>
                  <a:lnTo>
                    <a:pt x="1043" y="0"/>
                  </a:lnTo>
                  <a:lnTo>
                    <a:pt x="1067" y="0"/>
                  </a:lnTo>
                  <a:lnTo>
                    <a:pt x="1091" y="0"/>
                  </a:lnTo>
                  <a:lnTo>
                    <a:pt x="1115" y="0"/>
                  </a:lnTo>
                  <a:lnTo>
                    <a:pt x="1137" y="0"/>
                  </a:lnTo>
                  <a:lnTo>
                    <a:pt x="1159" y="0"/>
                  </a:lnTo>
                  <a:lnTo>
                    <a:pt x="1178" y="0"/>
                  </a:lnTo>
                  <a:lnTo>
                    <a:pt x="1197" y="0"/>
                  </a:lnTo>
                  <a:lnTo>
                    <a:pt x="1214" y="0"/>
                  </a:lnTo>
                  <a:lnTo>
                    <a:pt x="1231" y="0"/>
                  </a:lnTo>
                  <a:lnTo>
                    <a:pt x="1245" y="0"/>
                  </a:lnTo>
                  <a:lnTo>
                    <a:pt x="1258" y="0"/>
                  </a:lnTo>
                  <a:lnTo>
                    <a:pt x="1270" y="0"/>
                  </a:lnTo>
                  <a:lnTo>
                    <a:pt x="1280" y="0"/>
                  </a:lnTo>
                  <a:lnTo>
                    <a:pt x="1289" y="1"/>
                  </a:lnTo>
                  <a:lnTo>
                    <a:pt x="1297" y="1"/>
                  </a:lnTo>
                  <a:lnTo>
                    <a:pt x="1304" y="1"/>
                  </a:lnTo>
                  <a:lnTo>
                    <a:pt x="1311" y="1"/>
                  </a:lnTo>
                  <a:lnTo>
                    <a:pt x="1315" y="1"/>
                  </a:lnTo>
                  <a:lnTo>
                    <a:pt x="1320" y="1"/>
                  </a:lnTo>
                  <a:lnTo>
                    <a:pt x="1323" y="1"/>
                  </a:lnTo>
                  <a:lnTo>
                    <a:pt x="1327" y="3"/>
                  </a:lnTo>
                  <a:lnTo>
                    <a:pt x="1329" y="3"/>
                  </a:lnTo>
                  <a:lnTo>
                    <a:pt x="1331" y="3"/>
                  </a:lnTo>
                  <a:lnTo>
                    <a:pt x="1334" y="3"/>
                  </a:lnTo>
                  <a:lnTo>
                    <a:pt x="1335" y="4"/>
                  </a:lnTo>
                  <a:lnTo>
                    <a:pt x="1337" y="4"/>
                  </a:lnTo>
                  <a:lnTo>
                    <a:pt x="1337" y="5"/>
                  </a:lnTo>
                  <a:lnTo>
                    <a:pt x="1338" y="6"/>
                  </a:lnTo>
                  <a:lnTo>
                    <a:pt x="1339" y="7"/>
                  </a:lnTo>
                  <a:lnTo>
                    <a:pt x="1340" y="8"/>
                  </a:lnTo>
                  <a:lnTo>
                    <a:pt x="1340" y="9"/>
                  </a:lnTo>
                  <a:lnTo>
                    <a:pt x="1341" y="10"/>
                  </a:lnTo>
                  <a:lnTo>
                    <a:pt x="1343" y="173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39" name="Freeform 351"/>
            <p:cNvSpPr>
              <a:spLocks noChangeAspect="1"/>
            </p:cNvSpPr>
            <p:nvPr/>
          </p:nvSpPr>
          <p:spPr bwMode="auto">
            <a:xfrm>
              <a:off x="1990" y="1904"/>
              <a:ext cx="1799" cy="1362"/>
            </a:xfrm>
            <a:custGeom>
              <a:avLst/>
              <a:gdLst/>
              <a:ahLst/>
              <a:cxnLst>
                <a:cxn ang="0">
                  <a:pos x="455" y="0"/>
                </a:cxn>
                <a:cxn ang="0">
                  <a:pos x="452" y="2"/>
                </a:cxn>
                <a:cxn ang="0">
                  <a:pos x="450" y="4"/>
                </a:cxn>
                <a:cxn ang="0">
                  <a:pos x="448" y="6"/>
                </a:cxn>
                <a:cxn ang="0">
                  <a:pos x="446" y="8"/>
                </a:cxn>
                <a:cxn ang="0">
                  <a:pos x="444" y="10"/>
                </a:cxn>
                <a:cxn ang="0">
                  <a:pos x="442" y="12"/>
                </a:cxn>
                <a:cxn ang="0">
                  <a:pos x="439" y="12"/>
                </a:cxn>
                <a:cxn ang="0">
                  <a:pos x="436" y="14"/>
                </a:cxn>
                <a:cxn ang="0">
                  <a:pos x="434" y="16"/>
                </a:cxn>
                <a:cxn ang="0">
                  <a:pos x="431" y="19"/>
                </a:cxn>
                <a:cxn ang="0">
                  <a:pos x="427" y="21"/>
                </a:cxn>
                <a:cxn ang="0">
                  <a:pos x="423" y="23"/>
                </a:cxn>
                <a:cxn ang="0">
                  <a:pos x="420" y="25"/>
                </a:cxn>
                <a:cxn ang="0">
                  <a:pos x="416" y="27"/>
                </a:cxn>
                <a:cxn ang="0">
                  <a:pos x="412" y="30"/>
                </a:cxn>
                <a:cxn ang="0">
                  <a:pos x="408" y="33"/>
                </a:cxn>
                <a:cxn ang="0">
                  <a:pos x="403" y="36"/>
                </a:cxn>
                <a:cxn ang="0">
                  <a:pos x="396" y="39"/>
                </a:cxn>
                <a:cxn ang="0">
                  <a:pos x="391" y="41"/>
                </a:cxn>
                <a:cxn ang="0">
                  <a:pos x="384" y="45"/>
                </a:cxn>
                <a:cxn ang="0">
                  <a:pos x="377" y="49"/>
                </a:cxn>
                <a:cxn ang="0">
                  <a:pos x="369" y="52"/>
                </a:cxn>
                <a:cxn ang="0">
                  <a:pos x="360" y="57"/>
                </a:cxn>
                <a:cxn ang="0">
                  <a:pos x="351" y="62"/>
                </a:cxn>
                <a:cxn ang="0">
                  <a:pos x="341" y="66"/>
                </a:cxn>
                <a:cxn ang="0">
                  <a:pos x="330" y="71"/>
                </a:cxn>
                <a:cxn ang="0">
                  <a:pos x="318" y="77"/>
                </a:cxn>
                <a:cxn ang="0">
                  <a:pos x="306" y="82"/>
                </a:cxn>
                <a:cxn ang="0">
                  <a:pos x="293" y="89"/>
                </a:cxn>
                <a:cxn ang="0">
                  <a:pos x="278" y="95"/>
                </a:cxn>
                <a:cxn ang="0">
                  <a:pos x="263" y="102"/>
                </a:cxn>
                <a:cxn ang="0">
                  <a:pos x="248" y="108"/>
                </a:cxn>
                <a:cxn ang="0">
                  <a:pos x="233" y="116"/>
                </a:cxn>
                <a:cxn ang="0">
                  <a:pos x="216" y="123"/>
                </a:cxn>
                <a:cxn ang="0">
                  <a:pos x="200" y="131"/>
                </a:cxn>
                <a:cxn ang="0">
                  <a:pos x="183" y="139"/>
                </a:cxn>
                <a:cxn ang="0">
                  <a:pos x="167" y="147"/>
                </a:cxn>
                <a:cxn ang="0">
                  <a:pos x="150" y="154"/>
                </a:cxn>
                <a:cxn ang="0">
                  <a:pos x="136" y="164"/>
                </a:cxn>
                <a:cxn ang="0">
                  <a:pos x="120" y="172"/>
                </a:cxn>
                <a:cxn ang="0">
                  <a:pos x="107" y="181"/>
                </a:cxn>
                <a:cxn ang="0">
                  <a:pos x="94" y="192"/>
                </a:cxn>
                <a:cxn ang="0">
                  <a:pos x="82" y="202"/>
                </a:cxn>
                <a:cxn ang="0">
                  <a:pos x="71" y="213"/>
                </a:cxn>
                <a:cxn ang="0">
                  <a:pos x="61" y="226"/>
                </a:cxn>
                <a:cxn ang="0">
                  <a:pos x="52" y="240"/>
                </a:cxn>
                <a:cxn ang="0">
                  <a:pos x="45" y="257"/>
                </a:cxn>
                <a:cxn ang="0">
                  <a:pos x="38" y="275"/>
                </a:cxn>
                <a:cxn ang="0">
                  <a:pos x="32" y="298"/>
                </a:cxn>
                <a:cxn ang="0">
                  <a:pos x="27" y="325"/>
                </a:cxn>
                <a:cxn ang="0">
                  <a:pos x="22" y="359"/>
                </a:cxn>
                <a:cxn ang="0">
                  <a:pos x="18" y="401"/>
                </a:cxn>
                <a:cxn ang="0">
                  <a:pos x="15" y="455"/>
                </a:cxn>
                <a:cxn ang="0">
                  <a:pos x="12" y="524"/>
                </a:cxn>
                <a:cxn ang="0">
                  <a:pos x="9" y="614"/>
                </a:cxn>
                <a:cxn ang="0">
                  <a:pos x="7" y="739"/>
                </a:cxn>
                <a:cxn ang="0">
                  <a:pos x="4" y="913"/>
                </a:cxn>
                <a:cxn ang="0">
                  <a:pos x="1" y="1157"/>
                </a:cxn>
                <a:cxn ang="0">
                  <a:pos x="0" y="1355"/>
                </a:cxn>
                <a:cxn ang="0">
                  <a:pos x="1798" y="1361"/>
                </a:cxn>
              </a:cxnLst>
              <a:rect l="0" t="0" r="r" b="b"/>
              <a:pathLst>
                <a:path w="1799" h="1362">
                  <a:moveTo>
                    <a:pt x="455" y="0"/>
                  </a:moveTo>
                  <a:lnTo>
                    <a:pt x="455" y="0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55" y="1"/>
                  </a:lnTo>
                  <a:lnTo>
                    <a:pt x="453" y="1"/>
                  </a:lnTo>
                  <a:lnTo>
                    <a:pt x="453" y="2"/>
                  </a:lnTo>
                  <a:lnTo>
                    <a:pt x="452" y="2"/>
                  </a:lnTo>
                  <a:lnTo>
                    <a:pt x="452" y="3"/>
                  </a:lnTo>
                  <a:lnTo>
                    <a:pt x="451" y="3"/>
                  </a:lnTo>
                  <a:lnTo>
                    <a:pt x="451" y="4"/>
                  </a:lnTo>
                  <a:lnTo>
                    <a:pt x="450" y="4"/>
                  </a:lnTo>
                  <a:lnTo>
                    <a:pt x="450" y="5"/>
                  </a:lnTo>
                  <a:lnTo>
                    <a:pt x="449" y="5"/>
                  </a:lnTo>
                  <a:lnTo>
                    <a:pt x="449" y="6"/>
                  </a:lnTo>
                  <a:lnTo>
                    <a:pt x="448" y="6"/>
                  </a:lnTo>
                  <a:lnTo>
                    <a:pt x="448" y="6"/>
                  </a:lnTo>
                  <a:lnTo>
                    <a:pt x="448" y="7"/>
                  </a:lnTo>
                  <a:lnTo>
                    <a:pt x="446" y="7"/>
                  </a:lnTo>
                  <a:lnTo>
                    <a:pt x="446" y="8"/>
                  </a:lnTo>
                  <a:lnTo>
                    <a:pt x="446" y="8"/>
                  </a:lnTo>
                  <a:lnTo>
                    <a:pt x="446" y="9"/>
                  </a:lnTo>
                  <a:lnTo>
                    <a:pt x="445" y="9"/>
                  </a:lnTo>
                  <a:lnTo>
                    <a:pt x="444" y="10"/>
                  </a:lnTo>
                  <a:lnTo>
                    <a:pt x="443" y="10"/>
                  </a:lnTo>
                  <a:lnTo>
                    <a:pt x="443" y="11"/>
                  </a:lnTo>
                  <a:lnTo>
                    <a:pt x="442" y="11"/>
                  </a:lnTo>
                  <a:lnTo>
                    <a:pt x="442" y="12"/>
                  </a:lnTo>
                  <a:lnTo>
                    <a:pt x="441" y="12"/>
                  </a:lnTo>
                  <a:lnTo>
                    <a:pt x="440" y="12"/>
                  </a:lnTo>
                  <a:lnTo>
                    <a:pt x="440" y="12"/>
                  </a:lnTo>
                  <a:lnTo>
                    <a:pt x="439" y="12"/>
                  </a:lnTo>
                  <a:lnTo>
                    <a:pt x="439" y="14"/>
                  </a:lnTo>
                  <a:lnTo>
                    <a:pt x="438" y="14"/>
                  </a:lnTo>
                  <a:lnTo>
                    <a:pt x="438" y="14"/>
                  </a:lnTo>
                  <a:lnTo>
                    <a:pt x="436" y="14"/>
                  </a:lnTo>
                  <a:lnTo>
                    <a:pt x="436" y="15"/>
                  </a:lnTo>
                  <a:lnTo>
                    <a:pt x="436" y="15"/>
                  </a:lnTo>
                  <a:lnTo>
                    <a:pt x="435" y="16"/>
                  </a:lnTo>
                  <a:lnTo>
                    <a:pt x="434" y="16"/>
                  </a:lnTo>
                  <a:lnTo>
                    <a:pt x="433" y="17"/>
                  </a:lnTo>
                  <a:lnTo>
                    <a:pt x="432" y="18"/>
                  </a:lnTo>
                  <a:lnTo>
                    <a:pt x="431" y="18"/>
                  </a:lnTo>
                  <a:lnTo>
                    <a:pt x="431" y="19"/>
                  </a:lnTo>
                  <a:lnTo>
                    <a:pt x="429" y="19"/>
                  </a:lnTo>
                  <a:lnTo>
                    <a:pt x="429" y="20"/>
                  </a:lnTo>
                  <a:lnTo>
                    <a:pt x="428" y="21"/>
                  </a:lnTo>
                  <a:lnTo>
                    <a:pt x="427" y="21"/>
                  </a:lnTo>
                  <a:lnTo>
                    <a:pt x="426" y="22"/>
                  </a:lnTo>
                  <a:lnTo>
                    <a:pt x="425" y="23"/>
                  </a:lnTo>
                  <a:lnTo>
                    <a:pt x="424" y="23"/>
                  </a:lnTo>
                  <a:lnTo>
                    <a:pt x="423" y="23"/>
                  </a:lnTo>
                  <a:lnTo>
                    <a:pt x="422" y="23"/>
                  </a:lnTo>
                  <a:lnTo>
                    <a:pt x="422" y="25"/>
                  </a:lnTo>
                  <a:lnTo>
                    <a:pt x="421" y="25"/>
                  </a:lnTo>
                  <a:lnTo>
                    <a:pt x="420" y="25"/>
                  </a:lnTo>
                  <a:lnTo>
                    <a:pt x="419" y="25"/>
                  </a:lnTo>
                  <a:lnTo>
                    <a:pt x="418" y="26"/>
                  </a:lnTo>
                  <a:lnTo>
                    <a:pt x="417" y="27"/>
                  </a:lnTo>
                  <a:lnTo>
                    <a:pt x="416" y="27"/>
                  </a:lnTo>
                  <a:lnTo>
                    <a:pt x="415" y="28"/>
                  </a:lnTo>
                  <a:lnTo>
                    <a:pt x="415" y="28"/>
                  </a:lnTo>
                  <a:lnTo>
                    <a:pt x="413" y="29"/>
                  </a:lnTo>
                  <a:lnTo>
                    <a:pt x="412" y="30"/>
                  </a:lnTo>
                  <a:lnTo>
                    <a:pt x="411" y="30"/>
                  </a:lnTo>
                  <a:lnTo>
                    <a:pt x="410" y="31"/>
                  </a:lnTo>
                  <a:lnTo>
                    <a:pt x="408" y="32"/>
                  </a:lnTo>
                  <a:lnTo>
                    <a:pt x="408" y="33"/>
                  </a:lnTo>
                  <a:lnTo>
                    <a:pt x="406" y="33"/>
                  </a:lnTo>
                  <a:lnTo>
                    <a:pt x="405" y="34"/>
                  </a:lnTo>
                  <a:lnTo>
                    <a:pt x="403" y="35"/>
                  </a:lnTo>
                  <a:lnTo>
                    <a:pt x="403" y="36"/>
                  </a:lnTo>
                  <a:lnTo>
                    <a:pt x="401" y="36"/>
                  </a:lnTo>
                  <a:lnTo>
                    <a:pt x="400" y="37"/>
                  </a:lnTo>
                  <a:lnTo>
                    <a:pt x="398" y="37"/>
                  </a:lnTo>
                  <a:lnTo>
                    <a:pt x="396" y="39"/>
                  </a:lnTo>
                  <a:lnTo>
                    <a:pt x="396" y="39"/>
                  </a:lnTo>
                  <a:lnTo>
                    <a:pt x="394" y="39"/>
                  </a:lnTo>
                  <a:lnTo>
                    <a:pt x="392" y="41"/>
                  </a:lnTo>
                  <a:lnTo>
                    <a:pt x="391" y="41"/>
                  </a:lnTo>
                  <a:lnTo>
                    <a:pt x="389" y="42"/>
                  </a:lnTo>
                  <a:lnTo>
                    <a:pt x="388" y="43"/>
                  </a:lnTo>
                  <a:lnTo>
                    <a:pt x="386" y="44"/>
                  </a:lnTo>
                  <a:lnTo>
                    <a:pt x="384" y="45"/>
                  </a:lnTo>
                  <a:lnTo>
                    <a:pt x="382" y="46"/>
                  </a:lnTo>
                  <a:lnTo>
                    <a:pt x="381" y="47"/>
                  </a:lnTo>
                  <a:lnTo>
                    <a:pt x="379" y="48"/>
                  </a:lnTo>
                  <a:lnTo>
                    <a:pt x="377" y="49"/>
                  </a:lnTo>
                  <a:lnTo>
                    <a:pt x="375" y="50"/>
                  </a:lnTo>
                  <a:lnTo>
                    <a:pt x="374" y="50"/>
                  </a:lnTo>
                  <a:lnTo>
                    <a:pt x="371" y="52"/>
                  </a:lnTo>
                  <a:lnTo>
                    <a:pt x="369" y="52"/>
                  </a:lnTo>
                  <a:lnTo>
                    <a:pt x="367" y="53"/>
                  </a:lnTo>
                  <a:lnTo>
                    <a:pt x="365" y="54"/>
                  </a:lnTo>
                  <a:lnTo>
                    <a:pt x="363" y="56"/>
                  </a:lnTo>
                  <a:lnTo>
                    <a:pt x="360" y="57"/>
                  </a:lnTo>
                  <a:lnTo>
                    <a:pt x="358" y="58"/>
                  </a:lnTo>
                  <a:lnTo>
                    <a:pt x="356" y="59"/>
                  </a:lnTo>
                  <a:lnTo>
                    <a:pt x="353" y="60"/>
                  </a:lnTo>
                  <a:lnTo>
                    <a:pt x="351" y="62"/>
                  </a:lnTo>
                  <a:lnTo>
                    <a:pt x="349" y="63"/>
                  </a:lnTo>
                  <a:lnTo>
                    <a:pt x="346" y="64"/>
                  </a:lnTo>
                  <a:lnTo>
                    <a:pt x="344" y="66"/>
                  </a:lnTo>
                  <a:lnTo>
                    <a:pt x="341" y="66"/>
                  </a:lnTo>
                  <a:lnTo>
                    <a:pt x="338" y="67"/>
                  </a:lnTo>
                  <a:lnTo>
                    <a:pt x="335" y="69"/>
                  </a:lnTo>
                  <a:lnTo>
                    <a:pt x="332" y="70"/>
                  </a:lnTo>
                  <a:lnTo>
                    <a:pt x="330" y="71"/>
                  </a:lnTo>
                  <a:lnTo>
                    <a:pt x="327" y="73"/>
                  </a:lnTo>
                  <a:lnTo>
                    <a:pt x="324" y="74"/>
                  </a:lnTo>
                  <a:lnTo>
                    <a:pt x="321" y="75"/>
                  </a:lnTo>
                  <a:lnTo>
                    <a:pt x="318" y="77"/>
                  </a:lnTo>
                  <a:lnTo>
                    <a:pt x="315" y="79"/>
                  </a:lnTo>
                  <a:lnTo>
                    <a:pt x="312" y="79"/>
                  </a:lnTo>
                  <a:lnTo>
                    <a:pt x="309" y="81"/>
                  </a:lnTo>
                  <a:lnTo>
                    <a:pt x="306" y="82"/>
                  </a:lnTo>
                  <a:lnTo>
                    <a:pt x="302" y="84"/>
                  </a:lnTo>
                  <a:lnTo>
                    <a:pt x="299" y="86"/>
                  </a:lnTo>
                  <a:lnTo>
                    <a:pt x="295" y="87"/>
                  </a:lnTo>
                  <a:lnTo>
                    <a:pt x="293" y="89"/>
                  </a:lnTo>
                  <a:lnTo>
                    <a:pt x="289" y="91"/>
                  </a:lnTo>
                  <a:lnTo>
                    <a:pt x="285" y="91"/>
                  </a:lnTo>
                  <a:lnTo>
                    <a:pt x="282" y="93"/>
                  </a:lnTo>
                  <a:lnTo>
                    <a:pt x="278" y="95"/>
                  </a:lnTo>
                  <a:lnTo>
                    <a:pt x="275" y="96"/>
                  </a:lnTo>
                  <a:lnTo>
                    <a:pt x="271" y="98"/>
                  </a:lnTo>
                  <a:lnTo>
                    <a:pt x="267" y="100"/>
                  </a:lnTo>
                  <a:lnTo>
                    <a:pt x="263" y="102"/>
                  </a:lnTo>
                  <a:lnTo>
                    <a:pt x="260" y="104"/>
                  </a:lnTo>
                  <a:lnTo>
                    <a:pt x="256" y="105"/>
                  </a:lnTo>
                  <a:lnTo>
                    <a:pt x="252" y="106"/>
                  </a:lnTo>
                  <a:lnTo>
                    <a:pt x="248" y="108"/>
                  </a:lnTo>
                  <a:lnTo>
                    <a:pt x="244" y="110"/>
                  </a:lnTo>
                  <a:lnTo>
                    <a:pt x="240" y="112"/>
                  </a:lnTo>
                  <a:lnTo>
                    <a:pt x="237" y="113"/>
                  </a:lnTo>
                  <a:lnTo>
                    <a:pt x="233" y="116"/>
                  </a:lnTo>
                  <a:lnTo>
                    <a:pt x="228" y="118"/>
                  </a:lnTo>
                  <a:lnTo>
                    <a:pt x="224" y="120"/>
                  </a:lnTo>
                  <a:lnTo>
                    <a:pt x="220" y="121"/>
                  </a:lnTo>
                  <a:lnTo>
                    <a:pt x="216" y="123"/>
                  </a:lnTo>
                  <a:lnTo>
                    <a:pt x="212" y="125"/>
                  </a:lnTo>
                  <a:lnTo>
                    <a:pt x="209" y="127"/>
                  </a:lnTo>
                  <a:lnTo>
                    <a:pt x="204" y="129"/>
                  </a:lnTo>
                  <a:lnTo>
                    <a:pt x="200" y="131"/>
                  </a:lnTo>
                  <a:lnTo>
                    <a:pt x="196" y="132"/>
                  </a:lnTo>
                  <a:lnTo>
                    <a:pt x="192" y="134"/>
                  </a:lnTo>
                  <a:lnTo>
                    <a:pt x="187" y="136"/>
                  </a:lnTo>
                  <a:lnTo>
                    <a:pt x="183" y="139"/>
                  </a:lnTo>
                  <a:lnTo>
                    <a:pt x="179" y="140"/>
                  </a:lnTo>
                  <a:lnTo>
                    <a:pt x="176" y="143"/>
                  </a:lnTo>
                  <a:lnTo>
                    <a:pt x="171" y="145"/>
                  </a:lnTo>
                  <a:lnTo>
                    <a:pt x="167" y="147"/>
                  </a:lnTo>
                  <a:lnTo>
                    <a:pt x="163" y="149"/>
                  </a:lnTo>
                  <a:lnTo>
                    <a:pt x="159" y="151"/>
                  </a:lnTo>
                  <a:lnTo>
                    <a:pt x="155" y="153"/>
                  </a:lnTo>
                  <a:lnTo>
                    <a:pt x="150" y="154"/>
                  </a:lnTo>
                  <a:lnTo>
                    <a:pt x="147" y="158"/>
                  </a:lnTo>
                  <a:lnTo>
                    <a:pt x="143" y="159"/>
                  </a:lnTo>
                  <a:lnTo>
                    <a:pt x="139" y="161"/>
                  </a:lnTo>
                  <a:lnTo>
                    <a:pt x="136" y="164"/>
                  </a:lnTo>
                  <a:lnTo>
                    <a:pt x="132" y="165"/>
                  </a:lnTo>
                  <a:lnTo>
                    <a:pt x="129" y="167"/>
                  </a:lnTo>
                  <a:lnTo>
                    <a:pt x="124" y="170"/>
                  </a:lnTo>
                  <a:lnTo>
                    <a:pt x="120" y="172"/>
                  </a:lnTo>
                  <a:lnTo>
                    <a:pt x="117" y="175"/>
                  </a:lnTo>
                  <a:lnTo>
                    <a:pt x="113" y="177"/>
                  </a:lnTo>
                  <a:lnTo>
                    <a:pt x="110" y="180"/>
                  </a:lnTo>
                  <a:lnTo>
                    <a:pt x="107" y="181"/>
                  </a:lnTo>
                  <a:lnTo>
                    <a:pt x="103" y="184"/>
                  </a:lnTo>
                  <a:lnTo>
                    <a:pt x="100" y="186"/>
                  </a:lnTo>
                  <a:lnTo>
                    <a:pt x="98" y="189"/>
                  </a:lnTo>
                  <a:lnTo>
                    <a:pt x="94" y="192"/>
                  </a:lnTo>
                  <a:lnTo>
                    <a:pt x="91" y="194"/>
                  </a:lnTo>
                  <a:lnTo>
                    <a:pt x="88" y="197"/>
                  </a:lnTo>
                  <a:lnTo>
                    <a:pt x="85" y="199"/>
                  </a:lnTo>
                  <a:lnTo>
                    <a:pt x="82" y="202"/>
                  </a:lnTo>
                  <a:lnTo>
                    <a:pt x="79" y="205"/>
                  </a:lnTo>
                  <a:lnTo>
                    <a:pt x="76" y="208"/>
                  </a:lnTo>
                  <a:lnTo>
                    <a:pt x="73" y="210"/>
                  </a:lnTo>
                  <a:lnTo>
                    <a:pt x="71" y="213"/>
                  </a:lnTo>
                  <a:lnTo>
                    <a:pt x="68" y="217"/>
                  </a:lnTo>
                  <a:lnTo>
                    <a:pt x="66" y="219"/>
                  </a:lnTo>
                  <a:lnTo>
                    <a:pt x="64" y="222"/>
                  </a:lnTo>
                  <a:lnTo>
                    <a:pt x="61" y="226"/>
                  </a:lnTo>
                  <a:lnTo>
                    <a:pt x="59" y="229"/>
                  </a:lnTo>
                  <a:lnTo>
                    <a:pt x="56" y="233"/>
                  </a:lnTo>
                  <a:lnTo>
                    <a:pt x="55" y="237"/>
                  </a:lnTo>
                  <a:lnTo>
                    <a:pt x="52" y="240"/>
                  </a:lnTo>
                  <a:lnTo>
                    <a:pt x="50" y="244"/>
                  </a:lnTo>
                  <a:lnTo>
                    <a:pt x="48" y="248"/>
                  </a:lnTo>
                  <a:lnTo>
                    <a:pt x="46" y="252"/>
                  </a:lnTo>
                  <a:lnTo>
                    <a:pt x="45" y="257"/>
                  </a:lnTo>
                  <a:lnTo>
                    <a:pt x="43" y="262"/>
                  </a:lnTo>
                  <a:lnTo>
                    <a:pt x="41" y="266"/>
                  </a:lnTo>
                  <a:lnTo>
                    <a:pt x="39" y="271"/>
                  </a:lnTo>
                  <a:lnTo>
                    <a:pt x="38" y="275"/>
                  </a:lnTo>
                  <a:lnTo>
                    <a:pt x="36" y="281"/>
                  </a:lnTo>
                  <a:lnTo>
                    <a:pt x="35" y="287"/>
                  </a:lnTo>
                  <a:lnTo>
                    <a:pt x="34" y="292"/>
                  </a:lnTo>
                  <a:lnTo>
                    <a:pt x="32" y="298"/>
                  </a:lnTo>
                  <a:lnTo>
                    <a:pt x="31" y="305"/>
                  </a:lnTo>
                  <a:lnTo>
                    <a:pt x="29" y="312"/>
                  </a:lnTo>
                  <a:lnTo>
                    <a:pt x="28" y="318"/>
                  </a:lnTo>
                  <a:lnTo>
                    <a:pt x="27" y="325"/>
                  </a:lnTo>
                  <a:lnTo>
                    <a:pt x="25" y="333"/>
                  </a:lnTo>
                  <a:lnTo>
                    <a:pt x="25" y="341"/>
                  </a:lnTo>
                  <a:lnTo>
                    <a:pt x="24" y="350"/>
                  </a:lnTo>
                  <a:lnTo>
                    <a:pt x="22" y="359"/>
                  </a:lnTo>
                  <a:lnTo>
                    <a:pt x="21" y="369"/>
                  </a:lnTo>
                  <a:lnTo>
                    <a:pt x="20" y="379"/>
                  </a:lnTo>
                  <a:lnTo>
                    <a:pt x="19" y="390"/>
                  </a:lnTo>
                  <a:lnTo>
                    <a:pt x="18" y="401"/>
                  </a:lnTo>
                  <a:lnTo>
                    <a:pt x="17" y="413"/>
                  </a:lnTo>
                  <a:lnTo>
                    <a:pt x="17" y="426"/>
                  </a:lnTo>
                  <a:lnTo>
                    <a:pt x="15" y="440"/>
                  </a:lnTo>
                  <a:lnTo>
                    <a:pt x="15" y="455"/>
                  </a:lnTo>
                  <a:lnTo>
                    <a:pt x="14" y="470"/>
                  </a:lnTo>
                  <a:lnTo>
                    <a:pt x="13" y="486"/>
                  </a:lnTo>
                  <a:lnTo>
                    <a:pt x="13" y="505"/>
                  </a:lnTo>
                  <a:lnTo>
                    <a:pt x="12" y="524"/>
                  </a:lnTo>
                  <a:lnTo>
                    <a:pt x="11" y="544"/>
                  </a:lnTo>
                  <a:lnTo>
                    <a:pt x="10" y="566"/>
                  </a:lnTo>
                  <a:lnTo>
                    <a:pt x="10" y="589"/>
                  </a:lnTo>
                  <a:lnTo>
                    <a:pt x="9" y="614"/>
                  </a:lnTo>
                  <a:lnTo>
                    <a:pt x="8" y="643"/>
                  </a:lnTo>
                  <a:lnTo>
                    <a:pt x="8" y="672"/>
                  </a:lnTo>
                  <a:lnTo>
                    <a:pt x="8" y="705"/>
                  </a:lnTo>
                  <a:lnTo>
                    <a:pt x="7" y="739"/>
                  </a:lnTo>
                  <a:lnTo>
                    <a:pt x="6" y="777"/>
                  </a:lnTo>
                  <a:lnTo>
                    <a:pt x="5" y="819"/>
                  </a:lnTo>
                  <a:lnTo>
                    <a:pt x="5" y="864"/>
                  </a:lnTo>
                  <a:lnTo>
                    <a:pt x="4" y="913"/>
                  </a:lnTo>
                  <a:lnTo>
                    <a:pt x="3" y="967"/>
                  </a:lnTo>
                  <a:lnTo>
                    <a:pt x="2" y="1025"/>
                  </a:lnTo>
                  <a:lnTo>
                    <a:pt x="2" y="1089"/>
                  </a:lnTo>
                  <a:lnTo>
                    <a:pt x="1" y="1157"/>
                  </a:lnTo>
                  <a:lnTo>
                    <a:pt x="1" y="1226"/>
                  </a:lnTo>
                  <a:lnTo>
                    <a:pt x="1" y="1291"/>
                  </a:lnTo>
                  <a:lnTo>
                    <a:pt x="0" y="1337"/>
                  </a:lnTo>
                  <a:lnTo>
                    <a:pt x="0" y="1355"/>
                  </a:lnTo>
                  <a:lnTo>
                    <a:pt x="0" y="1360"/>
                  </a:lnTo>
                  <a:lnTo>
                    <a:pt x="0" y="1361"/>
                  </a:lnTo>
                  <a:lnTo>
                    <a:pt x="1" y="1361"/>
                  </a:lnTo>
                  <a:lnTo>
                    <a:pt x="1798" y="13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40" name="Freeform 352"/>
            <p:cNvSpPr>
              <a:spLocks noChangeAspect="1"/>
            </p:cNvSpPr>
            <p:nvPr/>
          </p:nvSpPr>
          <p:spPr bwMode="auto">
            <a:xfrm>
              <a:off x="2445" y="1904"/>
              <a:ext cx="1344" cy="136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8" y="6"/>
                </a:cxn>
                <a:cxn ang="0">
                  <a:pos x="11" y="7"/>
                </a:cxn>
                <a:cxn ang="0">
                  <a:pos x="13" y="9"/>
                </a:cxn>
                <a:cxn ang="0">
                  <a:pos x="15" y="10"/>
                </a:cxn>
                <a:cxn ang="0">
                  <a:pos x="18" y="12"/>
                </a:cxn>
                <a:cxn ang="0">
                  <a:pos x="20" y="12"/>
                </a:cxn>
                <a:cxn ang="0">
                  <a:pos x="22" y="14"/>
                </a:cxn>
                <a:cxn ang="0">
                  <a:pos x="25" y="15"/>
                </a:cxn>
                <a:cxn ang="0">
                  <a:pos x="28" y="17"/>
                </a:cxn>
                <a:cxn ang="0">
                  <a:pos x="31" y="19"/>
                </a:cxn>
                <a:cxn ang="0">
                  <a:pos x="34" y="22"/>
                </a:cxn>
                <a:cxn ang="0">
                  <a:pos x="39" y="23"/>
                </a:cxn>
                <a:cxn ang="0">
                  <a:pos x="43" y="26"/>
                </a:cxn>
                <a:cxn ang="0">
                  <a:pos x="48" y="29"/>
                </a:cxn>
                <a:cxn ang="0">
                  <a:pos x="55" y="33"/>
                </a:cxn>
                <a:cxn ang="0">
                  <a:pos x="61" y="37"/>
                </a:cxn>
                <a:cxn ang="0">
                  <a:pos x="68" y="41"/>
                </a:cxn>
                <a:cxn ang="0">
                  <a:pos x="76" y="46"/>
                </a:cxn>
                <a:cxn ang="0">
                  <a:pos x="86" y="50"/>
                </a:cxn>
                <a:cxn ang="0">
                  <a:pos x="96" y="57"/>
                </a:cxn>
                <a:cxn ang="0">
                  <a:pos x="108" y="64"/>
                </a:cxn>
                <a:cxn ang="0">
                  <a:pos x="122" y="71"/>
                </a:cxn>
                <a:cxn ang="0">
                  <a:pos x="136" y="79"/>
                </a:cxn>
                <a:cxn ang="0">
                  <a:pos x="153" y="89"/>
                </a:cxn>
                <a:cxn ang="0">
                  <a:pos x="173" y="99"/>
                </a:cxn>
                <a:cxn ang="0">
                  <a:pos x="195" y="110"/>
                </a:cxn>
                <a:cxn ang="0">
                  <a:pos x="220" y="124"/>
                </a:cxn>
                <a:cxn ang="0">
                  <a:pos x="249" y="139"/>
                </a:cxn>
                <a:cxn ang="0">
                  <a:pos x="281" y="156"/>
                </a:cxn>
                <a:cxn ang="0">
                  <a:pos x="319" y="174"/>
                </a:cxn>
                <a:cxn ang="0">
                  <a:pos x="361" y="196"/>
                </a:cxn>
                <a:cxn ang="0">
                  <a:pos x="410" y="219"/>
                </a:cxn>
                <a:cxn ang="0">
                  <a:pos x="464" y="246"/>
                </a:cxn>
                <a:cxn ang="0">
                  <a:pos x="524" y="276"/>
                </a:cxn>
                <a:cxn ang="0">
                  <a:pos x="592" y="311"/>
                </a:cxn>
                <a:cxn ang="0">
                  <a:pos x="666" y="350"/>
                </a:cxn>
                <a:cxn ang="0">
                  <a:pos x="746" y="396"/>
                </a:cxn>
                <a:cxn ang="0">
                  <a:pos x="831" y="450"/>
                </a:cxn>
                <a:cxn ang="0">
                  <a:pos x="915" y="512"/>
                </a:cxn>
                <a:cxn ang="0">
                  <a:pos x="997" y="585"/>
                </a:cxn>
                <a:cxn ang="0">
                  <a:pos x="1072" y="668"/>
                </a:cxn>
                <a:cxn ang="0">
                  <a:pos x="1136" y="757"/>
                </a:cxn>
                <a:cxn ang="0">
                  <a:pos x="1188" y="848"/>
                </a:cxn>
                <a:cxn ang="0">
                  <a:pos x="1228" y="935"/>
                </a:cxn>
                <a:cxn ang="0">
                  <a:pos x="1258" y="1016"/>
                </a:cxn>
                <a:cxn ang="0">
                  <a:pos x="1280" y="1087"/>
                </a:cxn>
                <a:cxn ang="0">
                  <a:pos x="1297" y="1147"/>
                </a:cxn>
                <a:cxn ang="0">
                  <a:pos x="1308" y="1196"/>
                </a:cxn>
                <a:cxn ang="0">
                  <a:pos x="1317" y="1236"/>
                </a:cxn>
                <a:cxn ang="0">
                  <a:pos x="1323" y="1265"/>
                </a:cxn>
              </a:cxnLst>
              <a:rect l="0" t="0" r="r" b="b"/>
              <a:pathLst>
                <a:path w="1344" h="136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8" y="17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9"/>
                  </a:lnTo>
                  <a:lnTo>
                    <a:pt x="32" y="20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3" y="26"/>
                  </a:lnTo>
                  <a:lnTo>
                    <a:pt x="45" y="27"/>
                  </a:lnTo>
                  <a:lnTo>
                    <a:pt x="46" y="28"/>
                  </a:lnTo>
                  <a:lnTo>
                    <a:pt x="48" y="29"/>
                  </a:lnTo>
                  <a:lnTo>
                    <a:pt x="50" y="31"/>
                  </a:lnTo>
                  <a:lnTo>
                    <a:pt x="52" y="32"/>
                  </a:lnTo>
                  <a:lnTo>
                    <a:pt x="55" y="33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1" y="37"/>
                  </a:lnTo>
                  <a:lnTo>
                    <a:pt x="64" y="37"/>
                  </a:lnTo>
                  <a:lnTo>
                    <a:pt x="65" y="39"/>
                  </a:lnTo>
                  <a:lnTo>
                    <a:pt x="68" y="41"/>
                  </a:lnTo>
                  <a:lnTo>
                    <a:pt x="71" y="42"/>
                  </a:lnTo>
                  <a:lnTo>
                    <a:pt x="74" y="44"/>
                  </a:lnTo>
                  <a:lnTo>
                    <a:pt x="76" y="46"/>
                  </a:lnTo>
                  <a:lnTo>
                    <a:pt x="79" y="47"/>
                  </a:lnTo>
                  <a:lnTo>
                    <a:pt x="82" y="49"/>
                  </a:lnTo>
                  <a:lnTo>
                    <a:pt x="86" y="50"/>
                  </a:lnTo>
                  <a:lnTo>
                    <a:pt x="89" y="52"/>
                  </a:lnTo>
                  <a:lnTo>
                    <a:pt x="93" y="54"/>
                  </a:lnTo>
                  <a:lnTo>
                    <a:pt x="96" y="57"/>
                  </a:lnTo>
                  <a:lnTo>
                    <a:pt x="100" y="59"/>
                  </a:lnTo>
                  <a:lnTo>
                    <a:pt x="103" y="61"/>
                  </a:lnTo>
                  <a:lnTo>
                    <a:pt x="108" y="64"/>
                  </a:lnTo>
                  <a:lnTo>
                    <a:pt x="112" y="66"/>
                  </a:lnTo>
                  <a:lnTo>
                    <a:pt x="117" y="68"/>
                  </a:lnTo>
                  <a:lnTo>
                    <a:pt x="122" y="71"/>
                  </a:lnTo>
                  <a:lnTo>
                    <a:pt x="126" y="74"/>
                  </a:lnTo>
                  <a:lnTo>
                    <a:pt x="131" y="75"/>
                  </a:lnTo>
                  <a:lnTo>
                    <a:pt x="136" y="79"/>
                  </a:lnTo>
                  <a:lnTo>
                    <a:pt x="142" y="82"/>
                  </a:lnTo>
                  <a:lnTo>
                    <a:pt x="148" y="85"/>
                  </a:lnTo>
                  <a:lnTo>
                    <a:pt x="153" y="89"/>
                  </a:lnTo>
                  <a:lnTo>
                    <a:pt x="160" y="91"/>
                  </a:lnTo>
                  <a:lnTo>
                    <a:pt x="167" y="95"/>
                  </a:lnTo>
                  <a:lnTo>
                    <a:pt x="173" y="99"/>
                  </a:lnTo>
                  <a:lnTo>
                    <a:pt x="180" y="102"/>
                  </a:lnTo>
                  <a:lnTo>
                    <a:pt x="187" y="106"/>
                  </a:lnTo>
                  <a:lnTo>
                    <a:pt x="195" y="110"/>
                  </a:lnTo>
                  <a:lnTo>
                    <a:pt x="203" y="115"/>
                  </a:lnTo>
                  <a:lnTo>
                    <a:pt x="212" y="120"/>
                  </a:lnTo>
                  <a:lnTo>
                    <a:pt x="220" y="124"/>
                  </a:lnTo>
                  <a:lnTo>
                    <a:pt x="230" y="129"/>
                  </a:lnTo>
                  <a:lnTo>
                    <a:pt x="239" y="133"/>
                  </a:lnTo>
                  <a:lnTo>
                    <a:pt x="249" y="139"/>
                  </a:lnTo>
                  <a:lnTo>
                    <a:pt x="259" y="143"/>
                  </a:lnTo>
                  <a:lnTo>
                    <a:pt x="271" y="149"/>
                  </a:lnTo>
                  <a:lnTo>
                    <a:pt x="281" y="156"/>
                  </a:lnTo>
                  <a:lnTo>
                    <a:pt x="294" y="161"/>
                  </a:lnTo>
                  <a:lnTo>
                    <a:pt x="306" y="167"/>
                  </a:lnTo>
                  <a:lnTo>
                    <a:pt x="319" y="174"/>
                  </a:lnTo>
                  <a:lnTo>
                    <a:pt x="332" y="181"/>
                  </a:lnTo>
                  <a:lnTo>
                    <a:pt x="346" y="188"/>
                  </a:lnTo>
                  <a:lnTo>
                    <a:pt x="361" y="196"/>
                  </a:lnTo>
                  <a:lnTo>
                    <a:pt x="377" y="203"/>
                  </a:lnTo>
                  <a:lnTo>
                    <a:pt x="393" y="210"/>
                  </a:lnTo>
                  <a:lnTo>
                    <a:pt x="410" y="219"/>
                  </a:lnTo>
                  <a:lnTo>
                    <a:pt x="426" y="228"/>
                  </a:lnTo>
                  <a:lnTo>
                    <a:pt x="445" y="237"/>
                  </a:lnTo>
                  <a:lnTo>
                    <a:pt x="464" y="246"/>
                  </a:lnTo>
                  <a:lnTo>
                    <a:pt x="483" y="256"/>
                  </a:lnTo>
                  <a:lnTo>
                    <a:pt x="504" y="266"/>
                  </a:lnTo>
                  <a:lnTo>
                    <a:pt x="524" y="276"/>
                  </a:lnTo>
                  <a:lnTo>
                    <a:pt x="546" y="287"/>
                  </a:lnTo>
                  <a:lnTo>
                    <a:pt x="568" y="298"/>
                  </a:lnTo>
                  <a:lnTo>
                    <a:pt x="592" y="311"/>
                  </a:lnTo>
                  <a:lnTo>
                    <a:pt x="616" y="324"/>
                  </a:lnTo>
                  <a:lnTo>
                    <a:pt x="640" y="337"/>
                  </a:lnTo>
                  <a:lnTo>
                    <a:pt x="666" y="350"/>
                  </a:lnTo>
                  <a:lnTo>
                    <a:pt x="693" y="366"/>
                  </a:lnTo>
                  <a:lnTo>
                    <a:pt x="720" y="380"/>
                  </a:lnTo>
                  <a:lnTo>
                    <a:pt x="746" y="396"/>
                  </a:lnTo>
                  <a:lnTo>
                    <a:pt x="774" y="413"/>
                  </a:lnTo>
                  <a:lnTo>
                    <a:pt x="802" y="431"/>
                  </a:lnTo>
                  <a:lnTo>
                    <a:pt x="831" y="450"/>
                  </a:lnTo>
                  <a:lnTo>
                    <a:pt x="858" y="470"/>
                  </a:lnTo>
                  <a:lnTo>
                    <a:pt x="887" y="490"/>
                  </a:lnTo>
                  <a:lnTo>
                    <a:pt x="915" y="512"/>
                  </a:lnTo>
                  <a:lnTo>
                    <a:pt x="942" y="535"/>
                  </a:lnTo>
                  <a:lnTo>
                    <a:pt x="970" y="560"/>
                  </a:lnTo>
                  <a:lnTo>
                    <a:pt x="997" y="585"/>
                  </a:lnTo>
                  <a:lnTo>
                    <a:pt x="1023" y="612"/>
                  </a:lnTo>
                  <a:lnTo>
                    <a:pt x="1048" y="639"/>
                  </a:lnTo>
                  <a:lnTo>
                    <a:pt x="1072" y="668"/>
                  </a:lnTo>
                  <a:lnTo>
                    <a:pt x="1095" y="697"/>
                  </a:lnTo>
                  <a:lnTo>
                    <a:pt x="1116" y="726"/>
                  </a:lnTo>
                  <a:lnTo>
                    <a:pt x="1136" y="757"/>
                  </a:lnTo>
                  <a:lnTo>
                    <a:pt x="1155" y="787"/>
                  </a:lnTo>
                  <a:lnTo>
                    <a:pt x="1172" y="817"/>
                  </a:lnTo>
                  <a:lnTo>
                    <a:pt x="1188" y="848"/>
                  </a:lnTo>
                  <a:lnTo>
                    <a:pt x="1202" y="878"/>
                  </a:lnTo>
                  <a:lnTo>
                    <a:pt x="1216" y="907"/>
                  </a:lnTo>
                  <a:lnTo>
                    <a:pt x="1228" y="935"/>
                  </a:lnTo>
                  <a:lnTo>
                    <a:pt x="1239" y="964"/>
                  </a:lnTo>
                  <a:lnTo>
                    <a:pt x="1249" y="991"/>
                  </a:lnTo>
                  <a:lnTo>
                    <a:pt x="1258" y="1016"/>
                  </a:lnTo>
                  <a:lnTo>
                    <a:pt x="1266" y="1041"/>
                  </a:lnTo>
                  <a:lnTo>
                    <a:pt x="1273" y="1065"/>
                  </a:lnTo>
                  <a:lnTo>
                    <a:pt x="1280" y="1087"/>
                  </a:lnTo>
                  <a:lnTo>
                    <a:pt x="1286" y="1108"/>
                  </a:lnTo>
                  <a:lnTo>
                    <a:pt x="1291" y="1128"/>
                  </a:lnTo>
                  <a:lnTo>
                    <a:pt x="1297" y="1147"/>
                  </a:lnTo>
                  <a:lnTo>
                    <a:pt x="1301" y="1164"/>
                  </a:lnTo>
                  <a:lnTo>
                    <a:pt x="1304" y="1180"/>
                  </a:lnTo>
                  <a:lnTo>
                    <a:pt x="1308" y="1196"/>
                  </a:lnTo>
                  <a:lnTo>
                    <a:pt x="1311" y="1210"/>
                  </a:lnTo>
                  <a:lnTo>
                    <a:pt x="1314" y="1223"/>
                  </a:lnTo>
                  <a:lnTo>
                    <a:pt x="1317" y="1236"/>
                  </a:lnTo>
                  <a:lnTo>
                    <a:pt x="1318" y="1245"/>
                  </a:lnTo>
                  <a:lnTo>
                    <a:pt x="1321" y="1256"/>
                  </a:lnTo>
                  <a:lnTo>
                    <a:pt x="1323" y="1265"/>
                  </a:lnTo>
                  <a:lnTo>
                    <a:pt x="1340" y="1349"/>
                  </a:lnTo>
                  <a:lnTo>
                    <a:pt x="1343" y="13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41" name="Freeform 353"/>
            <p:cNvSpPr>
              <a:spLocks noChangeAspect="1"/>
            </p:cNvSpPr>
            <p:nvPr/>
          </p:nvSpPr>
          <p:spPr bwMode="auto">
            <a:xfrm>
              <a:off x="2468" y="1933"/>
              <a:ext cx="28" cy="1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" y="4"/>
                </a:cxn>
                <a:cxn ang="0">
                  <a:pos x="5" y="0"/>
                </a:cxn>
                <a:cxn ang="0">
                  <a:pos x="6" y="4"/>
                </a:cxn>
                <a:cxn ang="0">
                  <a:pos x="11" y="2"/>
                </a:cxn>
                <a:cxn ang="0">
                  <a:pos x="15" y="12"/>
                </a:cxn>
                <a:cxn ang="0">
                  <a:pos x="27" y="16"/>
                </a:cxn>
              </a:cxnLst>
              <a:rect l="0" t="0" r="r" b="b"/>
              <a:pathLst>
                <a:path w="28" h="17">
                  <a:moveTo>
                    <a:pt x="0" y="11"/>
                  </a:moveTo>
                  <a:lnTo>
                    <a:pt x="2" y="4"/>
                  </a:lnTo>
                  <a:lnTo>
                    <a:pt x="5" y="0"/>
                  </a:lnTo>
                  <a:lnTo>
                    <a:pt x="6" y="4"/>
                  </a:lnTo>
                  <a:lnTo>
                    <a:pt x="11" y="2"/>
                  </a:lnTo>
                  <a:lnTo>
                    <a:pt x="15" y="12"/>
                  </a:lnTo>
                  <a:lnTo>
                    <a:pt x="27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42" name="Freeform 354"/>
            <p:cNvSpPr>
              <a:spLocks noChangeAspect="1"/>
            </p:cNvSpPr>
            <p:nvPr/>
          </p:nvSpPr>
          <p:spPr bwMode="auto">
            <a:xfrm>
              <a:off x="2418" y="1959"/>
              <a:ext cx="17" cy="2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0" y="17"/>
                </a:cxn>
                <a:cxn ang="0">
                  <a:pos x="1" y="21"/>
                </a:cxn>
                <a:cxn ang="0">
                  <a:pos x="16" y="17"/>
                </a:cxn>
              </a:cxnLst>
              <a:rect l="0" t="0" r="r" b="b"/>
              <a:pathLst>
                <a:path w="17" h="22">
                  <a:moveTo>
                    <a:pt x="16" y="0"/>
                  </a:moveTo>
                  <a:lnTo>
                    <a:pt x="1" y="9"/>
                  </a:lnTo>
                  <a:lnTo>
                    <a:pt x="4" y="7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16" y="1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43" name="Freeform 355"/>
            <p:cNvSpPr>
              <a:spLocks noChangeAspect="1"/>
            </p:cNvSpPr>
            <p:nvPr/>
          </p:nvSpPr>
          <p:spPr bwMode="auto">
            <a:xfrm>
              <a:off x="2374" y="2034"/>
              <a:ext cx="21" cy="4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1" y="10"/>
                </a:cxn>
                <a:cxn ang="0">
                  <a:pos x="9" y="17"/>
                </a:cxn>
                <a:cxn ang="0">
                  <a:pos x="4" y="27"/>
                </a:cxn>
                <a:cxn ang="0">
                  <a:pos x="6" y="34"/>
                </a:cxn>
                <a:cxn ang="0">
                  <a:pos x="3" y="44"/>
                </a:cxn>
                <a:cxn ang="0">
                  <a:pos x="0" y="44"/>
                </a:cxn>
              </a:cxnLst>
              <a:rect l="0" t="0" r="r" b="b"/>
              <a:pathLst>
                <a:path w="21" h="45">
                  <a:moveTo>
                    <a:pt x="20" y="0"/>
                  </a:moveTo>
                  <a:lnTo>
                    <a:pt x="11" y="10"/>
                  </a:lnTo>
                  <a:lnTo>
                    <a:pt x="9" y="17"/>
                  </a:lnTo>
                  <a:lnTo>
                    <a:pt x="4" y="27"/>
                  </a:lnTo>
                  <a:lnTo>
                    <a:pt x="6" y="34"/>
                  </a:lnTo>
                  <a:lnTo>
                    <a:pt x="3" y="44"/>
                  </a:lnTo>
                  <a:lnTo>
                    <a:pt x="0" y="4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44" name="Freeform 356"/>
            <p:cNvSpPr>
              <a:spLocks noChangeAspect="1"/>
            </p:cNvSpPr>
            <p:nvPr/>
          </p:nvSpPr>
          <p:spPr bwMode="auto">
            <a:xfrm>
              <a:off x="2493" y="1951"/>
              <a:ext cx="42" cy="3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0"/>
                </a:cxn>
                <a:cxn ang="0">
                  <a:pos x="5" y="16"/>
                </a:cxn>
                <a:cxn ang="0">
                  <a:pos x="6" y="9"/>
                </a:cxn>
                <a:cxn ang="0">
                  <a:pos x="9" y="16"/>
                </a:cxn>
                <a:cxn ang="0">
                  <a:pos x="22" y="18"/>
                </a:cxn>
                <a:cxn ang="0">
                  <a:pos x="41" y="32"/>
                </a:cxn>
              </a:cxnLst>
              <a:rect l="0" t="0" r="r" b="b"/>
              <a:pathLst>
                <a:path w="42" h="33">
                  <a:moveTo>
                    <a:pt x="0" y="6"/>
                  </a:moveTo>
                  <a:lnTo>
                    <a:pt x="1" y="0"/>
                  </a:lnTo>
                  <a:lnTo>
                    <a:pt x="5" y="16"/>
                  </a:lnTo>
                  <a:lnTo>
                    <a:pt x="6" y="9"/>
                  </a:lnTo>
                  <a:lnTo>
                    <a:pt x="9" y="16"/>
                  </a:lnTo>
                  <a:lnTo>
                    <a:pt x="22" y="18"/>
                  </a:lnTo>
                  <a:lnTo>
                    <a:pt x="41" y="3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45" name="Freeform 357"/>
            <p:cNvSpPr>
              <a:spLocks noChangeAspect="1"/>
            </p:cNvSpPr>
            <p:nvPr/>
          </p:nvSpPr>
          <p:spPr bwMode="auto">
            <a:xfrm>
              <a:off x="2343" y="1804"/>
              <a:ext cx="38" cy="38"/>
            </a:xfrm>
            <a:custGeom>
              <a:avLst/>
              <a:gdLst/>
              <a:ahLst/>
              <a:cxnLst>
                <a:cxn ang="0">
                  <a:pos x="37" y="37"/>
                </a:cxn>
                <a:cxn ang="0">
                  <a:pos x="33" y="27"/>
                </a:cxn>
                <a:cxn ang="0">
                  <a:pos x="30" y="16"/>
                </a:cxn>
                <a:cxn ang="0">
                  <a:pos x="24" y="15"/>
                </a:cxn>
                <a:cxn ang="0">
                  <a:pos x="17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38" h="38">
                  <a:moveTo>
                    <a:pt x="37" y="37"/>
                  </a:moveTo>
                  <a:lnTo>
                    <a:pt x="33" y="27"/>
                  </a:lnTo>
                  <a:lnTo>
                    <a:pt x="30" y="16"/>
                  </a:lnTo>
                  <a:lnTo>
                    <a:pt x="24" y="15"/>
                  </a:lnTo>
                  <a:lnTo>
                    <a:pt x="17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46" name="Freeform 358"/>
            <p:cNvSpPr>
              <a:spLocks noChangeAspect="1"/>
            </p:cNvSpPr>
            <p:nvPr/>
          </p:nvSpPr>
          <p:spPr bwMode="auto">
            <a:xfrm>
              <a:off x="2131" y="2021"/>
              <a:ext cx="40" cy="4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3" y="5"/>
                </a:cxn>
                <a:cxn ang="0">
                  <a:pos x="26" y="5"/>
                </a:cxn>
                <a:cxn ang="0">
                  <a:pos x="20" y="18"/>
                </a:cxn>
                <a:cxn ang="0">
                  <a:pos x="12" y="28"/>
                </a:cxn>
                <a:cxn ang="0">
                  <a:pos x="5" y="29"/>
                </a:cxn>
                <a:cxn ang="0">
                  <a:pos x="0" y="46"/>
                </a:cxn>
              </a:cxnLst>
              <a:rect l="0" t="0" r="r" b="b"/>
              <a:pathLst>
                <a:path w="40" h="47">
                  <a:moveTo>
                    <a:pt x="39" y="0"/>
                  </a:moveTo>
                  <a:lnTo>
                    <a:pt x="33" y="5"/>
                  </a:lnTo>
                  <a:lnTo>
                    <a:pt x="26" y="5"/>
                  </a:lnTo>
                  <a:lnTo>
                    <a:pt x="20" y="18"/>
                  </a:lnTo>
                  <a:lnTo>
                    <a:pt x="12" y="28"/>
                  </a:lnTo>
                  <a:lnTo>
                    <a:pt x="5" y="29"/>
                  </a:lnTo>
                  <a:lnTo>
                    <a:pt x="0" y="4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47" name="Freeform 359"/>
            <p:cNvSpPr>
              <a:spLocks noChangeAspect="1"/>
            </p:cNvSpPr>
            <p:nvPr/>
          </p:nvSpPr>
          <p:spPr bwMode="auto">
            <a:xfrm>
              <a:off x="2474" y="2036"/>
              <a:ext cx="17" cy="4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16" y="8"/>
                </a:cxn>
                <a:cxn ang="0">
                  <a:pos x="5" y="12"/>
                </a:cxn>
                <a:cxn ang="0">
                  <a:pos x="5" y="27"/>
                </a:cxn>
                <a:cxn ang="0">
                  <a:pos x="16" y="42"/>
                </a:cxn>
              </a:cxnLst>
              <a:rect l="0" t="0" r="r" b="b"/>
              <a:pathLst>
                <a:path w="17" h="43">
                  <a:moveTo>
                    <a:pt x="9" y="0"/>
                  </a:moveTo>
                  <a:lnTo>
                    <a:pt x="0" y="1"/>
                  </a:lnTo>
                  <a:lnTo>
                    <a:pt x="16" y="8"/>
                  </a:lnTo>
                  <a:lnTo>
                    <a:pt x="5" y="12"/>
                  </a:lnTo>
                  <a:lnTo>
                    <a:pt x="5" y="27"/>
                  </a:lnTo>
                  <a:lnTo>
                    <a:pt x="16" y="4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48" name="Rectangle 360"/>
            <p:cNvSpPr>
              <a:spLocks noChangeAspect="1" noChangeArrowheads="1"/>
            </p:cNvSpPr>
            <p:nvPr/>
          </p:nvSpPr>
          <p:spPr bwMode="auto">
            <a:xfrm>
              <a:off x="2593" y="1510"/>
              <a:ext cx="29" cy="3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49" name="Rectangle 361"/>
            <p:cNvSpPr>
              <a:spLocks noChangeAspect="1" noChangeArrowheads="1"/>
            </p:cNvSpPr>
            <p:nvPr/>
          </p:nvSpPr>
          <p:spPr bwMode="auto">
            <a:xfrm>
              <a:off x="1975" y="2077"/>
              <a:ext cx="29" cy="3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50" name="Freeform 362"/>
            <p:cNvSpPr>
              <a:spLocks noChangeAspect="1"/>
            </p:cNvSpPr>
            <p:nvPr/>
          </p:nvSpPr>
          <p:spPr bwMode="auto">
            <a:xfrm>
              <a:off x="2465" y="1788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9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19"/>
                  </a:lnTo>
                  <a:lnTo>
                    <a:pt x="18" y="39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51" name="Freeform 363"/>
            <p:cNvSpPr>
              <a:spLocks noChangeAspect="1"/>
            </p:cNvSpPr>
            <p:nvPr/>
          </p:nvSpPr>
          <p:spPr bwMode="auto">
            <a:xfrm>
              <a:off x="2464" y="1787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9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19"/>
                  </a:lnTo>
                  <a:lnTo>
                    <a:pt x="18" y="39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52" name="Freeform 364"/>
            <p:cNvSpPr>
              <a:spLocks noChangeAspect="1"/>
            </p:cNvSpPr>
            <p:nvPr/>
          </p:nvSpPr>
          <p:spPr bwMode="auto">
            <a:xfrm>
              <a:off x="2461" y="1791"/>
              <a:ext cx="38" cy="4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20"/>
                </a:cxn>
                <a:cxn ang="0">
                  <a:pos x="18" y="40"/>
                </a:cxn>
                <a:cxn ang="0">
                  <a:pos x="0" y="20"/>
                </a:cxn>
                <a:cxn ang="0">
                  <a:pos x="18" y="0"/>
                </a:cxn>
              </a:cxnLst>
              <a:rect l="0" t="0" r="r" b="b"/>
              <a:pathLst>
                <a:path w="38" h="41">
                  <a:moveTo>
                    <a:pt x="18" y="0"/>
                  </a:moveTo>
                  <a:lnTo>
                    <a:pt x="37" y="20"/>
                  </a:lnTo>
                  <a:lnTo>
                    <a:pt x="18" y="40"/>
                  </a:lnTo>
                  <a:lnTo>
                    <a:pt x="0" y="20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53" name="Freeform 365"/>
            <p:cNvSpPr>
              <a:spLocks noChangeAspect="1"/>
            </p:cNvSpPr>
            <p:nvPr/>
          </p:nvSpPr>
          <p:spPr bwMode="auto">
            <a:xfrm>
              <a:off x="2459" y="1795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9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19"/>
                  </a:lnTo>
                  <a:lnTo>
                    <a:pt x="18" y="39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54" name="Freeform 366"/>
            <p:cNvSpPr>
              <a:spLocks noChangeAspect="1"/>
            </p:cNvSpPr>
            <p:nvPr/>
          </p:nvSpPr>
          <p:spPr bwMode="auto">
            <a:xfrm>
              <a:off x="2463" y="1782"/>
              <a:ext cx="38" cy="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8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55" name="Freeform 367"/>
            <p:cNvSpPr>
              <a:spLocks noChangeAspect="1"/>
            </p:cNvSpPr>
            <p:nvPr/>
          </p:nvSpPr>
          <p:spPr bwMode="auto">
            <a:xfrm>
              <a:off x="2465" y="1776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9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19"/>
                  </a:lnTo>
                  <a:lnTo>
                    <a:pt x="18" y="39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56" name="Freeform 368"/>
            <p:cNvSpPr>
              <a:spLocks noChangeAspect="1"/>
            </p:cNvSpPr>
            <p:nvPr/>
          </p:nvSpPr>
          <p:spPr bwMode="auto">
            <a:xfrm>
              <a:off x="2463" y="1776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9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19"/>
                  </a:lnTo>
                  <a:lnTo>
                    <a:pt x="18" y="39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57" name="Freeform 369"/>
            <p:cNvSpPr>
              <a:spLocks noChangeAspect="1"/>
            </p:cNvSpPr>
            <p:nvPr/>
          </p:nvSpPr>
          <p:spPr bwMode="auto">
            <a:xfrm>
              <a:off x="2466" y="1766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9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19"/>
                  </a:lnTo>
                  <a:lnTo>
                    <a:pt x="18" y="39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58" name="Freeform 370"/>
            <p:cNvSpPr>
              <a:spLocks noChangeAspect="1"/>
            </p:cNvSpPr>
            <p:nvPr/>
          </p:nvSpPr>
          <p:spPr bwMode="auto">
            <a:xfrm>
              <a:off x="2447" y="1858"/>
              <a:ext cx="37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9"/>
                </a:cxn>
                <a:cxn ang="0">
                  <a:pos x="18" y="39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7" h="40">
                  <a:moveTo>
                    <a:pt x="18" y="0"/>
                  </a:moveTo>
                  <a:lnTo>
                    <a:pt x="36" y="19"/>
                  </a:lnTo>
                  <a:lnTo>
                    <a:pt x="18" y="39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59" name="Freeform 371"/>
            <p:cNvSpPr>
              <a:spLocks noChangeAspect="1"/>
            </p:cNvSpPr>
            <p:nvPr/>
          </p:nvSpPr>
          <p:spPr bwMode="auto">
            <a:xfrm>
              <a:off x="2445" y="1858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9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19"/>
                  </a:lnTo>
                  <a:lnTo>
                    <a:pt x="18" y="39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60" name="Freeform 372"/>
            <p:cNvSpPr>
              <a:spLocks noChangeAspect="1"/>
            </p:cNvSpPr>
            <p:nvPr/>
          </p:nvSpPr>
          <p:spPr bwMode="auto">
            <a:xfrm>
              <a:off x="2445" y="1854"/>
              <a:ext cx="38" cy="4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20"/>
                </a:cxn>
                <a:cxn ang="0">
                  <a:pos x="18" y="40"/>
                </a:cxn>
                <a:cxn ang="0">
                  <a:pos x="0" y="20"/>
                </a:cxn>
                <a:cxn ang="0">
                  <a:pos x="18" y="0"/>
                </a:cxn>
              </a:cxnLst>
              <a:rect l="0" t="0" r="r" b="b"/>
              <a:pathLst>
                <a:path w="38" h="41">
                  <a:moveTo>
                    <a:pt x="18" y="0"/>
                  </a:moveTo>
                  <a:lnTo>
                    <a:pt x="37" y="20"/>
                  </a:lnTo>
                  <a:lnTo>
                    <a:pt x="18" y="40"/>
                  </a:lnTo>
                  <a:lnTo>
                    <a:pt x="0" y="20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61" name="Freeform 373"/>
            <p:cNvSpPr>
              <a:spLocks noChangeAspect="1"/>
            </p:cNvSpPr>
            <p:nvPr/>
          </p:nvSpPr>
          <p:spPr bwMode="auto">
            <a:xfrm>
              <a:off x="2445" y="1847"/>
              <a:ext cx="38" cy="4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20"/>
                </a:cxn>
                <a:cxn ang="0">
                  <a:pos x="18" y="40"/>
                </a:cxn>
                <a:cxn ang="0">
                  <a:pos x="0" y="20"/>
                </a:cxn>
                <a:cxn ang="0">
                  <a:pos x="18" y="0"/>
                </a:cxn>
              </a:cxnLst>
              <a:rect l="0" t="0" r="r" b="b"/>
              <a:pathLst>
                <a:path w="38" h="41">
                  <a:moveTo>
                    <a:pt x="18" y="0"/>
                  </a:moveTo>
                  <a:lnTo>
                    <a:pt x="37" y="20"/>
                  </a:lnTo>
                  <a:lnTo>
                    <a:pt x="18" y="40"/>
                  </a:lnTo>
                  <a:lnTo>
                    <a:pt x="0" y="20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62" name="Freeform 374"/>
            <p:cNvSpPr>
              <a:spLocks noChangeAspect="1"/>
            </p:cNvSpPr>
            <p:nvPr/>
          </p:nvSpPr>
          <p:spPr bwMode="auto">
            <a:xfrm>
              <a:off x="2447" y="1848"/>
              <a:ext cx="37" cy="4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20"/>
                </a:cxn>
                <a:cxn ang="0">
                  <a:pos x="18" y="41"/>
                </a:cxn>
                <a:cxn ang="0">
                  <a:pos x="0" y="20"/>
                </a:cxn>
                <a:cxn ang="0">
                  <a:pos x="18" y="0"/>
                </a:cxn>
              </a:cxnLst>
              <a:rect l="0" t="0" r="r" b="b"/>
              <a:pathLst>
                <a:path w="37" h="42">
                  <a:moveTo>
                    <a:pt x="18" y="0"/>
                  </a:moveTo>
                  <a:lnTo>
                    <a:pt x="36" y="20"/>
                  </a:lnTo>
                  <a:lnTo>
                    <a:pt x="18" y="41"/>
                  </a:lnTo>
                  <a:lnTo>
                    <a:pt x="0" y="20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63" name="Freeform 375"/>
            <p:cNvSpPr>
              <a:spLocks noChangeAspect="1"/>
            </p:cNvSpPr>
            <p:nvPr/>
          </p:nvSpPr>
          <p:spPr bwMode="auto">
            <a:xfrm>
              <a:off x="2452" y="1835"/>
              <a:ext cx="37" cy="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9"/>
                </a:cxn>
                <a:cxn ang="0">
                  <a:pos x="18" y="38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7" h="39">
                  <a:moveTo>
                    <a:pt x="18" y="0"/>
                  </a:moveTo>
                  <a:lnTo>
                    <a:pt x="36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64" name="Freeform 376"/>
            <p:cNvSpPr>
              <a:spLocks noChangeAspect="1"/>
            </p:cNvSpPr>
            <p:nvPr/>
          </p:nvSpPr>
          <p:spPr bwMode="auto">
            <a:xfrm>
              <a:off x="2456" y="1826"/>
              <a:ext cx="39" cy="4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20"/>
                </a:cxn>
                <a:cxn ang="0">
                  <a:pos x="19" y="40"/>
                </a:cxn>
                <a:cxn ang="0">
                  <a:pos x="0" y="20"/>
                </a:cxn>
                <a:cxn ang="0">
                  <a:pos x="19" y="0"/>
                </a:cxn>
              </a:cxnLst>
              <a:rect l="0" t="0" r="r" b="b"/>
              <a:pathLst>
                <a:path w="39" h="41">
                  <a:moveTo>
                    <a:pt x="19" y="0"/>
                  </a:moveTo>
                  <a:lnTo>
                    <a:pt x="38" y="20"/>
                  </a:lnTo>
                  <a:lnTo>
                    <a:pt x="19" y="40"/>
                  </a:lnTo>
                  <a:lnTo>
                    <a:pt x="0" y="20"/>
                  </a:lnTo>
                  <a:lnTo>
                    <a:pt x="19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65" name="Freeform 377"/>
            <p:cNvSpPr>
              <a:spLocks noChangeAspect="1"/>
            </p:cNvSpPr>
            <p:nvPr/>
          </p:nvSpPr>
          <p:spPr bwMode="auto">
            <a:xfrm>
              <a:off x="2387" y="1867"/>
              <a:ext cx="38" cy="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8"/>
                </a:cxn>
                <a:cxn ang="0">
                  <a:pos x="0" y="38"/>
                </a:cxn>
                <a:cxn ang="0">
                  <a:pos x="18" y="0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37" y="38"/>
                  </a:lnTo>
                  <a:lnTo>
                    <a:pt x="0" y="38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66" name="Freeform 378"/>
            <p:cNvSpPr>
              <a:spLocks noChangeAspect="1"/>
            </p:cNvSpPr>
            <p:nvPr/>
          </p:nvSpPr>
          <p:spPr bwMode="auto">
            <a:xfrm>
              <a:off x="2383" y="1870"/>
              <a:ext cx="38" cy="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8"/>
                </a:cxn>
                <a:cxn ang="0">
                  <a:pos x="0" y="38"/>
                </a:cxn>
                <a:cxn ang="0">
                  <a:pos x="18" y="0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37" y="38"/>
                  </a:lnTo>
                  <a:lnTo>
                    <a:pt x="0" y="38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67" name="Freeform 379"/>
            <p:cNvSpPr>
              <a:spLocks noChangeAspect="1"/>
            </p:cNvSpPr>
            <p:nvPr/>
          </p:nvSpPr>
          <p:spPr bwMode="auto">
            <a:xfrm>
              <a:off x="2378" y="1874"/>
              <a:ext cx="37" cy="4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40"/>
                </a:cxn>
                <a:cxn ang="0">
                  <a:pos x="0" y="40"/>
                </a:cxn>
                <a:cxn ang="0">
                  <a:pos x="18" y="0"/>
                </a:cxn>
              </a:cxnLst>
              <a:rect l="0" t="0" r="r" b="b"/>
              <a:pathLst>
                <a:path w="37" h="41">
                  <a:moveTo>
                    <a:pt x="18" y="0"/>
                  </a:moveTo>
                  <a:lnTo>
                    <a:pt x="36" y="40"/>
                  </a:lnTo>
                  <a:lnTo>
                    <a:pt x="0" y="40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68" name="Freeform 380"/>
            <p:cNvSpPr>
              <a:spLocks noChangeAspect="1"/>
            </p:cNvSpPr>
            <p:nvPr/>
          </p:nvSpPr>
          <p:spPr bwMode="auto">
            <a:xfrm>
              <a:off x="2376" y="1868"/>
              <a:ext cx="39" cy="3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38"/>
                </a:cxn>
                <a:cxn ang="0">
                  <a:pos x="0" y="38"/>
                </a:cxn>
                <a:cxn ang="0">
                  <a:pos x="19" y="0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lnTo>
                    <a:pt x="38" y="38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69" name="Freeform 381"/>
            <p:cNvSpPr>
              <a:spLocks noChangeAspect="1"/>
            </p:cNvSpPr>
            <p:nvPr/>
          </p:nvSpPr>
          <p:spPr bwMode="auto">
            <a:xfrm>
              <a:off x="2372" y="1871"/>
              <a:ext cx="38" cy="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8"/>
                </a:cxn>
                <a:cxn ang="0">
                  <a:pos x="0" y="38"/>
                </a:cxn>
                <a:cxn ang="0">
                  <a:pos x="18" y="0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37" y="38"/>
                  </a:lnTo>
                  <a:lnTo>
                    <a:pt x="0" y="38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70" name="Freeform 382"/>
            <p:cNvSpPr>
              <a:spLocks noChangeAspect="1"/>
            </p:cNvSpPr>
            <p:nvPr/>
          </p:nvSpPr>
          <p:spPr bwMode="auto">
            <a:xfrm>
              <a:off x="2372" y="1858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71" name="Freeform 383"/>
            <p:cNvSpPr>
              <a:spLocks noChangeAspect="1"/>
            </p:cNvSpPr>
            <p:nvPr/>
          </p:nvSpPr>
          <p:spPr bwMode="auto">
            <a:xfrm>
              <a:off x="2367" y="1848"/>
              <a:ext cx="38" cy="4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41"/>
                </a:cxn>
                <a:cxn ang="0">
                  <a:pos x="0" y="41"/>
                </a:cxn>
                <a:cxn ang="0">
                  <a:pos x="18" y="0"/>
                </a:cxn>
              </a:cxnLst>
              <a:rect l="0" t="0" r="r" b="b"/>
              <a:pathLst>
                <a:path w="38" h="42">
                  <a:moveTo>
                    <a:pt x="18" y="0"/>
                  </a:moveTo>
                  <a:lnTo>
                    <a:pt x="37" y="41"/>
                  </a:lnTo>
                  <a:lnTo>
                    <a:pt x="0" y="41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72" name="Freeform 384"/>
            <p:cNvSpPr>
              <a:spLocks noChangeAspect="1"/>
            </p:cNvSpPr>
            <p:nvPr/>
          </p:nvSpPr>
          <p:spPr bwMode="auto">
            <a:xfrm>
              <a:off x="2450" y="1924"/>
              <a:ext cx="37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7" h="40">
                  <a:moveTo>
                    <a:pt x="18" y="0"/>
                  </a:moveTo>
                  <a:lnTo>
                    <a:pt x="36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008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73" name="Freeform 385"/>
            <p:cNvSpPr>
              <a:spLocks noChangeAspect="1"/>
            </p:cNvSpPr>
            <p:nvPr/>
          </p:nvSpPr>
          <p:spPr bwMode="auto">
            <a:xfrm>
              <a:off x="2452" y="1918"/>
              <a:ext cx="39" cy="4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39"/>
                </a:cxn>
                <a:cxn ang="0">
                  <a:pos x="0" y="39"/>
                </a:cxn>
                <a:cxn ang="0">
                  <a:pos x="19" y="0"/>
                </a:cxn>
              </a:cxnLst>
              <a:rect l="0" t="0" r="r" b="b"/>
              <a:pathLst>
                <a:path w="39" h="40">
                  <a:moveTo>
                    <a:pt x="19" y="0"/>
                  </a:moveTo>
                  <a:lnTo>
                    <a:pt x="38" y="39"/>
                  </a:lnTo>
                  <a:lnTo>
                    <a:pt x="0" y="39"/>
                  </a:lnTo>
                  <a:lnTo>
                    <a:pt x="19" y="0"/>
                  </a:lnTo>
                </a:path>
              </a:pathLst>
            </a:custGeom>
            <a:solidFill>
              <a:srgbClr val="008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74" name="Freeform 386"/>
            <p:cNvSpPr>
              <a:spLocks noChangeAspect="1"/>
            </p:cNvSpPr>
            <p:nvPr/>
          </p:nvSpPr>
          <p:spPr bwMode="auto">
            <a:xfrm>
              <a:off x="2455" y="1914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008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75" name="Freeform 387"/>
            <p:cNvSpPr>
              <a:spLocks noChangeAspect="1"/>
            </p:cNvSpPr>
            <p:nvPr/>
          </p:nvSpPr>
          <p:spPr bwMode="auto">
            <a:xfrm>
              <a:off x="2455" y="1918"/>
              <a:ext cx="39" cy="4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39"/>
                </a:cxn>
                <a:cxn ang="0">
                  <a:pos x="0" y="39"/>
                </a:cxn>
                <a:cxn ang="0">
                  <a:pos x="19" y="0"/>
                </a:cxn>
              </a:cxnLst>
              <a:rect l="0" t="0" r="r" b="b"/>
              <a:pathLst>
                <a:path w="39" h="40">
                  <a:moveTo>
                    <a:pt x="19" y="0"/>
                  </a:moveTo>
                  <a:lnTo>
                    <a:pt x="38" y="39"/>
                  </a:lnTo>
                  <a:lnTo>
                    <a:pt x="0" y="39"/>
                  </a:lnTo>
                  <a:lnTo>
                    <a:pt x="19" y="0"/>
                  </a:lnTo>
                </a:path>
              </a:pathLst>
            </a:custGeom>
            <a:solidFill>
              <a:srgbClr val="008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76" name="Freeform 388"/>
            <p:cNvSpPr>
              <a:spLocks noChangeAspect="1"/>
            </p:cNvSpPr>
            <p:nvPr/>
          </p:nvSpPr>
          <p:spPr bwMode="auto">
            <a:xfrm>
              <a:off x="2461" y="1918"/>
              <a:ext cx="38" cy="3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7"/>
                </a:cxn>
                <a:cxn ang="0">
                  <a:pos x="0" y="37"/>
                </a:cxn>
                <a:cxn ang="0">
                  <a:pos x="18" y="0"/>
                </a:cxn>
              </a:cxnLst>
              <a:rect l="0" t="0" r="r" b="b"/>
              <a:pathLst>
                <a:path w="38" h="38">
                  <a:moveTo>
                    <a:pt x="18" y="0"/>
                  </a:moveTo>
                  <a:lnTo>
                    <a:pt x="37" y="37"/>
                  </a:lnTo>
                  <a:lnTo>
                    <a:pt x="0" y="37"/>
                  </a:lnTo>
                  <a:lnTo>
                    <a:pt x="18" y="0"/>
                  </a:lnTo>
                </a:path>
              </a:pathLst>
            </a:custGeom>
            <a:solidFill>
              <a:srgbClr val="008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77" name="Freeform 389"/>
            <p:cNvSpPr>
              <a:spLocks noChangeAspect="1"/>
            </p:cNvSpPr>
            <p:nvPr/>
          </p:nvSpPr>
          <p:spPr bwMode="auto">
            <a:xfrm>
              <a:off x="2466" y="1925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008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78" name="Freeform 390"/>
            <p:cNvSpPr>
              <a:spLocks noChangeAspect="1"/>
            </p:cNvSpPr>
            <p:nvPr/>
          </p:nvSpPr>
          <p:spPr bwMode="auto">
            <a:xfrm>
              <a:off x="2477" y="1928"/>
              <a:ext cx="38" cy="4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40"/>
                </a:cxn>
                <a:cxn ang="0">
                  <a:pos x="0" y="40"/>
                </a:cxn>
                <a:cxn ang="0">
                  <a:pos x="18" y="0"/>
                </a:cxn>
              </a:cxnLst>
              <a:rect l="0" t="0" r="r" b="b"/>
              <a:pathLst>
                <a:path w="38" h="41">
                  <a:moveTo>
                    <a:pt x="18" y="0"/>
                  </a:moveTo>
                  <a:lnTo>
                    <a:pt x="37" y="40"/>
                  </a:lnTo>
                  <a:lnTo>
                    <a:pt x="0" y="40"/>
                  </a:lnTo>
                  <a:lnTo>
                    <a:pt x="18" y="0"/>
                  </a:lnTo>
                </a:path>
              </a:pathLst>
            </a:custGeom>
            <a:solidFill>
              <a:srgbClr val="008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79" name="Oval 391"/>
            <p:cNvSpPr>
              <a:spLocks noChangeAspect="1" noChangeArrowheads="1"/>
            </p:cNvSpPr>
            <p:nvPr/>
          </p:nvSpPr>
          <p:spPr bwMode="auto">
            <a:xfrm>
              <a:off x="2408" y="1913"/>
              <a:ext cx="30" cy="3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80" name="Oval 392"/>
            <p:cNvSpPr>
              <a:spLocks noChangeAspect="1" noChangeArrowheads="1"/>
            </p:cNvSpPr>
            <p:nvPr/>
          </p:nvSpPr>
          <p:spPr bwMode="auto">
            <a:xfrm>
              <a:off x="2405" y="1914"/>
              <a:ext cx="31" cy="3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81" name="Oval 393"/>
            <p:cNvSpPr>
              <a:spLocks noChangeAspect="1" noChangeArrowheads="1"/>
            </p:cNvSpPr>
            <p:nvPr/>
          </p:nvSpPr>
          <p:spPr bwMode="auto">
            <a:xfrm>
              <a:off x="2405" y="1913"/>
              <a:ext cx="31" cy="3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82" name="Oval 394"/>
            <p:cNvSpPr>
              <a:spLocks noChangeAspect="1" noChangeArrowheads="1"/>
            </p:cNvSpPr>
            <p:nvPr/>
          </p:nvSpPr>
          <p:spPr bwMode="auto">
            <a:xfrm>
              <a:off x="2406" y="1906"/>
              <a:ext cx="30" cy="3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83" name="Oval 395"/>
            <p:cNvSpPr>
              <a:spLocks noChangeAspect="1" noChangeArrowheads="1"/>
            </p:cNvSpPr>
            <p:nvPr/>
          </p:nvSpPr>
          <p:spPr bwMode="auto">
            <a:xfrm>
              <a:off x="2405" y="1914"/>
              <a:ext cx="30" cy="3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84" name="Rectangle 396"/>
            <p:cNvSpPr>
              <a:spLocks noChangeAspect="1" noChangeArrowheads="1"/>
            </p:cNvSpPr>
            <p:nvPr/>
          </p:nvSpPr>
          <p:spPr bwMode="auto">
            <a:xfrm>
              <a:off x="2362" y="1915"/>
              <a:ext cx="29" cy="31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85" name="Rectangle 397"/>
            <p:cNvSpPr>
              <a:spLocks noChangeAspect="1" noChangeArrowheads="1"/>
            </p:cNvSpPr>
            <p:nvPr/>
          </p:nvSpPr>
          <p:spPr bwMode="auto">
            <a:xfrm>
              <a:off x="2356" y="1922"/>
              <a:ext cx="28" cy="29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86" name="Rectangle 398"/>
            <p:cNvSpPr>
              <a:spLocks noChangeAspect="1" noChangeArrowheads="1"/>
            </p:cNvSpPr>
            <p:nvPr/>
          </p:nvSpPr>
          <p:spPr bwMode="auto">
            <a:xfrm>
              <a:off x="2354" y="1914"/>
              <a:ext cx="30" cy="32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87" name="Rectangle 399"/>
            <p:cNvSpPr>
              <a:spLocks noChangeAspect="1" noChangeArrowheads="1"/>
            </p:cNvSpPr>
            <p:nvPr/>
          </p:nvSpPr>
          <p:spPr bwMode="auto">
            <a:xfrm>
              <a:off x="2347" y="1927"/>
              <a:ext cx="29" cy="30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88" name="Rectangle 400"/>
            <p:cNvSpPr>
              <a:spLocks noChangeAspect="1" noChangeArrowheads="1"/>
            </p:cNvSpPr>
            <p:nvPr/>
          </p:nvSpPr>
          <p:spPr bwMode="auto">
            <a:xfrm>
              <a:off x="2341" y="1917"/>
              <a:ext cx="29" cy="31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89" name="Rectangle 401"/>
            <p:cNvSpPr>
              <a:spLocks noChangeAspect="1" noChangeArrowheads="1"/>
            </p:cNvSpPr>
            <p:nvPr/>
          </p:nvSpPr>
          <p:spPr bwMode="auto">
            <a:xfrm>
              <a:off x="2333" y="1920"/>
              <a:ext cx="29" cy="31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0" name="Rectangle 402"/>
            <p:cNvSpPr>
              <a:spLocks noChangeAspect="1" noChangeArrowheads="1"/>
            </p:cNvSpPr>
            <p:nvPr/>
          </p:nvSpPr>
          <p:spPr bwMode="auto">
            <a:xfrm>
              <a:off x="2324" y="1917"/>
              <a:ext cx="29" cy="31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1" name="Rectangle 403"/>
            <p:cNvSpPr>
              <a:spLocks noChangeAspect="1" noChangeArrowheads="1"/>
            </p:cNvSpPr>
            <p:nvPr/>
          </p:nvSpPr>
          <p:spPr bwMode="auto">
            <a:xfrm>
              <a:off x="2410" y="1944"/>
              <a:ext cx="29" cy="31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2" name="Rectangle 404"/>
            <p:cNvSpPr>
              <a:spLocks noChangeAspect="1" noChangeArrowheads="1"/>
            </p:cNvSpPr>
            <p:nvPr/>
          </p:nvSpPr>
          <p:spPr bwMode="auto">
            <a:xfrm>
              <a:off x="2405" y="1953"/>
              <a:ext cx="30" cy="31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3" name="Rectangle 405"/>
            <p:cNvSpPr>
              <a:spLocks noChangeAspect="1" noChangeArrowheads="1"/>
            </p:cNvSpPr>
            <p:nvPr/>
          </p:nvSpPr>
          <p:spPr bwMode="auto">
            <a:xfrm>
              <a:off x="2405" y="1951"/>
              <a:ext cx="31" cy="30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4" name="Oval 406"/>
            <p:cNvSpPr>
              <a:spLocks noChangeAspect="1" noChangeArrowheads="1"/>
            </p:cNvSpPr>
            <p:nvPr/>
          </p:nvSpPr>
          <p:spPr bwMode="auto">
            <a:xfrm>
              <a:off x="2402" y="1915"/>
              <a:ext cx="30" cy="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5" name="Rectangle 407"/>
            <p:cNvSpPr>
              <a:spLocks noChangeAspect="1" noChangeArrowheads="1"/>
            </p:cNvSpPr>
            <p:nvPr/>
          </p:nvSpPr>
          <p:spPr bwMode="auto">
            <a:xfrm>
              <a:off x="2404" y="1961"/>
              <a:ext cx="30" cy="32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6" name="Rectangle 408"/>
            <p:cNvSpPr>
              <a:spLocks noChangeAspect="1" noChangeArrowheads="1"/>
            </p:cNvSpPr>
            <p:nvPr/>
          </p:nvSpPr>
          <p:spPr bwMode="auto">
            <a:xfrm>
              <a:off x="2405" y="1964"/>
              <a:ext cx="30" cy="32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7" name="Rectangle 409"/>
            <p:cNvSpPr>
              <a:spLocks noChangeAspect="1" noChangeArrowheads="1"/>
            </p:cNvSpPr>
            <p:nvPr/>
          </p:nvSpPr>
          <p:spPr bwMode="auto">
            <a:xfrm>
              <a:off x="2410" y="1961"/>
              <a:ext cx="29" cy="32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" name="Rectangle 410"/>
            <p:cNvSpPr>
              <a:spLocks noChangeAspect="1" noChangeArrowheads="1"/>
            </p:cNvSpPr>
            <p:nvPr/>
          </p:nvSpPr>
          <p:spPr bwMode="auto">
            <a:xfrm>
              <a:off x="2311" y="1924"/>
              <a:ext cx="30" cy="31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9" name="Rectangle 411"/>
            <p:cNvSpPr>
              <a:spLocks noChangeAspect="1" noChangeArrowheads="1"/>
            </p:cNvSpPr>
            <p:nvPr/>
          </p:nvSpPr>
          <p:spPr bwMode="auto">
            <a:xfrm>
              <a:off x="2306" y="1915"/>
              <a:ext cx="28" cy="31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00" name="Rectangle 412"/>
            <p:cNvSpPr>
              <a:spLocks noChangeAspect="1" noChangeArrowheads="1"/>
            </p:cNvSpPr>
            <p:nvPr/>
          </p:nvSpPr>
          <p:spPr bwMode="auto">
            <a:xfrm>
              <a:off x="2301" y="1918"/>
              <a:ext cx="30" cy="31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01" name="Rectangle 413"/>
            <p:cNvSpPr>
              <a:spLocks noChangeAspect="1" noChangeArrowheads="1"/>
            </p:cNvSpPr>
            <p:nvPr/>
          </p:nvSpPr>
          <p:spPr bwMode="auto">
            <a:xfrm>
              <a:off x="2298" y="1910"/>
              <a:ext cx="29" cy="33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02" name="Rectangle 414"/>
            <p:cNvSpPr>
              <a:spLocks noChangeAspect="1" noChangeArrowheads="1"/>
            </p:cNvSpPr>
            <p:nvPr/>
          </p:nvSpPr>
          <p:spPr bwMode="auto">
            <a:xfrm>
              <a:off x="2290" y="1914"/>
              <a:ext cx="29" cy="32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03" name="Rectangle 415"/>
            <p:cNvSpPr>
              <a:spLocks noChangeAspect="1" noChangeArrowheads="1"/>
            </p:cNvSpPr>
            <p:nvPr/>
          </p:nvSpPr>
          <p:spPr bwMode="auto">
            <a:xfrm>
              <a:off x="2282" y="1917"/>
              <a:ext cx="30" cy="31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04" name="Rectangle 416"/>
            <p:cNvSpPr>
              <a:spLocks noChangeAspect="1" noChangeArrowheads="1"/>
            </p:cNvSpPr>
            <p:nvPr/>
          </p:nvSpPr>
          <p:spPr bwMode="auto">
            <a:xfrm>
              <a:off x="2271" y="1916"/>
              <a:ext cx="31" cy="31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05" name="Rectangle 417"/>
            <p:cNvSpPr>
              <a:spLocks noChangeAspect="1" noChangeArrowheads="1"/>
            </p:cNvSpPr>
            <p:nvPr/>
          </p:nvSpPr>
          <p:spPr bwMode="auto">
            <a:xfrm>
              <a:off x="2266" y="1909"/>
              <a:ext cx="30" cy="32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06" name="Rectangle 418"/>
            <p:cNvSpPr>
              <a:spLocks noChangeAspect="1" noChangeArrowheads="1"/>
            </p:cNvSpPr>
            <p:nvPr/>
          </p:nvSpPr>
          <p:spPr bwMode="auto">
            <a:xfrm>
              <a:off x="2259" y="1904"/>
              <a:ext cx="31" cy="32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07" name="Rectangle 419"/>
            <p:cNvSpPr>
              <a:spLocks noChangeAspect="1" noChangeArrowheads="1"/>
            </p:cNvSpPr>
            <p:nvPr/>
          </p:nvSpPr>
          <p:spPr bwMode="auto">
            <a:xfrm>
              <a:off x="2254" y="1908"/>
              <a:ext cx="30" cy="32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08" name="Rectangle 420"/>
            <p:cNvSpPr>
              <a:spLocks noChangeAspect="1" noChangeArrowheads="1"/>
            </p:cNvSpPr>
            <p:nvPr/>
          </p:nvSpPr>
          <p:spPr bwMode="auto">
            <a:xfrm>
              <a:off x="2245" y="1910"/>
              <a:ext cx="31" cy="33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09" name="Rectangle 421"/>
            <p:cNvSpPr>
              <a:spLocks noChangeAspect="1" noChangeArrowheads="1"/>
            </p:cNvSpPr>
            <p:nvPr/>
          </p:nvSpPr>
          <p:spPr bwMode="auto">
            <a:xfrm>
              <a:off x="2241" y="1912"/>
              <a:ext cx="30" cy="33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10" name="Rectangle 422"/>
            <p:cNvSpPr>
              <a:spLocks noChangeAspect="1" noChangeArrowheads="1"/>
            </p:cNvSpPr>
            <p:nvPr/>
          </p:nvSpPr>
          <p:spPr bwMode="auto">
            <a:xfrm>
              <a:off x="2231" y="1913"/>
              <a:ext cx="30" cy="32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11" name="Rectangle 423"/>
            <p:cNvSpPr>
              <a:spLocks noChangeAspect="1" noChangeArrowheads="1"/>
            </p:cNvSpPr>
            <p:nvPr/>
          </p:nvSpPr>
          <p:spPr bwMode="auto">
            <a:xfrm>
              <a:off x="2227" y="1907"/>
              <a:ext cx="29" cy="32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12" name="Rectangle 424"/>
            <p:cNvSpPr>
              <a:spLocks noChangeAspect="1" noChangeArrowheads="1"/>
            </p:cNvSpPr>
            <p:nvPr/>
          </p:nvSpPr>
          <p:spPr bwMode="auto">
            <a:xfrm>
              <a:off x="2216" y="1907"/>
              <a:ext cx="30" cy="32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13" name="Rectangle 425"/>
            <p:cNvSpPr>
              <a:spLocks noChangeAspect="1" noChangeArrowheads="1"/>
            </p:cNvSpPr>
            <p:nvPr/>
          </p:nvSpPr>
          <p:spPr bwMode="auto">
            <a:xfrm>
              <a:off x="2206" y="1905"/>
              <a:ext cx="29" cy="32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14" name="Rectangle 426"/>
            <p:cNvSpPr>
              <a:spLocks noChangeAspect="1" noChangeArrowheads="1"/>
            </p:cNvSpPr>
            <p:nvPr/>
          </p:nvSpPr>
          <p:spPr bwMode="auto">
            <a:xfrm>
              <a:off x="2199" y="1924"/>
              <a:ext cx="29" cy="3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15" name="Rectangle 427"/>
            <p:cNvSpPr>
              <a:spLocks noChangeAspect="1" noChangeArrowheads="1"/>
            </p:cNvSpPr>
            <p:nvPr/>
          </p:nvSpPr>
          <p:spPr bwMode="auto">
            <a:xfrm>
              <a:off x="2194" y="1922"/>
              <a:ext cx="29" cy="2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16" name="Rectangle 428"/>
            <p:cNvSpPr>
              <a:spLocks noChangeAspect="1" noChangeArrowheads="1"/>
            </p:cNvSpPr>
            <p:nvPr/>
          </p:nvSpPr>
          <p:spPr bwMode="auto">
            <a:xfrm>
              <a:off x="2187" y="1918"/>
              <a:ext cx="29" cy="3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17" name="Rectangle 429"/>
            <p:cNvSpPr>
              <a:spLocks noChangeAspect="1" noChangeArrowheads="1"/>
            </p:cNvSpPr>
            <p:nvPr/>
          </p:nvSpPr>
          <p:spPr bwMode="auto">
            <a:xfrm>
              <a:off x="2180" y="1924"/>
              <a:ext cx="28" cy="2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18" name="Rectangle 430"/>
            <p:cNvSpPr>
              <a:spLocks noChangeAspect="1" noChangeArrowheads="1"/>
            </p:cNvSpPr>
            <p:nvPr/>
          </p:nvSpPr>
          <p:spPr bwMode="auto">
            <a:xfrm>
              <a:off x="2175" y="1928"/>
              <a:ext cx="29" cy="3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19" name="Rectangle 431"/>
            <p:cNvSpPr>
              <a:spLocks noChangeAspect="1" noChangeArrowheads="1"/>
            </p:cNvSpPr>
            <p:nvPr/>
          </p:nvSpPr>
          <p:spPr bwMode="auto">
            <a:xfrm>
              <a:off x="2169" y="1918"/>
              <a:ext cx="29" cy="3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20" name="Rectangle 432"/>
            <p:cNvSpPr>
              <a:spLocks noChangeAspect="1" noChangeArrowheads="1"/>
            </p:cNvSpPr>
            <p:nvPr/>
          </p:nvSpPr>
          <p:spPr bwMode="auto">
            <a:xfrm>
              <a:off x="2159" y="1913"/>
              <a:ext cx="29" cy="3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21" name="Rectangle 433"/>
            <p:cNvSpPr>
              <a:spLocks noChangeAspect="1" noChangeArrowheads="1"/>
            </p:cNvSpPr>
            <p:nvPr/>
          </p:nvSpPr>
          <p:spPr bwMode="auto">
            <a:xfrm>
              <a:off x="2139" y="1902"/>
              <a:ext cx="29" cy="3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22" name="Rectangle 434"/>
            <p:cNvSpPr>
              <a:spLocks noChangeAspect="1" noChangeArrowheads="1"/>
            </p:cNvSpPr>
            <p:nvPr/>
          </p:nvSpPr>
          <p:spPr bwMode="auto">
            <a:xfrm>
              <a:off x="2133" y="1912"/>
              <a:ext cx="29" cy="33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23" name="Rectangle 435"/>
            <p:cNvSpPr>
              <a:spLocks noChangeAspect="1" noChangeArrowheads="1"/>
            </p:cNvSpPr>
            <p:nvPr/>
          </p:nvSpPr>
          <p:spPr bwMode="auto">
            <a:xfrm>
              <a:off x="2128" y="1910"/>
              <a:ext cx="29" cy="33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24" name="Rectangle 436"/>
            <p:cNvSpPr>
              <a:spLocks noChangeAspect="1" noChangeArrowheads="1"/>
            </p:cNvSpPr>
            <p:nvPr/>
          </p:nvSpPr>
          <p:spPr bwMode="auto">
            <a:xfrm>
              <a:off x="2120" y="1913"/>
              <a:ext cx="30" cy="32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25" name="Rectangle 437"/>
            <p:cNvSpPr>
              <a:spLocks noChangeAspect="1" noChangeArrowheads="1"/>
            </p:cNvSpPr>
            <p:nvPr/>
          </p:nvSpPr>
          <p:spPr bwMode="auto">
            <a:xfrm>
              <a:off x="2115" y="1903"/>
              <a:ext cx="29" cy="32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26" name="Rectangle 438"/>
            <p:cNvSpPr>
              <a:spLocks noChangeAspect="1" noChangeArrowheads="1"/>
            </p:cNvSpPr>
            <p:nvPr/>
          </p:nvSpPr>
          <p:spPr bwMode="auto">
            <a:xfrm>
              <a:off x="2109" y="1902"/>
              <a:ext cx="31" cy="3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27" name="Rectangle 439"/>
            <p:cNvSpPr>
              <a:spLocks noChangeAspect="1" noChangeArrowheads="1"/>
            </p:cNvSpPr>
            <p:nvPr/>
          </p:nvSpPr>
          <p:spPr bwMode="auto">
            <a:xfrm>
              <a:off x="2103" y="1900"/>
              <a:ext cx="29" cy="3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28" name="Rectangle 440"/>
            <p:cNvSpPr>
              <a:spLocks noChangeAspect="1" noChangeArrowheads="1"/>
            </p:cNvSpPr>
            <p:nvPr/>
          </p:nvSpPr>
          <p:spPr bwMode="auto">
            <a:xfrm>
              <a:off x="2094" y="1885"/>
              <a:ext cx="30" cy="33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29" name="Rectangle 441"/>
            <p:cNvSpPr>
              <a:spLocks noChangeAspect="1" noChangeArrowheads="1"/>
            </p:cNvSpPr>
            <p:nvPr/>
          </p:nvSpPr>
          <p:spPr bwMode="auto">
            <a:xfrm>
              <a:off x="2082" y="1876"/>
              <a:ext cx="30" cy="32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30" name="Rectangle 442"/>
            <p:cNvSpPr>
              <a:spLocks noChangeAspect="1" noChangeArrowheads="1"/>
            </p:cNvSpPr>
            <p:nvPr/>
          </p:nvSpPr>
          <p:spPr bwMode="auto">
            <a:xfrm>
              <a:off x="2079" y="1885"/>
              <a:ext cx="29" cy="3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31" name="Rectangle 443"/>
            <p:cNvSpPr>
              <a:spLocks noChangeAspect="1" noChangeArrowheads="1"/>
            </p:cNvSpPr>
            <p:nvPr/>
          </p:nvSpPr>
          <p:spPr bwMode="auto">
            <a:xfrm>
              <a:off x="2077" y="1885"/>
              <a:ext cx="29" cy="3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32" name="Rectangle 444"/>
            <p:cNvSpPr>
              <a:spLocks noChangeAspect="1" noChangeArrowheads="1"/>
            </p:cNvSpPr>
            <p:nvPr/>
          </p:nvSpPr>
          <p:spPr bwMode="auto">
            <a:xfrm>
              <a:off x="2074" y="1881"/>
              <a:ext cx="29" cy="3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33" name="Rectangle 445"/>
            <p:cNvSpPr>
              <a:spLocks noChangeAspect="1" noChangeArrowheads="1"/>
            </p:cNvSpPr>
            <p:nvPr/>
          </p:nvSpPr>
          <p:spPr bwMode="auto">
            <a:xfrm>
              <a:off x="2069" y="1878"/>
              <a:ext cx="30" cy="3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34" name="Rectangle 446"/>
            <p:cNvSpPr>
              <a:spLocks noChangeAspect="1" noChangeArrowheads="1"/>
            </p:cNvSpPr>
            <p:nvPr/>
          </p:nvSpPr>
          <p:spPr bwMode="auto">
            <a:xfrm>
              <a:off x="2065" y="1877"/>
              <a:ext cx="29" cy="3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35" name="Rectangle 447"/>
            <p:cNvSpPr>
              <a:spLocks noChangeAspect="1" noChangeArrowheads="1"/>
            </p:cNvSpPr>
            <p:nvPr/>
          </p:nvSpPr>
          <p:spPr bwMode="auto">
            <a:xfrm>
              <a:off x="2059" y="1856"/>
              <a:ext cx="29" cy="3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36" name="Rectangle 448"/>
            <p:cNvSpPr>
              <a:spLocks noChangeAspect="1" noChangeArrowheads="1"/>
            </p:cNvSpPr>
            <p:nvPr/>
          </p:nvSpPr>
          <p:spPr bwMode="auto">
            <a:xfrm>
              <a:off x="2054" y="1850"/>
              <a:ext cx="28" cy="3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37" name="Rectangle 449"/>
            <p:cNvSpPr>
              <a:spLocks noChangeAspect="1" noChangeArrowheads="1"/>
            </p:cNvSpPr>
            <p:nvPr/>
          </p:nvSpPr>
          <p:spPr bwMode="auto">
            <a:xfrm>
              <a:off x="2041" y="1843"/>
              <a:ext cx="30" cy="3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38" name="Rectangle 450"/>
            <p:cNvSpPr>
              <a:spLocks noChangeAspect="1" noChangeArrowheads="1"/>
            </p:cNvSpPr>
            <p:nvPr/>
          </p:nvSpPr>
          <p:spPr bwMode="auto">
            <a:xfrm>
              <a:off x="2404" y="1979"/>
              <a:ext cx="30" cy="29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39" name="Rectangle 451"/>
            <p:cNvSpPr>
              <a:spLocks noChangeAspect="1" noChangeArrowheads="1"/>
            </p:cNvSpPr>
            <p:nvPr/>
          </p:nvSpPr>
          <p:spPr bwMode="auto">
            <a:xfrm>
              <a:off x="2396" y="1992"/>
              <a:ext cx="30" cy="31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40" name="Rectangle 452"/>
            <p:cNvSpPr>
              <a:spLocks noChangeAspect="1" noChangeArrowheads="1"/>
            </p:cNvSpPr>
            <p:nvPr/>
          </p:nvSpPr>
          <p:spPr bwMode="auto">
            <a:xfrm>
              <a:off x="2392" y="2001"/>
              <a:ext cx="29" cy="29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41" name="Rectangle 453"/>
            <p:cNvSpPr>
              <a:spLocks noChangeAspect="1" noChangeArrowheads="1"/>
            </p:cNvSpPr>
            <p:nvPr/>
          </p:nvSpPr>
          <p:spPr bwMode="auto">
            <a:xfrm>
              <a:off x="2390" y="2004"/>
              <a:ext cx="29" cy="30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42" name="Rectangle 454"/>
            <p:cNvSpPr>
              <a:spLocks noChangeAspect="1" noChangeArrowheads="1"/>
            </p:cNvSpPr>
            <p:nvPr/>
          </p:nvSpPr>
          <p:spPr bwMode="auto">
            <a:xfrm>
              <a:off x="2386" y="2008"/>
              <a:ext cx="28" cy="30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43" name="Rectangle 455"/>
            <p:cNvSpPr>
              <a:spLocks noChangeAspect="1" noChangeArrowheads="1"/>
            </p:cNvSpPr>
            <p:nvPr/>
          </p:nvSpPr>
          <p:spPr bwMode="auto">
            <a:xfrm>
              <a:off x="2384" y="2014"/>
              <a:ext cx="28" cy="30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44" name="Rectangle 456"/>
            <p:cNvSpPr>
              <a:spLocks noChangeAspect="1" noChangeArrowheads="1"/>
            </p:cNvSpPr>
            <p:nvPr/>
          </p:nvSpPr>
          <p:spPr bwMode="auto">
            <a:xfrm>
              <a:off x="2378" y="2018"/>
              <a:ext cx="30" cy="31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45" name="Rectangle 457"/>
            <p:cNvSpPr>
              <a:spLocks noChangeAspect="1" noChangeArrowheads="1"/>
            </p:cNvSpPr>
            <p:nvPr/>
          </p:nvSpPr>
          <p:spPr bwMode="auto">
            <a:xfrm>
              <a:off x="2377" y="2030"/>
              <a:ext cx="30" cy="31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46" name="Rectangle 458"/>
            <p:cNvSpPr>
              <a:spLocks noChangeAspect="1" noChangeArrowheads="1"/>
            </p:cNvSpPr>
            <p:nvPr/>
          </p:nvSpPr>
          <p:spPr bwMode="auto">
            <a:xfrm>
              <a:off x="2379" y="2018"/>
              <a:ext cx="30" cy="31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47" name="Rectangle 459"/>
            <p:cNvSpPr>
              <a:spLocks noChangeAspect="1" noChangeArrowheads="1"/>
            </p:cNvSpPr>
            <p:nvPr/>
          </p:nvSpPr>
          <p:spPr bwMode="auto">
            <a:xfrm>
              <a:off x="2371" y="2029"/>
              <a:ext cx="29" cy="32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48" name="Rectangle 460"/>
            <p:cNvSpPr>
              <a:spLocks noChangeAspect="1" noChangeArrowheads="1"/>
            </p:cNvSpPr>
            <p:nvPr/>
          </p:nvSpPr>
          <p:spPr bwMode="auto">
            <a:xfrm>
              <a:off x="2368" y="2036"/>
              <a:ext cx="30" cy="31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49" name="Rectangle 461"/>
            <p:cNvSpPr>
              <a:spLocks noChangeAspect="1" noChangeArrowheads="1"/>
            </p:cNvSpPr>
            <p:nvPr/>
          </p:nvSpPr>
          <p:spPr bwMode="auto">
            <a:xfrm>
              <a:off x="2364" y="2046"/>
              <a:ext cx="29" cy="32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50" name="Rectangle 462"/>
            <p:cNvSpPr>
              <a:spLocks noChangeAspect="1" noChangeArrowheads="1"/>
            </p:cNvSpPr>
            <p:nvPr/>
          </p:nvSpPr>
          <p:spPr bwMode="auto">
            <a:xfrm>
              <a:off x="2367" y="2054"/>
              <a:ext cx="29" cy="31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51" name="Rectangle 463"/>
            <p:cNvSpPr>
              <a:spLocks noChangeAspect="1" noChangeArrowheads="1"/>
            </p:cNvSpPr>
            <p:nvPr/>
          </p:nvSpPr>
          <p:spPr bwMode="auto">
            <a:xfrm>
              <a:off x="2363" y="2063"/>
              <a:ext cx="29" cy="32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52" name="Rectangle 464"/>
            <p:cNvSpPr>
              <a:spLocks noChangeAspect="1" noChangeArrowheads="1"/>
            </p:cNvSpPr>
            <p:nvPr/>
          </p:nvSpPr>
          <p:spPr bwMode="auto">
            <a:xfrm>
              <a:off x="2359" y="2063"/>
              <a:ext cx="29" cy="32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53" name="Rectangle 465"/>
            <p:cNvSpPr>
              <a:spLocks noChangeAspect="1" noChangeArrowheads="1"/>
            </p:cNvSpPr>
            <p:nvPr/>
          </p:nvSpPr>
          <p:spPr bwMode="auto">
            <a:xfrm>
              <a:off x="2353" y="2052"/>
              <a:ext cx="30" cy="3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54" name="Rectangle 466"/>
            <p:cNvSpPr>
              <a:spLocks noChangeAspect="1" noChangeArrowheads="1"/>
            </p:cNvSpPr>
            <p:nvPr/>
          </p:nvSpPr>
          <p:spPr bwMode="auto">
            <a:xfrm>
              <a:off x="2347" y="2059"/>
              <a:ext cx="29" cy="3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55" name="Rectangle 467"/>
            <p:cNvSpPr>
              <a:spLocks noChangeAspect="1" noChangeArrowheads="1"/>
            </p:cNvSpPr>
            <p:nvPr/>
          </p:nvSpPr>
          <p:spPr bwMode="auto">
            <a:xfrm>
              <a:off x="2339" y="2071"/>
              <a:ext cx="30" cy="3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56" name="Rectangle 468"/>
            <p:cNvSpPr>
              <a:spLocks noChangeAspect="1" noChangeArrowheads="1"/>
            </p:cNvSpPr>
            <p:nvPr/>
          </p:nvSpPr>
          <p:spPr bwMode="auto">
            <a:xfrm>
              <a:off x="2338" y="2073"/>
              <a:ext cx="29" cy="3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57" name="Rectangle 469"/>
            <p:cNvSpPr>
              <a:spLocks noChangeAspect="1" noChangeArrowheads="1"/>
            </p:cNvSpPr>
            <p:nvPr/>
          </p:nvSpPr>
          <p:spPr bwMode="auto">
            <a:xfrm>
              <a:off x="2331" y="2092"/>
              <a:ext cx="29" cy="3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58" name="Rectangle 470"/>
            <p:cNvSpPr>
              <a:spLocks noChangeAspect="1" noChangeArrowheads="1"/>
            </p:cNvSpPr>
            <p:nvPr/>
          </p:nvSpPr>
          <p:spPr bwMode="auto">
            <a:xfrm>
              <a:off x="2324" y="2109"/>
              <a:ext cx="30" cy="3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59" name="Rectangle 471"/>
            <p:cNvSpPr>
              <a:spLocks noChangeAspect="1" noChangeArrowheads="1"/>
            </p:cNvSpPr>
            <p:nvPr/>
          </p:nvSpPr>
          <p:spPr bwMode="auto">
            <a:xfrm>
              <a:off x="2323" y="2148"/>
              <a:ext cx="29" cy="29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60" name="Rectangle 472"/>
            <p:cNvSpPr>
              <a:spLocks noChangeAspect="1" noChangeArrowheads="1"/>
            </p:cNvSpPr>
            <p:nvPr/>
          </p:nvSpPr>
          <p:spPr bwMode="auto">
            <a:xfrm>
              <a:off x="2320" y="2124"/>
              <a:ext cx="29" cy="3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61" name="Rectangle 473"/>
            <p:cNvSpPr>
              <a:spLocks noChangeAspect="1" noChangeArrowheads="1"/>
            </p:cNvSpPr>
            <p:nvPr/>
          </p:nvSpPr>
          <p:spPr bwMode="auto">
            <a:xfrm>
              <a:off x="2311" y="2143"/>
              <a:ext cx="30" cy="3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62" name="Rectangle 474"/>
            <p:cNvSpPr>
              <a:spLocks noChangeAspect="1" noChangeArrowheads="1"/>
            </p:cNvSpPr>
            <p:nvPr/>
          </p:nvSpPr>
          <p:spPr bwMode="auto">
            <a:xfrm>
              <a:off x="2306" y="2154"/>
              <a:ext cx="28" cy="3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63" name="Rectangle 475"/>
            <p:cNvSpPr>
              <a:spLocks noChangeAspect="1" noChangeArrowheads="1"/>
            </p:cNvSpPr>
            <p:nvPr/>
          </p:nvSpPr>
          <p:spPr bwMode="auto">
            <a:xfrm>
              <a:off x="2298" y="2181"/>
              <a:ext cx="29" cy="3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64" name="Rectangle 476"/>
            <p:cNvSpPr>
              <a:spLocks noChangeAspect="1" noChangeArrowheads="1"/>
            </p:cNvSpPr>
            <p:nvPr/>
          </p:nvSpPr>
          <p:spPr bwMode="auto">
            <a:xfrm>
              <a:off x="2288" y="2210"/>
              <a:ext cx="29" cy="3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65" name="Rectangle 477"/>
            <p:cNvSpPr>
              <a:spLocks noChangeAspect="1" noChangeArrowheads="1"/>
            </p:cNvSpPr>
            <p:nvPr/>
          </p:nvSpPr>
          <p:spPr bwMode="auto">
            <a:xfrm>
              <a:off x="2283" y="2241"/>
              <a:ext cx="29" cy="3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66" name="Rectangle 478"/>
            <p:cNvSpPr>
              <a:spLocks noChangeAspect="1" noChangeArrowheads="1"/>
            </p:cNvSpPr>
            <p:nvPr/>
          </p:nvSpPr>
          <p:spPr bwMode="auto">
            <a:xfrm>
              <a:off x="2275" y="2315"/>
              <a:ext cx="31" cy="3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67" name="Rectangle 479"/>
            <p:cNvSpPr>
              <a:spLocks noChangeAspect="1" noChangeArrowheads="1"/>
            </p:cNvSpPr>
            <p:nvPr/>
          </p:nvSpPr>
          <p:spPr bwMode="auto">
            <a:xfrm>
              <a:off x="2280" y="2273"/>
              <a:ext cx="28" cy="32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68" name="Rectangle 480"/>
            <p:cNvSpPr>
              <a:spLocks noChangeAspect="1" noChangeArrowheads="1"/>
            </p:cNvSpPr>
            <p:nvPr/>
          </p:nvSpPr>
          <p:spPr bwMode="auto">
            <a:xfrm>
              <a:off x="2270" y="2299"/>
              <a:ext cx="30" cy="3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69" name="Rectangle 481"/>
            <p:cNvSpPr>
              <a:spLocks noChangeAspect="1" noChangeArrowheads="1"/>
            </p:cNvSpPr>
            <p:nvPr/>
          </p:nvSpPr>
          <p:spPr bwMode="auto">
            <a:xfrm>
              <a:off x="2256" y="2335"/>
              <a:ext cx="30" cy="3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70" name="Rectangle 482"/>
            <p:cNvSpPr>
              <a:spLocks noChangeAspect="1" noChangeArrowheads="1"/>
            </p:cNvSpPr>
            <p:nvPr/>
          </p:nvSpPr>
          <p:spPr bwMode="auto">
            <a:xfrm>
              <a:off x="2247" y="2371"/>
              <a:ext cx="30" cy="3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71" name="Rectangle 483"/>
            <p:cNvSpPr>
              <a:spLocks noChangeAspect="1" noChangeArrowheads="1"/>
            </p:cNvSpPr>
            <p:nvPr/>
          </p:nvSpPr>
          <p:spPr bwMode="auto">
            <a:xfrm>
              <a:off x="2242" y="2414"/>
              <a:ext cx="30" cy="3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72" name="Rectangle 484"/>
            <p:cNvSpPr>
              <a:spLocks noChangeAspect="1" noChangeArrowheads="1"/>
            </p:cNvSpPr>
            <p:nvPr/>
          </p:nvSpPr>
          <p:spPr bwMode="auto">
            <a:xfrm>
              <a:off x="2228" y="2479"/>
              <a:ext cx="29" cy="32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73" name="Rectangle 485"/>
            <p:cNvSpPr>
              <a:spLocks noChangeAspect="1" noChangeArrowheads="1"/>
            </p:cNvSpPr>
            <p:nvPr/>
          </p:nvSpPr>
          <p:spPr bwMode="auto">
            <a:xfrm>
              <a:off x="2207" y="2654"/>
              <a:ext cx="29" cy="3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74" name="Rectangle 486"/>
            <p:cNvSpPr>
              <a:spLocks noChangeAspect="1" noChangeArrowheads="1"/>
            </p:cNvSpPr>
            <p:nvPr/>
          </p:nvSpPr>
          <p:spPr bwMode="auto">
            <a:xfrm>
              <a:off x="2209" y="2632"/>
              <a:ext cx="28" cy="3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75" name="Rectangle 487"/>
            <p:cNvSpPr>
              <a:spLocks noChangeAspect="1" noChangeArrowheads="1"/>
            </p:cNvSpPr>
            <p:nvPr/>
          </p:nvSpPr>
          <p:spPr bwMode="auto">
            <a:xfrm>
              <a:off x="2201" y="2666"/>
              <a:ext cx="29" cy="3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76" name="Rectangle 488"/>
            <p:cNvSpPr>
              <a:spLocks noChangeAspect="1" noChangeArrowheads="1"/>
            </p:cNvSpPr>
            <p:nvPr/>
          </p:nvSpPr>
          <p:spPr bwMode="auto">
            <a:xfrm>
              <a:off x="2187" y="2733"/>
              <a:ext cx="29" cy="3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77" name="Rectangle 489"/>
            <p:cNvSpPr>
              <a:spLocks noChangeAspect="1" noChangeArrowheads="1"/>
            </p:cNvSpPr>
            <p:nvPr/>
          </p:nvSpPr>
          <p:spPr bwMode="auto">
            <a:xfrm>
              <a:off x="2176" y="2827"/>
              <a:ext cx="29" cy="3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78" name="Rectangle 490"/>
            <p:cNvSpPr>
              <a:spLocks noChangeAspect="1" noChangeArrowheads="1"/>
            </p:cNvSpPr>
            <p:nvPr/>
          </p:nvSpPr>
          <p:spPr bwMode="auto">
            <a:xfrm>
              <a:off x="2176" y="2910"/>
              <a:ext cx="29" cy="3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79" name="Rectangle 491"/>
            <p:cNvSpPr>
              <a:spLocks noChangeAspect="1" noChangeArrowheads="1"/>
            </p:cNvSpPr>
            <p:nvPr/>
          </p:nvSpPr>
          <p:spPr bwMode="auto">
            <a:xfrm>
              <a:off x="2165" y="2995"/>
              <a:ext cx="29" cy="3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80" name="Rectangle 492"/>
            <p:cNvSpPr>
              <a:spLocks noChangeAspect="1" noChangeArrowheads="1"/>
            </p:cNvSpPr>
            <p:nvPr/>
          </p:nvSpPr>
          <p:spPr bwMode="auto">
            <a:xfrm>
              <a:off x="2130" y="3164"/>
              <a:ext cx="30" cy="3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81" name="Freeform 493"/>
            <p:cNvSpPr>
              <a:spLocks noChangeAspect="1"/>
            </p:cNvSpPr>
            <p:nvPr/>
          </p:nvSpPr>
          <p:spPr bwMode="auto">
            <a:xfrm>
              <a:off x="2475" y="1939"/>
              <a:ext cx="38" cy="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8"/>
                </a:cxn>
                <a:cxn ang="0">
                  <a:pos x="0" y="38"/>
                </a:cxn>
                <a:cxn ang="0">
                  <a:pos x="18" y="0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37" y="38"/>
                  </a:lnTo>
                  <a:lnTo>
                    <a:pt x="0" y="38"/>
                  </a:lnTo>
                  <a:lnTo>
                    <a:pt x="18" y="0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82" name="Freeform 494"/>
            <p:cNvSpPr>
              <a:spLocks noChangeAspect="1"/>
            </p:cNvSpPr>
            <p:nvPr/>
          </p:nvSpPr>
          <p:spPr bwMode="auto">
            <a:xfrm>
              <a:off x="2477" y="1931"/>
              <a:ext cx="38" cy="4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40"/>
                </a:cxn>
                <a:cxn ang="0">
                  <a:pos x="0" y="40"/>
                </a:cxn>
                <a:cxn ang="0">
                  <a:pos x="18" y="0"/>
                </a:cxn>
              </a:cxnLst>
              <a:rect l="0" t="0" r="r" b="b"/>
              <a:pathLst>
                <a:path w="38" h="41">
                  <a:moveTo>
                    <a:pt x="18" y="0"/>
                  </a:moveTo>
                  <a:lnTo>
                    <a:pt x="37" y="40"/>
                  </a:lnTo>
                  <a:lnTo>
                    <a:pt x="0" y="40"/>
                  </a:lnTo>
                  <a:lnTo>
                    <a:pt x="18" y="0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83" name="Freeform 495"/>
            <p:cNvSpPr>
              <a:spLocks noChangeAspect="1"/>
            </p:cNvSpPr>
            <p:nvPr/>
          </p:nvSpPr>
          <p:spPr bwMode="auto">
            <a:xfrm>
              <a:off x="2480" y="1949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84" name="Freeform 496"/>
            <p:cNvSpPr>
              <a:spLocks noChangeAspect="1"/>
            </p:cNvSpPr>
            <p:nvPr/>
          </p:nvSpPr>
          <p:spPr bwMode="auto">
            <a:xfrm>
              <a:off x="2481" y="1941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85" name="Freeform 497"/>
            <p:cNvSpPr>
              <a:spLocks noChangeAspect="1"/>
            </p:cNvSpPr>
            <p:nvPr/>
          </p:nvSpPr>
          <p:spPr bwMode="auto">
            <a:xfrm>
              <a:off x="2484" y="1949"/>
              <a:ext cx="39" cy="4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39"/>
                </a:cxn>
                <a:cxn ang="0">
                  <a:pos x="0" y="39"/>
                </a:cxn>
                <a:cxn ang="0">
                  <a:pos x="19" y="0"/>
                </a:cxn>
              </a:cxnLst>
              <a:rect l="0" t="0" r="r" b="b"/>
              <a:pathLst>
                <a:path w="39" h="40">
                  <a:moveTo>
                    <a:pt x="19" y="0"/>
                  </a:moveTo>
                  <a:lnTo>
                    <a:pt x="38" y="39"/>
                  </a:lnTo>
                  <a:lnTo>
                    <a:pt x="0" y="39"/>
                  </a:lnTo>
                  <a:lnTo>
                    <a:pt x="19" y="0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86" name="Freeform 498"/>
            <p:cNvSpPr>
              <a:spLocks noChangeAspect="1"/>
            </p:cNvSpPr>
            <p:nvPr/>
          </p:nvSpPr>
          <p:spPr bwMode="auto">
            <a:xfrm>
              <a:off x="2496" y="1950"/>
              <a:ext cx="39" cy="4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40"/>
                </a:cxn>
                <a:cxn ang="0">
                  <a:pos x="0" y="40"/>
                </a:cxn>
                <a:cxn ang="0">
                  <a:pos x="19" y="0"/>
                </a:cxn>
              </a:cxnLst>
              <a:rect l="0" t="0" r="r" b="b"/>
              <a:pathLst>
                <a:path w="39" h="41">
                  <a:moveTo>
                    <a:pt x="19" y="0"/>
                  </a:moveTo>
                  <a:lnTo>
                    <a:pt x="38" y="40"/>
                  </a:lnTo>
                  <a:lnTo>
                    <a:pt x="0" y="40"/>
                  </a:lnTo>
                  <a:lnTo>
                    <a:pt x="19" y="0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87" name="Freeform 499"/>
            <p:cNvSpPr>
              <a:spLocks noChangeAspect="1"/>
            </p:cNvSpPr>
            <p:nvPr/>
          </p:nvSpPr>
          <p:spPr bwMode="auto">
            <a:xfrm>
              <a:off x="2516" y="1963"/>
              <a:ext cx="37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7" h="40">
                  <a:moveTo>
                    <a:pt x="18" y="0"/>
                  </a:moveTo>
                  <a:lnTo>
                    <a:pt x="36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88" name="Freeform 500"/>
            <p:cNvSpPr>
              <a:spLocks noChangeAspect="1"/>
            </p:cNvSpPr>
            <p:nvPr/>
          </p:nvSpPr>
          <p:spPr bwMode="auto">
            <a:xfrm>
              <a:off x="2509" y="1970"/>
              <a:ext cx="38" cy="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8"/>
                </a:cxn>
                <a:cxn ang="0">
                  <a:pos x="0" y="38"/>
                </a:cxn>
                <a:cxn ang="0">
                  <a:pos x="18" y="0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37" y="38"/>
                  </a:lnTo>
                  <a:lnTo>
                    <a:pt x="0" y="38"/>
                  </a:lnTo>
                  <a:lnTo>
                    <a:pt x="18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89" name="Freeform 501"/>
            <p:cNvSpPr>
              <a:spLocks noChangeAspect="1"/>
            </p:cNvSpPr>
            <p:nvPr/>
          </p:nvSpPr>
          <p:spPr bwMode="auto">
            <a:xfrm>
              <a:off x="2508" y="1980"/>
              <a:ext cx="38" cy="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8"/>
                </a:cxn>
                <a:cxn ang="0">
                  <a:pos x="0" y="38"/>
                </a:cxn>
                <a:cxn ang="0">
                  <a:pos x="18" y="0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37" y="38"/>
                  </a:lnTo>
                  <a:lnTo>
                    <a:pt x="0" y="38"/>
                  </a:lnTo>
                  <a:lnTo>
                    <a:pt x="18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90" name="Freeform 502"/>
            <p:cNvSpPr>
              <a:spLocks noChangeAspect="1"/>
            </p:cNvSpPr>
            <p:nvPr/>
          </p:nvSpPr>
          <p:spPr bwMode="auto">
            <a:xfrm>
              <a:off x="2512" y="1983"/>
              <a:ext cx="38" cy="4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40"/>
                </a:cxn>
                <a:cxn ang="0">
                  <a:pos x="0" y="40"/>
                </a:cxn>
                <a:cxn ang="0">
                  <a:pos x="18" y="0"/>
                </a:cxn>
              </a:cxnLst>
              <a:rect l="0" t="0" r="r" b="b"/>
              <a:pathLst>
                <a:path w="38" h="41">
                  <a:moveTo>
                    <a:pt x="18" y="0"/>
                  </a:moveTo>
                  <a:lnTo>
                    <a:pt x="37" y="40"/>
                  </a:lnTo>
                  <a:lnTo>
                    <a:pt x="0" y="40"/>
                  </a:lnTo>
                  <a:lnTo>
                    <a:pt x="18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91" name="Freeform 503"/>
            <p:cNvSpPr>
              <a:spLocks noChangeAspect="1"/>
            </p:cNvSpPr>
            <p:nvPr/>
          </p:nvSpPr>
          <p:spPr bwMode="auto">
            <a:xfrm>
              <a:off x="2517" y="1990"/>
              <a:ext cx="38" cy="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8"/>
                </a:cxn>
                <a:cxn ang="0">
                  <a:pos x="0" y="38"/>
                </a:cxn>
                <a:cxn ang="0">
                  <a:pos x="18" y="0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37" y="38"/>
                  </a:lnTo>
                  <a:lnTo>
                    <a:pt x="0" y="38"/>
                  </a:lnTo>
                  <a:lnTo>
                    <a:pt x="18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92" name="Freeform 504"/>
            <p:cNvSpPr>
              <a:spLocks noChangeAspect="1"/>
            </p:cNvSpPr>
            <p:nvPr/>
          </p:nvSpPr>
          <p:spPr bwMode="auto">
            <a:xfrm>
              <a:off x="2532" y="1990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93" name="Freeform 505"/>
            <p:cNvSpPr>
              <a:spLocks noChangeAspect="1"/>
            </p:cNvSpPr>
            <p:nvPr/>
          </p:nvSpPr>
          <p:spPr bwMode="auto">
            <a:xfrm>
              <a:off x="2545" y="2000"/>
              <a:ext cx="39" cy="3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38"/>
                </a:cxn>
                <a:cxn ang="0">
                  <a:pos x="0" y="38"/>
                </a:cxn>
                <a:cxn ang="0">
                  <a:pos x="19" y="0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lnTo>
                    <a:pt x="38" y="38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94" name="Freeform 506"/>
            <p:cNvSpPr>
              <a:spLocks noChangeAspect="1"/>
            </p:cNvSpPr>
            <p:nvPr/>
          </p:nvSpPr>
          <p:spPr bwMode="auto">
            <a:xfrm>
              <a:off x="2587" y="2018"/>
              <a:ext cx="37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7" h="40">
                  <a:moveTo>
                    <a:pt x="18" y="0"/>
                  </a:moveTo>
                  <a:lnTo>
                    <a:pt x="36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95" name="Freeform 507"/>
            <p:cNvSpPr>
              <a:spLocks noChangeAspect="1"/>
            </p:cNvSpPr>
            <p:nvPr/>
          </p:nvSpPr>
          <p:spPr bwMode="auto">
            <a:xfrm>
              <a:off x="2589" y="2011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96" name="Freeform 508"/>
            <p:cNvSpPr>
              <a:spLocks noChangeAspect="1"/>
            </p:cNvSpPr>
            <p:nvPr/>
          </p:nvSpPr>
          <p:spPr bwMode="auto">
            <a:xfrm>
              <a:off x="2596" y="2013"/>
              <a:ext cx="37" cy="4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40"/>
                </a:cxn>
                <a:cxn ang="0">
                  <a:pos x="0" y="40"/>
                </a:cxn>
                <a:cxn ang="0">
                  <a:pos x="18" y="0"/>
                </a:cxn>
              </a:cxnLst>
              <a:rect l="0" t="0" r="r" b="b"/>
              <a:pathLst>
                <a:path w="37" h="41">
                  <a:moveTo>
                    <a:pt x="18" y="0"/>
                  </a:moveTo>
                  <a:lnTo>
                    <a:pt x="36" y="40"/>
                  </a:lnTo>
                  <a:lnTo>
                    <a:pt x="0" y="40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97" name="Freeform 509"/>
            <p:cNvSpPr>
              <a:spLocks noChangeAspect="1"/>
            </p:cNvSpPr>
            <p:nvPr/>
          </p:nvSpPr>
          <p:spPr bwMode="auto">
            <a:xfrm>
              <a:off x="2607" y="2023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98" name="Freeform 510"/>
            <p:cNvSpPr>
              <a:spLocks noChangeAspect="1"/>
            </p:cNvSpPr>
            <p:nvPr/>
          </p:nvSpPr>
          <p:spPr bwMode="auto">
            <a:xfrm>
              <a:off x="2629" y="2039"/>
              <a:ext cx="37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7" h="40">
                  <a:moveTo>
                    <a:pt x="18" y="0"/>
                  </a:moveTo>
                  <a:lnTo>
                    <a:pt x="36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99" name="Freeform 511"/>
            <p:cNvSpPr>
              <a:spLocks noChangeAspect="1"/>
            </p:cNvSpPr>
            <p:nvPr/>
          </p:nvSpPr>
          <p:spPr bwMode="auto">
            <a:xfrm>
              <a:off x="2657" y="2049"/>
              <a:ext cx="39" cy="4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40"/>
                </a:cxn>
                <a:cxn ang="0">
                  <a:pos x="0" y="40"/>
                </a:cxn>
                <a:cxn ang="0">
                  <a:pos x="19" y="0"/>
                </a:cxn>
              </a:cxnLst>
              <a:rect l="0" t="0" r="r" b="b"/>
              <a:pathLst>
                <a:path w="39" h="41">
                  <a:moveTo>
                    <a:pt x="19" y="0"/>
                  </a:moveTo>
                  <a:lnTo>
                    <a:pt x="38" y="40"/>
                  </a:lnTo>
                  <a:lnTo>
                    <a:pt x="0" y="40"/>
                  </a:lnTo>
                  <a:lnTo>
                    <a:pt x="19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0" name="Freeform 512"/>
            <p:cNvSpPr>
              <a:spLocks noChangeAspect="1"/>
            </p:cNvSpPr>
            <p:nvPr/>
          </p:nvSpPr>
          <p:spPr bwMode="auto">
            <a:xfrm>
              <a:off x="2738" y="2088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" name="Freeform 513"/>
            <p:cNvSpPr>
              <a:spLocks noChangeAspect="1"/>
            </p:cNvSpPr>
            <p:nvPr/>
          </p:nvSpPr>
          <p:spPr bwMode="auto">
            <a:xfrm>
              <a:off x="2761" y="2090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2" name="Freeform 514"/>
            <p:cNvSpPr>
              <a:spLocks noChangeAspect="1"/>
            </p:cNvSpPr>
            <p:nvPr/>
          </p:nvSpPr>
          <p:spPr bwMode="auto">
            <a:xfrm>
              <a:off x="2736" y="2073"/>
              <a:ext cx="37" cy="4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40"/>
                </a:cxn>
                <a:cxn ang="0">
                  <a:pos x="0" y="40"/>
                </a:cxn>
                <a:cxn ang="0">
                  <a:pos x="18" y="0"/>
                </a:cxn>
              </a:cxnLst>
              <a:rect l="0" t="0" r="r" b="b"/>
              <a:pathLst>
                <a:path w="37" h="41">
                  <a:moveTo>
                    <a:pt x="18" y="0"/>
                  </a:moveTo>
                  <a:lnTo>
                    <a:pt x="36" y="40"/>
                  </a:lnTo>
                  <a:lnTo>
                    <a:pt x="0" y="40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3" name="Freeform 515"/>
            <p:cNvSpPr>
              <a:spLocks noChangeAspect="1"/>
            </p:cNvSpPr>
            <p:nvPr/>
          </p:nvSpPr>
          <p:spPr bwMode="auto">
            <a:xfrm>
              <a:off x="2746" y="2084"/>
              <a:ext cx="37" cy="4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6" y="40"/>
                </a:cxn>
                <a:cxn ang="0">
                  <a:pos x="0" y="40"/>
                </a:cxn>
                <a:cxn ang="0">
                  <a:pos x="17" y="0"/>
                </a:cxn>
              </a:cxnLst>
              <a:rect l="0" t="0" r="r" b="b"/>
              <a:pathLst>
                <a:path w="37" h="41">
                  <a:moveTo>
                    <a:pt x="17" y="0"/>
                  </a:moveTo>
                  <a:lnTo>
                    <a:pt x="36" y="40"/>
                  </a:lnTo>
                  <a:lnTo>
                    <a:pt x="0" y="40"/>
                  </a:lnTo>
                  <a:lnTo>
                    <a:pt x="17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4" name="Freeform 516"/>
            <p:cNvSpPr>
              <a:spLocks noChangeAspect="1"/>
            </p:cNvSpPr>
            <p:nvPr/>
          </p:nvSpPr>
          <p:spPr bwMode="auto">
            <a:xfrm>
              <a:off x="2770" y="2102"/>
              <a:ext cx="38" cy="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8"/>
                </a:cxn>
                <a:cxn ang="0">
                  <a:pos x="0" y="38"/>
                </a:cxn>
                <a:cxn ang="0">
                  <a:pos x="18" y="0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37" y="38"/>
                  </a:lnTo>
                  <a:lnTo>
                    <a:pt x="0" y="38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5" name="Freeform 517"/>
            <p:cNvSpPr>
              <a:spLocks noChangeAspect="1"/>
            </p:cNvSpPr>
            <p:nvPr/>
          </p:nvSpPr>
          <p:spPr bwMode="auto">
            <a:xfrm>
              <a:off x="2806" y="2132"/>
              <a:ext cx="37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7" h="40">
                  <a:moveTo>
                    <a:pt x="18" y="0"/>
                  </a:moveTo>
                  <a:lnTo>
                    <a:pt x="36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6" name="Freeform 518"/>
            <p:cNvSpPr>
              <a:spLocks noChangeAspect="1"/>
            </p:cNvSpPr>
            <p:nvPr/>
          </p:nvSpPr>
          <p:spPr bwMode="auto">
            <a:xfrm>
              <a:off x="2873" y="2148"/>
              <a:ext cx="39" cy="3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38"/>
                </a:cxn>
                <a:cxn ang="0">
                  <a:pos x="0" y="38"/>
                </a:cxn>
                <a:cxn ang="0">
                  <a:pos x="19" y="0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lnTo>
                    <a:pt x="38" y="38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7" name="Freeform 519"/>
            <p:cNvSpPr>
              <a:spLocks noChangeAspect="1"/>
            </p:cNvSpPr>
            <p:nvPr/>
          </p:nvSpPr>
          <p:spPr bwMode="auto">
            <a:xfrm>
              <a:off x="3009" y="2207"/>
              <a:ext cx="40" cy="4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9" y="39"/>
                </a:cxn>
                <a:cxn ang="0">
                  <a:pos x="0" y="39"/>
                </a:cxn>
                <a:cxn ang="0">
                  <a:pos x="19" y="0"/>
                </a:cxn>
              </a:cxnLst>
              <a:rect l="0" t="0" r="r" b="b"/>
              <a:pathLst>
                <a:path w="40" h="40">
                  <a:moveTo>
                    <a:pt x="19" y="0"/>
                  </a:moveTo>
                  <a:lnTo>
                    <a:pt x="39" y="39"/>
                  </a:lnTo>
                  <a:lnTo>
                    <a:pt x="0" y="39"/>
                  </a:lnTo>
                  <a:lnTo>
                    <a:pt x="19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8" name="Freeform 520"/>
            <p:cNvSpPr>
              <a:spLocks noChangeAspect="1"/>
            </p:cNvSpPr>
            <p:nvPr/>
          </p:nvSpPr>
          <p:spPr bwMode="auto">
            <a:xfrm>
              <a:off x="3002" y="2184"/>
              <a:ext cx="38" cy="4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40"/>
                </a:cxn>
                <a:cxn ang="0">
                  <a:pos x="0" y="40"/>
                </a:cxn>
                <a:cxn ang="0">
                  <a:pos x="18" y="0"/>
                </a:cxn>
              </a:cxnLst>
              <a:rect l="0" t="0" r="r" b="b"/>
              <a:pathLst>
                <a:path w="38" h="41">
                  <a:moveTo>
                    <a:pt x="18" y="0"/>
                  </a:moveTo>
                  <a:lnTo>
                    <a:pt x="37" y="40"/>
                  </a:lnTo>
                  <a:lnTo>
                    <a:pt x="0" y="40"/>
                  </a:lnTo>
                  <a:lnTo>
                    <a:pt x="1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9" name="Freeform 521"/>
            <p:cNvSpPr>
              <a:spLocks noChangeAspect="1"/>
            </p:cNvSpPr>
            <p:nvPr/>
          </p:nvSpPr>
          <p:spPr bwMode="auto">
            <a:xfrm>
              <a:off x="3035" y="2200"/>
              <a:ext cx="40" cy="3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9" y="38"/>
                </a:cxn>
                <a:cxn ang="0">
                  <a:pos x="0" y="38"/>
                </a:cxn>
                <a:cxn ang="0">
                  <a:pos x="19" y="0"/>
                </a:cxn>
              </a:cxnLst>
              <a:rect l="0" t="0" r="r" b="b"/>
              <a:pathLst>
                <a:path w="40" h="39">
                  <a:moveTo>
                    <a:pt x="19" y="0"/>
                  </a:moveTo>
                  <a:lnTo>
                    <a:pt x="39" y="38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0" name="Freeform 522"/>
            <p:cNvSpPr>
              <a:spLocks noChangeAspect="1"/>
            </p:cNvSpPr>
            <p:nvPr/>
          </p:nvSpPr>
          <p:spPr bwMode="auto">
            <a:xfrm>
              <a:off x="3075" y="2236"/>
              <a:ext cx="38" cy="4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40"/>
                </a:cxn>
                <a:cxn ang="0">
                  <a:pos x="0" y="40"/>
                </a:cxn>
                <a:cxn ang="0">
                  <a:pos x="18" y="0"/>
                </a:cxn>
              </a:cxnLst>
              <a:rect l="0" t="0" r="r" b="b"/>
              <a:pathLst>
                <a:path w="38" h="41">
                  <a:moveTo>
                    <a:pt x="18" y="0"/>
                  </a:moveTo>
                  <a:lnTo>
                    <a:pt x="37" y="40"/>
                  </a:lnTo>
                  <a:lnTo>
                    <a:pt x="0" y="40"/>
                  </a:lnTo>
                  <a:lnTo>
                    <a:pt x="1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1" name="Freeform 523"/>
            <p:cNvSpPr>
              <a:spLocks noChangeAspect="1"/>
            </p:cNvSpPr>
            <p:nvPr/>
          </p:nvSpPr>
          <p:spPr bwMode="auto">
            <a:xfrm>
              <a:off x="3140" y="2259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2" name="Freeform 524"/>
            <p:cNvSpPr>
              <a:spLocks noChangeAspect="1"/>
            </p:cNvSpPr>
            <p:nvPr/>
          </p:nvSpPr>
          <p:spPr bwMode="auto">
            <a:xfrm>
              <a:off x="3238" y="2310"/>
              <a:ext cx="39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8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9" h="40">
                  <a:moveTo>
                    <a:pt x="18" y="0"/>
                  </a:moveTo>
                  <a:lnTo>
                    <a:pt x="38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3" name="Freeform 525"/>
            <p:cNvSpPr>
              <a:spLocks noChangeAspect="1"/>
            </p:cNvSpPr>
            <p:nvPr/>
          </p:nvSpPr>
          <p:spPr bwMode="auto">
            <a:xfrm>
              <a:off x="3341" y="2420"/>
              <a:ext cx="38" cy="4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40"/>
                </a:cxn>
                <a:cxn ang="0">
                  <a:pos x="0" y="40"/>
                </a:cxn>
                <a:cxn ang="0">
                  <a:pos x="18" y="0"/>
                </a:cxn>
              </a:cxnLst>
              <a:rect l="0" t="0" r="r" b="b"/>
              <a:pathLst>
                <a:path w="38" h="41">
                  <a:moveTo>
                    <a:pt x="18" y="0"/>
                  </a:moveTo>
                  <a:lnTo>
                    <a:pt x="37" y="40"/>
                  </a:lnTo>
                  <a:lnTo>
                    <a:pt x="0" y="40"/>
                  </a:lnTo>
                  <a:lnTo>
                    <a:pt x="1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4" name="Freeform 526"/>
            <p:cNvSpPr>
              <a:spLocks noChangeAspect="1"/>
            </p:cNvSpPr>
            <p:nvPr/>
          </p:nvSpPr>
          <p:spPr bwMode="auto">
            <a:xfrm>
              <a:off x="2361" y="1820"/>
              <a:ext cx="39" cy="4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40"/>
                </a:cxn>
                <a:cxn ang="0">
                  <a:pos x="0" y="40"/>
                </a:cxn>
                <a:cxn ang="0">
                  <a:pos x="19" y="0"/>
                </a:cxn>
              </a:cxnLst>
              <a:rect l="0" t="0" r="r" b="b"/>
              <a:pathLst>
                <a:path w="39" h="41">
                  <a:moveTo>
                    <a:pt x="19" y="0"/>
                  </a:moveTo>
                  <a:lnTo>
                    <a:pt x="38" y="40"/>
                  </a:lnTo>
                  <a:lnTo>
                    <a:pt x="0" y="40"/>
                  </a:lnTo>
                  <a:lnTo>
                    <a:pt x="19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5" name="Freeform 527"/>
            <p:cNvSpPr>
              <a:spLocks noChangeAspect="1"/>
            </p:cNvSpPr>
            <p:nvPr/>
          </p:nvSpPr>
          <p:spPr bwMode="auto">
            <a:xfrm>
              <a:off x="2358" y="1811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6" name="Freeform 528"/>
            <p:cNvSpPr>
              <a:spLocks noChangeAspect="1"/>
            </p:cNvSpPr>
            <p:nvPr/>
          </p:nvSpPr>
          <p:spPr bwMode="auto">
            <a:xfrm>
              <a:off x="2354" y="1801"/>
              <a:ext cx="38" cy="4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40"/>
                </a:cxn>
                <a:cxn ang="0">
                  <a:pos x="0" y="40"/>
                </a:cxn>
                <a:cxn ang="0">
                  <a:pos x="18" y="0"/>
                </a:cxn>
              </a:cxnLst>
              <a:rect l="0" t="0" r="r" b="b"/>
              <a:pathLst>
                <a:path w="38" h="41">
                  <a:moveTo>
                    <a:pt x="18" y="0"/>
                  </a:moveTo>
                  <a:lnTo>
                    <a:pt x="37" y="40"/>
                  </a:lnTo>
                  <a:lnTo>
                    <a:pt x="0" y="40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7" name="Freeform 529"/>
            <p:cNvSpPr>
              <a:spLocks noChangeAspect="1"/>
            </p:cNvSpPr>
            <p:nvPr/>
          </p:nvSpPr>
          <p:spPr bwMode="auto">
            <a:xfrm>
              <a:off x="2349" y="1799"/>
              <a:ext cx="39" cy="4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40"/>
                </a:cxn>
                <a:cxn ang="0">
                  <a:pos x="0" y="40"/>
                </a:cxn>
                <a:cxn ang="0">
                  <a:pos x="19" y="0"/>
                </a:cxn>
              </a:cxnLst>
              <a:rect l="0" t="0" r="r" b="b"/>
              <a:pathLst>
                <a:path w="39" h="41">
                  <a:moveTo>
                    <a:pt x="19" y="0"/>
                  </a:moveTo>
                  <a:lnTo>
                    <a:pt x="38" y="40"/>
                  </a:lnTo>
                  <a:lnTo>
                    <a:pt x="0" y="40"/>
                  </a:lnTo>
                  <a:lnTo>
                    <a:pt x="19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8" name="Freeform 530"/>
            <p:cNvSpPr>
              <a:spLocks noChangeAspect="1"/>
            </p:cNvSpPr>
            <p:nvPr/>
          </p:nvSpPr>
          <p:spPr bwMode="auto">
            <a:xfrm>
              <a:off x="2342" y="1805"/>
              <a:ext cx="37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7" h="40">
                  <a:moveTo>
                    <a:pt x="18" y="0"/>
                  </a:moveTo>
                  <a:lnTo>
                    <a:pt x="36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9" name="Freeform 531"/>
            <p:cNvSpPr>
              <a:spLocks noChangeAspect="1"/>
            </p:cNvSpPr>
            <p:nvPr/>
          </p:nvSpPr>
          <p:spPr bwMode="auto">
            <a:xfrm>
              <a:off x="2334" y="1796"/>
              <a:ext cx="38" cy="4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40"/>
                </a:cxn>
                <a:cxn ang="0">
                  <a:pos x="0" y="40"/>
                </a:cxn>
                <a:cxn ang="0">
                  <a:pos x="18" y="0"/>
                </a:cxn>
              </a:cxnLst>
              <a:rect l="0" t="0" r="r" b="b"/>
              <a:pathLst>
                <a:path w="38" h="41">
                  <a:moveTo>
                    <a:pt x="18" y="0"/>
                  </a:moveTo>
                  <a:lnTo>
                    <a:pt x="37" y="40"/>
                  </a:lnTo>
                  <a:lnTo>
                    <a:pt x="0" y="40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20" name="Freeform 532"/>
            <p:cNvSpPr>
              <a:spLocks noChangeAspect="1"/>
            </p:cNvSpPr>
            <p:nvPr/>
          </p:nvSpPr>
          <p:spPr bwMode="auto">
            <a:xfrm>
              <a:off x="2324" y="1785"/>
              <a:ext cx="38" cy="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8"/>
                </a:cxn>
                <a:cxn ang="0">
                  <a:pos x="0" y="38"/>
                </a:cxn>
                <a:cxn ang="0">
                  <a:pos x="18" y="0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37" y="38"/>
                  </a:lnTo>
                  <a:lnTo>
                    <a:pt x="0" y="38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21" name="Freeform 533"/>
            <p:cNvSpPr>
              <a:spLocks noChangeAspect="1"/>
            </p:cNvSpPr>
            <p:nvPr/>
          </p:nvSpPr>
          <p:spPr bwMode="auto">
            <a:xfrm>
              <a:off x="2321" y="1751"/>
              <a:ext cx="39" cy="4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39"/>
                </a:cxn>
                <a:cxn ang="0">
                  <a:pos x="0" y="39"/>
                </a:cxn>
                <a:cxn ang="0">
                  <a:pos x="19" y="0"/>
                </a:cxn>
              </a:cxnLst>
              <a:rect l="0" t="0" r="r" b="b"/>
              <a:pathLst>
                <a:path w="39" h="40">
                  <a:moveTo>
                    <a:pt x="19" y="0"/>
                  </a:moveTo>
                  <a:lnTo>
                    <a:pt x="38" y="39"/>
                  </a:lnTo>
                  <a:lnTo>
                    <a:pt x="0" y="39"/>
                  </a:lnTo>
                  <a:lnTo>
                    <a:pt x="19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22" name="Freeform 534"/>
            <p:cNvSpPr>
              <a:spLocks noChangeAspect="1"/>
            </p:cNvSpPr>
            <p:nvPr/>
          </p:nvSpPr>
          <p:spPr bwMode="auto">
            <a:xfrm>
              <a:off x="2312" y="1753"/>
              <a:ext cx="38" cy="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8"/>
                </a:cxn>
                <a:cxn ang="0">
                  <a:pos x="0" y="38"/>
                </a:cxn>
                <a:cxn ang="0">
                  <a:pos x="18" y="0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37" y="38"/>
                  </a:lnTo>
                  <a:lnTo>
                    <a:pt x="0" y="38"/>
                  </a:lnTo>
                  <a:lnTo>
                    <a:pt x="1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23" name="Freeform 535"/>
            <p:cNvSpPr>
              <a:spLocks noChangeAspect="1"/>
            </p:cNvSpPr>
            <p:nvPr/>
          </p:nvSpPr>
          <p:spPr bwMode="auto">
            <a:xfrm>
              <a:off x="2307" y="1746"/>
              <a:ext cx="39" cy="4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40"/>
                </a:cxn>
                <a:cxn ang="0">
                  <a:pos x="0" y="40"/>
                </a:cxn>
                <a:cxn ang="0">
                  <a:pos x="19" y="0"/>
                </a:cxn>
              </a:cxnLst>
              <a:rect l="0" t="0" r="r" b="b"/>
              <a:pathLst>
                <a:path w="39" h="41">
                  <a:moveTo>
                    <a:pt x="19" y="0"/>
                  </a:moveTo>
                  <a:lnTo>
                    <a:pt x="38" y="40"/>
                  </a:lnTo>
                  <a:lnTo>
                    <a:pt x="0" y="40"/>
                  </a:lnTo>
                  <a:lnTo>
                    <a:pt x="19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24" name="Freeform 536"/>
            <p:cNvSpPr>
              <a:spLocks noChangeAspect="1"/>
            </p:cNvSpPr>
            <p:nvPr/>
          </p:nvSpPr>
          <p:spPr bwMode="auto">
            <a:xfrm>
              <a:off x="2301" y="1739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25" name="Freeform 537"/>
            <p:cNvSpPr>
              <a:spLocks noChangeAspect="1"/>
            </p:cNvSpPr>
            <p:nvPr/>
          </p:nvSpPr>
          <p:spPr bwMode="auto">
            <a:xfrm>
              <a:off x="2294" y="1739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26" name="Freeform 538"/>
            <p:cNvSpPr>
              <a:spLocks noChangeAspect="1"/>
            </p:cNvSpPr>
            <p:nvPr/>
          </p:nvSpPr>
          <p:spPr bwMode="auto">
            <a:xfrm>
              <a:off x="2273" y="1730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27" name="Freeform 539"/>
            <p:cNvSpPr>
              <a:spLocks noChangeAspect="1"/>
            </p:cNvSpPr>
            <p:nvPr/>
          </p:nvSpPr>
          <p:spPr bwMode="auto">
            <a:xfrm>
              <a:off x="2250" y="1720"/>
              <a:ext cx="39" cy="4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39"/>
                </a:cxn>
                <a:cxn ang="0">
                  <a:pos x="0" y="39"/>
                </a:cxn>
                <a:cxn ang="0">
                  <a:pos x="19" y="0"/>
                </a:cxn>
              </a:cxnLst>
              <a:rect l="0" t="0" r="r" b="b"/>
              <a:pathLst>
                <a:path w="39" h="40">
                  <a:moveTo>
                    <a:pt x="19" y="0"/>
                  </a:moveTo>
                  <a:lnTo>
                    <a:pt x="38" y="39"/>
                  </a:lnTo>
                  <a:lnTo>
                    <a:pt x="0" y="39"/>
                  </a:lnTo>
                  <a:lnTo>
                    <a:pt x="19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28" name="Freeform 540"/>
            <p:cNvSpPr>
              <a:spLocks noChangeAspect="1"/>
            </p:cNvSpPr>
            <p:nvPr/>
          </p:nvSpPr>
          <p:spPr bwMode="auto">
            <a:xfrm>
              <a:off x="2478" y="1729"/>
              <a:ext cx="37" cy="4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6" y="19"/>
                </a:cxn>
                <a:cxn ang="0">
                  <a:pos x="17" y="39"/>
                </a:cxn>
                <a:cxn ang="0">
                  <a:pos x="0" y="19"/>
                </a:cxn>
                <a:cxn ang="0">
                  <a:pos x="17" y="0"/>
                </a:cxn>
              </a:cxnLst>
              <a:rect l="0" t="0" r="r" b="b"/>
              <a:pathLst>
                <a:path w="37" h="40">
                  <a:moveTo>
                    <a:pt x="17" y="0"/>
                  </a:moveTo>
                  <a:lnTo>
                    <a:pt x="36" y="19"/>
                  </a:lnTo>
                  <a:lnTo>
                    <a:pt x="17" y="39"/>
                  </a:lnTo>
                  <a:lnTo>
                    <a:pt x="0" y="19"/>
                  </a:lnTo>
                  <a:lnTo>
                    <a:pt x="17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29" name="Freeform 541"/>
            <p:cNvSpPr>
              <a:spLocks noChangeAspect="1"/>
            </p:cNvSpPr>
            <p:nvPr/>
          </p:nvSpPr>
          <p:spPr bwMode="auto">
            <a:xfrm>
              <a:off x="2479" y="1715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9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19"/>
                  </a:lnTo>
                  <a:lnTo>
                    <a:pt x="18" y="39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30" name="Freeform 542"/>
            <p:cNvSpPr>
              <a:spLocks noChangeAspect="1"/>
            </p:cNvSpPr>
            <p:nvPr/>
          </p:nvSpPr>
          <p:spPr bwMode="auto">
            <a:xfrm>
              <a:off x="2481" y="1711"/>
              <a:ext cx="38" cy="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8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31" name="Freeform 543"/>
            <p:cNvSpPr>
              <a:spLocks noChangeAspect="1"/>
            </p:cNvSpPr>
            <p:nvPr/>
          </p:nvSpPr>
          <p:spPr bwMode="auto">
            <a:xfrm>
              <a:off x="2477" y="1717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9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19"/>
                  </a:lnTo>
                  <a:lnTo>
                    <a:pt x="18" y="39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32" name="Freeform 544"/>
            <p:cNvSpPr>
              <a:spLocks noChangeAspect="1"/>
            </p:cNvSpPr>
            <p:nvPr/>
          </p:nvSpPr>
          <p:spPr bwMode="auto">
            <a:xfrm>
              <a:off x="2482" y="1702"/>
              <a:ext cx="39" cy="3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19"/>
                </a:cxn>
                <a:cxn ang="0">
                  <a:pos x="19" y="38"/>
                </a:cxn>
                <a:cxn ang="0">
                  <a:pos x="0" y="19"/>
                </a:cxn>
                <a:cxn ang="0">
                  <a:pos x="19" y="0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33" name="Freeform 545"/>
            <p:cNvSpPr>
              <a:spLocks noChangeAspect="1"/>
            </p:cNvSpPr>
            <p:nvPr/>
          </p:nvSpPr>
          <p:spPr bwMode="auto">
            <a:xfrm>
              <a:off x="2480" y="1706"/>
              <a:ext cx="38" cy="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8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34" name="Freeform 546"/>
            <p:cNvSpPr>
              <a:spLocks noChangeAspect="1"/>
            </p:cNvSpPr>
            <p:nvPr/>
          </p:nvSpPr>
          <p:spPr bwMode="auto">
            <a:xfrm>
              <a:off x="2485" y="1695"/>
              <a:ext cx="39" cy="3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19"/>
                </a:cxn>
                <a:cxn ang="0">
                  <a:pos x="19" y="38"/>
                </a:cxn>
                <a:cxn ang="0">
                  <a:pos x="0" y="19"/>
                </a:cxn>
                <a:cxn ang="0">
                  <a:pos x="19" y="0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35" name="Rectangle 547"/>
            <p:cNvSpPr>
              <a:spLocks noChangeAspect="1" noChangeArrowheads="1"/>
            </p:cNvSpPr>
            <p:nvPr/>
          </p:nvSpPr>
          <p:spPr bwMode="auto">
            <a:xfrm>
              <a:off x="2562" y="1833"/>
              <a:ext cx="30" cy="3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36" name="Rectangle 548"/>
            <p:cNvSpPr>
              <a:spLocks noChangeAspect="1" noChangeArrowheads="1"/>
            </p:cNvSpPr>
            <p:nvPr/>
          </p:nvSpPr>
          <p:spPr bwMode="auto">
            <a:xfrm>
              <a:off x="2566" y="1829"/>
              <a:ext cx="30" cy="32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37" name="Rectangle 549"/>
            <p:cNvSpPr>
              <a:spLocks noChangeAspect="1" noChangeArrowheads="1"/>
            </p:cNvSpPr>
            <p:nvPr/>
          </p:nvSpPr>
          <p:spPr bwMode="auto">
            <a:xfrm>
              <a:off x="2571" y="1828"/>
              <a:ext cx="30" cy="32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38" name="Rectangle 550"/>
            <p:cNvSpPr>
              <a:spLocks noChangeAspect="1" noChangeArrowheads="1"/>
            </p:cNvSpPr>
            <p:nvPr/>
          </p:nvSpPr>
          <p:spPr bwMode="auto">
            <a:xfrm>
              <a:off x="2581" y="1831"/>
              <a:ext cx="31" cy="32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39" name="Rectangle 551"/>
            <p:cNvSpPr>
              <a:spLocks noChangeAspect="1" noChangeArrowheads="1"/>
            </p:cNvSpPr>
            <p:nvPr/>
          </p:nvSpPr>
          <p:spPr bwMode="auto">
            <a:xfrm>
              <a:off x="2600" y="1825"/>
              <a:ext cx="28" cy="32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40" name="Rectangle 552"/>
            <p:cNvSpPr>
              <a:spLocks noChangeAspect="1" noChangeArrowheads="1"/>
            </p:cNvSpPr>
            <p:nvPr/>
          </p:nvSpPr>
          <p:spPr bwMode="auto">
            <a:xfrm>
              <a:off x="2631" y="1821"/>
              <a:ext cx="28" cy="3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41" name="Rectangle 553"/>
            <p:cNvSpPr>
              <a:spLocks noChangeAspect="1" noChangeArrowheads="1"/>
            </p:cNvSpPr>
            <p:nvPr/>
          </p:nvSpPr>
          <p:spPr bwMode="auto">
            <a:xfrm>
              <a:off x="2660" y="1819"/>
              <a:ext cx="30" cy="3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42" name="Rectangle 554"/>
            <p:cNvSpPr>
              <a:spLocks noChangeAspect="1" noChangeArrowheads="1"/>
            </p:cNvSpPr>
            <p:nvPr/>
          </p:nvSpPr>
          <p:spPr bwMode="auto">
            <a:xfrm>
              <a:off x="2674" y="1808"/>
              <a:ext cx="29" cy="3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43" name="Rectangle 555"/>
            <p:cNvSpPr>
              <a:spLocks noChangeAspect="1" noChangeArrowheads="1"/>
            </p:cNvSpPr>
            <p:nvPr/>
          </p:nvSpPr>
          <p:spPr bwMode="auto">
            <a:xfrm>
              <a:off x="2686" y="1809"/>
              <a:ext cx="29" cy="3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44" name="Rectangle 556"/>
            <p:cNvSpPr>
              <a:spLocks noChangeAspect="1" noChangeArrowheads="1"/>
            </p:cNvSpPr>
            <p:nvPr/>
          </p:nvSpPr>
          <p:spPr bwMode="auto">
            <a:xfrm>
              <a:off x="2707" y="1803"/>
              <a:ext cx="30" cy="3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45" name="Rectangle 557"/>
            <p:cNvSpPr>
              <a:spLocks noChangeAspect="1" noChangeArrowheads="1"/>
            </p:cNvSpPr>
            <p:nvPr/>
          </p:nvSpPr>
          <p:spPr bwMode="auto">
            <a:xfrm>
              <a:off x="2735" y="1807"/>
              <a:ext cx="29" cy="3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46" name="Rectangle 558"/>
            <p:cNvSpPr>
              <a:spLocks noChangeAspect="1" noChangeArrowheads="1"/>
            </p:cNvSpPr>
            <p:nvPr/>
          </p:nvSpPr>
          <p:spPr bwMode="auto">
            <a:xfrm>
              <a:off x="2781" y="1807"/>
              <a:ext cx="29" cy="3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47" name="Rectangle 559"/>
            <p:cNvSpPr>
              <a:spLocks noChangeAspect="1" noChangeArrowheads="1"/>
            </p:cNvSpPr>
            <p:nvPr/>
          </p:nvSpPr>
          <p:spPr bwMode="auto">
            <a:xfrm>
              <a:off x="2860" y="1797"/>
              <a:ext cx="30" cy="3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48" name="Rectangle 560"/>
            <p:cNvSpPr>
              <a:spLocks noChangeAspect="1" noChangeArrowheads="1"/>
            </p:cNvSpPr>
            <p:nvPr/>
          </p:nvSpPr>
          <p:spPr bwMode="auto">
            <a:xfrm>
              <a:off x="2905" y="1797"/>
              <a:ext cx="30" cy="3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49" name="Freeform 561"/>
            <p:cNvSpPr>
              <a:spLocks noChangeAspect="1"/>
            </p:cNvSpPr>
            <p:nvPr/>
          </p:nvSpPr>
          <p:spPr bwMode="auto">
            <a:xfrm>
              <a:off x="2150" y="2002"/>
              <a:ext cx="38" cy="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8"/>
                </a:cxn>
                <a:cxn ang="0">
                  <a:pos x="0" y="38"/>
                </a:cxn>
                <a:cxn ang="0">
                  <a:pos x="18" y="0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37" y="38"/>
                  </a:lnTo>
                  <a:lnTo>
                    <a:pt x="0" y="38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50" name="Freeform 562"/>
            <p:cNvSpPr>
              <a:spLocks noChangeAspect="1"/>
            </p:cNvSpPr>
            <p:nvPr/>
          </p:nvSpPr>
          <p:spPr bwMode="auto">
            <a:xfrm>
              <a:off x="2145" y="2008"/>
              <a:ext cx="39" cy="4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39"/>
                </a:cxn>
                <a:cxn ang="0">
                  <a:pos x="0" y="39"/>
                </a:cxn>
                <a:cxn ang="0">
                  <a:pos x="19" y="0"/>
                </a:cxn>
              </a:cxnLst>
              <a:rect l="0" t="0" r="r" b="b"/>
              <a:pathLst>
                <a:path w="39" h="40">
                  <a:moveTo>
                    <a:pt x="19" y="0"/>
                  </a:moveTo>
                  <a:lnTo>
                    <a:pt x="38" y="39"/>
                  </a:lnTo>
                  <a:lnTo>
                    <a:pt x="0" y="39"/>
                  </a:lnTo>
                  <a:lnTo>
                    <a:pt x="19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51" name="Freeform 563"/>
            <p:cNvSpPr>
              <a:spLocks noChangeAspect="1"/>
            </p:cNvSpPr>
            <p:nvPr/>
          </p:nvSpPr>
          <p:spPr bwMode="auto">
            <a:xfrm>
              <a:off x="2138" y="2008"/>
              <a:ext cx="37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7" h="40">
                  <a:moveTo>
                    <a:pt x="18" y="0"/>
                  </a:moveTo>
                  <a:lnTo>
                    <a:pt x="36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52" name="Freeform 564"/>
            <p:cNvSpPr>
              <a:spLocks noChangeAspect="1"/>
            </p:cNvSpPr>
            <p:nvPr/>
          </p:nvSpPr>
          <p:spPr bwMode="auto">
            <a:xfrm>
              <a:off x="2133" y="2019"/>
              <a:ext cx="38" cy="4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40"/>
                </a:cxn>
                <a:cxn ang="0">
                  <a:pos x="0" y="40"/>
                </a:cxn>
                <a:cxn ang="0">
                  <a:pos x="18" y="0"/>
                </a:cxn>
              </a:cxnLst>
              <a:rect l="0" t="0" r="r" b="b"/>
              <a:pathLst>
                <a:path w="38" h="41">
                  <a:moveTo>
                    <a:pt x="18" y="0"/>
                  </a:moveTo>
                  <a:lnTo>
                    <a:pt x="37" y="40"/>
                  </a:lnTo>
                  <a:lnTo>
                    <a:pt x="0" y="40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53" name="Freeform 565"/>
            <p:cNvSpPr>
              <a:spLocks noChangeAspect="1"/>
            </p:cNvSpPr>
            <p:nvPr/>
          </p:nvSpPr>
          <p:spPr bwMode="auto">
            <a:xfrm>
              <a:off x="2125" y="2029"/>
              <a:ext cx="38" cy="4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40"/>
                </a:cxn>
                <a:cxn ang="0">
                  <a:pos x="0" y="40"/>
                </a:cxn>
                <a:cxn ang="0">
                  <a:pos x="18" y="0"/>
                </a:cxn>
              </a:cxnLst>
              <a:rect l="0" t="0" r="r" b="b"/>
              <a:pathLst>
                <a:path w="38" h="41">
                  <a:moveTo>
                    <a:pt x="18" y="0"/>
                  </a:moveTo>
                  <a:lnTo>
                    <a:pt x="37" y="40"/>
                  </a:lnTo>
                  <a:lnTo>
                    <a:pt x="0" y="40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54" name="Freeform 566"/>
            <p:cNvSpPr>
              <a:spLocks noChangeAspect="1"/>
            </p:cNvSpPr>
            <p:nvPr/>
          </p:nvSpPr>
          <p:spPr bwMode="auto">
            <a:xfrm>
              <a:off x="2118" y="2030"/>
              <a:ext cx="39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8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9" h="40">
                  <a:moveTo>
                    <a:pt x="18" y="0"/>
                  </a:moveTo>
                  <a:lnTo>
                    <a:pt x="38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55" name="Freeform 567"/>
            <p:cNvSpPr>
              <a:spLocks noChangeAspect="1"/>
            </p:cNvSpPr>
            <p:nvPr/>
          </p:nvSpPr>
          <p:spPr bwMode="auto">
            <a:xfrm>
              <a:off x="2111" y="2047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56" name="Freeform 568"/>
            <p:cNvSpPr>
              <a:spLocks noChangeAspect="1"/>
            </p:cNvSpPr>
            <p:nvPr/>
          </p:nvSpPr>
          <p:spPr bwMode="auto">
            <a:xfrm>
              <a:off x="2111" y="2044"/>
              <a:ext cx="38" cy="4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20"/>
                </a:cxn>
                <a:cxn ang="0">
                  <a:pos x="18" y="40"/>
                </a:cxn>
                <a:cxn ang="0">
                  <a:pos x="0" y="20"/>
                </a:cxn>
                <a:cxn ang="0">
                  <a:pos x="18" y="0"/>
                </a:cxn>
              </a:cxnLst>
              <a:rect l="0" t="0" r="r" b="b"/>
              <a:pathLst>
                <a:path w="38" h="41">
                  <a:moveTo>
                    <a:pt x="18" y="0"/>
                  </a:moveTo>
                  <a:lnTo>
                    <a:pt x="37" y="20"/>
                  </a:lnTo>
                  <a:lnTo>
                    <a:pt x="18" y="40"/>
                  </a:lnTo>
                  <a:lnTo>
                    <a:pt x="0" y="20"/>
                  </a:lnTo>
                  <a:lnTo>
                    <a:pt x="1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57" name="Freeform 569"/>
            <p:cNvSpPr>
              <a:spLocks noChangeAspect="1"/>
            </p:cNvSpPr>
            <p:nvPr/>
          </p:nvSpPr>
          <p:spPr bwMode="auto">
            <a:xfrm>
              <a:off x="2107" y="2041"/>
              <a:ext cx="39" cy="4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19"/>
                </a:cxn>
                <a:cxn ang="0">
                  <a:pos x="19" y="39"/>
                </a:cxn>
                <a:cxn ang="0">
                  <a:pos x="0" y="19"/>
                </a:cxn>
                <a:cxn ang="0">
                  <a:pos x="19" y="0"/>
                </a:cxn>
              </a:cxnLst>
              <a:rect l="0" t="0" r="r" b="b"/>
              <a:pathLst>
                <a:path w="39" h="40">
                  <a:moveTo>
                    <a:pt x="19" y="0"/>
                  </a:moveTo>
                  <a:lnTo>
                    <a:pt x="38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58" name="Freeform 570"/>
            <p:cNvSpPr>
              <a:spLocks noChangeAspect="1"/>
            </p:cNvSpPr>
            <p:nvPr/>
          </p:nvSpPr>
          <p:spPr bwMode="auto">
            <a:xfrm>
              <a:off x="2100" y="2045"/>
              <a:ext cx="39" cy="4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19"/>
                </a:cxn>
                <a:cxn ang="0">
                  <a:pos x="19" y="39"/>
                </a:cxn>
                <a:cxn ang="0">
                  <a:pos x="0" y="19"/>
                </a:cxn>
                <a:cxn ang="0">
                  <a:pos x="19" y="0"/>
                </a:cxn>
              </a:cxnLst>
              <a:rect l="0" t="0" r="r" b="b"/>
              <a:pathLst>
                <a:path w="39" h="40">
                  <a:moveTo>
                    <a:pt x="19" y="0"/>
                  </a:moveTo>
                  <a:lnTo>
                    <a:pt x="38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59" name="Freeform 571"/>
            <p:cNvSpPr>
              <a:spLocks noChangeAspect="1"/>
            </p:cNvSpPr>
            <p:nvPr/>
          </p:nvSpPr>
          <p:spPr bwMode="auto">
            <a:xfrm>
              <a:off x="2096" y="2052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9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19"/>
                  </a:lnTo>
                  <a:lnTo>
                    <a:pt x="18" y="39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60" name="Freeform 572"/>
            <p:cNvSpPr>
              <a:spLocks noChangeAspect="1"/>
            </p:cNvSpPr>
            <p:nvPr/>
          </p:nvSpPr>
          <p:spPr bwMode="auto">
            <a:xfrm>
              <a:off x="2088" y="2065"/>
              <a:ext cx="39" cy="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8" y="19"/>
                </a:cxn>
                <a:cxn ang="0">
                  <a:pos x="18" y="38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9" h="39">
                  <a:moveTo>
                    <a:pt x="18" y="0"/>
                  </a:moveTo>
                  <a:lnTo>
                    <a:pt x="38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61" name="Freeform 573"/>
            <p:cNvSpPr>
              <a:spLocks noChangeAspect="1"/>
            </p:cNvSpPr>
            <p:nvPr/>
          </p:nvSpPr>
          <p:spPr bwMode="auto">
            <a:xfrm>
              <a:off x="2086" y="2072"/>
              <a:ext cx="39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8" y="19"/>
                </a:cxn>
                <a:cxn ang="0">
                  <a:pos x="18" y="39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9" h="40">
                  <a:moveTo>
                    <a:pt x="18" y="0"/>
                  </a:moveTo>
                  <a:lnTo>
                    <a:pt x="38" y="19"/>
                  </a:lnTo>
                  <a:lnTo>
                    <a:pt x="18" y="39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62" name="Freeform 574"/>
            <p:cNvSpPr>
              <a:spLocks noChangeAspect="1"/>
            </p:cNvSpPr>
            <p:nvPr/>
          </p:nvSpPr>
          <p:spPr bwMode="auto">
            <a:xfrm>
              <a:off x="2084" y="2089"/>
              <a:ext cx="37" cy="4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6" y="19"/>
                </a:cxn>
                <a:cxn ang="0">
                  <a:pos x="17" y="39"/>
                </a:cxn>
                <a:cxn ang="0">
                  <a:pos x="0" y="19"/>
                </a:cxn>
                <a:cxn ang="0">
                  <a:pos x="17" y="0"/>
                </a:cxn>
              </a:cxnLst>
              <a:rect l="0" t="0" r="r" b="b"/>
              <a:pathLst>
                <a:path w="37" h="40">
                  <a:moveTo>
                    <a:pt x="17" y="0"/>
                  </a:moveTo>
                  <a:lnTo>
                    <a:pt x="36" y="19"/>
                  </a:lnTo>
                  <a:lnTo>
                    <a:pt x="17" y="39"/>
                  </a:lnTo>
                  <a:lnTo>
                    <a:pt x="0" y="19"/>
                  </a:lnTo>
                  <a:lnTo>
                    <a:pt x="17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63" name="Freeform 575"/>
            <p:cNvSpPr>
              <a:spLocks noChangeAspect="1"/>
            </p:cNvSpPr>
            <p:nvPr/>
          </p:nvSpPr>
          <p:spPr bwMode="auto">
            <a:xfrm>
              <a:off x="2241" y="1954"/>
              <a:ext cx="40" cy="4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9" y="19"/>
                </a:cxn>
                <a:cxn ang="0">
                  <a:pos x="19" y="39"/>
                </a:cxn>
                <a:cxn ang="0">
                  <a:pos x="0" y="19"/>
                </a:cxn>
                <a:cxn ang="0">
                  <a:pos x="19" y="0"/>
                </a:cxn>
              </a:cxnLst>
              <a:rect l="0" t="0" r="r" b="b"/>
              <a:pathLst>
                <a:path w="40" h="40">
                  <a:moveTo>
                    <a:pt x="19" y="0"/>
                  </a:moveTo>
                  <a:lnTo>
                    <a:pt x="39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64" name="Freeform 576"/>
            <p:cNvSpPr>
              <a:spLocks noChangeAspect="1"/>
            </p:cNvSpPr>
            <p:nvPr/>
          </p:nvSpPr>
          <p:spPr bwMode="auto">
            <a:xfrm>
              <a:off x="2236" y="1955"/>
              <a:ext cx="38" cy="4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20"/>
                </a:cxn>
                <a:cxn ang="0">
                  <a:pos x="18" y="40"/>
                </a:cxn>
                <a:cxn ang="0">
                  <a:pos x="0" y="20"/>
                </a:cxn>
                <a:cxn ang="0">
                  <a:pos x="18" y="0"/>
                </a:cxn>
              </a:cxnLst>
              <a:rect l="0" t="0" r="r" b="b"/>
              <a:pathLst>
                <a:path w="38" h="41">
                  <a:moveTo>
                    <a:pt x="18" y="0"/>
                  </a:moveTo>
                  <a:lnTo>
                    <a:pt x="37" y="20"/>
                  </a:lnTo>
                  <a:lnTo>
                    <a:pt x="18" y="40"/>
                  </a:lnTo>
                  <a:lnTo>
                    <a:pt x="0" y="20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65" name="Freeform 577"/>
            <p:cNvSpPr>
              <a:spLocks noChangeAspect="1"/>
            </p:cNvSpPr>
            <p:nvPr/>
          </p:nvSpPr>
          <p:spPr bwMode="auto">
            <a:xfrm>
              <a:off x="2227" y="1963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9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19"/>
                  </a:lnTo>
                  <a:lnTo>
                    <a:pt x="18" y="39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66" name="Freeform 578"/>
            <p:cNvSpPr>
              <a:spLocks noChangeAspect="1"/>
            </p:cNvSpPr>
            <p:nvPr/>
          </p:nvSpPr>
          <p:spPr bwMode="auto">
            <a:xfrm>
              <a:off x="2222" y="1966"/>
              <a:ext cx="38" cy="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8"/>
                </a:cxn>
                <a:cxn ang="0">
                  <a:pos x="18" y="38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37" y="18"/>
                  </a:lnTo>
                  <a:lnTo>
                    <a:pt x="18" y="38"/>
                  </a:lnTo>
                  <a:lnTo>
                    <a:pt x="0" y="18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67" name="Freeform 579"/>
            <p:cNvSpPr>
              <a:spLocks noChangeAspect="1"/>
            </p:cNvSpPr>
            <p:nvPr/>
          </p:nvSpPr>
          <p:spPr bwMode="auto">
            <a:xfrm>
              <a:off x="2214" y="1966"/>
              <a:ext cx="39" cy="3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18"/>
                </a:cxn>
                <a:cxn ang="0">
                  <a:pos x="19" y="38"/>
                </a:cxn>
                <a:cxn ang="0">
                  <a:pos x="0" y="18"/>
                </a:cxn>
                <a:cxn ang="0">
                  <a:pos x="19" y="0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lnTo>
                    <a:pt x="38" y="18"/>
                  </a:lnTo>
                  <a:lnTo>
                    <a:pt x="19" y="38"/>
                  </a:lnTo>
                  <a:lnTo>
                    <a:pt x="0" y="18"/>
                  </a:lnTo>
                  <a:lnTo>
                    <a:pt x="19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68" name="Freeform 580"/>
            <p:cNvSpPr>
              <a:spLocks noChangeAspect="1"/>
            </p:cNvSpPr>
            <p:nvPr/>
          </p:nvSpPr>
          <p:spPr bwMode="auto">
            <a:xfrm>
              <a:off x="2206" y="1969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9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19"/>
                  </a:lnTo>
                  <a:lnTo>
                    <a:pt x="18" y="39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69" name="Freeform 581"/>
            <p:cNvSpPr>
              <a:spLocks noChangeAspect="1"/>
            </p:cNvSpPr>
            <p:nvPr/>
          </p:nvSpPr>
          <p:spPr bwMode="auto">
            <a:xfrm>
              <a:off x="2193" y="1977"/>
              <a:ext cx="37" cy="4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6" y="19"/>
                </a:cxn>
                <a:cxn ang="0">
                  <a:pos x="17" y="39"/>
                </a:cxn>
                <a:cxn ang="0">
                  <a:pos x="0" y="19"/>
                </a:cxn>
                <a:cxn ang="0">
                  <a:pos x="17" y="0"/>
                </a:cxn>
              </a:cxnLst>
              <a:rect l="0" t="0" r="r" b="b"/>
              <a:pathLst>
                <a:path w="37" h="40">
                  <a:moveTo>
                    <a:pt x="17" y="0"/>
                  </a:moveTo>
                  <a:lnTo>
                    <a:pt x="36" y="19"/>
                  </a:lnTo>
                  <a:lnTo>
                    <a:pt x="17" y="39"/>
                  </a:lnTo>
                  <a:lnTo>
                    <a:pt x="0" y="19"/>
                  </a:lnTo>
                  <a:lnTo>
                    <a:pt x="17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70" name="Freeform 582"/>
            <p:cNvSpPr>
              <a:spLocks noChangeAspect="1"/>
            </p:cNvSpPr>
            <p:nvPr/>
          </p:nvSpPr>
          <p:spPr bwMode="auto">
            <a:xfrm>
              <a:off x="2459" y="2016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9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19"/>
                  </a:lnTo>
                  <a:lnTo>
                    <a:pt x="18" y="39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71" name="Freeform 583"/>
            <p:cNvSpPr>
              <a:spLocks noChangeAspect="1"/>
            </p:cNvSpPr>
            <p:nvPr/>
          </p:nvSpPr>
          <p:spPr bwMode="auto">
            <a:xfrm>
              <a:off x="2455" y="2018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9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19"/>
                  </a:lnTo>
                  <a:lnTo>
                    <a:pt x="18" y="39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72" name="Freeform 584"/>
            <p:cNvSpPr>
              <a:spLocks noChangeAspect="1"/>
            </p:cNvSpPr>
            <p:nvPr/>
          </p:nvSpPr>
          <p:spPr bwMode="auto">
            <a:xfrm>
              <a:off x="2463" y="2025"/>
              <a:ext cx="38" cy="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8"/>
                </a:cxn>
                <a:cxn ang="0">
                  <a:pos x="18" y="38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37" y="18"/>
                  </a:lnTo>
                  <a:lnTo>
                    <a:pt x="18" y="38"/>
                  </a:lnTo>
                  <a:lnTo>
                    <a:pt x="0" y="18"/>
                  </a:lnTo>
                  <a:lnTo>
                    <a:pt x="18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73" name="Freeform 585"/>
            <p:cNvSpPr>
              <a:spLocks noChangeAspect="1"/>
            </p:cNvSpPr>
            <p:nvPr/>
          </p:nvSpPr>
          <p:spPr bwMode="auto">
            <a:xfrm>
              <a:off x="2457" y="2029"/>
              <a:ext cx="39" cy="4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19"/>
                </a:cxn>
                <a:cxn ang="0">
                  <a:pos x="19" y="39"/>
                </a:cxn>
                <a:cxn ang="0">
                  <a:pos x="0" y="19"/>
                </a:cxn>
                <a:cxn ang="0">
                  <a:pos x="19" y="0"/>
                </a:cxn>
              </a:cxnLst>
              <a:rect l="0" t="0" r="r" b="b"/>
              <a:pathLst>
                <a:path w="39" h="40">
                  <a:moveTo>
                    <a:pt x="19" y="0"/>
                  </a:moveTo>
                  <a:lnTo>
                    <a:pt x="38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74" name="Freeform 586"/>
            <p:cNvSpPr>
              <a:spLocks noChangeAspect="1"/>
            </p:cNvSpPr>
            <p:nvPr/>
          </p:nvSpPr>
          <p:spPr bwMode="auto">
            <a:xfrm>
              <a:off x="2457" y="2042"/>
              <a:ext cx="39" cy="4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20"/>
                </a:cxn>
                <a:cxn ang="0">
                  <a:pos x="19" y="40"/>
                </a:cxn>
                <a:cxn ang="0">
                  <a:pos x="0" y="20"/>
                </a:cxn>
                <a:cxn ang="0">
                  <a:pos x="19" y="0"/>
                </a:cxn>
              </a:cxnLst>
              <a:rect l="0" t="0" r="r" b="b"/>
              <a:pathLst>
                <a:path w="39" h="41">
                  <a:moveTo>
                    <a:pt x="19" y="0"/>
                  </a:moveTo>
                  <a:lnTo>
                    <a:pt x="38" y="20"/>
                  </a:lnTo>
                  <a:lnTo>
                    <a:pt x="19" y="40"/>
                  </a:lnTo>
                  <a:lnTo>
                    <a:pt x="0" y="20"/>
                  </a:lnTo>
                  <a:lnTo>
                    <a:pt x="19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75" name="Freeform 587"/>
            <p:cNvSpPr>
              <a:spLocks noChangeAspect="1"/>
            </p:cNvSpPr>
            <p:nvPr/>
          </p:nvSpPr>
          <p:spPr bwMode="auto">
            <a:xfrm>
              <a:off x="2463" y="2058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9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19"/>
                  </a:lnTo>
                  <a:lnTo>
                    <a:pt x="18" y="39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76" name="Freeform 588"/>
            <p:cNvSpPr>
              <a:spLocks noChangeAspect="1"/>
            </p:cNvSpPr>
            <p:nvPr/>
          </p:nvSpPr>
          <p:spPr bwMode="auto">
            <a:xfrm>
              <a:off x="2466" y="2079"/>
              <a:ext cx="39" cy="4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19"/>
                </a:cxn>
                <a:cxn ang="0">
                  <a:pos x="19" y="40"/>
                </a:cxn>
                <a:cxn ang="0">
                  <a:pos x="0" y="19"/>
                </a:cxn>
                <a:cxn ang="0">
                  <a:pos x="19" y="0"/>
                </a:cxn>
              </a:cxnLst>
              <a:rect l="0" t="0" r="r" b="b"/>
              <a:pathLst>
                <a:path w="39" h="41">
                  <a:moveTo>
                    <a:pt x="19" y="0"/>
                  </a:moveTo>
                  <a:lnTo>
                    <a:pt x="38" y="19"/>
                  </a:lnTo>
                  <a:lnTo>
                    <a:pt x="19" y="40"/>
                  </a:lnTo>
                  <a:lnTo>
                    <a:pt x="0" y="19"/>
                  </a:lnTo>
                  <a:lnTo>
                    <a:pt x="19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77" name="Freeform 589"/>
            <p:cNvSpPr>
              <a:spLocks noChangeAspect="1"/>
            </p:cNvSpPr>
            <p:nvPr/>
          </p:nvSpPr>
          <p:spPr bwMode="auto">
            <a:xfrm>
              <a:off x="2466" y="2089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9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19"/>
                  </a:lnTo>
                  <a:lnTo>
                    <a:pt x="18" y="39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78" name="Freeform 590"/>
            <p:cNvSpPr>
              <a:spLocks noChangeAspect="1"/>
            </p:cNvSpPr>
            <p:nvPr/>
          </p:nvSpPr>
          <p:spPr bwMode="auto">
            <a:xfrm>
              <a:off x="2467" y="2102"/>
              <a:ext cx="38" cy="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8"/>
                </a:cxn>
                <a:cxn ang="0">
                  <a:pos x="18" y="38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37" y="18"/>
                  </a:lnTo>
                  <a:lnTo>
                    <a:pt x="18" y="38"/>
                  </a:lnTo>
                  <a:lnTo>
                    <a:pt x="0" y="18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79" name="Freeform 591"/>
            <p:cNvSpPr>
              <a:spLocks noChangeAspect="1"/>
            </p:cNvSpPr>
            <p:nvPr/>
          </p:nvSpPr>
          <p:spPr bwMode="auto">
            <a:xfrm>
              <a:off x="2468" y="2117"/>
              <a:ext cx="39" cy="3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19"/>
                </a:cxn>
                <a:cxn ang="0">
                  <a:pos x="19" y="38"/>
                </a:cxn>
                <a:cxn ang="0">
                  <a:pos x="0" y="19"/>
                </a:cxn>
                <a:cxn ang="0">
                  <a:pos x="19" y="0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80" name="Freeform 592"/>
            <p:cNvSpPr>
              <a:spLocks noChangeAspect="1"/>
            </p:cNvSpPr>
            <p:nvPr/>
          </p:nvSpPr>
          <p:spPr bwMode="auto">
            <a:xfrm>
              <a:off x="2475" y="2132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9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19"/>
                  </a:lnTo>
                  <a:lnTo>
                    <a:pt x="18" y="39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81" name="Freeform 593"/>
            <p:cNvSpPr>
              <a:spLocks noChangeAspect="1"/>
            </p:cNvSpPr>
            <p:nvPr/>
          </p:nvSpPr>
          <p:spPr bwMode="auto">
            <a:xfrm>
              <a:off x="2485" y="2161"/>
              <a:ext cx="39" cy="4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20"/>
                </a:cxn>
                <a:cxn ang="0">
                  <a:pos x="19" y="41"/>
                </a:cxn>
                <a:cxn ang="0">
                  <a:pos x="0" y="20"/>
                </a:cxn>
                <a:cxn ang="0">
                  <a:pos x="19" y="0"/>
                </a:cxn>
              </a:cxnLst>
              <a:rect l="0" t="0" r="r" b="b"/>
              <a:pathLst>
                <a:path w="39" h="42">
                  <a:moveTo>
                    <a:pt x="19" y="0"/>
                  </a:moveTo>
                  <a:lnTo>
                    <a:pt x="38" y="20"/>
                  </a:lnTo>
                  <a:lnTo>
                    <a:pt x="19" y="41"/>
                  </a:lnTo>
                  <a:lnTo>
                    <a:pt x="0" y="20"/>
                  </a:lnTo>
                  <a:lnTo>
                    <a:pt x="19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82" name="Freeform 594"/>
            <p:cNvSpPr>
              <a:spLocks noChangeAspect="1"/>
            </p:cNvSpPr>
            <p:nvPr/>
          </p:nvSpPr>
          <p:spPr bwMode="auto">
            <a:xfrm>
              <a:off x="2514" y="2216"/>
              <a:ext cx="38" cy="4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20"/>
                </a:cxn>
                <a:cxn ang="0">
                  <a:pos x="18" y="40"/>
                </a:cxn>
                <a:cxn ang="0">
                  <a:pos x="0" y="20"/>
                </a:cxn>
                <a:cxn ang="0">
                  <a:pos x="18" y="0"/>
                </a:cxn>
              </a:cxnLst>
              <a:rect l="0" t="0" r="r" b="b"/>
              <a:pathLst>
                <a:path w="38" h="41">
                  <a:moveTo>
                    <a:pt x="18" y="0"/>
                  </a:moveTo>
                  <a:lnTo>
                    <a:pt x="37" y="20"/>
                  </a:lnTo>
                  <a:lnTo>
                    <a:pt x="18" y="40"/>
                  </a:lnTo>
                  <a:lnTo>
                    <a:pt x="0" y="20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83" name="Freeform 595"/>
            <p:cNvSpPr>
              <a:spLocks noChangeAspect="1"/>
            </p:cNvSpPr>
            <p:nvPr/>
          </p:nvSpPr>
          <p:spPr bwMode="auto">
            <a:xfrm>
              <a:off x="2512" y="2204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9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19"/>
                  </a:lnTo>
                  <a:lnTo>
                    <a:pt x="18" y="39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84" name="Freeform 596"/>
            <p:cNvSpPr>
              <a:spLocks noChangeAspect="1"/>
            </p:cNvSpPr>
            <p:nvPr/>
          </p:nvSpPr>
          <p:spPr bwMode="auto">
            <a:xfrm>
              <a:off x="2517" y="2223"/>
              <a:ext cx="38" cy="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8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85" name="Freeform 597"/>
            <p:cNvSpPr>
              <a:spLocks noChangeAspect="1"/>
            </p:cNvSpPr>
            <p:nvPr/>
          </p:nvSpPr>
          <p:spPr bwMode="auto">
            <a:xfrm>
              <a:off x="2516" y="2250"/>
              <a:ext cx="39" cy="4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19"/>
                </a:cxn>
                <a:cxn ang="0">
                  <a:pos x="19" y="39"/>
                </a:cxn>
                <a:cxn ang="0">
                  <a:pos x="0" y="19"/>
                </a:cxn>
                <a:cxn ang="0">
                  <a:pos x="19" y="0"/>
                </a:cxn>
              </a:cxnLst>
              <a:rect l="0" t="0" r="r" b="b"/>
              <a:pathLst>
                <a:path w="39" h="40">
                  <a:moveTo>
                    <a:pt x="19" y="0"/>
                  </a:moveTo>
                  <a:lnTo>
                    <a:pt x="38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86" name="Freeform 598"/>
            <p:cNvSpPr>
              <a:spLocks noChangeAspect="1"/>
            </p:cNvSpPr>
            <p:nvPr/>
          </p:nvSpPr>
          <p:spPr bwMode="auto">
            <a:xfrm>
              <a:off x="2523" y="2278"/>
              <a:ext cx="39" cy="3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19"/>
                </a:cxn>
                <a:cxn ang="0">
                  <a:pos x="19" y="38"/>
                </a:cxn>
                <a:cxn ang="0">
                  <a:pos x="0" y="19"/>
                </a:cxn>
                <a:cxn ang="0">
                  <a:pos x="19" y="0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87" name="Freeform 599"/>
            <p:cNvSpPr>
              <a:spLocks noChangeAspect="1"/>
            </p:cNvSpPr>
            <p:nvPr/>
          </p:nvSpPr>
          <p:spPr bwMode="auto">
            <a:xfrm>
              <a:off x="2526" y="2329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9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19"/>
                  </a:lnTo>
                  <a:lnTo>
                    <a:pt x="18" y="39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88" name="Freeform 600"/>
            <p:cNvSpPr>
              <a:spLocks noChangeAspect="1"/>
            </p:cNvSpPr>
            <p:nvPr/>
          </p:nvSpPr>
          <p:spPr bwMode="auto">
            <a:xfrm>
              <a:off x="2542" y="2407"/>
              <a:ext cx="37" cy="4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6" y="19"/>
                </a:cxn>
                <a:cxn ang="0">
                  <a:pos x="17" y="39"/>
                </a:cxn>
                <a:cxn ang="0">
                  <a:pos x="0" y="19"/>
                </a:cxn>
                <a:cxn ang="0">
                  <a:pos x="17" y="0"/>
                </a:cxn>
              </a:cxnLst>
              <a:rect l="0" t="0" r="r" b="b"/>
              <a:pathLst>
                <a:path w="37" h="40">
                  <a:moveTo>
                    <a:pt x="17" y="0"/>
                  </a:moveTo>
                  <a:lnTo>
                    <a:pt x="36" y="19"/>
                  </a:lnTo>
                  <a:lnTo>
                    <a:pt x="17" y="39"/>
                  </a:lnTo>
                  <a:lnTo>
                    <a:pt x="0" y="19"/>
                  </a:lnTo>
                  <a:lnTo>
                    <a:pt x="17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89" name="Freeform 601"/>
            <p:cNvSpPr>
              <a:spLocks noChangeAspect="1"/>
            </p:cNvSpPr>
            <p:nvPr/>
          </p:nvSpPr>
          <p:spPr bwMode="auto">
            <a:xfrm>
              <a:off x="2554" y="2489"/>
              <a:ext cx="38" cy="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8"/>
                </a:cxn>
                <a:cxn ang="0">
                  <a:pos x="18" y="38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37" y="18"/>
                  </a:lnTo>
                  <a:lnTo>
                    <a:pt x="18" y="38"/>
                  </a:lnTo>
                  <a:lnTo>
                    <a:pt x="0" y="18"/>
                  </a:lnTo>
                  <a:lnTo>
                    <a:pt x="1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90" name="Freeform 602"/>
            <p:cNvSpPr>
              <a:spLocks noChangeAspect="1"/>
            </p:cNvSpPr>
            <p:nvPr/>
          </p:nvSpPr>
          <p:spPr bwMode="auto">
            <a:xfrm>
              <a:off x="2571" y="2478"/>
              <a:ext cx="39" cy="3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19"/>
                </a:cxn>
                <a:cxn ang="0">
                  <a:pos x="19" y="38"/>
                </a:cxn>
                <a:cxn ang="0">
                  <a:pos x="0" y="19"/>
                </a:cxn>
                <a:cxn ang="0">
                  <a:pos x="19" y="0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91" name="Freeform 603"/>
            <p:cNvSpPr>
              <a:spLocks noChangeAspect="1"/>
            </p:cNvSpPr>
            <p:nvPr/>
          </p:nvSpPr>
          <p:spPr bwMode="auto">
            <a:xfrm>
              <a:off x="2568" y="2537"/>
              <a:ext cx="38" cy="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8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92" name="Freeform 604"/>
            <p:cNvSpPr>
              <a:spLocks noChangeAspect="1"/>
            </p:cNvSpPr>
            <p:nvPr/>
          </p:nvSpPr>
          <p:spPr bwMode="auto">
            <a:xfrm>
              <a:off x="2569" y="2597"/>
              <a:ext cx="39" cy="3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18"/>
                </a:cxn>
                <a:cxn ang="0">
                  <a:pos x="19" y="38"/>
                </a:cxn>
                <a:cxn ang="0">
                  <a:pos x="0" y="18"/>
                </a:cxn>
                <a:cxn ang="0">
                  <a:pos x="19" y="0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lnTo>
                    <a:pt x="38" y="18"/>
                  </a:lnTo>
                  <a:lnTo>
                    <a:pt x="19" y="38"/>
                  </a:lnTo>
                  <a:lnTo>
                    <a:pt x="0" y="18"/>
                  </a:lnTo>
                  <a:lnTo>
                    <a:pt x="19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93" name="Freeform 605"/>
            <p:cNvSpPr>
              <a:spLocks noChangeAspect="1"/>
            </p:cNvSpPr>
            <p:nvPr/>
          </p:nvSpPr>
          <p:spPr bwMode="auto">
            <a:xfrm>
              <a:off x="2570" y="2684"/>
              <a:ext cx="38" cy="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8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94" name="Freeform 606"/>
            <p:cNvSpPr>
              <a:spLocks noChangeAspect="1"/>
            </p:cNvSpPr>
            <p:nvPr/>
          </p:nvSpPr>
          <p:spPr bwMode="auto">
            <a:xfrm>
              <a:off x="2569" y="2821"/>
              <a:ext cx="39" cy="3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19"/>
                </a:cxn>
                <a:cxn ang="0">
                  <a:pos x="19" y="38"/>
                </a:cxn>
                <a:cxn ang="0">
                  <a:pos x="0" y="19"/>
                </a:cxn>
                <a:cxn ang="0">
                  <a:pos x="19" y="0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95" name="Freeform 607"/>
            <p:cNvSpPr>
              <a:spLocks noChangeAspect="1"/>
            </p:cNvSpPr>
            <p:nvPr/>
          </p:nvSpPr>
          <p:spPr bwMode="auto">
            <a:xfrm>
              <a:off x="2557" y="2988"/>
              <a:ext cx="38" cy="4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20"/>
                </a:cxn>
                <a:cxn ang="0">
                  <a:pos x="18" y="40"/>
                </a:cxn>
                <a:cxn ang="0">
                  <a:pos x="0" y="20"/>
                </a:cxn>
                <a:cxn ang="0">
                  <a:pos x="18" y="0"/>
                </a:cxn>
              </a:cxnLst>
              <a:rect l="0" t="0" r="r" b="b"/>
              <a:pathLst>
                <a:path w="38" h="41">
                  <a:moveTo>
                    <a:pt x="18" y="0"/>
                  </a:moveTo>
                  <a:lnTo>
                    <a:pt x="37" y="20"/>
                  </a:lnTo>
                  <a:lnTo>
                    <a:pt x="18" y="40"/>
                  </a:lnTo>
                  <a:lnTo>
                    <a:pt x="0" y="20"/>
                  </a:lnTo>
                  <a:lnTo>
                    <a:pt x="1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96" name="Freeform 608"/>
            <p:cNvSpPr>
              <a:spLocks noChangeAspect="1"/>
            </p:cNvSpPr>
            <p:nvPr/>
          </p:nvSpPr>
          <p:spPr bwMode="auto">
            <a:xfrm>
              <a:off x="2542" y="3079"/>
              <a:ext cx="39" cy="4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19"/>
                </a:cxn>
                <a:cxn ang="0">
                  <a:pos x="19" y="39"/>
                </a:cxn>
                <a:cxn ang="0">
                  <a:pos x="0" y="19"/>
                </a:cxn>
                <a:cxn ang="0">
                  <a:pos x="19" y="0"/>
                </a:cxn>
              </a:cxnLst>
              <a:rect l="0" t="0" r="r" b="b"/>
              <a:pathLst>
                <a:path w="39" h="40">
                  <a:moveTo>
                    <a:pt x="19" y="0"/>
                  </a:moveTo>
                  <a:lnTo>
                    <a:pt x="38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97" name="Freeform 609"/>
            <p:cNvSpPr>
              <a:spLocks noChangeAspect="1"/>
            </p:cNvSpPr>
            <p:nvPr/>
          </p:nvSpPr>
          <p:spPr bwMode="auto">
            <a:xfrm>
              <a:off x="2583" y="2477"/>
              <a:ext cx="37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9"/>
                </a:cxn>
                <a:cxn ang="0">
                  <a:pos x="18" y="39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7" h="40">
                  <a:moveTo>
                    <a:pt x="18" y="0"/>
                  </a:moveTo>
                  <a:lnTo>
                    <a:pt x="36" y="19"/>
                  </a:lnTo>
                  <a:lnTo>
                    <a:pt x="18" y="39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98" name="Freeform 610"/>
            <p:cNvSpPr>
              <a:spLocks noChangeAspect="1"/>
            </p:cNvSpPr>
            <p:nvPr/>
          </p:nvSpPr>
          <p:spPr bwMode="auto">
            <a:xfrm>
              <a:off x="2578" y="2528"/>
              <a:ext cx="40" cy="4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9" y="19"/>
                </a:cxn>
                <a:cxn ang="0">
                  <a:pos x="19" y="39"/>
                </a:cxn>
                <a:cxn ang="0">
                  <a:pos x="0" y="19"/>
                </a:cxn>
                <a:cxn ang="0">
                  <a:pos x="19" y="0"/>
                </a:cxn>
              </a:cxnLst>
              <a:rect l="0" t="0" r="r" b="b"/>
              <a:pathLst>
                <a:path w="40" h="40">
                  <a:moveTo>
                    <a:pt x="19" y="0"/>
                  </a:moveTo>
                  <a:lnTo>
                    <a:pt x="39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99" name="Freeform 611"/>
            <p:cNvSpPr>
              <a:spLocks noChangeAspect="1"/>
            </p:cNvSpPr>
            <p:nvPr/>
          </p:nvSpPr>
          <p:spPr bwMode="auto">
            <a:xfrm>
              <a:off x="2578" y="2581"/>
              <a:ext cx="40" cy="3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9" y="19"/>
                </a:cxn>
                <a:cxn ang="0">
                  <a:pos x="19" y="38"/>
                </a:cxn>
                <a:cxn ang="0">
                  <a:pos x="0" y="19"/>
                </a:cxn>
                <a:cxn ang="0">
                  <a:pos x="19" y="0"/>
                </a:cxn>
              </a:cxnLst>
              <a:rect l="0" t="0" r="r" b="b"/>
              <a:pathLst>
                <a:path w="40" h="39">
                  <a:moveTo>
                    <a:pt x="19" y="0"/>
                  </a:moveTo>
                  <a:lnTo>
                    <a:pt x="39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0" name="Freeform 612"/>
            <p:cNvSpPr>
              <a:spLocks noChangeAspect="1"/>
            </p:cNvSpPr>
            <p:nvPr/>
          </p:nvSpPr>
          <p:spPr bwMode="auto">
            <a:xfrm>
              <a:off x="2577" y="2664"/>
              <a:ext cx="39" cy="4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19"/>
                </a:cxn>
                <a:cxn ang="0">
                  <a:pos x="19" y="39"/>
                </a:cxn>
                <a:cxn ang="0">
                  <a:pos x="0" y="19"/>
                </a:cxn>
                <a:cxn ang="0">
                  <a:pos x="19" y="0"/>
                </a:cxn>
              </a:cxnLst>
              <a:rect l="0" t="0" r="r" b="b"/>
              <a:pathLst>
                <a:path w="39" h="40">
                  <a:moveTo>
                    <a:pt x="19" y="0"/>
                  </a:moveTo>
                  <a:lnTo>
                    <a:pt x="38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1" name="Freeform 613"/>
            <p:cNvSpPr>
              <a:spLocks noChangeAspect="1"/>
            </p:cNvSpPr>
            <p:nvPr/>
          </p:nvSpPr>
          <p:spPr bwMode="auto">
            <a:xfrm>
              <a:off x="2578" y="2770"/>
              <a:ext cx="40" cy="4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9" y="19"/>
                </a:cxn>
                <a:cxn ang="0">
                  <a:pos x="19" y="39"/>
                </a:cxn>
                <a:cxn ang="0">
                  <a:pos x="0" y="19"/>
                </a:cxn>
                <a:cxn ang="0">
                  <a:pos x="19" y="0"/>
                </a:cxn>
              </a:cxnLst>
              <a:rect l="0" t="0" r="r" b="b"/>
              <a:pathLst>
                <a:path w="40" h="40">
                  <a:moveTo>
                    <a:pt x="19" y="0"/>
                  </a:moveTo>
                  <a:lnTo>
                    <a:pt x="39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2" name="Freeform 614"/>
            <p:cNvSpPr>
              <a:spLocks noChangeAspect="1"/>
            </p:cNvSpPr>
            <p:nvPr/>
          </p:nvSpPr>
          <p:spPr bwMode="auto">
            <a:xfrm>
              <a:off x="2570" y="2918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19"/>
                </a:cxn>
                <a:cxn ang="0">
                  <a:pos x="18" y="39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19"/>
                  </a:lnTo>
                  <a:lnTo>
                    <a:pt x="18" y="39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" name="Freeform 615"/>
            <p:cNvSpPr>
              <a:spLocks noChangeAspect="1"/>
            </p:cNvSpPr>
            <p:nvPr/>
          </p:nvSpPr>
          <p:spPr bwMode="auto">
            <a:xfrm>
              <a:off x="2560" y="3006"/>
              <a:ext cx="39" cy="4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20"/>
                </a:cxn>
                <a:cxn ang="0">
                  <a:pos x="19" y="40"/>
                </a:cxn>
                <a:cxn ang="0">
                  <a:pos x="0" y="20"/>
                </a:cxn>
                <a:cxn ang="0">
                  <a:pos x="19" y="0"/>
                </a:cxn>
              </a:cxnLst>
              <a:rect l="0" t="0" r="r" b="b"/>
              <a:pathLst>
                <a:path w="39" h="41">
                  <a:moveTo>
                    <a:pt x="19" y="0"/>
                  </a:moveTo>
                  <a:lnTo>
                    <a:pt x="38" y="20"/>
                  </a:lnTo>
                  <a:lnTo>
                    <a:pt x="19" y="40"/>
                  </a:lnTo>
                  <a:lnTo>
                    <a:pt x="0" y="20"/>
                  </a:lnTo>
                  <a:lnTo>
                    <a:pt x="19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" name="Freeform 616"/>
            <p:cNvSpPr>
              <a:spLocks noChangeAspect="1"/>
            </p:cNvSpPr>
            <p:nvPr/>
          </p:nvSpPr>
          <p:spPr bwMode="auto">
            <a:xfrm>
              <a:off x="3000" y="2185"/>
              <a:ext cx="38" cy="4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40"/>
                </a:cxn>
                <a:cxn ang="0">
                  <a:pos x="0" y="40"/>
                </a:cxn>
                <a:cxn ang="0">
                  <a:pos x="18" y="0"/>
                </a:cxn>
              </a:cxnLst>
              <a:rect l="0" t="0" r="r" b="b"/>
              <a:pathLst>
                <a:path w="38" h="41">
                  <a:moveTo>
                    <a:pt x="18" y="0"/>
                  </a:moveTo>
                  <a:lnTo>
                    <a:pt x="37" y="40"/>
                  </a:lnTo>
                  <a:lnTo>
                    <a:pt x="0" y="40"/>
                  </a:lnTo>
                  <a:lnTo>
                    <a:pt x="18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5" name="Freeform 617"/>
            <p:cNvSpPr>
              <a:spLocks noChangeAspect="1"/>
            </p:cNvSpPr>
            <p:nvPr/>
          </p:nvSpPr>
          <p:spPr bwMode="auto">
            <a:xfrm>
              <a:off x="3046" y="2208"/>
              <a:ext cx="38" cy="4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41"/>
                </a:cxn>
                <a:cxn ang="0">
                  <a:pos x="0" y="41"/>
                </a:cxn>
                <a:cxn ang="0">
                  <a:pos x="18" y="0"/>
                </a:cxn>
              </a:cxnLst>
              <a:rect l="0" t="0" r="r" b="b"/>
              <a:pathLst>
                <a:path w="38" h="42">
                  <a:moveTo>
                    <a:pt x="18" y="0"/>
                  </a:moveTo>
                  <a:lnTo>
                    <a:pt x="37" y="41"/>
                  </a:lnTo>
                  <a:lnTo>
                    <a:pt x="0" y="41"/>
                  </a:lnTo>
                  <a:lnTo>
                    <a:pt x="18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6" name="Freeform 618"/>
            <p:cNvSpPr>
              <a:spLocks noChangeAspect="1"/>
            </p:cNvSpPr>
            <p:nvPr/>
          </p:nvSpPr>
          <p:spPr bwMode="auto">
            <a:xfrm>
              <a:off x="3097" y="2243"/>
              <a:ext cx="38" cy="4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40"/>
                </a:cxn>
                <a:cxn ang="0">
                  <a:pos x="0" y="40"/>
                </a:cxn>
                <a:cxn ang="0">
                  <a:pos x="18" y="0"/>
                </a:cxn>
              </a:cxnLst>
              <a:rect l="0" t="0" r="r" b="b"/>
              <a:pathLst>
                <a:path w="38" h="41">
                  <a:moveTo>
                    <a:pt x="18" y="0"/>
                  </a:moveTo>
                  <a:lnTo>
                    <a:pt x="37" y="40"/>
                  </a:lnTo>
                  <a:lnTo>
                    <a:pt x="0" y="40"/>
                  </a:lnTo>
                  <a:lnTo>
                    <a:pt x="18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7" name="Freeform 619"/>
            <p:cNvSpPr>
              <a:spLocks noChangeAspect="1"/>
            </p:cNvSpPr>
            <p:nvPr/>
          </p:nvSpPr>
          <p:spPr bwMode="auto">
            <a:xfrm>
              <a:off x="3184" y="2292"/>
              <a:ext cx="39" cy="3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38"/>
                </a:cxn>
                <a:cxn ang="0">
                  <a:pos x="0" y="38"/>
                </a:cxn>
                <a:cxn ang="0">
                  <a:pos x="19" y="0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lnTo>
                    <a:pt x="38" y="38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8" name="Freeform 620"/>
            <p:cNvSpPr>
              <a:spLocks noChangeAspect="1"/>
            </p:cNvSpPr>
            <p:nvPr/>
          </p:nvSpPr>
          <p:spPr bwMode="auto">
            <a:xfrm>
              <a:off x="3264" y="2360"/>
              <a:ext cx="38" cy="4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40"/>
                </a:cxn>
                <a:cxn ang="0">
                  <a:pos x="0" y="40"/>
                </a:cxn>
                <a:cxn ang="0">
                  <a:pos x="18" y="0"/>
                </a:cxn>
              </a:cxnLst>
              <a:rect l="0" t="0" r="r" b="b"/>
              <a:pathLst>
                <a:path w="38" h="41">
                  <a:moveTo>
                    <a:pt x="18" y="0"/>
                  </a:moveTo>
                  <a:lnTo>
                    <a:pt x="37" y="40"/>
                  </a:lnTo>
                  <a:lnTo>
                    <a:pt x="0" y="40"/>
                  </a:lnTo>
                  <a:lnTo>
                    <a:pt x="18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9" name="Freeform 621"/>
            <p:cNvSpPr>
              <a:spLocks noChangeAspect="1"/>
            </p:cNvSpPr>
            <p:nvPr/>
          </p:nvSpPr>
          <p:spPr bwMode="auto">
            <a:xfrm>
              <a:off x="3304" y="2347"/>
              <a:ext cx="38" cy="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8"/>
                </a:cxn>
                <a:cxn ang="0">
                  <a:pos x="0" y="38"/>
                </a:cxn>
                <a:cxn ang="0">
                  <a:pos x="18" y="0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37" y="38"/>
                  </a:lnTo>
                  <a:lnTo>
                    <a:pt x="0" y="38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10" name="Freeform 622"/>
            <p:cNvSpPr>
              <a:spLocks noChangeAspect="1"/>
            </p:cNvSpPr>
            <p:nvPr/>
          </p:nvSpPr>
          <p:spPr bwMode="auto">
            <a:xfrm>
              <a:off x="3342" y="2379"/>
              <a:ext cx="39" cy="4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39"/>
                </a:cxn>
                <a:cxn ang="0">
                  <a:pos x="0" y="39"/>
                </a:cxn>
                <a:cxn ang="0">
                  <a:pos x="19" y="0"/>
                </a:cxn>
              </a:cxnLst>
              <a:rect l="0" t="0" r="r" b="b"/>
              <a:pathLst>
                <a:path w="39" h="40">
                  <a:moveTo>
                    <a:pt x="19" y="0"/>
                  </a:moveTo>
                  <a:lnTo>
                    <a:pt x="38" y="39"/>
                  </a:lnTo>
                  <a:lnTo>
                    <a:pt x="0" y="39"/>
                  </a:lnTo>
                  <a:lnTo>
                    <a:pt x="19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11" name="Freeform 623"/>
            <p:cNvSpPr>
              <a:spLocks noChangeAspect="1"/>
            </p:cNvSpPr>
            <p:nvPr/>
          </p:nvSpPr>
          <p:spPr bwMode="auto">
            <a:xfrm>
              <a:off x="3380" y="2417"/>
              <a:ext cx="39" cy="4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40"/>
                </a:cxn>
                <a:cxn ang="0">
                  <a:pos x="0" y="40"/>
                </a:cxn>
                <a:cxn ang="0">
                  <a:pos x="19" y="0"/>
                </a:cxn>
              </a:cxnLst>
              <a:rect l="0" t="0" r="r" b="b"/>
              <a:pathLst>
                <a:path w="39" h="41">
                  <a:moveTo>
                    <a:pt x="19" y="0"/>
                  </a:moveTo>
                  <a:lnTo>
                    <a:pt x="38" y="40"/>
                  </a:lnTo>
                  <a:lnTo>
                    <a:pt x="0" y="40"/>
                  </a:lnTo>
                  <a:lnTo>
                    <a:pt x="19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12" name="Freeform 624"/>
            <p:cNvSpPr>
              <a:spLocks noChangeAspect="1"/>
            </p:cNvSpPr>
            <p:nvPr/>
          </p:nvSpPr>
          <p:spPr bwMode="auto">
            <a:xfrm>
              <a:off x="3432" y="2470"/>
              <a:ext cx="39" cy="4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40"/>
                </a:cxn>
                <a:cxn ang="0">
                  <a:pos x="0" y="40"/>
                </a:cxn>
                <a:cxn ang="0">
                  <a:pos x="19" y="0"/>
                </a:cxn>
              </a:cxnLst>
              <a:rect l="0" t="0" r="r" b="b"/>
              <a:pathLst>
                <a:path w="39" h="41">
                  <a:moveTo>
                    <a:pt x="19" y="0"/>
                  </a:moveTo>
                  <a:lnTo>
                    <a:pt x="38" y="40"/>
                  </a:lnTo>
                  <a:lnTo>
                    <a:pt x="0" y="40"/>
                  </a:lnTo>
                  <a:lnTo>
                    <a:pt x="19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13" name="Freeform 625"/>
            <p:cNvSpPr>
              <a:spLocks noChangeAspect="1"/>
            </p:cNvSpPr>
            <p:nvPr/>
          </p:nvSpPr>
          <p:spPr bwMode="auto">
            <a:xfrm>
              <a:off x="3476" y="2550"/>
              <a:ext cx="39" cy="4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40"/>
                </a:cxn>
                <a:cxn ang="0">
                  <a:pos x="0" y="40"/>
                </a:cxn>
                <a:cxn ang="0">
                  <a:pos x="19" y="0"/>
                </a:cxn>
              </a:cxnLst>
              <a:rect l="0" t="0" r="r" b="b"/>
              <a:pathLst>
                <a:path w="39" h="41">
                  <a:moveTo>
                    <a:pt x="19" y="0"/>
                  </a:moveTo>
                  <a:lnTo>
                    <a:pt x="38" y="40"/>
                  </a:lnTo>
                  <a:lnTo>
                    <a:pt x="0" y="40"/>
                  </a:lnTo>
                  <a:lnTo>
                    <a:pt x="19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14" name="Freeform 626"/>
            <p:cNvSpPr>
              <a:spLocks noChangeAspect="1"/>
            </p:cNvSpPr>
            <p:nvPr/>
          </p:nvSpPr>
          <p:spPr bwMode="auto">
            <a:xfrm>
              <a:off x="3548" y="2686"/>
              <a:ext cx="38" cy="4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7" y="39"/>
                </a:cxn>
                <a:cxn ang="0">
                  <a:pos x="0" y="39"/>
                </a:cxn>
                <a:cxn ang="0">
                  <a:pos x="18" y="0"/>
                </a:cxn>
              </a:cxnLst>
              <a:rect l="0" t="0" r="r" b="b"/>
              <a:pathLst>
                <a:path w="38" h="40">
                  <a:moveTo>
                    <a:pt x="18" y="0"/>
                  </a:moveTo>
                  <a:lnTo>
                    <a:pt x="37" y="39"/>
                  </a:lnTo>
                  <a:lnTo>
                    <a:pt x="0" y="39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15" name="Rectangle 627"/>
            <p:cNvSpPr>
              <a:spLocks noChangeAspect="1" noChangeArrowheads="1"/>
            </p:cNvSpPr>
            <p:nvPr/>
          </p:nvSpPr>
          <p:spPr bwMode="auto">
            <a:xfrm>
              <a:off x="1820" y="3228"/>
              <a:ext cx="13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  <p:sp>
          <p:nvSpPr>
            <p:cNvPr id="38517" name="Rectangle 629"/>
            <p:cNvSpPr>
              <a:spLocks noChangeAspect="1" noChangeArrowheads="1"/>
            </p:cNvSpPr>
            <p:nvPr/>
          </p:nvSpPr>
          <p:spPr bwMode="auto">
            <a:xfrm>
              <a:off x="1782" y="2881"/>
              <a:ext cx="18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0.2</a:t>
              </a:r>
            </a:p>
          </p:txBody>
        </p:sp>
        <p:sp>
          <p:nvSpPr>
            <p:cNvPr id="38519" name="Rectangle 631"/>
            <p:cNvSpPr>
              <a:spLocks noChangeAspect="1" noChangeArrowheads="1"/>
            </p:cNvSpPr>
            <p:nvPr/>
          </p:nvSpPr>
          <p:spPr bwMode="auto">
            <a:xfrm>
              <a:off x="1782" y="2532"/>
              <a:ext cx="18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0.4</a:t>
              </a:r>
            </a:p>
          </p:txBody>
        </p:sp>
        <p:sp>
          <p:nvSpPr>
            <p:cNvPr id="38521" name="Rectangle 633"/>
            <p:cNvSpPr>
              <a:spLocks noChangeAspect="1" noChangeArrowheads="1"/>
            </p:cNvSpPr>
            <p:nvPr/>
          </p:nvSpPr>
          <p:spPr bwMode="auto">
            <a:xfrm>
              <a:off x="1782" y="2185"/>
              <a:ext cx="18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0.6</a:t>
              </a:r>
            </a:p>
          </p:txBody>
        </p:sp>
        <p:sp>
          <p:nvSpPr>
            <p:cNvPr id="38523" name="Rectangle 635"/>
            <p:cNvSpPr>
              <a:spLocks noChangeAspect="1" noChangeArrowheads="1"/>
            </p:cNvSpPr>
            <p:nvPr/>
          </p:nvSpPr>
          <p:spPr bwMode="auto">
            <a:xfrm>
              <a:off x="1782" y="1836"/>
              <a:ext cx="18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0.8</a:t>
              </a:r>
            </a:p>
          </p:txBody>
        </p:sp>
        <p:sp>
          <p:nvSpPr>
            <p:cNvPr id="38525" name="Rectangle 637"/>
            <p:cNvSpPr>
              <a:spLocks noChangeAspect="1" noChangeArrowheads="1"/>
            </p:cNvSpPr>
            <p:nvPr/>
          </p:nvSpPr>
          <p:spPr bwMode="auto">
            <a:xfrm>
              <a:off x="1820" y="1488"/>
              <a:ext cx="13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</a:p>
          </p:txBody>
        </p:sp>
        <p:sp>
          <p:nvSpPr>
            <p:cNvPr id="38526" name="Rectangle 638"/>
            <p:cNvSpPr>
              <a:spLocks noChangeAspect="1" noChangeArrowheads="1"/>
            </p:cNvSpPr>
            <p:nvPr/>
          </p:nvSpPr>
          <p:spPr bwMode="auto">
            <a:xfrm>
              <a:off x="1939" y="3320"/>
              <a:ext cx="13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  <p:sp>
          <p:nvSpPr>
            <p:cNvPr id="38528" name="Rectangle 640"/>
            <p:cNvSpPr>
              <a:spLocks noChangeAspect="1" noChangeArrowheads="1"/>
            </p:cNvSpPr>
            <p:nvPr/>
          </p:nvSpPr>
          <p:spPr bwMode="auto">
            <a:xfrm>
              <a:off x="2280" y="3320"/>
              <a:ext cx="18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0.2</a:t>
              </a:r>
            </a:p>
          </p:txBody>
        </p:sp>
        <p:sp>
          <p:nvSpPr>
            <p:cNvPr id="38530" name="Rectangle 642"/>
            <p:cNvSpPr>
              <a:spLocks noChangeAspect="1" noChangeArrowheads="1"/>
            </p:cNvSpPr>
            <p:nvPr/>
          </p:nvSpPr>
          <p:spPr bwMode="auto">
            <a:xfrm>
              <a:off x="2641" y="3320"/>
              <a:ext cx="18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0.4</a:t>
              </a:r>
            </a:p>
          </p:txBody>
        </p:sp>
        <p:sp>
          <p:nvSpPr>
            <p:cNvPr id="38532" name="Rectangle 644"/>
            <p:cNvSpPr>
              <a:spLocks noChangeAspect="1" noChangeArrowheads="1"/>
            </p:cNvSpPr>
            <p:nvPr/>
          </p:nvSpPr>
          <p:spPr bwMode="auto">
            <a:xfrm>
              <a:off x="2999" y="3318"/>
              <a:ext cx="18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0.6</a:t>
              </a:r>
            </a:p>
          </p:txBody>
        </p:sp>
        <p:sp>
          <p:nvSpPr>
            <p:cNvPr id="38534" name="Rectangle 646"/>
            <p:cNvSpPr>
              <a:spLocks noChangeAspect="1" noChangeArrowheads="1"/>
            </p:cNvSpPr>
            <p:nvPr/>
          </p:nvSpPr>
          <p:spPr bwMode="auto">
            <a:xfrm>
              <a:off x="3360" y="3318"/>
              <a:ext cx="18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0.8</a:t>
              </a:r>
            </a:p>
          </p:txBody>
        </p:sp>
        <p:sp>
          <p:nvSpPr>
            <p:cNvPr id="38536" name="Rectangle 648"/>
            <p:cNvSpPr>
              <a:spLocks noChangeAspect="1" noChangeArrowheads="1"/>
            </p:cNvSpPr>
            <p:nvPr/>
          </p:nvSpPr>
          <p:spPr bwMode="auto">
            <a:xfrm>
              <a:off x="3739" y="3318"/>
              <a:ext cx="13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</a:p>
          </p:txBody>
        </p:sp>
        <p:sp>
          <p:nvSpPr>
            <p:cNvPr id="38537" name="Rectangle 649"/>
            <p:cNvSpPr>
              <a:spLocks noChangeAspect="1" noChangeArrowheads="1"/>
            </p:cNvSpPr>
            <p:nvPr/>
          </p:nvSpPr>
          <p:spPr bwMode="auto">
            <a:xfrm>
              <a:off x="1792" y="3446"/>
              <a:ext cx="33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Water</a:t>
              </a:r>
            </a:p>
          </p:txBody>
        </p:sp>
        <p:sp>
          <p:nvSpPr>
            <p:cNvPr id="38538" name="Rectangle 650"/>
            <p:cNvSpPr>
              <a:spLocks noChangeAspect="1" noChangeArrowheads="1"/>
            </p:cNvSpPr>
            <p:nvPr/>
          </p:nvSpPr>
          <p:spPr bwMode="auto">
            <a:xfrm>
              <a:off x="1737" y="3562"/>
              <a:ext cx="50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(100.0 °C)</a:t>
              </a:r>
            </a:p>
          </p:txBody>
        </p:sp>
        <p:sp>
          <p:nvSpPr>
            <p:cNvPr id="38539" name="Rectangle 651"/>
            <p:cNvSpPr>
              <a:spLocks noChangeAspect="1" noChangeArrowheads="1"/>
            </p:cNvSpPr>
            <p:nvPr/>
          </p:nvSpPr>
          <p:spPr bwMode="auto">
            <a:xfrm>
              <a:off x="3566" y="3437"/>
              <a:ext cx="536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Acetic Acid</a:t>
              </a:r>
            </a:p>
          </p:txBody>
        </p:sp>
        <p:sp>
          <p:nvSpPr>
            <p:cNvPr id="38540" name="Rectangle 652"/>
            <p:cNvSpPr>
              <a:spLocks noChangeAspect="1" noChangeArrowheads="1"/>
            </p:cNvSpPr>
            <p:nvPr/>
          </p:nvSpPr>
          <p:spPr bwMode="auto">
            <a:xfrm>
              <a:off x="3563" y="3552"/>
              <a:ext cx="551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(117.79 °C)</a:t>
              </a:r>
            </a:p>
          </p:txBody>
        </p:sp>
        <p:sp>
          <p:nvSpPr>
            <p:cNvPr id="38541" name="Rectangle 653"/>
            <p:cNvSpPr>
              <a:spLocks noChangeAspect="1" noChangeArrowheads="1"/>
            </p:cNvSpPr>
            <p:nvPr/>
          </p:nvSpPr>
          <p:spPr bwMode="auto">
            <a:xfrm>
              <a:off x="2420" y="1360"/>
              <a:ext cx="503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(79.75 °C)</a:t>
              </a:r>
            </a:p>
          </p:txBody>
        </p:sp>
        <p:sp>
          <p:nvSpPr>
            <p:cNvPr id="38542" name="Rectangle 654"/>
            <p:cNvSpPr>
              <a:spLocks noChangeAspect="1" noChangeArrowheads="1"/>
            </p:cNvSpPr>
            <p:nvPr/>
          </p:nvSpPr>
          <p:spPr bwMode="auto">
            <a:xfrm>
              <a:off x="2742" y="1875"/>
              <a:ext cx="454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(78.9 °C)</a:t>
              </a:r>
            </a:p>
          </p:txBody>
        </p:sp>
        <p:sp>
          <p:nvSpPr>
            <p:cNvPr id="38543" name="Line 655"/>
            <p:cNvSpPr>
              <a:spLocks noChangeAspect="1" noChangeShapeType="1"/>
            </p:cNvSpPr>
            <p:nvPr/>
          </p:nvSpPr>
          <p:spPr bwMode="auto">
            <a:xfrm flipH="1" flipV="1">
              <a:off x="2509" y="1912"/>
              <a:ext cx="249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44" name="Rectangle 656"/>
            <p:cNvSpPr>
              <a:spLocks noChangeAspect="1" noChangeArrowheads="1"/>
            </p:cNvSpPr>
            <p:nvPr/>
          </p:nvSpPr>
          <p:spPr bwMode="auto">
            <a:xfrm>
              <a:off x="1730" y="1204"/>
              <a:ext cx="559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Isopropanol</a:t>
              </a:r>
            </a:p>
          </p:txBody>
        </p:sp>
        <p:sp>
          <p:nvSpPr>
            <p:cNvPr id="38545" name="Rectangle 657"/>
            <p:cNvSpPr>
              <a:spLocks noChangeAspect="1" noChangeArrowheads="1"/>
            </p:cNvSpPr>
            <p:nvPr/>
          </p:nvSpPr>
          <p:spPr bwMode="auto">
            <a:xfrm>
              <a:off x="1750" y="1360"/>
              <a:ext cx="503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(82.25 °C)</a:t>
              </a:r>
            </a:p>
          </p:txBody>
        </p:sp>
        <p:sp>
          <p:nvSpPr>
            <p:cNvPr id="38546" name="Rectangle 658"/>
            <p:cNvSpPr>
              <a:spLocks noChangeAspect="1" noChangeArrowheads="1"/>
            </p:cNvSpPr>
            <p:nvPr/>
          </p:nvSpPr>
          <p:spPr bwMode="auto">
            <a:xfrm>
              <a:off x="3368" y="1227"/>
              <a:ext cx="778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Isopropyl Acetate</a:t>
              </a:r>
            </a:p>
          </p:txBody>
        </p:sp>
        <p:sp>
          <p:nvSpPr>
            <p:cNvPr id="38547" name="Rectangle 659"/>
            <p:cNvSpPr>
              <a:spLocks noChangeAspect="1" noChangeArrowheads="1"/>
            </p:cNvSpPr>
            <p:nvPr/>
          </p:nvSpPr>
          <p:spPr bwMode="auto">
            <a:xfrm>
              <a:off x="3478" y="1360"/>
              <a:ext cx="45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(88.5 °C)</a:t>
              </a:r>
            </a:p>
          </p:txBody>
        </p:sp>
        <p:sp>
          <p:nvSpPr>
            <p:cNvPr id="38548" name="Rectangle 660"/>
            <p:cNvSpPr>
              <a:spLocks noChangeAspect="1" noChangeArrowheads="1"/>
            </p:cNvSpPr>
            <p:nvPr/>
          </p:nvSpPr>
          <p:spPr bwMode="auto">
            <a:xfrm>
              <a:off x="2805" y="3473"/>
              <a:ext cx="241" cy="1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b="1" i="1">
                  <a:latin typeface="Arial" charset="0"/>
                </a:rPr>
                <a:t>X</a:t>
              </a:r>
              <a:r>
                <a:rPr lang="en-US" sz="1600" b="1" i="1" baseline="-25000">
                  <a:latin typeface="Arial" charset="0"/>
                </a:rPr>
                <a:t>A</a:t>
              </a:r>
            </a:p>
          </p:txBody>
        </p:sp>
        <p:sp>
          <p:nvSpPr>
            <p:cNvPr id="38549" name="Rectangle 661"/>
            <p:cNvSpPr>
              <a:spLocks noChangeAspect="1" noChangeArrowheads="1"/>
            </p:cNvSpPr>
            <p:nvPr/>
          </p:nvSpPr>
          <p:spPr bwMode="auto">
            <a:xfrm>
              <a:off x="1529" y="2331"/>
              <a:ext cx="256" cy="2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b="1" i="1">
                  <a:latin typeface="Arial" charset="0"/>
                </a:rPr>
                <a:t>X</a:t>
              </a:r>
              <a:r>
                <a:rPr lang="en-US" sz="1800" b="1" i="1" baseline="-25000">
                  <a:latin typeface="Arial" charset="0"/>
                </a:rPr>
                <a:t>B</a:t>
              </a:r>
            </a:p>
          </p:txBody>
        </p:sp>
      </p:grpSp>
      <p:sp>
        <p:nvSpPr>
          <p:cNvPr id="38551" name="Text Box 663"/>
          <p:cNvSpPr txBox="1">
            <a:spLocks noChangeArrowheads="1"/>
          </p:cNvSpPr>
          <p:nvPr/>
        </p:nvSpPr>
        <p:spPr bwMode="auto">
          <a:xfrm>
            <a:off x="431305" y="5486400"/>
            <a:ext cx="8590548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W. Song</a:t>
            </a:r>
            <a:r>
              <a:rPr lang="en-US" sz="1200" dirty="0" smtClean="0"/>
              <a:t>, R.S. Huss, M.F. Doherty, M.F. Malone,  “Discovery of a Reactive Azeotrope” </a:t>
            </a:r>
            <a:r>
              <a:rPr lang="en-US" sz="1200" i="1" dirty="0" smtClean="0"/>
              <a:t>Nature</a:t>
            </a:r>
            <a:r>
              <a:rPr lang="en-US" sz="1200" i="1" dirty="0"/>
              <a:t>, 388,</a:t>
            </a:r>
            <a:r>
              <a:rPr lang="en-US" sz="1200" dirty="0"/>
              <a:t> August 7, 1997.</a:t>
            </a:r>
          </a:p>
        </p:txBody>
      </p:sp>
      <p:sp>
        <p:nvSpPr>
          <p:cNvPr id="443" name="Slide Number Placeholder 3"/>
          <p:cNvSpPr txBox="1">
            <a:spLocks/>
          </p:cNvSpPr>
          <p:nvPr/>
        </p:nvSpPr>
        <p:spPr>
          <a:xfrm>
            <a:off x="457200" y="635635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C1CC5F-A4C2-4BE1-9628-6FE924C9E40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10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Methyl Acetate </a:t>
            </a:r>
            <a:r>
              <a:rPr lang="en-US" dirty="0" smtClean="0"/>
              <a:t>Equilibrium</a:t>
            </a:r>
            <a:r>
              <a:rPr lang="en-US" baseline="0" dirty="0" smtClean="0"/>
              <a:t> </a:t>
            </a:r>
            <a:r>
              <a:rPr lang="en-US" dirty="0" smtClean="0"/>
              <a:t>Designs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1312863"/>
            <a:ext cx="4306888" cy="4572000"/>
            <a:chOff x="384" y="827"/>
            <a:chExt cx="3016" cy="3121"/>
          </a:xfrm>
        </p:grpSpPr>
        <p:pic>
          <p:nvPicPr>
            <p:cNvPr id="19558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140"/>
              <a:ext cx="2988" cy="2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32" y="827"/>
              <a:ext cx="2968" cy="3121"/>
              <a:chOff x="97" y="1126"/>
              <a:chExt cx="2594" cy="2905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23" y="3761"/>
                <a:ext cx="2568" cy="270"/>
                <a:chOff x="294" y="3563"/>
                <a:chExt cx="2568" cy="270"/>
              </a:xfrm>
            </p:grpSpPr>
            <p:sp>
              <p:nvSpPr>
                <p:cNvPr id="195592" name="Rectangle 8"/>
                <p:cNvSpPr>
                  <a:spLocks noChangeArrowheads="1"/>
                </p:cNvSpPr>
                <p:nvPr/>
              </p:nvSpPr>
              <p:spPr bwMode="auto">
                <a:xfrm>
                  <a:off x="327" y="3563"/>
                  <a:ext cx="402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 sz="1400">
                      <a:solidFill>
                        <a:srgbClr val="000000"/>
                      </a:solidFill>
                    </a:rPr>
                    <a:t>Water</a:t>
                  </a:r>
                </a:p>
              </p:txBody>
            </p:sp>
            <p:sp>
              <p:nvSpPr>
                <p:cNvPr id="195593" name="Rectangle 9"/>
                <p:cNvSpPr>
                  <a:spLocks noChangeArrowheads="1"/>
                </p:cNvSpPr>
                <p:nvPr/>
              </p:nvSpPr>
              <p:spPr bwMode="auto">
                <a:xfrm>
                  <a:off x="294" y="3688"/>
                  <a:ext cx="345" cy="1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</a:rPr>
                    <a:t>100 </a:t>
                  </a:r>
                  <a:r>
                    <a:rPr lang="en-US" sz="900" baseline="30000">
                      <a:solidFill>
                        <a:srgbClr val="000000"/>
                      </a:solidFill>
                    </a:rPr>
                    <a:t>o</a:t>
                  </a:r>
                  <a:r>
                    <a:rPr lang="en-US" sz="900">
                      <a:solidFill>
                        <a:srgbClr val="000000"/>
                      </a:solidFill>
                    </a:rPr>
                    <a:t>C </a:t>
                  </a:r>
                </a:p>
              </p:txBody>
            </p:sp>
            <p:sp>
              <p:nvSpPr>
                <p:cNvPr id="195594" name="Rectangle 10"/>
                <p:cNvSpPr>
                  <a:spLocks noChangeArrowheads="1"/>
                </p:cNvSpPr>
                <p:nvPr/>
              </p:nvSpPr>
              <p:spPr bwMode="auto">
                <a:xfrm>
                  <a:off x="2210" y="3563"/>
                  <a:ext cx="652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 sz="1400">
                      <a:solidFill>
                        <a:srgbClr val="000000"/>
                      </a:solidFill>
                    </a:rPr>
                    <a:t>Acetic Acid</a:t>
                  </a:r>
                </a:p>
              </p:txBody>
            </p:sp>
            <p:sp>
              <p:nvSpPr>
                <p:cNvPr id="195595" name="Rectangle 11"/>
                <p:cNvSpPr>
                  <a:spLocks noChangeArrowheads="1"/>
                </p:cNvSpPr>
                <p:nvPr/>
              </p:nvSpPr>
              <p:spPr bwMode="auto">
                <a:xfrm>
                  <a:off x="2358" y="3688"/>
                  <a:ext cx="306" cy="1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</a:rPr>
                    <a:t>118</a:t>
                  </a:r>
                  <a:r>
                    <a:rPr lang="en-US" sz="900" baseline="30000">
                      <a:solidFill>
                        <a:srgbClr val="000000"/>
                      </a:solidFill>
                    </a:rPr>
                    <a:t>o</a:t>
                  </a:r>
                  <a:r>
                    <a:rPr lang="en-US" sz="900">
                      <a:solidFill>
                        <a:srgbClr val="000000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97" y="1126"/>
                <a:ext cx="2494" cy="415"/>
                <a:chOff x="268" y="928"/>
                <a:chExt cx="2494" cy="415"/>
              </a:xfrm>
            </p:grpSpPr>
            <p:sp>
              <p:nvSpPr>
                <p:cNvPr id="195597" name="Rectangle 13"/>
                <p:cNvSpPr>
                  <a:spLocks noChangeArrowheads="1"/>
                </p:cNvSpPr>
                <p:nvPr/>
              </p:nvSpPr>
              <p:spPr bwMode="auto">
                <a:xfrm>
                  <a:off x="268" y="1063"/>
                  <a:ext cx="559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 sz="1400">
                      <a:solidFill>
                        <a:srgbClr val="000000"/>
                      </a:solidFill>
                    </a:rPr>
                    <a:t>Methanol</a:t>
                  </a:r>
                </a:p>
              </p:txBody>
            </p:sp>
            <p:sp>
              <p:nvSpPr>
                <p:cNvPr id="195598" name="Rectangle 14"/>
                <p:cNvSpPr>
                  <a:spLocks noChangeArrowheads="1"/>
                </p:cNvSpPr>
                <p:nvPr/>
              </p:nvSpPr>
              <p:spPr bwMode="auto">
                <a:xfrm>
                  <a:off x="337" y="1198"/>
                  <a:ext cx="287" cy="1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</a:rPr>
                    <a:t>65 </a:t>
                  </a:r>
                  <a:r>
                    <a:rPr lang="en-US" sz="900" baseline="30000">
                      <a:solidFill>
                        <a:srgbClr val="000000"/>
                      </a:solidFill>
                    </a:rPr>
                    <a:t>o</a:t>
                  </a:r>
                  <a:r>
                    <a:rPr lang="en-US" sz="900">
                      <a:solidFill>
                        <a:srgbClr val="000000"/>
                      </a:solidFill>
                    </a:rPr>
                    <a:t>C</a:t>
                  </a:r>
                </a:p>
              </p:txBody>
            </p:sp>
            <p:sp>
              <p:nvSpPr>
                <p:cNvPr id="195599" name="Rectangle 15"/>
                <p:cNvSpPr>
                  <a:spLocks noChangeArrowheads="1"/>
                </p:cNvSpPr>
                <p:nvPr/>
              </p:nvSpPr>
              <p:spPr bwMode="auto">
                <a:xfrm>
                  <a:off x="1539" y="1064"/>
                  <a:ext cx="608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 sz="1400" dirty="0">
                      <a:solidFill>
                        <a:srgbClr val="000000"/>
                      </a:solidFill>
                    </a:rPr>
                    <a:t>Azeotrope</a:t>
                  </a:r>
                </a:p>
              </p:txBody>
            </p:sp>
            <p:sp>
              <p:nvSpPr>
                <p:cNvPr id="195600" name="Rectangle 16"/>
                <p:cNvSpPr>
                  <a:spLocks noChangeArrowheads="1"/>
                </p:cNvSpPr>
                <p:nvPr/>
              </p:nvSpPr>
              <p:spPr bwMode="auto">
                <a:xfrm>
                  <a:off x="1695" y="1189"/>
                  <a:ext cx="306" cy="1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</a:rPr>
                    <a:t>54 </a:t>
                  </a:r>
                  <a:r>
                    <a:rPr lang="en-US" sz="900" baseline="30000">
                      <a:solidFill>
                        <a:srgbClr val="000000"/>
                      </a:solidFill>
                    </a:rPr>
                    <a:t>o</a:t>
                  </a:r>
                  <a:r>
                    <a:rPr lang="en-US" sz="900">
                      <a:solidFill>
                        <a:srgbClr val="000000"/>
                      </a:solidFill>
                    </a:rPr>
                    <a:t>C </a:t>
                  </a:r>
                </a:p>
              </p:txBody>
            </p:sp>
            <p:sp>
              <p:nvSpPr>
                <p:cNvPr id="195601" name="Rectangle 17"/>
                <p:cNvSpPr>
                  <a:spLocks noChangeArrowheads="1"/>
                </p:cNvSpPr>
                <p:nvPr/>
              </p:nvSpPr>
              <p:spPr bwMode="auto">
                <a:xfrm>
                  <a:off x="2281" y="928"/>
                  <a:ext cx="481" cy="3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 sz="1400">
                      <a:solidFill>
                        <a:srgbClr val="000000"/>
                      </a:solidFill>
                    </a:rPr>
                    <a:t>Methyl</a:t>
                  </a:r>
                </a:p>
                <a:p>
                  <a:pPr eaLnBrk="0" hangingPunct="0"/>
                  <a:r>
                    <a:rPr lang="en-US" sz="1400">
                      <a:solidFill>
                        <a:srgbClr val="000000"/>
                      </a:solidFill>
                    </a:rPr>
                    <a:t>Acetate</a:t>
                  </a:r>
                </a:p>
              </p:txBody>
            </p:sp>
            <p:sp>
              <p:nvSpPr>
                <p:cNvPr id="195602" name="Rectangle 18"/>
                <p:cNvSpPr>
                  <a:spLocks noChangeArrowheads="1"/>
                </p:cNvSpPr>
                <p:nvPr/>
              </p:nvSpPr>
              <p:spPr bwMode="auto">
                <a:xfrm>
                  <a:off x="2336" y="1197"/>
                  <a:ext cx="387" cy="1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</a:rPr>
                    <a:t>56 </a:t>
                  </a:r>
                  <a:r>
                    <a:rPr lang="en-US" sz="900" baseline="30000">
                      <a:solidFill>
                        <a:srgbClr val="000000"/>
                      </a:solidFill>
                    </a:rPr>
                    <a:t>o</a:t>
                  </a:r>
                  <a:r>
                    <a:rPr lang="en-US" sz="900">
                      <a:solidFill>
                        <a:srgbClr val="000000"/>
                      </a:solidFill>
                    </a:rPr>
                    <a:t>C</a:t>
                  </a:r>
                </a:p>
              </p:txBody>
            </p:sp>
          </p:grpSp>
        </p:grpSp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876800" y="1676400"/>
            <a:ext cx="3913188" cy="462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>
                <a:solidFill>
                  <a:srgbClr val="00B050"/>
                </a:solidFill>
                <a:latin typeface="Calibri"/>
              </a:rPr>
              <a:t>Two feeds, excess AcAcid, MeOAC product. (Barbosa &amp; Doherty,88)</a:t>
            </a:r>
          </a:p>
          <a:p>
            <a:r>
              <a:rPr lang="en-US" sz="2000" smtClean="0">
                <a:solidFill>
                  <a:srgbClr val="1F497D"/>
                </a:solidFill>
                <a:latin typeface="Calibri"/>
              </a:rPr>
              <a:t>Single or two feed, get Azeo and Water products</a:t>
            </a:r>
          </a:p>
          <a:p>
            <a:r>
              <a:rPr lang="en-US" sz="2000" smtClean="0">
                <a:solidFill>
                  <a:srgbClr val="C00000"/>
                </a:solidFill>
                <a:latin typeface="Calibri"/>
              </a:rPr>
              <a:t>Two feeds, stoichiometric amounts, get MeOAc and Water products (Huss et al, 97)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C00000"/>
                </a:solidFill>
                <a:latin typeface="Calibri"/>
              </a:rPr>
              <a:t>39 trays, r = 1.7, s = 2.7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C00000"/>
                </a:solidFill>
                <a:latin typeface="Calibri"/>
              </a:rPr>
              <a:t>Feeds tray 3, 36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C00000"/>
                </a:solidFill>
                <a:latin typeface="Calibri"/>
              </a:rPr>
              <a:t>MeOAc 0.985 mole, 0.992 mass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C00000"/>
                </a:solidFill>
                <a:latin typeface="Calibri"/>
              </a:rPr>
              <a:t>H</a:t>
            </a:r>
            <a:r>
              <a:rPr lang="en-US" sz="1800" baseline="-25000" smtClean="0">
                <a:solidFill>
                  <a:srgbClr val="C00000"/>
                </a:solidFill>
                <a:latin typeface="Calibri"/>
              </a:rPr>
              <a:t>2</a:t>
            </a:r>
            <a:r>
              <a:rPr lang="en-US" sz="1800" smtClean="0">
                <a:solidFill>
                  <a:srgbClr val="C00000"/>
                </a:solidFill>
                <a:latin typeface="Calibri"/>
              </a:rPr>
              <a:t>0 0.985 mole, 0.959 mass</a:t>
            </a:r>
          </a:p>
          <a:p>
            <a:pPr lvl="1">
              <a:lnSpc>
                <a:spcPct val="80000"/>
              </a:lnSpc>
            </a:pPr>
            <a:endParaRPr lang="en-US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19200"/>
            <a:ext cx="5681662" cy="523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Methyl acetate</a:t>
            </a:r>
            <a:r>
              <a:rPr lang="en-US" baseline="0" dirty="0" smtClean="0"/>
              <a:t> design example: azeotrope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76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Methyl acetate design example: </a:t>
            </a:r>
            <a:r>
              <a:rPr lang="en-US" dirty="0" smtClean="0"/>
              <a:t>azeotrope</a:t>
            </a:r>
            <a:endParaRPr lang="en-US" dirty="0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30222"/>
            <a:ext cx="5391150" cy="501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98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Methyl acetate design example: </a:t>
            </a:r>
            <a:r>
              <a:rPr lang="en-US" dirty="0" err="1" smtClean="0"/>
              <a:t>MeOAc</a:t>
            </a:r>
            <a:endParaRPr lang="en-US" dirty="0"/>
          </a:p>
        </p:txBody>
      </p:sp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31335"/>
            <a:ext cx="5124450" cy="472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32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Methyl acetate design example: </a:t>
            </a:r>
            <a:r>
              <a:rPr lang="en-US" dirty="0" err="1"/>
              <a:t>MeOAc</a:t>
            </a:r>
            <a:endParaRPr lang="en-US" dirty="0"/>
          </a:p>
        </p:txBody>
      </p:sp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19200"/>
            <a:ext cx="5329238" cy="491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4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Reflux Ratio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115175" y="5311775"/>
            <a:ext cx="7477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3" descr="10-40"/>
          <p:cNvSpPr>
            <a:spLocks noGrp="1" noChangeAspect="1" noChangeArrowheads="1"/>
          </p:cNvSpPr>
          <p:nvPr isPhoto="1"/>
        </p:nvSpPr>
        <p:spPr bwMode="auto">
          <a:xfrm>
            <a:off x="1524000" y="1219200"/>
            <a:ext cx="6230937" cy="4754562"/>
          </a:xfrm>
          <a:prstGeom prst="rect">
            <a:avLst/>
          </a:prstGeom>
          <a:blipFill dpi="0" rotWithShape="1">
            <a:blip r:embed="rId3"/>
            <a:srcRect/>
            <a:stretch>
              <a:fillRect r="-27"/>
            </a:stretch>
          </a:blipFill>
          <a:ln w="76200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457200" y="635635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C1CC5F-A4C2-4BE1-9628-6FE924C9E40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1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</a:t>
            </a:r>
            <a:r>
              <a:rPr lang="en-US" baseline="0" dirty="0" smtClean="0"/>
              <a:t> work is important, even though I didn’t talk about it!</a:t>
            </a:r>
          </a:p>
          <a:p>
            <a:r>
              <a:rPr lang="en-US" dirty="0" smtClean="0"/>
              <a:t>Many chemical processes are candidates for RD</a:t>
            </a:r>
          </a:p>
          <a:p>
            <a:r>
              <a:rPr lang="en-US" dirty="0" smtClean="0"/>
              <a:t>Pros and cons to RD, but worth considering!</a:t>
            </a:r>
          </a:p>
          <a:p>
            <a:r>
              <a:rPr lang="en-US" dirty="0" smtClean="0"/>
              <a:t>Heuristics and conceptual design methods can help you rule out RD</a:t>
            </a:r>
          </a:p>
          <a:p>
            <a:r>
              <a:rPr lang="en-US" dirty="0" smtClean="0"/>
              <a:t>Experiments and detailed modeling can verify feasibility</a:t>
            </a:r>
          </a:p>
          <a:p>
            <a:r>
              <a:rPr lang="en-US" dirty="0" smtClean="0"/>
              <a:t>Economic competitiveness determined on case-by-case basis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Methyl Acetate</a:t>
            </a:r>
          </a:p>
        </p:txBody>
      </p:sp>
      <p:pic>
        <p:nvPicPr>
          <p:cNvPr id="168225" name="Picture 289" descr="1-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56150" y="2044700"/>
            <a:ext cx="3519488" cy="2936875"/>
          </a:xfrm>
          <a:noFill/>
          <a:ln/>
        </p:spPr>
      </p:pic>
      <p:pic>
        <p:nvPicPr>
          <p:cNvPr id="168228" name="Picture 292" descr="1-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31850" y="1524000"/>
            <a:ext cx="3517900" cy="4648200"/>
          </a:xfrm>
          <a:noFill/>
          <a:ln/>
        </p:spPr>
      </p:pic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10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MTBE</a:t>
            </a:r>
          </a:p>
        </p:txBody>
      </p:sp>
      <p:sp>
        <p:nvSpPr>
          <p:cNvPr id="174083" name="Rectangle 3" descr="10-06"/>
          <p:cNvSpPr>
            <a:spLocks noGrp="1" noChangeAspect="1" noChangeArrowheads="1"/>
          </p:cNvSpPr>
          <p:nvPr isPhoto="1"/>
        </p:nvSpPr>
        <p:spPr bwMode="auto">
          <a:xfrm>
            <a:off x="2381250" y="1335088"/>
            <a:ext cx="4425950" cy="4754562"/>
          </a:xfrm>
          <a:prstGeom prst="rect">
            <a:avLst/>
          </a:prstGeom>
          <a:blipFill dpi="0" rotWithShape="1">
            <a:blip r:embed="rId3"/>
            <a:srcRect/>
            <a:stretch>
              <a:fillRect b="-48"/>
            </a:stretch>
          </a:blipFill>
          <a:ln w="76200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/>
              <a:t>Carbonate Esters</a:t>
            </a:r>
          </a:p>
        </p:txBody>
      </p:sp>
      <p:pic>
        <p:nvPicPr>
          <p:cNvPr id="175107" name="Picture 3" descr="DMCPatentTe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1638300"/>
            <a:ext cx="69977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97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3200" b="1" dirty="0"/>
              <a:t>Why Not Reactive Distillation?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35100"/>
            <a:ext cx="7162800" cy="46482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2000" dirty="0"/>
              <a:t>Process Understanding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buFont typeface="Arial" charset="0"/>
              <a:buChar char="-"/>
            </a:pPr>
            <a:r>
              <a:rPr lang="en-US" sz="2000" dirty="0"/>
              <a:t>Hard to Design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buFont typeface="Arial" charset="0"/>
              <a:buChar char="-"/>
            </a:pPr>
            <a:r>
              <a:rPr lang="en-US" sz="2000" dirty="0"/>
              <a:t>Harder to Control/Operate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Phase Contacting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buFont typeface="Arial" charset="0"/>
              <a:buChar char="–"/>
            </a:pPr>
            <a:r>
              <a:rPr lang="en-US" sz="2000" dirty="0"/>
              <a:t>Catalyst Contacting, Deactivation, Fouling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buFont typeface="Arial" charset="0"/>
              <a:buChar char="–"/>
            </a:pPr>
            <a:r>
              <a:rPr lang="en-US" sz="2000" dirty="0"/>
              <a:t>Volatility of Reactants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Heat Transfer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buFont typeface="Arial" charset="0"/>
              <a:buChar char="–"/>
            </a:pPr>
            <a:r>
              <a:rPr lang="en-US" sz="2000" dirty="0"/>
              <a:t>Energy Reduction Potential Not Always Realized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Safety Limits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Not Always Feasible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buFont typeface="Arial" charset="0"/>
              <a:buChar char="–"/>
            </a:pPr>
            <a:r>
              <a:rPr lang="en-US" sz="2000" dirty="0"/>
              <a:t>T&amp;P for Distillation vs. Reaction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buFont typeface="Arial" charset="0"/>
              <a:buChar char="–"/>
            </a:pPr>
            <a:r>
              <a:rPr lang="en-US" sz="2000" dirty="0"/>
              <a:t>Azeotropes &amp; Distillation Boundaries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27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RD?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54474" y="5987759"/>
            <a:ext cx="48654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From </a:t>
            </a:r>
            <a:r>
              <a:rPr lang="en-US" sz="1100" dirty="0" err="1" smtClean="0"/>
              <a:t>Kenig</a:t>
            </a:r>
            <a:r>
              <a:rPr lang="en-US" sz="1100" dirty="0" smtClean="0"/>
              <a:t> et. al., Reactive Separations in Fluid Systems, in</a:t>
            </a:r>
          </a:p>
          <a:p>
            <a:r>
              <a:rPr lang="en-US" sz="1100" b="1" u="sng" dirty="0" smtClean="0"/>
              <a:t>Reengineering the Chemical Processing Plant</a:t>
            </a:r>
            <a:r>
              <a:rPr lang="en-US" sz="1100" dirty="0" smtClean="0"/>
              <a:t>, </a:t>
            </a:r>
            <a:r>
              <a:rPr lang="en-US" sz="1100" dirty="0" err="1" smtClean="0"/>
              <a:t>Stankiewicz</a:t>
            </a:r>
            <a:r>
              <a:rPr lang="en-US" sz="1100" dirty="0" smtClean="0"/>
              <a:t> and </a:t>
            </a:r>
            <a:r>
              <a:rPr lang="en-US" sz="1100" dirty="0" err="1" smtClean="0"/>
              <a:t>Moulijn</a:t>
            </a:r>
            <a:r>
              <a:rPr lang="en-US" sz="1100" dirty="0" smtClean="0"/>
              <a:t>, Ed., 2004.</a:t>
            </a:r>
            <a:endParaRPr lang="en-US" sz="1100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-326946" y="3077322"/>
            <a:ext cx="163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Temperature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05120" y="5602069"/>
            <a:ext cx="164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Pressure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815671" y="1158641"/>
            <a:ext cx="7772400" cy="4419600"/>
            <a:chOff x="457200" y="1295400"/>
            <a:chExt cx="8153400" cy="4724400"/>
          </a:xfrm>
        </p:grpSpPr>
        <p:sp>
          <p:nvSpPr>
            <p:cNvPr id="35" name="Rectangle 34"/>
            <p:cNvSpPr/>
            <p:nvPr/>
          </p:nvSpPr>
          <p:spPr>
            <a:xfrm>
              <a:off x="457200" y="1295400"/>
              <a:ext cx="8153400" cy="47244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 rot="20324573">
              <a:off x="2020340" y="2055304"/>
              <a:ext cx="4114800" cy="1828800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 rot="1919633">
              <a:off x="874175" y="3542245"/>
              <a:ext cx="2996596" cy="2041971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0" y="1600200"/>
              <a:ext cx="1919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Operating window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96000" y="1905000"/>
              <a:ext cx="1913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</a:rPr>
                <a:t>Chemical Reaction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9600" y="5562600"/>
              <a:ext cx="3027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Mechanical Design constraints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76600" y="4495800"/>
              <a:ext cx="1827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Gas-liquid phases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7200" y="3505200"/>
              <a:ext cx="2362200" cy="205740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2107842" y="3520225"/>
              <a:ext cx="699752" cy="549499"/>
            </a:xfrm>
            <a:custGeom>
              <a:avLst/>
              <a:gdLst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171719 w 699752"/>
                <a:gd name="connsiteY4" fmla="*/ 304800 h 549499"/>
                <a:gd name="connsiteX5" fmla="*/ 197476 w 699752"/>
                <a:gd name="connsiteY5" fmla="*/ 343437 h 549499"/>
                <a:gd name="connsiteX6" fmla="*/ 223234 w 699752"/>
                <a:gd name="connsiteY6" fmla="*/ 420710 h 549499"/>
                <a:gd name="connsiteX7" fmla="*/ 326265 w 699752"/>
                <a:gd name="connsiteY7" fmla="*/ 446468 h 549499"/>
                <a:gd name="connsiteX8" fmla="*/ 403538 w 699752"/>
                <a:gd name="connsiteY8" fmla="*/ 472226 h 549499"/>
                <a:gd name="connsiteX9" fmla="*/ 442175 w 699752"/>
                <a:gd name="connsiteY9" fmla="*/ 485105 h 549499"/>
                <a:gd name="connsiteX10" fmla="*/ 570964 w 699752"/>
                <a:gd name="connsiteY10" fmla="*/ 510862 h 549499"/>
                <a:gd name="connsiteX11" fmla="*/ 648237 w 699752"/>
                <a:gd name="connsiteY11" fmla="*/ 549499 h 549499"/>
                <a:gd name="connsiteX12" fmla="*/ 686873 w 699752"/>
                <a:gd name="connsiteY12" fmla="*/ 536620 h 549499"/>
                <a:gd name="connsiteX13" fmla="*/ 673995 w 699752"/>
                <a:gd name="connsiteY13" fmla="*/ 497983 h 549499"/>
                <a:gd name="connsiteX14" fmla="*/ 699752 w 699752"/>
                <a:gd name="connsiteY14" fmla="*/ 291921 h 549499"/>
                <a:gd name="connsiteX15" fmla="*/ 686873 w 699752"/>
                <a:gd name="connsiteY15" fmla="*/ 188890 h 549499"/>
                <a:gd name="connsiteX16" fmla="*/ 673995 w 699752"/>
                <a:gd name="connsiteY16" fmla="*/ 150254 h 549499"/>
                <a:gd name="connsiteX17" fmla="*/ 635358 w 699752"/>
                <a:gd name="connsiteY17" fmla="*/ 124496 h 549499"/>
                <a:gd name="connsiteX18" fmla="*/ 609600 w 699752"/>
                <a:gd name="connsiteY18" fmla="*/ 85860 h 549499"/>
                <a:gd name="connsiteX19" fmla="*/ 532327 w 699752"/>
                <a:gd name="connsiteY19" fmla="*/ 47223 h 549499"/>
                <a:gd name="connsiteX20" fmla="*/ 493690 w 699752"/>
                <a:gd name="connsiteY20" fmla="*/ 21465 h 549499"/>
                <a:gd name="connsiteX21" fmla="*/ 261871 w 699752"/>
                <a:gd name="connsiteY21" fmla="*/ 21465 h 549499"/>
                <a:gd name="connsiteX22" fmla="*/ 223234 w 699752"/>
                <a:gd name="connsiteY22" fmla="*/ 8586 h 549499"/>
                <a:gd name="connsiteX23" fmla="*/ 30051 w 699752"/>
                <a:gd name="connsiteY23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171719 w 699752"/>
                <a:gd name="connsiteY4" fmla="*/ 304800 h 549499"/>
                <a:gd name="connsiteX5" fmla="*/ 197476 w 699752"/>
                <a:gd name="connsiteY5" fmla="*/ 343437 h 549499"/>
                <a:gd name="connsiteX6" fmla="*/ 223234 w 699752"/>
                <a:gd name="connsiteY6" fmla="*/ 420710 h 549499"/>
                <a:gd name="connsiteX7" fmla="*/ 326265 w 699752"/>
                <a:gd name="connsiteY7" fmla="*/ 446468 h 549499"/>
                <a:gd name="connsiteX8" fmla="*/ 403538 w 699752"/>
                <a:gd name="connsiteY8" fmla="*/ 472226 h 549499"/>
                <a:gd name="connsiteX9" fmla="*/ 442175 w 699752"/>
                <a:gd name="connsiteY9" fmla="*/ 485105 h 549499"/>
                <a:gd name="connsiteX10" fmla="*/ 570964 w 699752"/>
                <a:gd name="connsiteY10" fmla="*/ 510862 h 549499"/>
                <a:gd name="connsiteX11" fmla="*/ 648237 w 699752"/>
                <a:gd name="connsiteY11" fmla="*/ 549499 h 549499"/>
                <a:gd name="connsiteX12" fmla="*/ 686873 w 699752"/>
                <a:gd name="connsiteY12" fmla="*/ 536620 h 549499"/>
                <a:gd name="connsiteX13" fmla="*/ 673995 w 699752"/>
                <a:gd name="connsiteY13" fmla="*/ 497983 h 549499"/>
                <a:gd name="connsiteX14" fmla="*/ 699752 w 699752"/>
                <a:gd name="connsiteY14" fmla="*/ 291921 h 549499"/>
                <a:gd name="connsiteX15" fmla="*/ 686873 w 699752"/>
                <a:gd name="connsiteY15" fmla="*/ 188890 h 549499"/>
                <a:gd name="connsiteX16" fmla="*/ 673995 w 699752"/>
                <a:gd name="connsiteY16" fmla="*/ 150254 h 549499"/>
                <a:gd name="connsiteX17" fmla="*/ 635358 w 699752"/>
                <a:gd name="connsiteY17" fmla="*/ 124496 h 549499"/>
                <a:gd name="connsiteX18" fmla="*/ 609600 w 699752"/>
                <a:gd name="connsiteY18" fmla="*/ 85860 h 549499"/>
                <a:gd name="connsiteX19" fmla="*/ 532327 w 699752"/>
                <a:gd name="connsiteY19" fmla="*/ 47223 h 549499"/>
                <a:gd name="connsiteX20" fmla="*/ 493690 w 699752"/>
                <a:gd name="connsiteY20" fmla="*/ 21465 h 549499"/>
                <a:gd name="connsiteX21" fmla="*/ 261871 w 699752"/>
                <a:gd name="connsiteY21" fmla="*/ 21465 h 549499"/>
                <a:gd name="connsiteX22" fmla="*/ 223234 w 699752"/>
                <a:gd name="connsiteY22" fmla="*/ 8586 h 549499"/>
                <a:gd name="connsiteX23" fmla="*/ 30051 w 699752"/>
                <a:gd name="connsiteY23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171719 w 699752"/>
                <a:gd name="connsiteY4" fmla="*/ 304800 h 549499"/>
                <a:gd name="connsiteX5" fmla="*/ 197476 w 699752"/>
                <a:gd name="connsiteY5" fmla="*/ 343437 h 549499"/>
                <a:gd name="connsiteX6" fmla="*/ 223234 w 699752"/>
                <a:gd name="connsiteY6" fmla="*/ 420710 h 549499"/>
                <a:gd name="connsiteX7" fmla="*/ 326265 w 699752"/>
                <a:gd name="connsiteY7" fmla="*/ 446468 h 549499"/>
                <a:gd name="connsiteX8" fmla="*/ 403538 w 699752"/>
                <a:gd name="connsiteY8" fmla="*/ 472226 h 549499"/>
                <a:gd name="connsiteX9" fmla="*/ 442175 w 699752"/>
                <a:gd name="connsiteY9" fmla="*/ 485105 h 549499"/>
                <a:gd name="connsiteX10" fmla="*/ 570964 w 699752"/>
                <a:gd name="connsiteY10" fmla="*/ 510862 h 549499"/>
                <a:gd name="connsiteX11" fmla="*/ 648237 w 699752"/>
                <a:gd name="connsiteY11" fmla="*/ 549499 h 549499"/>
                <a:gd name="connsiteX12" fmla="*/ 686873 w 699752"/>
                <a:gd name="connsiteY12" fmla="*/ 536620 h 549499"/>
                <a:gd name="connsiteX13" fmla="*/ 673995 w 699752"/>
                <a:gd name="connsiteY13" fmla="*/ 497983 h 549499"/>
                <a:gd name="connsiteX14" fmla="*/ 699752 w 699752"/>
                <a:gd name="connsiteY14" fmla="*/ 291921 h 549499"/>
                <a:gd name="connsiteX15" fmla="*/ 686873 w 699752"/>
                <a:gd name="connsiteY15" fmla="*/ 188890 h 549499"/>
                <a:gd name="connsiteX16" fmla="*/ 673995 w 699752"/>
                <a:gd name="connsiteY16" fmla="*/ 150254 h 549499"/>
                <a:gd name="connsiteX17" fmla="*/ 635358 w 699752"/>
                <a:gd name="connsiteY17" fmla="*/ 124496 h 549499"/>
                <a:gd name="connsiteX18" fmla="*/ 609600 w 699752"/>
                <a:gd name="connsiteY18" fmla="*/ 85860 h 549499"/>
                <a:gd name="connsiteX19" fmla="*/ 532327 w 699752"/>
                <a:gd name="connsiteY19" fmla="*/ 47223 h 549499"/>
                <a:gd name="connsiteX20" fmla="*/ 493690 w 699752"/>
                <a:gd name="connsiteY20" fmla="*/ 21465 h 549499"/>
                <a:gd name="connsiteX21" fmla="*/ 261871 w 699752"/>
                <a:gd name="connsiteY21" fmla="*/ 21465 h 549499"/>
                <a:gd name="connsiteX22" fmla="*/ 223234 w 699752"/>
                <a:gd name="connsiteY22" fmla="*/ 8586 h 549499"/>
                <a:gd name="connsiteX23" fmla="*/ 30051 w 699752"/>
                <a:gd name="connsiteY23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171719 w 699752"/>
                <a:gd name="connsiteY4" fmla="*/ 304800 h 549499"/>
                <a:gd name="connsiteX5" fmla="*/ 197476 w 699752"/>
                <a:gd name="connsiteY5" fmla="*/ 343437 h 549499"/>
                <a:gd name="connsiteX6" fmla="*/ 223234 w 699752"/>
                <a:gd name="connsiteY6" fmla="*/ 420710 h 549499"/>
                <a:gd name="connsiteX7" fmla="*/ 326265 w 699752"/>
                <a:gd name="connsiteY7" fmla="*/ 446468 h 549499"/>
                <a:gd name="connsiteX8" fmla="*/ 403538 w 699752"/>
                <a:gd name="connsiteY8" fmla="*/ 472226 h 549499"/>
                <a:gd name="connsiteX9" fmla="*/ 442175 w 699752"/>
                <a:gd name="connsiteY9" fmla="*/ 485105 h 549499"/>
                <a:gd name="connsiteX10" fmla="*/ 570964 w 699752"/>
                <a:gd name="connsiteY10" fmla="*/ 510862 h 549499"/>
                <a:gd name="connsiteX11" fmla="*/ 648237 w 699752"/>
                <a:gd name="connsiteY11" fmla="*/ 549499 h 549499"/>
                <a:gd name="connsiteX12" fmla="*/ 686873 w 699752"/>
                <a:gd name="connsiteY12" fmla="*/ 536620 h 549499"/>
                <a:gd name="connsiteX13" fmla="*/ 673995 w 699752"/>
                <a:gd name="connsiteY13" fmla="*/ 497983 h 549499"/>
                <a:gd name="connsiteX14" fmla="*/ 699752 w 699752"/>
                <a:gd name="connsiteY14" fmla="*/ 291921 h 549499"/>
                <a:gd name="connsiteX15" fmla="*/ 686873 w 699752"/>
                <a:gd name="connsiteY15" fmla="*/ 188890 h 549499"/>
                <a:gd name="connsiteX16" fmla="*/ 673995 w 699752"/>
                <a:gd name="connsiteY16" fmla="*/ 150254 h 549499"/>
                <a:gd name="connsiteX17" fmla="*/ 635358 w 699752"/>
                <a:gd name="connsiteY17" fmla="*/ 124496 h 549499"/>
                <a:gd name="connsiteX18" fmla="*/ 609600 w 699752"/>
                <a:gd name="connsiteY18" fmla="*/ 85860 h 549499"/>
                <a:gd name="connsiteX19" fmla="*/ 532327 w 699752"/>
                <a:gd name="connsiteY19" fmla="*/ 47223 h 549499"/>
                <a:gd name="connsiteX20" fmla="*/ 493690 w 699752"/>
                <a:gd name="connsiteY20" fmla="*/ 21465 h 549499"/>
                <a:gd name="connsiteX21" fmla="*/ 261871 w 699752"/>
                <a:gd name="connsiteY21" fmla="*/ 21465 h 549499"/>
                <a:gd name="connsiteX22" fmla="*/ 223234 w 699752"/>
                <a:gd name="connsiteY22" fmla="*/ 8586 h 549499"/>
                <a:gd name="connsiteX23" fmla="*/ 30051 w 699752"/>
                <a:gd name="connsiteY23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171719 w 699752"/>
                <a:gd name="connsiteY4" fmla="*/ 304800 h 549499"/>
                <a:gd name="connsiteX5" fmla="*/ 197476 w 699752"/>
                <a:gd name="connsiteY5" fmla="*/ 343437 h 549499"/>
                <a:gd name="connsiteX6" fmla="*/ 223234 w 699752"/>
                <a:gd name="connsiteY6" fmla="*/ 420710 h 549499"/>
                <a:gd name="connsiteX7" fmla="*/ 326265 w 699752"/>
                <a:gd name="connsiteY7" fmla="*/ 446468 h 549499"/>
                <a:gd name="connsiteX8" fmla="*/ 403538 w 699752"/>
                <a:gd name="connsiteY8" fmla="*/ 472226 h 549499"/>
                <a:gd name="connsiteX9" fmla="*/ 442175 w 699752"/>
                <a:gd name="connsiteY9" fmla="*/ 485105 h 549499"/>
                <a:gd name="connsiteX10" fmla="*/ 570964 w 699752"/>
                <a:gd name="connsiteY10" fmla="*/ 510862 h 549499"/>
                <a:gd name="connsiteX11" fmla="*/ 648237 w 699752"/>
                <a:gd name="connsiteY11" fmla="*/ 549499 h 549499"/>
                <a:gd name="connsiteX12" fmla="*/ 686873 w 699752"/>
                <a:gd name="connsiteY12" fmla="*/ 536620 h 549499"/>
                <a:gd name="connsiteX13" fmla="*/ 673995 w 699752"/>
                <a:gd name="connsiteY13" fmla="*/ 497983 h 549499"/>
                <a:gd name="connsiteX14" fmla="*/ 699752 w 699752"/>
                <a:gd name="connsiteY14" fmla="*/ 291921 h 549499"/>
                <a:gd name="connsiteX15" fmla="*/ 686873 w 699752"/>
                <a:gd name="connsiteY15" fmla="*/ 188890 h 549499"/>
                <a:gd name="connsiteX16" fmla="*/ 673995 w 699752"/>
                <a:gd name="connsiteY16" fmla="*/ 150254 h 549499"/>
                <a:gd name="connsiteX17" fmla="*/ 635358 w 699752"/>
                <a:gd name="connsiteY17" fmla="*/ 124496 h 549499"/>
                <a:gd name="connsiteX18" fmla="*/ 609600 w 699752"/>
                <a:gd name="connsiteY18" fmla="*/ 85860 h 549499"/>
                <a:gd name="connsiteX19" fmla="*/ 532327 w 699752"/>
                <a:gd name="connsiteY19" fmla="*/ 47223 h 549499"/>
                <a:gd name="connsiteX20" fmla="*/ 493690 w 699752"/>
                <a:gd name="connsiteY20" fmla="*/ 21465 h 549499"/>
                <a:gd name="connsiteX21" fmla="*/ 261871 w 699752"/>
                <a:gd name="connsiteY21" fmla="*/ 21465 h 549499"/>
                <a:gd name="connsiteX22" fmla="*/ 223234 w 699752"/>
                <a:gd name="connsiteY22" fmla="*/ 8586 h 549499"/>
                <a:gd name="connsiteX23" fmla="*/ 30051 w 699752"/>
                <a:gd name="connsiteY23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171719 w 699752"/>
                <a:gd name="connsiteY4" fmla="*/ 304800 h 549499"/>
                <a:gd name="connsiteX5" fmla="*/ 92433 w 699752"/>
                <a:gd name="connsiteY5" fmla="*/ 306444 h 549499"/>
                <a:gd name="connsiteX6" fmla="*/ 197476 w 699752"/>
                <a:gd name="connsiteY6" fmla="*/ 343437 h 549499"/>
                <a:gd name="connsiteX7" fmla="*/ 223234 w 699752"/>
                <a:gd name="connsiteY7" fmla="*/ 420710 h 549499"/>
                <a:gd name="connsiteX8" fmla="*/ 326265 w 699752"/>
                <a:gd name="connsiteY8" fmla="*/ 446468 h 549499"/>
                <a:gd name="connsiteX9" fmla="*/ 403538 w 699752"/>
                <a:gd name="connsiteY9" fmla="*/ 472226 h 549499"/>
                <a:gd name="connsiteX10" fmla="*/ 442175 w 699752"/>
                <a:gd name="connsiteY10" fmla="*/ 485105 h 549499"/>
                <a:gd name="connsiteX11" fmla="*/ 570964 w 699752"/>
                <a:gd name="connsiteY11" fmla="*/ 510862 h 549499"/>
                <a:gd name="connsiteX12" fmla="*/ 648237 w 699752"/>
                <a:gd name="connsiteY12" fmla="*/ 549499 h 549499"/>
                <a:gd name="connsiteX13" fmla="*/ 686873 w 699752"/>
                <a:gd name="connsiteY13" fmla="*/ 536620 h 549499"/>
                <a:gd name="connsiteX14" fmla="*/ 673995 w 699752"/>
                <a:gd name="connsiteY14" fmla="*/ 497983 h 549499"/>
                <a:gd name="connsiteX15" fmla="*/ 699752 w 699752"/>
                <a:gd name="connsiteY15" fmla="*/ 291921 h 549499"/>
                <a:gd name="connsiteX16" fmla="*/ 686873 w 699752"/>
                <a:gd name="connsiteY16" fmla="*/ 188890 h 549499"/>
                <a:gd name="connsiteX17" fmla="*/ 673995 w 699752"/>
                <a:gd name="connsiteY17" fmla="*/ 150254 h 549499"/>
                <a:gd name="connsiteX18" fmla="*/ 635358 w 699752"/>
                <a:gd name="connsiteY18" fmla="*/ 124496 h 549499"/>
                <a:gd name="connsiteX19" fmla="*/ 609600 w 699752"/>
                <a:gd name="connsiteY19" fmla="*/ 85860 h 549499"/>
                <a:gd name="connsiteX20" fmla="*/ 532327 w 699752"/>
                <a:gd name="connsiteY20" fmla="*/ 47223 h 549499"/>
                <a:gd name="connsiteX21" fmla="*/ 493690 w 699752"/>
                <a:gd name="connsiteY21" fmla="*/ 21465 h 549499"/>
                <a:gd name="connsiteX22" fmla="*/ 261871 w 699752"/>
                <a:gd name="connsiteY22" fmla="*/ 21465 h 549499"/>
                <a:gd name="connsiteX23" fmla="*/ 223234 w 699752"/>
                <a:gd name="connsiteY23" fmla="*/ 8586 h 549499"/>
                <a:gd name="connsiteX24" fmla="*/ 30051 w 699752"/>
                <a:gd name="connsiteY24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171719 w 699752"/>
                <a:gd name="connsiteY4" fmla="*/ 304800 h 549499"/>
                <a:gd name="connsiteX5" fmla="*/ 92433 w 699752"/>
                <a:gd name="connsiteY5" fmla="*/ 306444 h 549499"/>
                <a:gd name="connsiteX6" fmla="*/ 197476 w 699752"/>
                <a:gd name="connsiteY6" fmla="*/ 343437 h 549499"/>
                <a:gd name="connsiteX7" fmla="*/ 197208 w 699752"/>
                <a:gd name="connsiteY7" fmla="*/ 346925 h 549499"/>
                <a:gd name="connsiteX8" fmla="*/ 223234 w 699752"/>
                <a:gd name="connsiteY8" fmla="*/ 420710 h 549499"/>
                <a:gd name="connsiteX9" fmla="*/ 326265 w 699752"/>
                <a:gd name="connsiteY9" fmla="*/ 446468 h 549499"/>
                <a:gd name="connsiteX10" fmla="*/ 403538 w 699752"/>
                <a:gd name="connsiteY10" fmla="*/ 472226 h 549499"/>
                <a:gd name="connsiteX11" fmla="*/ 442175 w 699752"/>
                <a:gd name="connsiteY11" fmla="*/ 485105 h 549499"/>
                <a:gd name="connsiteX12" fmla="*/ 570964 w 699752"/>
                <a:gd name="connsiteY12" fmla="*/ 510862 h 549499"/>
                <a:gd name="connsiteX13" fmla="*/ 648237 w 699752"/>
                <a:gd name="connsiteY13" fmla="*/ 549499 h 549499"/>
                <a:gd name="connsiteX14" fmla="*/ 686873 w 699752"/>
                <a:gd name="connsiteY14" fmla="*/ 536620 h 549499"/>
                <a:gd name="connsiteX15" fmla="*/ 673995 w 699752"/>
                <a:gd name="connsiteY15" fmla="*/ 497983 h 549499"/>
                <a:gd name="connsiteX16" fmla="*/ 699752 w 699752"/>
                <a:gd name="connsiteY16" fmla="*/ 291921 h 549499"/>
                <a:gd name="connsiteX17" fmla="*/ 686873 w 699752"/>
                <a:gd name="connsiteY17" fmla="*/ 188890 h 549499"/>
                <a:gd name="connsiteX18" fmla="*/ 673995 w 699752"/>
                <a:gd name="connsiteY18" fmla="*/ 150254 h 549499"/>
                <a:gd name="connsiteX19" fmla="*/ 635358 w 699752"/>
                <a:gd name="connsiteY19" fmla="*/ 124496 h 549499"/>
                <a:gd name="connsiteX20" fmla="*/ 609600 w 699752"/>
                <a:gd name="connsiteY20" fmla="*/ 85860 h 549499"/>
                <a:gd name="connsiteX21" fmla="*/ 532327 w 699752"/>
                <a:gd name="connsiteY21" fmla="*/ 47223 h 549499"/>
                <a:gd name="connsiteX22" fmla="*/ 493690 w 699752"/>
                <a:gd name="connsiteY22" fmla="*/ 21465 h 549499"/>
                <a:gd name="connsiteX23" fmla="*/ 261871 w 699752"/>
                <a:gd name="connsiteY23" fmla="*/ 21465 h 549499"/>
                <a:gd name="connsiteX24" fmla="*/ 223234 w 699752"/>
                <a:gd name="connsiteY24" fmla="*/ 8586 h 549499"/>
                <a:gd name="connsiteX25" fmla="*/ 30051 w 699752"/>
                <a:gd name="connsiteY25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171719 w 699752"/>
                <a:gd name="connsiteY4" fmla="*/ 304800 h 549499"/>
                <a:gd name="connsiteX5" fmla="*/ 92433 w 699752"/>
                <a:gd name="connsiteY5" fmla="*/ 306444 h 549499"/>
                <a:gd name="connsiteX6" fmla="*/ 197476 w 699752"/>
                <a:gd name="connsiteY6" fmla="*/ 343437 h 549499"/>
                <a:gd name="connsiteX7" fmla="*/ 197208 w 699752"/>
                <a:gd name="connsiteY7" fmla="*/ 346925 h 549499"/>
                <a:gd name="connsiteX8" fmla="*/ 223234 w 699752"/>
                <a:gd name="connsiteY8" fmla="*/ 420710 h 549499"/>
                <a:gd name="connsiteX9" fmla="*/ 326265 w 699752"/>
                <a:gd name="connsiteY9" fmla="*/ 446468 h 549499"/>
                <a:gd name="connsiteX10" fmla="*/ 403538 w 699752"/>
                <a:gd name="connsiteY10" fmla="*/ 472226 h 549499"/>
                <a:gd name="connsiteX11" fmla="*/ 442175 w 699752"/>
                <a:gd name="connsiteY11" fmla="*/ 485105 h 549499"/>
                <a:gd name="connsiteX12" fmla="*/ 570964 w 699752"/>
                <a:gd name="connsiteY12" fmla="*/ 510862 h 549499"/>
                <a:gd name="connsiteX13" fmla="*/ 648237 w 699752"/>
                <a:gd name="connsiteY13" fmla="*/ 549499 h 549499"/>
                <a:gd name="connsiteX14" fmla="*/ 686873 w 699752"/>
                <a:gd name="connsiteY14" fmla="*/ 536620 h 549499"/>
                <a:gd name="connsiteX15" fmla="*/ 673995 w 699752"/>
                <a:gd name="connsiteY15" fmla="*/ 497983 h 549499"/>
                <a:gd name="connsiteX16" fmla="*/ 699752 w 699752"/>
                <a:gd name="connsiteY16" fmla="*/ 291921 h 549499"/>
                <a:gd name="connsiteX17" fmla="*/ 686873 w 699752"/>
                <a:gd name="connsiteY17" fmla="*/ 188890 h 549499"/>
                <a:gd name="connsiteX18" fmla="*/ 673995 w 699752"/>
                <a:gd name="connsiteY18" fmla="*/ 150254 h 549499"/>
                <a:gd name="connsiteX19" fmla="*/ 635358 w 699752"/>
                <a:gd name="connsiteY19" fmla="*/ 124496 h 549499"/>
                <a:gd name="connsiteX20" fmla="*/ 609600 w 699752"/>
                <a:gd name="connsiteY20" fmla="*/ 85860 h 549499"/>
                <a:gd name="connsiteX21" fmla="*/ 532327 w 699752"/>
                <a:gd name="connsiteY21" fmla="*/ 47223 h 549499"/>
                <a:gd name="connsiteX22" fmla="*/ 493690 w 699752"/>
                <a:gd name="connsiteY22" fmla="*/ 21465 h 549499"/>
                <a:gd name="connsiteX23" fmla="*/ 261871 w 699752"/>
                <a:gd name="connsiteY23" fmla="*/ 21465 h 549499"/>
                <a:gd name="connsiteX24" fmla="*/ 223234 w 699752"/>
                <a:gd name="connsiteY24" fmla="*/ 8586 h 549499"/>
                <a:gd name="connsiteX25" fmla="*/ 30051 w 699752"/>
                <a:gd name="connsiteY25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1717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648237 w 699752"/>
                <a:gd name="connsiteY14" fmla="*/ 549499 h 549499"/>
                <a:gd name="connsiteX15" fmla="*/ 686873 w 699752"/>
                <a:gd name="connsiteY15" fmla="*/ 536620 h 549499"/>
                <a:gd name="connsiteX16" fmla="*/ 673995 w 699752"/>
                <a:gd name="connsiteY16" fmla="*/ 497983 h 549499"/>
                <a:gd name="connsiteX17" fmla="*/ 699752 w 699752"/>
                <a:gd name="connsiteY17" fmla="*/ 291921 h 549499"/>
                <a:gd name="connsiteX18" fmla="*/ 686873 w 699752"/>
                <a:gd name="connsiteY18" fmla="*/ 188890 h 549499"/>
                <a:gd name="connsiteX19" fmla="*/ 673995 w 699752"/>
                <a:gd name="connsiteY19" fmla="*/ 150254 h 549499"/>
                <a:gd name="connsiteX20" fmla="*/ 635358 w 699752"/>
                <a:gd name="connsiteY20" fmla="*/ 124496 h 549499"/>
                <a:gd name="connsiteX21" fmla="*/ 609600 w 699752"/>
                <a:gd name="connsiteY21" fmla="*/ 85860 h 549499"/>
                <a:gd name="connsiteX22" fmla="*/ 532327 w 699752"/>
                <a:gd name="connsiteY22" fmla="*/ 47223 h 549499"/>
                <a:gd name="connsiteX23" fmla="*/ 493690 w 699752"/>
                <a:gd name="connsiteY23" fmla="*/ 21465 h 549499"/>
                <a:gd name="connsiteX24" fmla="*/ 261871 w 699752"/>
                <a:gd name="connsiteY24" fmla="*/ 21465 h 549499"/>
                <a:gd name="connsiteX25" fmla="*/ 223234 w 699752"/>
                <a:gd name="connsiteY25" fmla="*/ 8586 h 549499"/>
                <a:gd name="connsiteX26" fmla="*/ 30051 w 699752"/>
                <a:gd name="connsiteY26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1717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648237 w 699752"/>
                <a:gd name="connsiteY14" fmla="*/ 549499 h 549499"/>
                <a:gd name="connsiteX15" fmla="*/ 686873 w 699752"/>
                <a:gd name="connsiteY15" fmla="*/ 536620 h 549499"/>
                <a:gd name="connsiteX16" fmla="*/ 673995 w 699752"/>
                <a:gd name="connsiteY16" fmla="*/ 497983 h 549499"/>
                <a:gd name="connsiteX17" fmla="*/ 699752 w 699752"/>
                <a:gd name="connsiteY17" fmla="*/ 291921 h 549499"/>
                <a:gd name="connsiteX18" fmla="*/ 686873 w 699752"/>
                <a:gd name="connsiteY18" fmla="*/ 188890 h 549499"/>
                <a:gd name="connsiteX19" fmla="*/ 673995 w 699752"/>
                <a:gd name="connsiteY19" fmla="*/ 150254 h 549499"/>
                <a:gd name="connsiteX20" fmla="*/ 635358 w 699752"/>
                <a:gd name="connsiteY20" fmla="*/ 124496 h 549499"/>
                <a:gd name="connsiteX21" fmla="*/ 609600 w 699752"/>
                <a:gd name="connsiteY21" fmla="*/ 85860 h 549499"/>
                <a:gd name="connsiteX22" fmla="*/ 532327 w 699752"/>
                <a:gd name="connsiteY22" fmla="*/ 47223 h 549499"/>
                <a:gd name="connsiteX23" fmla="*/ 493690 w 699752"/>
                <a:gd name="connsiteY23" fmla="*/ 21465 h 549499"/>
                <a:gd name="connsiteX24" fmla="*/ 261871 w 699752"/>
                <a:gd name="connsiteY24" fmla="*/ 21465 h 549499"/>
                <a:gd name="connsiteX25" fmla="*/ 223234 w 699752"/>
                <a:gd name="connsiteY25" fmla="*/ 8586 h 549499"/>
                <a:gd name="connsiteX26" fmla="*/ 30051 w 699752"/>
                <a:gd name="connsiteY26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1717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648237 w 699752"/>
                <a:gd name="connsiteY14" fmla="*/ 549499 h 549499"/>
                <a:gd name="connsiteX15" fmla="*/ 686873 w 699752"/>
                <a:gd name="connsiteY15" fmla="*/ 536620 h 549499"/>
                <a:gd name="connsiteX16" fmla="*/ 673995 w 699752"/>
                <a:gd name="connsiteY16" fmla="*/ 497983 h 549499"/>
                <a:gd name="connsiteX17" fmla="*/ 699752 w 699752"/>
                <a:gd name="connsiteY17" fmla="*/ 291921 h 549499"/>
                <a:gd name="connsiteX18" fmla="*/ 686873 w 699752"/>
                <a:gd name="connsiteY18" fmla="*/ 188890 h 549499"/>
                <a:gd name="connsiteX19" fmla="*/ 673995 w 699752"/>
                <a:gd name="connsiteY19" fmla="*/ 150254 h 549499"/>
                <a:gd name="connsiteX20" fmla="*/ 635358 w 699752"/>
                <a:gd name="connsiteY20" fmla="*/ 124496 h 549499"/>
                <a:gd name="connsiteX21" fmla="*/ 609600 w 699752"/>
                <a:gd name="connsiteY21" fmla="*/ 85860 h 549499"/>
                <a:gd name="connsiteX22" fmla="*/ 532327 w 699752"/>
                <a:gd name="connsiteY22" fmla="*/ 47223 h 549499"/>
                <a:gd name="connsiteX23" fmla="*/ 493690 w 699752"/>
                <a:gd name="connsiteY23" fmla="*/ 21465 h 549499"/>
                <a:gd name="connsiteX24" fmla="*/ 261871 w 699752"/>
                <a:gd name="connsiteY24" fmla="*/ 21465 h 549499"/>
                <a:gd name="connsiteX25" fmla="*/ 223234 w 699752"/>
                <a:gd name="connsiteY25" fmla="*/ 8586 h 549499"/>
                <a:gd name="connsiteX26" fmla="*/ 30051 w 699752"/>
                <a:gd name="connsiteY26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648237 w 699752"/>
                <a:gd name="connsiteY14" fmla="*/ 549499 h 549499"/>
                <a:gd name="connsiteX15" fmla="*/ 686873 w 699752"/>
                <a:gd name="connsiteY15" fmla="*/ 536620 h 549499"/>
                <a:gd name="connsiteX16" fmla="*/ 673995 w 699752"/>
                <a:gd name="connsiteY16" fmla="*/ 497983 h 549499"/>
                <a:gd name="connsiteX17" fmla="*/ 699752 w 699752"/>
                <a:gd name="connsiteY17" fmla="*/ 291921 h 549499"/>
                <a:gd name="connsiteX18" fmla="*/ 686873 w 699752"/>
                <a:gd name="connsiteY18" fmla="*/ 188890 h 549499"/>
                <a:gd name="connsiteX19" fmla="*/ 673995 w 699752"/>
                <a:gd name="connsiteY19" fmla="*/ 150254 h 549499"/>
                <a:gd name="connsiteX20" fmla="*/ 635358 w 699752"/>
                <a:gd name="connsiteY20" fmla="*/ 124496 h 549499"/>
                <a:gd name="connsiteX21" fmla="*/ 609600 w 699752"/>
                <a:gd name="connsiteY21" fmla="*/ 85860 h 549499"/>
                <a:gd name="connsiteX22" fmla="*/ 532327 w 699752"/>
                <a:gd name="connsiteY22" fmla="*/ 47223 h 549499"/>
                <a:gd name="connsiteX23" fmla="*/ 493690 w 699752"/>
                <a:gd name="connsiteY23" fmla="*/ 21465 h 549499"/>
                <a:gd name="connsiteX24" fmla="*/ 261871 w 699752"/>
                <a:gd name="connsiteY24" fmla="*/ 21465 h 549499"/>
                <a:gd name="connsiteX25" fmla="*/ 223234 w 699752"/>
                <a:gd name="connsiteY25" fmla="*/ 8586 h 549499"/>
                <a:gd name="connsiteX26" fmla="*/ 30051 w 699752"/>
                <a:gd name="connsiteY26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648237 w 699752"/>
                <a:gd name="connsiteY14" fmla="*/ 549499 h 549499"/>
                <a:gd name="connsiteX15" fmla="*/ 686873 w 699752"/>
                <a:gd name="connsiteY15" fmla="*/ 536620 h 549499"/>
                <a:gd name="connsiteX16" fmla="*/ 673995 w 699752"/>
                <a:gd name="connsiteY16" fmla="*/ 497983 h 549499"/>
                <a:gd name="connsiteX17" fmla="*/ 699752 w 699752"/>
                <a:gd name="connsiteY17" fmla="*/ 291921 h 549499"/>
                <a:gd name="connsiteX18" fmla="*/ 686873 w 699752"/>
                <a:gd name="connsiteY18" fmla="*/ 188890 h 549499"/>
                <a:gd name="connsiteX19" fmla="*/ 673995 w 699752"/>
                <a:gd name="connsiteY19" fmla="*/ 150254 h 549499"/>
                <a:gd name="connsiteX20" fmla="*/ 635358 w 699752"/>
                <a:gd name="connsiteY20" fmla="*/ 124496 h 549499"/>
                <a:gd name="connsiteX21" fmla="*/ 609600 w 699752"/>
                <a:gd name="connsiteY21" fmla="*/ 85860 h 549499"/>
                <a:gd name="connsiteX22" fmla="*/ 532327 w 699752"/>
                <a:gd name="connsiteY22" fmla="*/ 47223 h 549499"/>
                <a:gd name="connsiteX23" fmla="*/ 493690 w 699752"/>
                <a:gd name="connsiteY23" fmla="*/ 21465 h 549499"/>
                <a:gd name="connsiteX24" fmla="*/ 261871 w 699752"/>
                <a:gd name="connsiteY24" fmla="*/ 21465 h 549499"/>
                <a:gd name="connsiteX25" fmla="*/ 223234 w 699752"/>
                <a:gd name="connsiteY25" fmla="*/ 8586 h 549499"/>
                <a:gd name="connsiteX26" fmla="*/ 30051 w 699752"/>
                <a:gd name="connsiteY26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648237 w 699752"/>
                <a:gd name="connsiteY14" fmla="*/ 549499 h 549499"/>
                <a:gd name="connsiteX15" fmla="*/ 686873 w 699752"/>
                <a:gd name="connsiteY15" fmla="*/ 536620 h 549499"/>
                <a:gd name="connsiteX16" fmla="*/ 673995 w 699752"/>
                <a:gd name="connsiteY16" fmla="*/ 497983 h 549499"/>
                <a:gd name="connsiteX17" fmla="*/ 699752 w 699752"/>
                <a:gd name="connsiteY17" fmla="*/ 291921 h 549499"/>
                <a:gd name="connsiteX18" fmla="*/ 686873 w 699752"/>
                <a:gd name="connsiteY18" fmla="*/ 188890 h 549499"/>
                <a:gd name="connsiteX19" fmla="*/ 673995 w 699752"/>
                <a:gd name="connsiteY19" fmla="*/ 150254 h 549499"/>
                <a:gd name="connsiteX20" fmla="*/ 635358 w 699752"/>
                <a:gd name="connsiteY20" fmla="*/ 124496 h 549499"/>
                <a:gd name="connsiteX21" fmla="*/ 609600 w 699752"/>
                <a:gd name="connsiteY21" fmla="*/ 85860 h 549499"/>
                <a:gd name="connsiteX22" fmla="*/ 532327 w 699752"/>
                <a:gd name="connsiteY22" fmla="*/ 47223 h 549499"/>
                <a:gd name="connsiteX23" fmla="*/ 493690 w 699752"/>
                <a:gd name="connsiteY23" fmla="*/ 21465 h 549499"/>
                <a:gd name="connsiteX24" fmla="*/ 261871 w 699752"/>
                <a:gd name="connsiteY24" fmla="*/ 21465 h 549499"/>
                <a:gd name="connsiteX25" fmla="*/ 223234 w 699752"/>
                <a:gd name="connsiteY25" fmla="*/ 8586 h 549499"/>
                <a:gd name="connsiteX26" fmla="*/ 30051 w 699752"/>
                <a:gd name="connsiteY26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648237 w 699752"/>
                <a:gd name="connsiteY14" fmla="*/ 549499 h 549499"/>
                <a:gd name="connsiteX15" fmla="*/ 686873 w 699752"/>
                <a:gd name="connsiteY15" fmla="*/ 536620 h 549499"/>
                <a:gd name="connsiteX16" fmla="*/ 673995 w 699752"/>
                <a:gd name="connsiteY16" fmla="*/ 497983 h 549499"/>
                <a:gd name="connsiteX17" fmla="*/ 699752 w 699752"/>
                <a:gd name="connsiteY17" fmla="*/ 291921 h 549499"/>
                <a:gd name="connsiteX18" fmla="*/ 686873 w 699752"/>
                <a:gd name="connsiteY18" fmla="*/ 188890 h 549499"/>
                <a:gd name="connsiteX19" fmla="*/ 673995 w 699752"/>
                <a:gd name="connsiteY19" fmla="*/ 150254 h 549499"/>
                <a:gd name="connsiteX20" fmla="*/ 635358 w 699752"/>
                <a:gd name="connsiteY20" fmla="*/ 124496 h 549499"/>
                <a:gd name="connsiteX21" fmla="*/ 609600 w 699752"/>
                <a:gd name="connsiteY21" fmla="*/ 85860 h 549499"/>
                <a:gd name="connsiteX22" fmla="*/ 532327 w 699752"/>
                <a:gd name="connsiteY22" fmla="*/ 47223 h 549499"/>
                <a:gd name="connsiteX23" fmla="*/ 493690 w 699752"/>
                <a:gd name="connsiteY23" fmla="*/ 21465 h 549499"/>
                <a:gd name="connsiteX24" fmla="*/ 261871 w 699752"/>
                <a:gd name="connsiteY24" fmla="*/ 21465 h 549499"/>
                <a:gd name="connsiteX25" fmla="*/ 223234 w 699752"/>
                <a:gd name="connsiteY25" fmla="*/ 8586 h 549499"/>
                <a:gd name="connsiteX26" fmla="*/ 30051 w 699752"/>
                <a:gd name="connsiteY26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648237 w 699752"/>
                <a:gd name="connsiteY14" fmla="*/ 549499 h 549499"/>
                <a:gd name="connsiteX15" fmla="*/ 686873 w 699752"/>
                <a:gd name="connsiteY15" fmla="*/ 536620 h 549499"/>
                <a:gd name="connsiteX16" fmla="*/ 673995 w 699752"/>
                <a:gd name="connsiteY16" fmla="*/ 497983 h 549499"/>
                <a:gd name="connsiteX17" fmla="*/ 699752 w 699752"/>
                <a:gd name="connsiteY17" fmla="*/ 291921 h 549499"/>
                <a:gd name="connsiteX18" fmla="*/ 686873 w 699752"/>
                <a:gd name="connsiteY18" fmla="*/ 188890 h 549499"/>
                <a:gd name="connsiteX19" fmla="*/ 673995 w 699752"/>
                <a:gd name="connsiteY19" fmla="*/ 150254 h 549499"/>
                <a:gd name="connsiteX20" fmla="*/ 635358 w 699752"/>
                <a:gd name="connsiteY20" fmla="*/ 124496 h 549499"/>
                <a:gd name="connsiteX21" fmla="*/ 609600 w 699752"/>
                <a:gd name="connsiteY21" fmla="*/ 85860 h 549499"/>
                <a:gd name="connsiteX22" fmla="*/ 532327 w 699752"/>
                <a:gd name="connsiteY22" fmla="*/ 47223 h 549499"/>
                <a:gd name="connsiteX23" fmla="*/ 493690 w 699752"/>
                <a:gd name="connsiteY23" fmla="*/ 21465 h 549499"/>
                <a:gd name="connsiteX24" fmla="*/ 261871 w 699752"/>
                <a:gd name="connsiteY24" fmla="*/ 21465 h 549499"/>
                <a:gd name="connsiteX25" fmla="*/ 223234 w 699752"/>
                <a:gd name="connsiteY25" fmla="*/ 8586 h 549499"/>
                <a:gd name="connsiteX26" fmla="*/ 30051 w 699752"/>
                <a:gd name="connsiteY26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648237 w 699752"/>
                <a:gd name="connsiteY14" fmla="*/ 549499 h 549499"/>
                <a:gd name="connsiteX15" fmla="*/ 686873 w 699752"/>
                <a:gd name="connsiteY15" fmla="*/ 536620 h 549499"/>
                <a:gd name="connsiteX16" fmla="*/ 673995 w 699752"/>
                <a:gd name="connsiteY16" fmla="*/ 497983 h 549499"/>
                <a:gd name="connsiteX17" fmla="*/ 699752 w 699752"/>
                <a:gd name="connsiteY17" fmla="*/ 291921 h 549499"/>
                <a:gd name="connsiteX18" fmla="*/ 686873 w 699752"/>
                <a:gd name="connsiteY18" fmla="*/ 188890 h 549499"/>
                <a:gd name="connsiteX19" fmla="*/ 673995 w 699752"/>
                <a:gd name="connsiteY19" fmla="*/ 150254 h 549499"/>
                <a:gd name="connsiteX20" fmla="*/ 635358 w 699752"/>
                <a:gd name="connsiteY20" fmla="*/ 124496 h 549499"/>
                <a:gd name="connsiteX21" fmla="*/ 609600 w 699752"/>
                <a:gd name="connsiteY21" fmla="*/ 85860 h 549499"/>
                <a:gd name="connsiteX22" fmla="*/ 532327 w 699752"/>
                <a:gd name="connsiteY22" fmla="*/ 47223 h 549499"/>
                <a:gd name="connsiteX23" fmla="*/ 493690 w 699752"/>
                <a:gd name="connsiteY23" fmla="*/ 21465 h 549499"/>
                <a:gd name="connsiteX24" fmla="*/ 261871 w 699752"/>
                <a:gd name="connsiteY24" fmla="*/ 21465 h 549499"/>
                <a:gd name="connsiteX25" fmla="*/ 223234 w 699752"/>
                <a:gd name="connsiteY25" fmla="*/ 8586 h 549499"/>
                <a:gd name="connsiteX26" fmla="*/ 30051 w 699752"/>
                <a:gd name="connsiteY26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648237 w 699752"/>
                <a:gd name="connsiteY14" fmla="*/ 549499 h 549499"/>
                <a:gd name="connsiteX15" fmla="*/ 686873 w 699752"/>
                <a:gd name="connsiteY15" fmla="*/ 536620 h 549499"/>
                <a:gd name="connsiteX16" fmla="*/ 673995 w 699752"/>
                <a:gd name="connsiteY16" fmla="*/ 497983 h 549499"/>
                <a:gd name="connsiteX17" fmla="*/ 699752 w 699752"/>
                <a:gd name="connsiteY17" fmla="*/ 291921 h 549499"/>
                <a:gd name="connsiteX18" fmla="*/ 686873 w 699752"/>
                <a:gd name="connsiteY18" fmla="*/ 188890 h 549499"/>
                <a:gd name="connsiteX19" fmla="*/ 673995 w 699752"/>
                <a:gd name="connsiteY19" fmla="*/ 150254 h 549499"/>
                <a:gd name="connsiteX20" fmla="*/ 635358 w 699752"/>
                <a:gd name="connsiteY20" fmla="*/ 124496 h 549499"/>
                <a:gd name="connsiteX21" fmla="*/ 609600 w 699752"/>
                <a:gd name="connsiteY21" fmla="*/ 85860 h 549499"/>
                <a:gd name="connsiteX22" fmla="*/ 532327 w 699752"/>
                <a:gd name="connsiteY22" fmla="*/ 47223 h 549499"/>
                <a:gd name="connsiteX23" fmla="*/ 493690 w 699752"/>
                <a:gd name="connsiteY23" fmla="*/ 21465 h 549499"/>
                <a:gd name="connsiteX24" fmla="*/ 261871 w 699752"/>
                <a:gd name="connsiteY24" fmla="*/ 21465 h 549499"/>
                <a:gd name="connsiteX25" fmla="*/ 223234 w 699752"/>
                <a:gd name="connsiteY25" fmla="*/ 8586 h 549499"/>
                <a:gd name="connsiteX26" fmla="*/ 30051 w 699752"/>
                <a:gd name="connsiteY26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648237 w 699752"/>
                <a:gd name="connsiteY14" fmla="*/ 549499 h 549499"/>
                <a:gd name="connsiteX15" fmla="*/ 686873 w 699752"/>
                <a:gd name="connsiteY15" fmla="*/ 536620 h 549499"/>
                <a:gd name="connsiteX16" fmla="*/ 673995 w 699752"/>
                <a:gd name="connsiteY16" fmla="*/ 497983 h 549499"/>
                <a:gd name="connsiteX17" fmla="*/ 699752 w 699752"/>
                <a:gd name="connsiteY17" fmla="*/ 291921 h 549499"/>
                <a:gd name="connsiteX18" fmla="*/ 686873 w 699752"/>
                <a:gd name="connsiteY18" fmla="*/ 188890 h 549499"/>
                <a:gd name="connsiteX19" fmla="*/ 673995 w 699752"/>
                <a:gd name="connsiteY19" fmla="*/ 150254 h 549499"/>
                <a:gd name="connsiteX20" fmla="*/ 635358 w 699752"/>
                <a:gd name="connsiteY20" fmla="*/ 124496 h 549499"/>
                <a:gd name="connsiteX21" fmla="*/ 609600 w 699752"/>
                <a:gd name="connsiteY21" fmla="*/ 85860 h 549499"/>
                <a:gd name="connsiteX22" fmla="*/ 532327 w 699752"/>
                <a:gd name="connsiteY22" fmla="*/ 47223 h 549499"/>
                <a:gd name="connsiteX23" fmla="*/ 493690 w 699752"/>
                <a:gd name="connsiteY23" fmla="*/ 21465 h 549499"/>
                <a:gd name="connsiteX24" fmla="*/ 261871 w 699752"/>
                <a:gd name="connsiteY24" fmla="*/ 21465 h 549499"/>
                <a:gd name="connsiteX25" fmla="*/ 223234 w 699752"/>
                <a:gd name="connsiteY25" fmla="*/ 8586 h 549499"/>
                <a:gd name="connsiteX26" fmla="*/ 30051 w 699752"/>
                <a:gd name="connsiteY26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648237 w 699752"/>
                <a:gd name="connsiteY14" fmla="*/ 549499 h 549499"/>
                <a:gd name="connsiteX15" fmla="*/ 686873 w 699752"/>
                <a:gd name="connsiteY15" fmla="*/ 536620 h 549499"/>
                <a:gd name="connsiteX16" fmla="*/ 673995 w 699752"/>
                <a:gd name="connsiteY16" fmla="*/ 497983 h 549499"/>
                <a:gd name="connsiteX17" fmla="*/ 699752 w 699752"/>
                <a:gd name="connsiteY17" fmla="*/ 291921 h 549499"/>
                <a:gd name="connsiteX18" fmla="*/ 686873 w 699752"/>
                <a:gd name="connsiteY18" fmla="*/ 188890 h 549499"/>
                <a:gd name="connsiteX19" fmla="*/ 673995 w 699752"/>
                <a:gd name="connsiteY19" fmla="*/ 150254 h 549499"/>
                <a:gd name="connsiteX20" fmla="*/ 635358 w 699752"/>
                <a:gd name="connsiteY20" fmla="*/ 124496 h 549499"/>
                <a:gd name="connsiteX21" fmla="*/ 609600 w 699752"/>
                <a:gd name="connsiteY21" fmla="*/ 85860 h 549499"/>
                <a:gd name="connsiteX22" fmla="*/ 532327 w 699752"/>
                <a:gd name="connsiteY22" fmla="*/ 47223 h 549499"/>
                <a:gd name="connsiteX23" fmla="*/ 493690 w 699752"/>
                <a:gd name="connsiteY23" fmla="*/ 21465 h 549499"/>
                <a:gd name="connsiteX24" fmla="*/ 261871 w 699752"/>
                <a:gd name="connsiteY24" fmla="*/ 21465 h 549499"/>
                <a:gd name="connsiteX25" fmla="*/ 223234 w 699752"/>
                <a:gd name="connsiteY25" fmla="*/ 8586 h 549499"/>
                <a:gd name="connsiteX26" fmla="*/ 30051 w 699752"/>
                <a:gd name="connsiteY26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648237 w 699752"/>
                <a:gd name="connsiteY14" fmla="*/ 549499 h 549499"/>
                <a:gd name="connsiteX15" fmla="*/ 686873 w 699752"/>
                <a:gd name="connsiteY15" fmla="*/ 536620 h 549499"/>
                <a:gd name="connsiteX16" fmla="*/ 673995 w 699752"/>
                <a:gd name="connsiteY16" fmla="*/ 497983 h 549499"/>
                <a:gd name="connsiteX17" fmla="*/ 699752 w 699752"/>
                <a:gd name="connsiteY17" fmla="*/ 291921 h 549499"/>
                <a:gd name="connsiteX18" fmla="*/ 686873 w 699752"/>
                <a:gd name="connsiteY18" fmla="*/ 188890 h 549499"/>
                <a:gd name="connsiteX19" fmla="*/ 673995 w 699752"/>
                <a:gd name="connsiteY19" fmla="*/ 150254 h 549499"/>
                <a:gd name="connsiteX20" fmla="*/ 635358 w 699752"/>
                <a:gd name="connsiteY20" fmla="*/ 124496 h 549499"/>
                <a:gd name="connsiteX21" fmla="*/ 609600 w 699752"/>
                <a:gd name="connsiteY21" fmla="*/ 85860 h 549499"/>
                <a:gd name="connsiteX22" fmla="*/ 532327 w 699752"/>
                <a:gd name="connsiteY22" fmla="*/ 47223 h 549499"/>
                <a:gd name="connsiteX23" fmla="*/ 493690 w 699752"/>
                <a:gd name="connsiteY23" fmla="*/ 21465 h 549499"/>
                <a:gd name="connsiteX24" fmla="*/ 261871 w 699752"/>
                <a:gd name="connsiteY24" fmla="*/ 21465 h 549499"/>
                <a:gd name="connsiteX25" fmla="*/ 223234 w 699752"/>
                <a:gd name="connsiteY25" fmla="*/ 8586 h 549499"/>
                <a:gd name="connsiteX26" fmla="*/ 30051 w 699752"/>
                <a:gd name="connsiteY26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648237 w 699752"/>
                <a:gd name="connsiteY14" fmla="*/ 549499 h 549499"/>
                <a:gd name="connsiteX15" fmla="*/ 686873 w 699752"/>
                <a:gd name="connsiteY15" fmla="*/ 536620 h 549499"/>
                <a:gd name="connsiteX16" fmla="*/ 673995 w 699752"/>
                <a:gd name="connsiteY16" fmla="*/ 497983 h 549499"/>
                <a:gd name="connsiteX17" fmla="*/ 699752 w 699752"/>
                <a:gd name="connsiteY17" fmla="*/ 291921 h 549499"/>
                <a:gd name="connsiteX18" fmla="*/ 686873 w 699752"/>
                <a:gd name="connsiteY18" fmla="*/ 188890 h 549499"/>
                <a:gd name="connsiteX19" fmla="*/ 673995 w 699752"/>
                <a:gd name="connsiteY19" fmla="*/ 150254 h 549499"/>
                <a:gd name="connsiteX20" fmla="*/ 635358 w 699752"/>
                <a:gd name="connsiteY20" fmla="*/ 124496 h 549499"/>
                <a:gd name="connsiteX21" fmla="*/ 609600 w 699752"/>
                <a:gd name="connsiteY21" fmla="*/ 85860 h 549499"/>
                <a:gd name="connsiteX22" fmla="*/ 532327 w 699752"/>
                <a:gd name="connsiteY22" fmla="*/ 47223 h 549499"/>
                <a:gd name="connsiteX23" fmla="*/ 493690 w 699752"/>
                <a:gd name="connsiteY23" fmla="*/ 21465 h 549499"/>
                <a:gd name="connsiteX24" fmla="*/ 261871 w 699752"/>
                <a:gd name="connsiteY24" fmla="*/ 21465 h 549499"/>
                <a:gd name="connsiteX25" fmla="*/ 223234 w 699752"/>
                <a:gd name="connsiteY25" fmla="*/ 8586 h 549499"/>
                <a:gd name="connsiteX26" fmla="*/ 30051 w 699752"/>
                <a:gd name="connsiteY26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571064 w 699752"/>
                <a:gd name="connsiteY14" fmla="*/ 515994 h 549499"/>
                <a:gd name="connsiteX15" fmla="*/ 648237 w 699752"/>
                <a:gd name="connsiteY15" fmla="*/ 549499 h 549499"/>
                <a:gd name="connsiteX16" fmla="*/ 686873 w 699752"/>
                <a:gd name="connsiteY16" fmla="*/ 536620 h 549499"/>
                <a:gd name="connsiteX17" fmla="*/ 673995 w 699752"/>
                <a:gd name="connsiteY17" fmla="*/ 497983 h 549499"/>
                <a:gd name="connsiteX18" fmla="*/ 699752 w 699752"/>
                <a:gd name="connsiteY18" fmla="*/ 291921 h 549499"/>
                <a:gd name="connsiteX19" fmla="*/ 686873 w 699752"/>
                <a:gd name="connsiteY19" fmla="*/ 188890 h 549499"/>
                <a:gd name="connsiteX20" fmla="*/ 673995 w 699752"/>
                <a:gd name="connsiteY20" fmla="*/ 150254 h 549499"/>
                <a:gd name="connsiteX21" fmla="*/ 635358 w 699752"/>
                <a:gd name="connsiteY21" fmla="*/ 124496 h 549499"/>
                <a:gd name="connsiteX22" fmla="*/ 609600 w 699752"/>
                <a:gd name="connsiteY22" fmla="*/ 85860 h 549499"/>
                <a:gd name="connsiteX23" fmla="*/ 532327 w 699752"/>
                <a:gd name="connsiteY23" fmla="*/ 47223 h 549499"/>
                <a:gd name="connsiteX24" fmla="*/ 493690 w 699752"/>
                <a:gd name="connsiteY24" fmla="*/ 21465 h 549499"/>
                <a:gd name="connsiteX25" fmla="*/ 261871 w 699752"/>
                <a:gd name="connsiteY25" fmla="*/ 21465 h 549499"/>
                <a:gd name="connsiteX26" fmla="*/ 223234 w 699752"/>
                <a:gd name="connsiteY26" fmla="*/ 8586 h 549499"/>
                <a:gd name="connsiteX27" fmla="*/ 30051 w 699752"/>
                <a:gd name="connsiteY27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571064 w 699752"/>
                <a:gd name="connsiteY14" fmla="*/ 515994 h 549499"/>
                <a:gd name="connsiteX15" fmla="*/ 648237 w 699752"/>
                <a:gd name="connsiteY15" fmla="*/ 549499 h 549499"/>
                <a:gd name="connsiteX16" fmla="*/ 686873 w 699752"/>
                <a:gd name="connsiteY16" fmla="*/ 536620 h 549499"/>
                <a:gd name="connsiteX17" fmla="*/ 673995 w 699752"/>
                <a:gd name="connsiteY17" fmla="*/ 497983 h 549499"/>
                <a:gd name="connsiteX18" fmla="*/ 673458 w 699752"/>
                <a:gd name="connsiteY18" fmla="*/ 494563 h 549499"/>
                <a:gd name="connsiteX19" fmla="*/ 699752 w 699752"/>
                <a:gd name="connsiteY19" fmla="*/ 291921 h 549499"/>
                <a:gd name="connsiteX20" fmla="*/ 686873 w 699752"/>
                <a:gd name="connsiteY20" fmla="*/ 188890 h 549499"/>
                <a:gd name="connsiteX21" fmla="*/ 673995 w 699752"/>
                <a:gd name="connsiteY21" fmla="*/ 150254 h 549499"/>
                <a:gd name="connsiteX22" fmla="*/ 635358 w 699752"/>
                <a:gd name="connsiteY22" fmla="*/ 124496 h 549499"/>
                <a:gd name="connsiteX23" fmla="*/ 609600 w 699752"/>
                <a:gd name="connsiteY23" fmla="*/ 85860 h 549499"/>
                <a:gd name="connsiteX24" fmla="*/ 532327 w 699752"/>
                <a:gd name="connsiteY24" fmla="*/ 47223 h 549499"/>
                <a:gd name="connsiteX25" fmla="*/ 493690 w 699752"/>
                <a:gd name="connsiteY25" fmla="*/ 21465 h 549499"/>
                <a:gd name="connsiteX26" fmla="*/ 261871 w 699752"/>
                <a:gd name="connsiteY26" fmla="*/ 21465 h 549499"/>
                <a:gd name="connsiteX27" fmla="*/ 223234 w 699752"/>
                <a:gd name="connsiteY27" fmla="*/ 8586 h 549499"/>
                <a:gd name="connsiteX28" fmla="*/ 30051 w 699752"/>
                <a:gd name="connsiteY28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571064 w 699752"/>
                <a:gd name="connsiteY14" fmla="*/ 515994 h 549499"/>
                <a:gd name="connsiteX15" fmla="*/ 648237 w 699752"/>
                <a:gd name="connsiteY15" fmla="*/ 549499 h 549499"/>
                <a:gd name="connsiteX16" fmla="*/ 686873 w 699752"/>
                <a:gd name="connsiteY16" fmla="*/ 536620 h 549499"/>
                <a:gd name="connsiteX17" fmla="*/ 673995 w 699752"/>
                <a:gd name="connsiteY17" fmla="*/ 497983 h 549499"/>
                <a:gd name="connsiteX18" fmla="*/ 673458 w 699752"/>
                <a:gd name="connsiteY18" fmla="*/ 494563 h 549499"/>
                <a:gd name="connsiteX19" fmla="*/ 699752 w 699752"/>
                <a:gd name="connsiteY19" fmla="*/ 291921 h 549499"/>
                <a:gd name="connsiteX20" fmla="*/ 686873 w 699752"/>
                <a:gd name="connsiteY20" fmla="*/ 188890 h 549499"/>
                <a:gd name="connsiteX21" fmla="*/ 673995 w 699752"/>
                <a:gd name="connsiteY21" fmla="*/ 150254 h 549499"/>
                <a:gd name="connsiteX22" fmla="*/ 635358 w 699752"/>
                <a:gd name="connsiteY22" fmla="*/ 124496 h 549499"/>
                <a:gd name="connsiteX23" fmla="*/ 609600 w 699752"/>
                <a:gd name="connsiteY23" fmla="*/ 85860 h 549499"/>
                <a:gd name="connsiteX24" fmla="*/ 532327 w 699752"/>
                <a:gd name="connsiteY24" fmla="*/ 47223 h 549499"/>
                <a:gd name="connsiteX25" fmla="*/ 493690 w 699752"/>
                <a:gd name="connsiteY25" fmla="*/ 21465 h 549499"/>
                <a:gd name="connsiteX26" fmla="*/ 261871 w 699752"/>
                <a:gd name="connsiteY26" fmla="*/ 21465 h 549499"/>
                <a:gd name="connsiteX27" fmla="*/ 223234 w 699752"/>
                <a:gd name="connsiteY27" fmla="*/ 8586 h 549499"/>
                <a:gd name="connsiteX28" fmla="*/ 30051 w 699752"/>
                <a:gd name="connsiteY28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571064 w 699752"/>
                <a:gd name="connsiteY14" fmla="*/ 515994 h 549499"/>
                <a:gd name="connsiteX15" fmla="*/ 648237 w 699752"/>
                <a:gd name="connsiteY15" fmla="*/ 549499 h 549499"/>
                <a:gd name="connsiteX16" fmla="*/ 686873 w 699752"/>
                <a:gd name="connsiteY16" fmla="*/ 536620 h 549499"/>
                <a:gd name="connsiteX17" fmla="*/ 673995 w 699752"/>
                <a:gd name="connsiteY17" fmla="*/ 497983 h 549499"/>
                <a:gd name="connsiteX18" fmla="*/ 673458 w 699752"/>
                <a:gd name="connsiteY18" fmla="*/ 494563 h 549499"/>
                <a:gd name="connsiteX19" fmla="*/ 699752 w 699752"/>
                <a:gd name="connsiteY19" fmla="*/ 291921 h 549499"/>
                <a:gd name="connsiteX20" fmla="*/ 686873 w 699752"/>
                <a:gd name="connsiteY20" fmla="*/ 188890 h 549499"/>
                <a:gd name="connsiteX21" fmla="*/ 673995 w 699752"/>
                <a:gd name="connsiteY21" fmla="*/ 150254 h 549499"/>
                <a:gd name="connsiteX22" fmla="*/ 635358 w 699752"/>
                <a:gd name="connsiteY22" fmla="*/ 124496 h 549499"/>
                <a:gd name="connsiteX23" fmla="*/ 609600 w 699752"/>
                <a:gd name="connsiteY23" fmla="*/ 85860 h 549499"/>
                <a:gd name="connsiteX24" fmla="*/ 532327 w 699752"/>
                <a:gd name="connsiteY24" fmla="*/ 47223 h 549499"/>
                <a:gd name="connsiteX25" fmla="*/ 493690 w 699752"/>
                <a:gd name="connsiteY25" fmla="*/ 21465 h 549499"/>
                <a:gd name="connsiteX26" fmla="*/ 261871 w 699752"/>
                <a:gd name="connsiteY26" fmla="*/ 21465 h 549499"/>
                <a:gd name="connsiteX27" fmla="*/ 223234 w 699752"/>
                <a:gd name="connsiteY27" fmla="*/ 8586 h 549499"/>
                <a:gd name="connsiteX28" fmla="*/ 30051 w 699752"/>
                <a:gd name="connsiteY28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571064 w 699752"/>
                <a:gd name="connsiteY14" fmla="*/ 515994 h 549499"/>
                <a:gd name="connsiteX15" fmla="*/ 648237 w 699752"/>
                <a:gd name="connsiteY15" fmla="*/ 549499 h 549499"/>
                <a:gd name="connsiteX16" fmla="*/ 686873 w 699752"/>
                <a:gd name="connsiteY16" fmla="*/ 536620 h 549499"/>
                <a:gd name="connsiteX17" fmla="*/ 673995 w 699752"/>
                <a:gd name="connsiteY17" fmla="*/ 497983 h 549499"/>
                <a:gd name="connsiteX18" fmla="*/ 673458 w 699752"/>
                <a:gd name="connsiteY18" fmla="*/ 494563 h 549499"/>
                <a:gd name="connsiteX19" fmla="*/ 699752 w 699752"/>
                <a:gd name="connsiteY19" fmla="*/ 291921 h 549499"/>
                <a:gd name="connsiteX20" fmla="*/ 686873 w 699752"/>
                <a:gd name="connsiteY20" fmla="*/ 188890 h 549499"/>
                <a:gd name="connsiteX21" fmla="*/ 673995 w 699752"/>
                <a:gd name="connsiteY21" fmla="*/ 150254 h 549499"/>
                <a:gd name="connsiteX22" fmla="*/ 635358 w 699752"/>
                <a:gd name="connsiteY22" fmla="*/ 124496 h 549499"/>
                <a:gd name="connsiteX23" fmla="*/ 609600 w 699752"/>
                <a:gd name="connsiteY23" fmla="*/ 85860 h 549499"/>
                <a:gd name="connsiteX24" fmla="*/ 532327 w 699752"/>
                <a:gd name="connsiteY24" fmla="*/ 47223 h 549499"/>
                <a:gd name="connsiteX25" fmla="*/ 493690 w 699752"/>
                <a:gd name="connsiteY25" fmla="*/ 21465 h 549499"/>
                <a:gd name="connsiteX26" fmla="*/ 261871 w 699752"/>
                <a:gd name="connsiteY26" fmla="*/ 21465 h 549499"/>
                <a:gd name="connsiteX27" fmla="*/ 223234 w 699752"/>
                <a:gd name="connsiteY27" fmla="*/ 8586 h 549499"/>
                <a:gd name="connsiteX28" fmla="*/ 30051 w 699752"/>
                <a:gd name="connsiteY28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571064 w 699752"/>
                <a:gd name="connsiteY14" fmla="*/ 515994 h 549499"/>
                <a:gd name="connsiteX15" fmla="*/ 648237 w 699752"/>
                <a:gd name="connsiteY15" fmla="*/ 549499 h 549499"/>
                <a:gd name="connsiteX16" fmla="*/ 686873 w 699752"/>
                <a:gd name="connsiteY16" fmla="*/ 536620 h 549499"/>
                <a:gd name="connsiteX17" fmla="*/ 673995 w 699752"/>
                <a:gd name="connsiteY17" fmla="*/ 497983 h 549499"/>
                <a:gd name="connsiteX18" fmla="*/ 673458 w 699752"/>
                <a:gd name="connsiteY18" fmla="*/ 494563 h 549499"/>
                <a:gd name="connsiteX19" fmla="*/ 675839 w 699752"/>
                <a:gd name="connsiteY19" fmla="*/ 492181 h 549499"/>
                <a:gd name="connsiteX20" fmla="*/ 699752 w 699752"/>
                <a:gd name="connsiteY20" fmla="*/ 291921 h 549499"/>
                <a:gd name="connsiteX21" fmla="*/ 686873 w 699752"/>
                <a:gd name="connsiteY21" fmla="*/ 188890 h 549499"/>
                <a:gd name="connsiteX22" fmla="*/ 673995 w 699752"/>
                <a:gd name="connsiteY22" fmla="*/ 150254 h 549499"/>
                <a:gd name="connsiteX23" fmla="*/ 635358 w 699752"/>
                <a:gd name="connsiteY23" fmla="*/ 124496 h 549499"/>
                <a:gd name="connsiteX24" fmla="*/ 609600 w 699752"/>
                <a:gd name="connsiteY24" fmla="*/ 85860 h 549499"/>
                <a:gd name="connsiteX25" fmla="*/ 532327 w 699752"/>
                <a:gd name="connsiteY25" fmla="*/ 47223 h 549499"/>
                <a:gd name="connsiteX26" fmla="*/ 493690 w 699752"/>
                <a:gd name="connsiteY26" fmla="*/ 21465 h 549499"/>
                <a:gd name="connsiteX27" fmla="*/ 261871 w 699752"/>
                <a:gd name="connsiteY27" fmla="*/ 21465 h 549499"/>
                <a:gd name="connsiteX28" fmla="*/ 223234 w 699752"/>
                <a:gd name="connsiteY28" fmla="*/ 8586 h 549499"/>
                <a:gd name="connsiteX29" fmla="*/ 30051 w 699752"/>
                <a:gd name="connsiteY29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571064 w 699752"/>
                <a:gd name="connsiteY14" fmla="*/ 515994 h 549499"/>
                <a:gd name="connsiteX15" fmla="*/ 648237 w 699752"/>
                <a:gd name="connsiteY15" fmla="*/ 549499 h 549499"/>
                <a:gd name="connsiteX16" fmla="*/ 686873 w 699752"/>
                <a:gd name="connsiteY16" fmla="*/ 536620 h 549499"/>
                <a:gd name="connsiteX17" fmla="*/ 673995 w 699752"/>
                <a:gd name="connsiteY17" fmla="*/ 497983 h 549499"/>
                <a:gd name="connsiteX18" fmla="*/ 673458 w 699752"/>
                <a:gd name="connsiteY18" fmla="*/ 494563 h 549499"/>
                <a:gd name="connsiteX19" fmla="*/ 675839 w 699752"/>
                <a:gd name="connsiteY19" fmla="*/ 492181 h 549499"/>
                <a:gd name="connsiteX20" fmla="*/ 699752 w 699752"/>
                <a:gd name="connsiteY20" fmla="*/ 291921 h 549499"/>
                <a:gd name="connsiteX21" fmla="*/ 686873 w 699752"/>
                <a:gd name="connsiteY21" fmla="*/ 188890 h 549499"/>
                <a:gd name="connsiteX22" fmla="*/ 673995 w 699752"/>
                <a:gd name="connsiteY22" fmla="*/ 150254 h 549499"/>
                <a:gd name="connsiteX23" fmla="*/ 635358 w 699752"/>
                <a:gd name="connsiteY23" fmla="*/ 124496 h 549499"/>
                <a:gd name="connsiteX24" fmla="*/ 609600 w 699752"/>
                <a:gd name="connsiteY24" fmla="*/ 85860 h 549499"/>
                <a:gd name="connsiteX25" fmla="*/ 532327 w 699752"/>
                <a:gd name="connsiteY25" fmla="*/ 47223 h 549499"/>
                <a:gd name="connsiteX26" fmla="*/ 493690 w 699752"/>
                <a:gd name="connsiteY26" fmla="*/ 21465 h 549499"/>
                <a:gd name="connsiteX27" fmla="*/ 261871 w 699752"/>
                <a:gd name="connsiteY27" fmla="*/ 21465 h 549499"/>
                <a:gd name="connsiteX28" fmla="*/ 223234 w 699752"/>
                <a:gd name="connsiteY28" fmla="*/ 8586 h 549499"/>
                <a:gd name="connsiteX29" fmla="*/ 30051 w 699752"/>
                <a:gd name="connsiteY29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571064 w 699752"/>
                <a:gd name="connsiteY14" fmla="*/ 515994 h 549499"/>
                <a:gd name="connsiteX15" fmla="*/ 648237 w 699752"/>
                <a:gd name="connsiteY15" fmla="*/ 549499 h 549499"/>
                <a:gd name="connsiteX16" fmla="*/ 686873 w 699752"/>
                <a:gd name="connsiteY16" fmla="*/ 536620 h 549499"/>
                <a:gd name="connsiteX17" fmla="*/ 673995 w 699752"/>
                <a:gd name="connsiteY17" fmla="*/ 497983 h 549499"/>
                <a:gd name="connsiteX18" fmla="*/ 673458 w 699752"/>
                <a:gd name="connsiteY18" fmla="*/ 494563 h 549499"/>
                <a:gd name="connsiteX19" fmla="*/ 675839 w 699752"/>
                <a:gd name="connsiteY19" fmla="*/ 492181 h 549499"/>
                <a:gd name="connsiteX20" fmla="*/ 699752 w 699752"/>
                <a:gd name="connsiteY20" fmla="*/ 291921 h 549499"/>
                <a:gd name="connsiteX21" fmla="*/ 686873 w 699752"/>
                <a:gd name="connsiteY21" fmla="*/ 188890 h 549499"/>
                <a:gd name="connsiteX22" fmla="*/ 673995 w 699752"/>
                <a:gd name="connsiteY22" fmla="*/ 150254 h 549499"/>
                <a:gd name="connsiteX23" fmla="*/ 635358 w 699752"/>
                <a:gd name="connsiteY23" fmla="*/ 124496 h 549499"/>
                <a:gd name="connsiteX24" fmla="*/ 609600 w 699752"/>
                <a:gd name="connsiteY24" fmla="*/ 85860 h 549499"/>
                <a:gd name="connsiteX25" fmla="*/ 532327 w 699752"/>
                <a:gd name="connsiteY25" fmla="*/ 47223 h 549499"/>
                <a:gd name="connsiteX26" fmla="*/ 493690 w 699752"/>
                <a:gd name="connsiteY26" fmla="*/ 21465 h 549499"/>
                <a:gd name="connsiteX27" fmla="*/ 261871 w 699752"/>
                <a:gd name="connsiteY27" fmla="*/ 21465 h 549499"/>
                <a:gd name="connsiteX28" fmla="*/ 223234 w 699752"/>
                <a:gd name="connsiteY28" fmla="*/ 8586 h 549499"/>
                <a:gd name="connsiteX29" fmla="*/ 30051 w 699752"/>
                <a:gd name="connsiteY29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571064 w 699752"/>
                <a:gd name="connsiteY14" fmla="*/ 515994 h 549499"/>
                <a:gd name="connsiteX15" fmla="*/ 648237 w 699752"/>
                <a:gd name="connsiteY15" fmla="*/ 549499 h 549499"/>
                <a:gd name="connsiteX16" fmla="*/ 686873 w 699752"/>
                <a:gd name="connsiteY16" fmla="*/ 536620 h 549499"/>
                <a:gd name="connsiteX17" fmla="*/ 673995 w 699752"/>
                <a:gd name="connsiteY17" fmla="*/ 497983 h 549499"/>
                <a:gd name="connsiteX18" fmla="*/ 673458 w 699752"/>
                <a:gd name="connsiteY18" fmla="*/ 494563 h 549499"/>
                <a:gd name="connsiteX19" fmla="*/ 675839 w 699752"/>
                <a:gd name="connsiteY19" fmla="*/ 492181 h 549499"/>
                <a:gd name="connsiteX20" fmla="*/ 699752 w 699752"/>
                <a:gd name="connsiteY20" fmla="*/ 291921 h 549499"/>
                <a:gd name="connsiteX21" fmla="*/ 686873 w 699752"/>
                <a:gd name="connsiteY21" fmla="*/ 188890 h 549499"/>
                <a:gd name="connsiteX22" fmla="*/ 673995 w 699752"/>
                <a:gd name="connsiteY22" fmla="*/ 150254 h 549499"/>
                <a:gd name="connsiteX23" fmla="*/ 635358 w 699752"/>
                <a:gd name="connsiteY23" fmla="*/ 124496 h 549499"/>
                <a:gd name="connsiteX24" fmla="*/ 609600 w 699752"/>
                <a:gd name="connsiteY24" fmla="*/ 85860 h 549499"/>
                <a:gd name="connsiteX25" fmla="*/ 532327 w 699752"/>
                <a:gd name="connsiteY25" fmla="*/ 47223 h 549499"/>
                <a:gd name="connsiteX26" fmla="*/ 493690 w 699752"/>
                <a:gd name="connsiteY26" fmla="*/ 21465 h 549499"/>
                <a:gd name="connsiteX27" fmla="*/ 261871 w 699752"/>
                <a:gd name="connsiteY27" fmla="*/ 21465 h 549499"/>
                <a:gd name="connsiteX28" fmla="*/ 223234 w 699752"/>
                <a:gd name="connsiteY28" fmla="*/ 8586 h 549499"/>
                <a:gd name="connsiteX29" fmla="*/ 30051 w 699752"/>
                <a:gd name="connsiteY29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571064 w 699752"/>
                <a:gd name="connsiteY14" fmla="*/ 515994 h 549499"/>
                <a:gd name="connsiteX15" fmla="*/ 648237 w 699752"/>
                <a:gd name="connsiteY15" fmla="*/ 549499 h 549499"/>
                <a:gd name="connsiteX16" fmla="*/ 686873 w 699752"/>
                <a:gd name="connsiteY16" fmla="*/ 536620 h 549499"/>
                <a:gd name="connsiteX17" fmla="*/ 673995 w 699752"/>
                <a:gd name="connsiteY17" fmla="*/ 497983 h 549499"/>
                <a:gd name="connsiteX18" fmla="*/ 673458 w 699752"/>
                <a:gd name="connsiteY18" fmla="*/ 494563 h 549499"/>
                <a:gd name="connsiteX19" fmla="*/ 675839 w 699752"/>
                <a:gd name="connsiteY19" fmla="*/ 492181 h 549499"/>
                <a:gd name="connsiteX20" fmla="*/ 699752 w 699752"/>
                <a:gd name="connsiteY20" fmla="*/ 291921 h 549499"/>
                <a:gd name="connsiteX21" fmla="*/ 686873 w 699752"/>
                <a:gd name="connsiteY21" fmla="*/ 188890 h 549499"/>
                <a:gd name="connsiteX22" fmla="*/ 673995 w 699752"/>
                <a:gd name="connsiteY22" fmla="*/ 150254 h 549499"/>
                <a:gd name="connsiteX23" fmla="*/ 635358 w 699752"/>
                <a:gd name="connsiteY23" fmla="*/ 124496 h 549499"/>
                <a:gd name="connsiteX24" fmla="*/ 609600 w 699752"/>
                <a:gd name="connsiteY24" fmla="*/ 85860 h 549499"/>
                <a:gd name="connsiteX25" fmla="*/ 532327 w 699752"/>
                <a:gd name="connsiteY25" fmla="*/ 47223 h 549499"/>
                <a:gd name="connsiteX26" fmla="*/ 493690 w 699752"/>
                <a:gd name="connsiteY26" fmla="*/ 21465 h 549499"/>
                <a:gd name="connsiteX27" fmla="*/ 261871 w 699752"/>
                <a:gd name="connsiteY27" fmla="*/ 21465 h 549499"/>
                <a:gd name="connsiteX28" fmla="*/ 223234 w 699752"/>
                <a:gd name="connsiteY28" fmla="*/ 8586 h 549499"/>
                <a:gd name="connsiteX29" fmla="*/ 30051 w 699752"/>
                <a:gd name="connsiteY29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571064 w 699752"/>
                <a:gd name="connsiteY14" fmla="*/ 515994 h 549499"/>
                <a:gd name="connsiteX15" fmla="*/ 648237 w 699752"/>
                <a:gd name="connsiteY15" fmla="*/ 549499 h 549499"/>
                <a:gd name="connsiteX16" fmla="*/ 686873 w 699752"/>
                <a:gd name="connsiteY16" fmla="*/ 536620 h 549499"/>
                <a:gd name="connsiteX17" fmla="*/ 673995 w 699752"/>
                <a:gd name="connsiteY17" fmla="*/ 497983 h 549499"/>
                <a:gd name="connsiteX18" fmla="*/ 673458 w 699752"/>
                <a:gd name="connsiteY18" fmla="*/ 494563 h 549499"/>
                <a:gd name="connsiteX19" fmla="*/ 675839 w 699752"/>
                <a:gd name="connsiteY19" fmla="*/ 492181 h 549499"/>
                <a:gd name="connsiteX20" fmla="*/ 699752 w 699752"/>
                <a:gd name="connsiteY20" fmla="*/ 291921 h 549499"/>
                <a:gd name="connsiteX21" fmla="*/ 686873 w 699752"/>
                <a:gd name="connsiteY21" fmla="*/ 188890 h 549499"/>
                <a:gd name="connsiteX22" fmla="*/ 673995 w 699752"/>
                <a:gd name="connsiteY22" fmla="*/ 150254 h 549499"/>
                <a:gd name="connsiteX23" fmla="*/ 635358 w 699752"/>
                <a:gd name="connsiteY23" fmla="*/ 124496 h 549499"/>
                <a:gd name="connsiteX24" fmla="*/ 609600 w 699752"/>
                <a:gd name="connsiteY24" fmla="*/ 85860 h 549499"/>
                <a:gd name="connsiteX25" fmla="*/ 532327 w 699752"/>
                <a:gd name="connsiteY25" fmla="*/ 47223 h 549499"/>
                <a:gd name="connsiteX26" fmla="*/ 493690 w 699752"/>
                <a:gd name="connsiteY26" fmla="*/ 21465 h 549499"/>
                <a:gd name="connsiteX27" fmla="*/ 261871 w 699752"/>
                <a:gd name="connsiteY27" fmla="*/ 21465 h 549499"/>
                <a:gd name="connsiteX28" fmla="*/ 223234 w 699752"/>
                <a:gd name="connsiteY28" fmla="*/ 8586 h 549499"/>
                <a:gd name="connsiteX29" fmla="*/ 30051 w 699752"/>
                <a:gd name="connsiteY29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571064 w 699752"/>
                <a:gd name="connsiteY14" fmla="*/ 515994 h 549499"/>
                <a:gd name="connsiteX15" fmla="*/ 648237 w 699752"/>
                <a:gd name="connsiteY15" fmla="*/ 549499 h 549499"/>
                <a:gd name="connsiteX16" fmla="*/ 686873 w 699752"/>
                <a:gd name="connsiteY16" fmla="*/ 536620 h 549499"/>
                <a:gd name="connsiteX17" fmla="*/ 673995 w 699752"/>
                <a:gd name="connsiteY17" fmla="*/ 497983 h 549499"/>
                <a:gd name="connsiteX18" fmla="*/ 673458 w 699752"/>
                <a:gd name="connsiteY18" fmla="*/ 494563 h 549499"/>
                <a:gd name="connsiteX19" fmla="*/ 675839 w 699752"/>
                <a:gd name="connsiteY19" fmla="*/ 492181 h 549499"/>
                <a:gd name="connsiteX20" fmla="*/ 699752 w 699752"/>
                <a:gd name="connsiteY20" fmla="*/ 291921 h 549499"/>
                <a:gd name="connsiteX21" fmla="*/ 686873 w 699752"/>
                <a:gd name="connsiteY21" fmla="*/ 188890 h 549499"/>
                <a:gd name="connsiteX22" fmla="*/ 673995 w 699752"/>
                <a:gd name="connsiteY22" fmla="*/ 150254 h 549499"/>
                <a:gd name="connsiteX23" fmla="*/ 635358 w 699752"/>
                <a:gd name="connsiteY23" fmla="*/ 124496 h 549499"/>
                <a:gd name="connsiteX24" fmla="*/ 609600 w 699752"/>
                <a:gd name="connsiteY24" fmla="*/ 85860 h 549499"/>
                <a:gd name="connsiteX25" fmla="*/ 532327 w 699752"/>
                <a:gd name="connsiteY25" fmla="*/ 47223 h 549499"/>
                <a:gd name="connsiteX26" fmla="*/ 493690 w 699752"/>
                <a:gd name="connsiteY26" fmla="*/ 21465 h 549499"/>
                <a:gd name="connsiteX27" fmla="*/ 261871 w 699752"/>
                <a:gd name="connsiteY27" fmla="*/ 21465 h 549499"/>
                <a:gd name="connsiteX28" fmla="*/ 223234 w 699752"/>
                <a:gd name="connsiteY28" fmla="*/ 8586 h 549499"/>
                <a:gd name="connsiteX29" fmla="*/ 30051 w 699752"/>
                <a:gd name="connsiteY29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571064 w 699752"/>
                <a:gd name="connsiteY14" fmla="*/ 515994 h 549499"/>
                <a:gd name="connsiteX15" fmla="*/ 648237 w 699752"/>
                <a:gd name="connsiteY15" fmla="*/ 549499 h 549499"/>
                <a:gd name="connsiteX16" fmla="*/ 686873 w 699752"/>
                <a:gd name="connsiteY16" fmla="*/ 536620 h 549499"/>
                <a:gd name="connsiteX17" fmla="*/ 673995 w 699752"/>
                <a:gd name="connsiteY17" fmla="*/ 497983 h 549499"/>
                <a:gd name="connsiteX18" fmla="*/ 673458 w 699752"/>
                <a:gd name="connsiteY18" fmla="*/ 494563 h 549499"/>
                <a:gd name="connsiteX19" fmla="*/ 675839 w 699752"/>
                <a:gd name="connsiteY19" fmla="*/ 492181 h 549499"/>
                <a:gd name="connsiteX20" fmla="*/ 699752 w 699752"/>
                <a:gd name="connsiteY20" fmla="*/ 291921 h 549499"/>
                <a:gd name="connsiteX21" fmla="*/ 686873 w 699752"/>
                <a:gd name="connsiteY21" fmla="*/ 188890 h 549499"/>
                <a:gd name="connsiteX22" fmla="*/ 673995 w 699752"/>
                <a:gd name="connsiteY22" fmla="*/ 150254 h 549499"/>
                <a:gd name="connsiteX23" fmla="*/ 635358 w 699752"/>
                <a:gd name="connsiteY23" fmla="*/ 124496 h 549499"/>
                <a:gd name="connsiteX24" fmla="*/ 630596 w 699752"/>
                <a:gd name="connsiteY24" fmla="*/ 118325 h 549499"/>
                <a:gd name="connsiteX25" fmla="*/ 609600 w 699752"/>
                <a:gd name="connsiteY25" fmla="*/ 85860 h 549499"/>
                <a:gd name="connsiteX26" fmla="*/ 532327 w 699752"/>
                <a:gd name="connsiteY26" fmla="*/ 47223 h 549499"/>
                <a:gd name="connsiteX27" fmla="*/ 493690 w 699752"/>
                <a:gd name="connsiteY27" fmla="*/ 21465 h 549499"/>
                <a:gd name="connsiteX28" fmla="*/ 261871 w 699752"/>
                <a:gd name="connsiteY28" fmla="*/ 21465 h 549499"/>
                <a:gd name="connsiteX29" fmla="*/ 223234 w 699752"/>
                <a:gd name="connsiteY29" fmla="*/ 8586 h 549499"/>
                <a:gd name="connsiteX30" fmla="*/ 30051 w 699752"/>
                <a:gd name="connsiteY30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571064 w 699752"/>
                <a:gd name="connsiteY14" fmla="*/ 515994 h 549499"/>
                <a:gd name="connsiteX15" fmla="*/ 648237 w 699752"/>
                <a:gd name="connsiteY15" fmla="*/ 549499 h 549499"/>
                <a:gd name="connsiteX16" fmla="*/ 686873 w 699752"/>
                <a:gd name="connsiteY16" fmla="*/ 536620 h 549499"/>
                <a:gd name="connsiteX17" fmla="*/ 673995 w 699752"/>
                <a:gd name="connsiteY17" fmla="*/ 497983 h 549499"/>
                <a:gd name="connsiteX18" fmla="*/ 673458 w 699752"/>
                <a:gd name="connsiteY18" fmla="*/ 494563 h 549499"/>
                <a:gd name="connsiteX19" fmla="*/ 675839 w 699752"/>
                <a:gd name="connsiteY19" fmla="*/ 492181 h 549499"/>
                <a:gd name="connsiteX20" fmla="*/ 699752 w 699752"/>
                <a:gd name="connsiteY20" fmla="*/ 291921 h 549499"/>
                <a:gd name="connsiteX21" fmla="*/ 686873 w 699752"/>
                <a:gd name="connsiteY21" fmla="*/ 188890 h 549499"/>
                <a:gd name="connsiteX22" fmla="*/ 673995 w 699752"/>
                <a:gd name="connsiteY22" fmla="*/ 150254 h 549499"/>
                <a:gd name="connsiteX23" fmla="*/ 635358 w 699752"/>
                <a:gd name="connsiteY23" fmla="*/ 124496 h 549499"/>
                <a:gd name="connsiteX24" fmla="*/ 630596 w 699752"/>
                <a:gd name="connsiteY24" fmla="*/ 118325 h 549499"/>
                <a:gd name="connsiteX25" fmla="*/ 609600 w 699752"/>
                <a:gd name="connsiteY25" fmla="*/ 85860 h 549499"/>
                <a:gd name="connsiteX26" fmla="*/ 532327 w 699752"/>
                <a:gd name="connsiteY26" fmla="*/ 47223 h 549499"/>
                <a:gd name="connsiteX27" fmla="*/ 493690 w 699752"/>
                <a:gd name="connsiteY27" fmla="*/ 21465 h 549499"/>
                <a:gd name="connsiteX28" fmla="*/ 261871 w 699752"/>
                <a:gd name="connsiteY28" fmla="*/ 21465 h 549499"/>
                <a:gd name="connsiteX29" fmla="*/ 223234 w 699752"/>
                <a:gd name="connsiteY29" fmla="*/ 8586 h 549499"/>
                <a:gd name="connsiteX30" fmla="*/ 30051 w 699752"/>
                <a:gd name="connsiteY30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571064 w 699752"/>
                <a:gd name="connsiteY14" fmla="*/ 515994 h 549499"/>
                <a:gd name="connsiteX15" fmla="*/ 648237 w 699752"/>
                <a:gd name="connsiteY15" fmla="*/ 549499 h 549499"/>
                <a:gd name="connsiteX16" fmla="*/ 686873 w 699752"/>
                <a:gd name="connsiteY16" fmla="*/ 536620 h 549499"/>
                <a:gd name="connsiteX17" fmla="*/ 673995 w 699752"/>
                <a:gd name="connsiteY17" fmla="*/ 497983 h 549499"/>
                <a:gd name="connsiteX18" fmla="*/ 673458 w 699752"/>
                <a:gd name="connsiteY18" fmla="*/ 494563 h 549499"/>
                <a:gd name="connsiteX19" fmla="*/ 675839 w 699752"/>
                <a:gd name="connsiteY19" fmla="*/ 492181 h 549499"/>
                <a:gd name="connsiteX20" fmla="*/ 699752 w 699752"/>
                <a:gd name="connsiteY20" fmla="*/ 291921 h 549499"/>
                <a:gd name="connsiteX21" fmla="*/ 686873 w 699752"/>
                <a:gd name="connsiteY21" fmla="*/ 188890 h 549499"/>
                <a:gd name="connsiteX22" fmla="*/ 673995 w 699752"/>
                <a:gd name="connsiteY22" fmla="*/ 150254 h 549499"/>
                <a:gd name="connsiteX23" fmla="*/ 635358 w 699752"/>
                <a:gd name="connsiteY23" fmla="*/ 124496 h 549499"/>
                <a:gd name="connsiteX24" fmla="*/ 630596 w 699752"/>
                <a:gd name="connsiteY24" fmla="*/ 118325 h 549499"/>
                <a:gd name="connsiteX25" fmla="*/ 609600 w 699752"/>
                <a:gd name="connsiteY25" fmla="*/ 85860 h 549499"/>
                <a:gd name="connsiteX26" fmla="*/ 532327 w 699752"/>
                <a:gd name="connsiteY26" fmla="*/ 47223 h 549499"/>
                <a:gd name="connsiteX27" fmla="*/ 493690 w 699752"/>
                <a:gd name="connsiteY27" fmla="*/ 21465 h 549499"/>
                <a:gd name="connsiteX28" fmla="*/ 261871 w 699752"/>
                <a:gd name="connsiteY28" fmla="*/ 21465 h 549499"/>
                <a:gd name="connsiteX29" fmla="*/ 223234 w 699752"/>
                <a:gd name="connsiteY29" fmla="*/ 8586 h 549499"/>
                <a:gd name="connsiteX30" fmla="*/ 30051 w 699752"/>
                <a:gd name="connsiteY30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571064 w 699752"/>
                <a:gd name="connsiteY14" fmla="*/ 515994 h 549499"/>
                <a:gd name="connsiteX15" fmla="*/ 648237 w 699752"/>
                <a:gd name="connsiteY15" fmla="*/ 549499 h 549499"/>
                <a:gd name="connsiteX16" fmla="*/ 686873 w 699752"/>
                <a:gd name="connsiteY16" fmla="*/ 536620 h 549499"/>
                <a:gd name="connsiteX17" fmla="*/ 673995 w 699752"/>
                <a:gd name="connsiteY17" fmla="*/ 497983 h 549499"/>
                <a:gd name="connsiteX18" fmla="*/ 673458 w 699752"/>
                <a:gd name="connsiteY18" fmla="*/ 494563 h 549499"/>
                <a:gd name="connsiteX19" fmla="*/ 675839 w 699752"/>
                <a:gd name="connsiteY19" fmla="*/ 492181 h 549499"/>
                <a:gd name="connsiteX20" fmla="*/ 699752 w 699752"/>
                <a:gd name="connsiteY20" fmla="*/ 291921 h 549499"/>
                <a:gd name="connsiteX21" fmla="*/ 686873 w 699752"/>
                <a:gd name="connsiteY21" fmla="*/ 188890 h 549499"/>
                <a:gd name="connsiteX22" fmla="*/ 673995 w 699752"/>
                <a:gd name="connsiteY22" fmla="*/ 150254 h 549499"/>
                <a:gd name="connsiteX23" fmla="*/ 635358 w 699752"/>
                <a:gd name="connsiteY23" fmla="*/ 124496 h 549499"/>
                <a:gd name="connsiteX24" fmla="*/ 630596 w 699752"/>
                <a:gd name="connsiteY24" fmla="*/ 118325 h 549499"/>
                <a:gd name="connsiteX25" fmla="*/ 609600 w 699752"/>
                <a:gd name="connsiteY25" fmla="*/ 85860 h 549499"/>
                <a:gd name="connsiteX26" fmla="*/ 532327 w 699752"/>
                <a:gd name="connsiteY26" fmla="*/ 47223 h 549499"/>
                <a:gd name="connsiteX27" fmla="*/ 493690 w 699752"/>
                <a:gd name="connsiteY27" fmla="*/ 21465 h 549499"/>
                <a:gd name="connsiteX28" fmla="*/ 261871 w 699752"/>
                <a:gd name="connsiteY28" fmla="*/ 21465 h 549499"/>
                <a:gd name="connsiteX29" fmla="*/ 223234 w 699752"/>
                <a:gd name="connsiteY29" fmla="*/ 8586 h 549499"/>
                <a:gd name="connsiteX30" fmla="*/ 30051 w 699752"/>
                <a:gd name="connsiteY30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571064 w 699752"/>
                <a:gd name="connsiteY14" fmla="*/ 515994 h 549499"/>
                <a:gd name="connsiteX15" fmla="*/ 648237 w 699752"/>
                <a:gd name="connsiteY15" fmla="*/ 549499 h 549499"/>
                <a:gd name="connsiteX16" fmla="*/ 686873 w 699752"/>
                <a:gd name="connsiteY16" fmla="*/ 536620 h 549499"/>
                <a:gd name="connsiteX17" fmla="*/ 673995 w 699752"/>
                <a:gd name="connsiteY17" fmla="*/ 497983 h 549499"/>
                <a:gd name="connsiteX18" fmla="*/ 673458 w 699752"/>
                <a:gd name="connsiteY18" fmla="*/ 494563 h 549499"/>
                <a:gd name="connsiteX19" fmla="*/ 675839 w 699752"/>
                <a:gd name="connsiteY19" fmla="*/ 492181 h 549499"/>
                <a:gd name="connsiteX20" fmla="*/ 699752 w 699752"/>
                <a:gd name="connsiteY20" fmla="*/ 291921 h 549499"/>
                <a:gd name="connsiteX21" fmla="*/ 686873 w 699752"/>
                <a:gd name="connsiteY21" fmla="*/ 188890 h 549499"/>
                <a:gd name="connsiteX22" fmla="*/ 673995 w 699752"/>
                <a:gd name="connsiteY22" fmla="*/ 150254 h 549499"/>
                <a:gd name="connsiteX23" fmla="*/ 635358 w 699752"/>
                <a:gd name="connsiteY23" fmla="*/ 124496 h 549499"/>
                <a:gd name="connsiteX24" fmla="*/ 630596 w 699752"/>
                <a:gd name="connsiteY24" fmla="*/ 118325 h 549499"/>
                <a:gd name="connsiteX25" fmla="*/ 609600 w 699752"/>
                <a:gd name="connsiteY25" fmla="*/ 85860 h 549499"/>
                <a:gd name="connsiteX26" fmla="*/ 532327 w 699752"/>
                <a:gd name="connsiteY26" fmla="*/ 47223 h 549499"/>
                <a:gd name="connsiteX27" fmla="*/ 493690 w 699752"/>
                <a:gd name="connsiteY27" fmla="*/ 21465 h 549499"/>
                <a:gd name="connsiteX28" fmla="*/ 261871 w 699752"/>
                <a:gd name="connsiteY28" fmla="*/ 21465 h 549499"/>
                <a:gd name="connsiteX29" fmla="*/ 223234 w 699752"/>
                <a:gd name="connsiteY29" fmla="*/ 8586 h 549499"/>
                <a:gd name="connsiteX30" fmla="*/ 30051 w 699752"/>
                <a:gd name="connsiteY30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571064 w 699752"/>
                <a:gd name="connsiteY14" fmla="*/ 515994 h 549499"/>
                <a:gd name="connsiteX15" fmla="*/ 648237 w 699752"/>
                <a:gd name="connsiteY15" fmla="*/ 549499 h 549499"/>
                <a:gd name="connsiteX16" fmla="*/ 686873 w 699752"/>
                <a:gd name="connsiteY16" fmla="*/ 536620 h 549499"/>
                <a:gd name="connsiteX17" fmla="*/ 673995 w 699752"/>
                <a:gd name="connsiteY17" fmla="*/ 497983 h 549499"/>
                <a:gd name="connsiteX18" fmla="*/ 673458 w 699752"/>
                <a:gd name="connsiteY18" fmla="*/ 494563 h 549499"/>
                <a:gd name="connsiteX19" fmla="*/ 675839 w 699752"/>
                <a:gd name="connsiteY19" fmla="*/ 492181 h 549499"/>
                <a:gd name="connsiteX20" fmla="*/ 699752 w 699752"/>
                <a:gd name="connsiteY20" fmla="*/ 291921 h 549499"/>
                <a:gd name="connsiteX21" fmla="*/ 686873 w 699752"/>
                <a:gd name="connsiteY21" fmla="*/ 188890 h 549499"/>
                <a:gd name="connsiteX22" fmla="*/ 673995 w 699752"/>
                <a:gd name="connsiteY22" fmla="*/ 150254 h 549499"/>
                <a:gd name="connsiteX23" fmla="*/ 635358 w 699752"/>
                <a:gd name="connsiteY23" fmla="*/ 124496 h 549499"/>
                <a:gd name="connsiteX24" fmla="*/ 630596 w 699752"/>
                <a:gd name="connsiteY24" fmla="*/ 118325 h 549499"/>
                <a:gd name="connsiteX25" fmla="*/ 609600 w 699752"/>
                <a:gd name="connsiteY25" fmla="*/ 85860 h 549499"/>
                <a:gd name="connsiteX26" fmla="*/ 532327 w 699752"/>
                <a:gd name="connsiteY26" fmla="*/ 47223 h 549499"/>
                <a:gd name="connsiteX27" fmla="*/ 493690 w 699752"/>
                <a:gd name="connsiteY27" fmla="*/ 21465 h 549499"/>
                <a:gd name="connsiteX28" fmla="*/ 261871 w 699752"/>
                <a:gd name="connsiteY28" fmla="*/ 21465 h 549499"/>
                <a:gd name="connsiteX29" fmla="*/ 223234 w 699752"/>
                <a:gd name="connsiteY29" fmla="*/ 8586 h 549499"/>
                <a:gd name="connsiteX30" fmla="*/ 30051 w 699752"/>
                <a:gd name="connsiteY30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571064 w 699752"/>
                <a:gd name="connsiteY14" fmla="*/ 515994 h 549499"/>
                <a:gd name="connsiteX15" fmla="*/ 648237 w 699752"/>
                <a:gd name="connsiteY15" fmla="*/ 549499 h 549499"/>
                <a:gd name="connsiteX16" fmla="*/ 686873 w 699752"/>
                <a:gd name="connsiteY16" fmla="*/ 536620 h 549499"/>
                <a:gd name="connsiteX17" fmla="*/ 673995 w 699752"/>
                <a:gd name="connsiteY17" fmla="*/ 497983 h 549499"/>
                <a:gd name="connsiteX18" fmla="*/ 673458 w 699752"/>
                <a:gd name="connsiteY18" fmla="*/ 494563 h 549499"/>
                <a:gd name="connsiteX19" fmla="*/ 675839 w 699752"/>
                <a:gd name="connsiteY19" fmla="*/ 492181 h 549499"/>
                <a:gd name="connsiteX20" fmla="*/ 699752 w 699752"/>
                <a:gd name="connsiteY20" fmla="*/ 291921 h 549499"/>
                <a:gd name="connsiteX21" fmla="*/ 686873 w 699752"/>
                <a:gd name="connsiteY21" fmla="*/ 188890 h 549499"/>
                <a:gd name="connsiteX22" fmla="*/ 673995 w 699752"/>
                <a:gd name="connsiteY22" fmla="*/ 150254 h 549499"/>
                <a:gd name="connsiteX23" fmla="*/ 635358 w 699752"/>
                <a:gd name="connsiteY23" fmla="*/ 124496 h 549499"/>
                <a:gd name="connsiteX24" fmla="*/ 630596 w 699752"/>
                <a:gd name="connsiteY24" fmla="*/ 118325 h 549499"/>
                <a:gd name="connsiteX25" fmla="*/ 609600 w 699752"/>
                <a:gd name="connsiteY25" fmla="*/ 85860 h 549499"/>
                <a:gd name="connsiteX26" fmla="*/ 532327 w 699752"/>
                <a:gd name="connsiteY26" fmla="*/ 47223 h 549499"/>
                <a:gd name="connsiteX27" fmla="*/ 493690 w 699752"/>
                <a:gd name="connsiteY27" fmla="*/ 21465 h 549499"/>
                <a:gd name="connsiteX28" fmla="*/ 490102 w 699752"/>
                <a:gd name="connsiteY28" fmla="*/ 20694 h 549499"/>
                <a:gd name="connsiteX29" fmla="*/ 261871 w 699752"/>
                <a:gd name="connsiteY29" fmla="*/ 21465 h 549499"/>
                <a:gd name="connsiteX30" fmla="*/ 223234 w 699752"/>
                <a:gd name="connsiteY30" fmla="*/ 8586 h 549499"/>
                <a:gd name="connsiteX31" fmla="*/ 30051 w 699752"/>
                <a:gd name="connsiteY31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571064 w 699752"/>
                <a:gd name="connsiteY14" fmla="*/ 515994 h 549499"/>
                <a:gd name="connsiteX15" fmla="*/ 648237 w 699752"/>
                <a:gd name="connsiteY15" fmla="*/ 549499 h 549499"/>
                <a:gd name="connsiteX16" fmla="*/ 686873 w 699752"/>
                <a:gd name="connsiteY16" fmla="*/ 536620 h 549499"/>
                <a:gd name="connsiteX17" fmla="*/ 673995 w 699752"/>
                <a:gd name="connsiteY17" fmla="*/ 497983 h 549499"/>
                <a:gd name="connsiteX18" fmla="*/ 673458 w 699752"/>
                <a:gd name="connsiteY18" fmla="*/ 494563 h 549499"/>
                <a:gd name="connsiteX19" fmla="*/ 675839 w 699752"/>
                <a:gd name="connsiteY19" fmla="*/ 492181 h 549499"/>
                <a:gd name="connsiteX20" fmla="*/ 699752 w 699752"/>
                <a:gd name="connsiteY20" fmla="*/ 291921 h 549499"/>
                <a:gd name="connsiteX21" fmla="*/ 686873 w 699752"/>
                <a:gd name="connsiteY21" fmla="*/ 188890 h 549499"/>
                <a:gd name="connsiteX22" fmla="*/ 673995 w 699752"/>
                <a:gd name="connsiteY22" fmla="*/ 150254 h 549499"/>
                <a:gd name="connsiteX23" fmla="*/ 635358 w 699752"/>
                <a:gd name="connsiteY23" fmla="*/ 124496 h 549499"/>
                <a:gd name="connsiteX24" fmla="*/ 630596 w 699752"/>
                <a:gd name="connsiteY24" fmla="*/ 118325 h 549499"/>
                <a:gd name="connsiteX25" fmla="*/ 609600 w 699752"/>
                <a:gd name="connsiteY25" fmla="*/ 85860 h 549499"/>
                <a:gd name="connsiteX26" fmla="*/ 532327 w 699752"/>
                <a:gd name="connsiteY26" fmla="*/ 47223 h 549499"/>
                <a:gd name="connsiteX27" fmla="*/ 493690 w 699752"/>
                <a:gd name="connsiteY27" fmla="*/ 21465 h 549499"/>
                <a:gd name="connsiteX28" fmla="*/ 490102 w 699752"/>
                <a:gd name="connsiteY28" fmla="*/ 20694 h 549499"/>
                <a:gd name="connsiteX29" fmla="*/ 261871 w 699752"/>
                <a:gd name="connsiteY29" fmla="*/ 21465 h 549499"/>
                <a:gd name="connsiteX30" fmla="*/ 223234 w 699752"/>
                <a:gd name="connsiteY30" fmla="*/ 8586 h 549499"/>
                <a:gd name="connsiteX31" fmla="*/ 30051 w 699752"/>
                <a:gd name="connsiteY31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571064 w 699752"/>
                <a:gd name="connsiteY14" fmla="*/ 515994 h 549499"/>
                <a:gd name="connsiteX15" fmla="*/ 648237 w 699752"/>
                <a:gd name="connsiteY15" fmla="*/ 549499 h 549499"/>
                <a:gd name="connsiteX16" fmla="*/ 686873 w 699752"/>
                <a:gd name="connsiteY16" fmla="*/ 536620 h 549499"/>
                <a:gd name="connsiteX17" fmla="*/ 673995 w 699752"/>
                <a:gd name="connsiteY17" fmla="*/ 497983 h 549499"/>
                <a:gd name="connsiteX18" fmla="*/ 673458 w 699752"/>
                <a:gd name="connsiteY18" fmla="*/ 494563 h 549499"/>
                <a:gd name="connsiteX19" fmla="*/ 675839 w 699752"/>
                <a:gd name="connsiteY19" fmla="*/ 492181 h 549499"/>
                <a:gd name="connsiteX20" fmla="*/ 699752 w 699752"/>
                <a:gd name="connsiteY20" fmla="*/ 291921 h 549499"/>
                <a:gd name="connsiteX21" fmla="*/ 686873 w 699752"/>
                <a:gd name="connsiteY21" fmla="*/ 188890 h 549499"/>
                <a:gd name="connsiteX22" fmla="*/ 673995 w 699752"/>
                <a:gd name="connsiteY22" fmla="*/ 150254 h 549499"/>
                <a:gd name="connsiteX23" fmla="*/ 635358 w 699752"/>
                <a:gd name="connsiteY23" fmla="*/ 124496 h 549499"/>
                <a:gd name="connsiteX24" fmla="*/ 630596 w 699752"/>
                <a:gd name="connsiteY24" fmla="*/ 118325 h 549499"/>
                <a:gd name="connsiteX25" fmla="*/ 609600 w 699752"/>
                <a:gd name="connsiteY25" fmla="*/ 85860 h 549499"/>
                <a:gd name="connsiteX26" fmla="*/ 532327 w 699752"/>
                <a:gd name="connsiteY26" fmla="*/ 47223 h 549499"/>
                <a:gd name="connsiteX27" fmla="*/ 493690 w 699752"/>
                <a:gd name="connsiteY27" fmla="*/ 21465 h 549499"/>
                <a:gd name="connsiteX28" fmla="*/ 490102 w 699752"/>
                <a:gd name="connsiteY28" fmla="*/ 20694 h 549499"/>
                <a:gd name="connsiteX29" fmla="*/ 261871 w 699752"/>
                <a:gd name="connsiteY29" fmla="*/ 21465 h 549499"/>
                <a:gd name="connsiteX30" fmla="*/ 261502 w 699752"/>
                <a:gd name="connsiteY30" fmla="*/ 101656 h 549499"/>
                <a:gd name="connsiteX31" fmla="*/ 223234 w 699752"/>
                <a:gd name="connsiteY31" fmla="*/ 8586 h 549499"/>
                <a:gd name="connsiteX32" fmla="*/ 30051 w 699752"/>
                <a:gd name="connsiteY32" fmla="*/ 34344 h 549499"/>
                <a:gd name="connsiteX0" fmla="*/ 30051 w 699752"/>
                <a:gd name="connsiteY0" fmla="*/ 34344 h 549499"/>
                <a:gd name="connsiteX1" fmla="*/ 42930 w 699752"/>
                <a:gd name="connsiteY1" fmla="*/ 214648 h 549499"/>
                <a:gd name="connsiteX2" fmla="*/ 55809 w 699752"/>
                <a:gd name="connsiteY2" fmla="*/ 266164 h 549499"/>
                <a:gd name="connsiteX3" fmla="*/ 94445 w 699752"/>
                <a:gd name="connsiteY3" fmla="*/ 291921 h 549499"/>
                <a:gd name="connsiteX4" fmla="*/ 95519 w 699752"/>
                <a:gd name="connsiteY4" fmla="*/ 304800 h 549499"/>
                <a:gd name="connsiteX5" fmla="*/ 92433 w 699752"/>
                <a:gd name="connsiteY5" fmla="*/ 301681 h 549499"/>
                <a:gd name="connsiteX6" fmla="*/ 92433 w 699752"/>
                <a:gd name="connsiteY6" fmla="*/ 306444 h 549499"/>
                <a:gd name="connsiteX7" fmla="*/ 197476 w 699752"/>
                <a:gd name="connsiteY7" fmla="*/ 343437 h 549499"/>
                <a:gd name="connsiteX8" fmla="*/ 197208 w 699752"/>
                <a:gd name="connsiteY8" fmla="*/ 346925 h 549499"/>
                <a:gd name="connsiteX9" fmla="*/ 223234 w 699752"/>
                <a:gd name="connsiteY9" fmla="*/ 420710 h 549499"/>
                <a:gd name="connsiteX10" fmla="*/ 326265 w 699752"/>
                <a:gd name="connsiteY10" fmla="*/ 446468 h 549499"/>
                <a:gd name="connsiteX11" fmla="*/ 403538 w 699752"/>
                <a:gd name="connsiteY11" fmla="*/ 472226 h 549499"/>
                <a:gd name="connsiteX12" fmla="*/ 442175 w 699752"/>
                <a:gd name="connsiteY12" fmla="*/ 485105 h 549499"/>
                <a:gd name="connsiteX13" fmla="*/ 570964 w 699752"/>
                <a:gd name="connsiteY13" fmla="*/ 510862 h 549499"/>
                <a:gd name="connsiteX14" fmla="*/ 571064 w 699752"/>
                <a:gd name="connsiteY14" fmla="*/ 515994 h 549499"/>
                <a:gd name="connsiteX15" fmla="*/ 648237 w 699752"/>
                <a:gd name="connsiteY15" fmla="*/ 549499 h 549499"/>
                <a:gd name="connsiteX16" fmla="*/ 686873 w 699752"/>
                <a:gd name="connsiteY16" fmla="*/ 536620 h 549499"/>
                <a:gd name="connsiteX17" fmla="*/ 673995 w 699752"/>
                <a:gd name="connsiteY17" fmla="*/ 497983 h 549499"/>
                <a:gd name="connsiteX18" fmla="*/ 673458 w 699752"/>
                <a:gd name="connsiteY18" fmla="*/ 494563 h 549499"/>
                <a:gd name="connsiteX19" fmla="*/ 675839 w 699752"/>
                <a:gd name="connsiteY19" fmla="*/ 492181 h 549499"/>
                <a:gd name="connsiteX20" fmla="*/ 699752 w 699752"/>
                <a:gd name="connsiteY20" fmla="*/ 291921 h 549499"/>
                <a:gd name="connsiteX21" fmla="*/ 686873 w 699752"/>
                <a:gd name="connsiteY21" fmla="*/ 188890 h 549499"/>
                <a:gd name="connsiteX22" fmla="*/ 673995 w 699752"/>
                <a:gd name="connsiteY22" fmla="*/ 150254 h 549499"/>
                <a:gd name="connsiteX23" fmla="*/ 635358 w 699752"/>
                <a:gd name="connsiteY23" fmla="*/ 124496 h 549499"/>
                <a:gd name="connsiteX24" fmla="*/ 630596 w 699752"/>
                <a:gd name="connsiteY24" fmla="*/ 118325 h 549499"/>
                <a:gd name="connsiteX25" fmla="*/ 609600 w 699752"/>
                <a:gd name="connsiteY25" fmla="*/ 85860 h 549499"/>
                <a:gd name="connsiteX26" fmla="*/ 532327 w 699752"/>
                <a:gd name="connsiteY26" fmla="*/ 47223 h 549499"/>
                <a:gd name="connsiteX27" fmla="*/ 493690 w 699752"/>
                <a:gd name="connsiteY27" fmla="*/ 21465 h 549499"/>
                <a:gd name="connsiteX28" fmla="*/ 490102 w 699752"/>
                <a:gd name="connsiteY28" fmla="*/ 20694 h 549499"/>
                <a:gd name="connsiteX29" fmla="*/ 261871 w 699752"/>
                <a:gd name="connsiteY29" fmla="*/ 21465 h 549499"/>
                <a:gd name="connsiteX30" fmla="*/ 261502 w 699752"/>
                <a:gd name="connsiteY30" fmla="*/ 101656 h 549499"/>
                <a:gd name="connsiteX31" fmla="*/ 223234 w 699752"/>
                <a:gd name="connsiteY31" fmla="*/ 8586 h 549499"/>
                <a:gd name="connsiteX32" fmla="*/ 30051 w 699752"/>
                <a:gd name="connsiteY32" fmla="*/ 34344 h 549499"/>
                <a:gd name="connsiteX0" fmla="*/ 30051 w 699752"/>
                <a:gd name="connsiteY0" fmla="*/ 34846 h 550001"/>
                <a:gd name="connsiteX1" fmla="*/ 42930 w 699752"/>
                <a:gd name="connsiteY1" fmla="*/ 215150 h 550001"/>
                <a:gd name="connsiteX2" fmla="*/ 55809 w 699752"/>
                <a:gd name="connsiteY2" fmla="*/ 266666 h 550001"/>
                <a:gd name="connsiteX3" fmla="*/ 94445 w 699752"/>
                <a:gd name="connsiteY3" fmla="*/ 292423 h 550001"/>
                <a:gd name="connsiteX4" fmla="*/ 95519 w 699752"/>
                <a:gd name="connsiteY4" fmla="*/ 305302 h 550001"/>
                <a:gd name="connsiteX5" fmla="*/ 92433 w 699752"/>
                <a:gd name="connsiteY5" fmla="*/ 302183 h 550001"/>
                <a:gd name="connsiteX6" fmla="*/ 92433 w 699752"/>
                <a:gd name="connsiteY6" fmla="*/ 306946 h 550001"/>
                <a:gd name="connsiteX7" fmla="*/ 197476 w 699752"/>
                <a:gd name="connsiteY7" fmla="*/ 343939 h 550001"/>
                <a:gd name="connsiteX8" fmla="*/ 197208 w 699752"/>
                <a:gd name="connsiteY8" fmla="*/ 347427 h 550001"/>
                <a:gd name="connsiteX9" fmla="*/ 223234 w 699752"/>
                <a:gd name="connsiteY9" fmla="*/ 421212 h 550001"/>
                <a:gd name="connsiteX10" fmla="*/ 326265 w 699752"/>
                <a:gd name="connsiteY10" fmla="*/ 446970 h 550001"/>
                <a:gd name="connsiteX11" fmla="*/ 403538 w 699752"/>
                <a:gd name="connsiteY11" fmla="*/ 472728 h 550001"/>
                <a:gd name="connsiteX12" fmla="*/ 442175 w 699752"/>
                <a:gd name="connsiteY12" fmla="*/ 485607 h 550001"/>
                <a:gd name="connsiteX13" fmla="*/ 570964 w 699752"/>
                <a:gd name="connsiteY13" fmla="*/ 511364 h 550001"/>
                <a:gd name="connsiteX14" fmla="*/ 571064 w 699752"/>
                <a:gd name="connsiteY14" fmla="*/ 516496 h 550001"/>
                <a:gd name="connsiteX15" fmla="*/ 648237 w 699752"/>
                <a:gd name="connsiteY15" fmla="*/ 550001 h 550001"/>
                <a:gd name="connsiteX16" fmla="*/ 686873 w 699752"/>
                <a:gd name="connsiteY16" fmla="*/ 537122 h 550001"/>
                <a:gd name="connsiteX17" fmla="*/ 673995 w 699752"/>
                <a:gd name="connsiteY17" fmla="*/ 498485 h 550001"/>
                <a:gd name="connsiteX18" fmla="*/ 673458 w 699752"/>
                <a:gd name="connsiteY18" fmla="*/ 495065 h 550001"/>
                <a:gd name="connsiteX19" fmla="*/ 675839 w 699752"/>
                <a:gd name="connsiteY19" fmla="*/ 492683 h 550001"/>
                <a:gd name="connsiteX20" fmla="*/ 699752 w 699752"/>
                <a:gd name="connsiteY20" fmla="*/ 292423 h 550001"/>
                <a:gd name="connsiteX21" fmla="*/ 686873 w 699752"/>
                <a:gd name="connsiteY21" fmla="*/ 189392 h 550001"/>
                <a:gd name="connsiteX22" fmla="*/ 673995 w 699752"/>
                <a:gd name="connsiteY22" fmla="*/ 150756 h 550001"/>
                <a:gd name="connsiteX23" fmla="*/ 635358 w 699752"/>
                <a:gd name="connsiteY23" fmla="*/ 124998 h 550001"/>
                <a:gd name="connsiteX24" fmla="*/ 630596 w 699752"/>
                <a:gd name="connsiteY24" fmla="*/ 118827 h 550001"/>
                <a:gd name="connsiteX25" fmla="*/ 609600 w 699752"/>
                <a:gd name="connsiteY25" fmla="*/ 86362 h 550001"/>
                <a:gd name="connsiteX26" fmla="*/ 532327 w 699752"/>
                <a:gd name="connsiteY26" fmla="*/ 47725 h 550001"/>
                <a:gd name="connsiteX27" fmla="*/ 493690 w 699752"/>
                <a:gd name="connsiteY27" fmla="*/ 21967 h 550001"/>
                <a:gd name="connsiteX28" fmla="*/ 490102 w 699752"/>
                <a:gd name="connsiteY28" fmla="*/ 21196 h 550001"/>
                <a:gd name="connsiteX29" fmla="*/ 261871 w 699752"/>
                <a:gd name="connsiteY29" fmla="*/ 21967 h 550001"/>
                <a:gd name="connsiteX30" fmla="*/ 261502 w 699752"/>
                <a:gd name="connsiteY30" fmla="*/ 102158 h 550001"/>
                <a:gd name="connsiteX31" fmla="*/ 223234 w 699752"/>
                <a:gd name="connsiteY31" fmla="*/ 9088 h 550001"/>
                <a:gd name="connsiteX32" fmla="*/ 30051 w 699752"/>
                <a:gd name="connsiteY32" fmla="*/ 34846 h 550001"/>
                <a:gd name="connsiteX0" fmla="*/ 30051 w 699752"/>
                <a:gd name="connsiteY0" fmla="*/ 187246 h 702401"/>
                <a:gd name="connsiteX1" fmla="*/ 42930 w 699752"/>
                <a:gd name="connsiteY1" fmla="*/ 367550 h 702401"/>
                <a:gd name="connsiteX2" fmla="*/ 55809 w 699752"/>
                <a:gd name="connsiteY2" fmla="*/ 419066 h 702401"/>
                <a:gd name="connsiteX3" fmla="*/ 94445 w 699752"/>
                <a:gd name="connsiteY3" fmla="*/ 444823 h 702401"/>
                <a:gd name="connsiteX4" fmla="*/ 95519 w 699752"/>
                <a:gd name="connsiteY4" fmla="*/ 457702 h 702401"/>
                <a:gd name="connsiteX5" fmla="*/ 92433 w 699752"/>
                <a:gd name="connsiteY5" fmla="*/ 454583 h 702401"/>
                <a:gd name="connsiteX6" fmla="*/ 92433 w 699752"/>
                <a:gd name="connsiteY6" fmla="*/ 459346 h 702401"/>
                <a:gd name="connsiteX7" fmla="*/ 197476 w 699752"/>
                <a:gd name="connsiteY7" fmla="*/ 496339 h 702401"/>
                <a:gd name="connsiteX8" fmla="*/ 197208 w 699752"/>
                <a:gd name="connsiteY8" fmla="*/ 499827 h 702401"/>
                <a:gd name="connsiteX9" fmla="*/ 223234 w 699752"/>
                <a:gd name="connsiteY9" fmla="*/ 573612 h 702401"/>
                <a:gd name="connsiteX10" fmla="*/ 326265 w 699752"/>
                <a:gd name="connsiteY10" fmla="*/ 599370 h 702401"/>
                <a:gd name="connsiteX11" fmla="*/ 403538 w 699752"/>
                <a:gd name="connsiteY11" fmla="*/ 625128 h 702401"/>
                <a:gd name="connsiteX12" fmla="*/ 442175 w 699752"/>
                <a:gd name="connsiteY12" fmla="*/ 638007 h 702401"/>
                <a:gd name="connsiteX13" fmla="*/ 570964 w 699752"/>
                <a:gd name="connsiteY13" fmla="*/ 663764 h 702401"/>
                <a:gd name="connsiteX14" fmla="*/ 571064 w 699752"/>
                <a:gd name="connsiteY14" fmla="*/ 668896 h 702401"/>
                <a:gd name="connsiteX15" fmla="*/ 648237 w 699752"/>
                <a:gd name="connsiteY15" fmla="*/ 702401 h 702401"/>
                <a:gd name="connsiteX16" fmla="*/ 686873 w 699752"/>
                <a:gd name="connsiteY16" fmla="*/ 689522 h 702401"/>
                <a:gd name="connsiteX17" fmla="*/ 673995 w 699752"/>
                <a:gd name="connsiteY17" fmla="*/ 650885 h 702401"/>
                <a:gd name="connsiteX18" fmla="*/ 673458 w 699752"/>
                <a:gd name="connsiteY18" fmla="*/ 647465 h 702401"/>
                <a:gd name="connsiteX19" fmla="*/ 675839 w 699752"/>
                <a:gd name="connsiteY19" fmla="*/ 645083 h 702401"/>
                <a:gd name="connsiteX20" fmla="*/ 699752 w 699752"/>
                <a:gd name="connsiteY20" fmla="*/ 444823 h 702401"/>
                <a:gd name="connsiteX21" fmla="*/ 686873 w 699752"/>
                <a:gd name="connsiteY21" fmla="*/ 341792 h 702401"/>
                <a:gd name="connsiteX22" fmla="*/ 673995 w 699752"/>
                <a:gd name="connsiteY22" fmla="*/ 303156 h 702401"/>
                <a:gd name="connsiteX23" fmla="*/ 635358 w 699752"/>
                <a:gd name="connsiteY23" fmla="*/ 277398 h 702401"/>
                <a:gd name="connsiteX24" fmla="*/ 630596 w 699752"/>
                <a:gd name="connsiteY24" fmla="*/ 271227 h 702401"/>
                <a:gd name="connsiteX25" fmla="*/ 609600 w 699752"/>
                <a:gd name="connsiteY25" fmla="*/ 238762 h 702401"/>
                <a:gd name="connsiteX26" fmla="*/ 532327 w 699752"/>
                <a:gd name="connsiteY26" fmla="*/ 200125 h 702401"/>
                <a:gd name="connsiteX27" fmla="*/ 493690 w 699752"/>
                <a:gd name="connsiteY27" fmla="*/ 174367 h 702401"/>
                <a:gd name="connsiteX28" fmla="*/ 490102 w 699752"/>
                <a:gd name="connsiteY28" fmla="*/ 173596 h 702401"/>
                <a:gd name="connsiteX29" fmla="*/ 261871 w 699752"/>
                <a:gd name="connsiteY29" fmla="*/ 174367 h 702401"/>
                <a:gd name="connsiteX30" fmla="*/ 261502 w 699752"/>
                <a:gd name="connsiteY30" fmla="*/ 102158 h 702401"/>
                <a:gd name="connsiteX31" fmla="*/ 223234 w 699752"/>
                <a:gd name="connsiteY31" fmla="*/ 161488 h 702401"/>
                <a:gd name="connsiteX32" fmla="*/ 30051 w 699752"/>
                <a:gd name="connsiteY32" fmla="*/ 187246 h 702401"/>
                <a:gd name="connsiteX0" fmla="*/ 30051 w 699752"/>
                <a:gd name="connsiteY0" fmla="*/ 187246 h 702401"/>
                <a:gd name="connsiteX1" fmla="*/ 42930 w 699752"/>
                <a:gd name="connsiteY1" fmla="*/ 367550 h 702401"/>
                <a:gd name="connsiteX2" fmla="*/ 55809 w 699752"/>
                <a:gd name="connsiteY2" fmla="*/ 419066 h 702401"/>
                <a:gd name="connsiteX3" fmla="*/ 94445 w 699752"/>
                <a:gd name="connsiteY3" fmla="*/ 444823 h 702401"/>
                <a:gd name="connsiteX4" fmla="*/ 95519 w 699752"/>
                <a:gd name="connsiteY4" fmla="*/ 457702 h 702401"/>
                <a:gd name="connsiteX5" fmla="*/ 92433 w 699752"/>
                <a:gd name="connsiteY5" fmla="*/ 454583 h 702401"/>
                <a:gd name="connsiteX6" fmla="*/ 92433 w 699752"/>
                <a:gd name="connsiteY6" fmla="*/ 459346 h 702401"/>
                <a:gd name="connsiteX7" fmla="*/ 197476 w 699752"/>
                <a:gd name="connsiteY7" fmla="*/ 496339 h 702401"/>
                <a:gd name="connsiteX8" fmla="*/ 197208 w 699752"/>
                <a:gd name="connsiteY8" fmla="*/ 499827 h 702401"/>
                <a:gd name="connsiteX9" fmla="*/ 223234 w 699752"/>
                <a:gd name="connsiteY9" fmla="*/ 573612 h 702401"/>
                <a:gd name="connsiteX10" fmla="*/ 326265 w 699752"/>
                <a:gd name="connsiteY10" fmla="*/ 599370 h 702401"/>
                <a:gd name="connsiteX11" fmla="*/ 403538 w 699752"/>
                <a:gd name="connsiteY11" fmla="*/ 625128 h 702401"/>
                <a:gd name="connsiteX12" fmla="*/ 442175 w 699752"/>
                <a:gd name="connsiteY12" fmla="*/ 638007 h 702401"/>
                <a:gd name="connsiteX13" fmla="*/ 570964 w 699752"/>
                <a:gd name="connsiteY13" fmla="*/ 663764 h 702401"/>
                <a:gd name="connsiteX14" fmla="*/ 571064 w 699752"/>
                <a:gd name="connsiteY14" fmla="*/ 668896 h 702401"/>
                <a:gd name="connsiteX15" fmla="*/ 648237 w 699752"/>
                <a:gd name="connsiteY15" fmla="*/ 702401 h 702401"/>
                <a:gd name="connsiteX16" fmla="*/ 686873 w 699752"/>
                <a:gd name="connsiteY16" fmla="*/ 689522 h 702401"/>
                <a:gd name="connsiteX17" fmla="*/ 673995 w 699752"/>
                <a:gd name="connsiteY17" fmla="*/ 650885 h 702401"/>
                <a:gd name="connsiteX18" fmla="*/ 673458 w 699752"/>
                <a:gd name="connsiteY18" fmla="*/ 647465 h 702401"/>
                <a:gd name="connsiteX19" fmla="*/ 675839 w 699752"/>
                <a:gd name="connsiteY19" fmla="*/ 645083 h 702401"/>
                <a:gd name="connsiteX20" fmla="*/ 699752 w 699752"/>
                <a:gd name="connsiteY20" fmla="*/ 444823 h 702401"/>
                <a:gd name="connsiteX21" fmla="*/ 686873 w 699752"/>
                <a:gd name="connsiteY21" fmla="*/ 341792 h 702401"/>
                <a:gd name="connsiteX22" fmla="*/ 673995 w 699752"/>
                <a:gd name="connsiteY22" fmla="*/ 303156 h 702401"/>
                <a:gd name="connsiteX23" fmla="*/ 635358 w 699752"/>
                <a:gd name="connsiteY23" fmla="*/ 277398 h 702401"/>
                <a:gd name="connsiteX24" fmla="*/ 630596 w 699752"/>
                <a:gd name="connsiteY24" fmla="*/ 271227 h 702401"/>
                <a:gd name="connsiteX25" fmla="*/ 609600 w 699752"/>
                <a:gd name="connsiteY25" fmla="*/ 238762 h 702401"/>
                <a:gd name="connsiteX26" fmla="*/ 532327 w 699752"/>
                <a:gd name="connsiteY26" fmla="*/ 200125 h 702401"/>
                <a:gd name="connsiteX27" fmla="*/ 493690 w 699752"/>
                <a:gd name="connsiteY27" fmla="*/ 174367 h 702401"/>
                <a:gd name="connsiteX28" fmla="*/ 490102 w 699752"/>
                <a:gd name="connsiteY28" fmla="*/ 173596 h 702401"/>
                <a:gd name="connsiteX29" fmla="*/ 261871 w 699752"/>
                <a:gd name="connsiteY29" fmla="*/ 174367 h 702401"/>
                <a:gd name="connsiteX30" fmla="*/ 261502 w 699752"/>
                <a:gd name="connsiteY30" fmla="*/ 102158 h 702401"/>
                <a:gd name="connsiteX31" fmla="*/ 223234 w 699752"/>
                <a:gd name="connsiteY31" fmla="*/ 161488 h 702401"/>
                <a:gd name="connsiteX32" fmla="*/ 30051 w 699752"/>
                <a:gd name="connsiteY32" fmla="*/ 187246 h 702401"/>
                <a:gd name="connsiteX0" fmla="*/ 30051 w 699752"/>
                <a:gd name="connsiteY0" fmla="*/ 85088 h 600243"/>
                <a:gd name="connsiteX1" fmla="*/ 42930 w 699752"/>
                <a:gd name="connsiteY1" fmla="*/ 265392 h 600243"/>
                <a:gd name="connsiteX2" fmla="*/ 55809 w 699752"/>
                <a:gd name="connsiteY2" fmla="*/ 316908 h 600243"/>
                <a:gd name="connsiteX3" fmla="*/ 94445 w 699752"/>
                <a:gd name="connsiteY3" fmla="*/ 342665 h 600243"/>
                <a:gd name="connsiteX4" fmla="*/ 95519 w 699752"/>
                <a:gd name="connsiteY4" fmla="*/ 355544 h 600243"/>
                <a:gd name="connsiteX5" fmla="*/ 92433 w 699752"/>
                <a:gd name="connsiteY5" fmla="*/ 352425 h 600243"/>
                <a:gd name="connsiteX6" fmla="*/ 92433 w 699752"/>
                <a:gd name="connsiteY6" fmla="*/ 357188 h 600243"/>
                <a:gd name="connsiteX7" fmla="*/ 197476 w 699752"/>
                <a:gd name="connsiteY7" fmla="*/ 394181 h 600243"/>
                <a:gd name="connsiteX8" fmla="*/ 197208 w 699752"/>
                <a:gd name="connsiteY8" fmla="*/ 397669 h 600243"/>
                <a:gd name="connsiteX9" fmla="*/ 223234 w 699752"/>
                <a:gd name="connsiteY9" fmla="*/ 471454 h 600243"/>
                <a:gd name="connsiteX10" fmla="*/ 326265 w 699752"/>
                <a:gd name="connsiteY10" fmla="*/ 497212 h 600243"/>
                <a:gd name="connsiteX11" fmla="*/ 403538 w 699752"/>
                <a:gd name="connsiteY11" fmla="*/ 522970 h 600243"/>
                <a:gd name="connsiteX12" fmla="*/ 442175 w 699752"/>
                <a:gd name="connsiteY12" fmla="*/ 535849 h 600243"/>
                <a:gd name="connsiteX13" fmla="*/ 570964 w 699752"/>
                <a:gd name="connsiteY13" fmla="*/ 561606 h 600243"/>
                <a:gd name="connsiteX14" fmla="*/ 571064 w 699752"/>
                <a:gd name="connsiteY14" fmla="*/ 566738 h 600243"/>
                <a:gd name="connsiteX15" fmla="*/ 648237 w 699752"/>
                <a:gd name="connsiteY15" fmla="*/ 600243 h 600243"/>
                <a:gd name="connsiteX16" fmla="*/ 686873 w 699752"/>
                <a:gd name="connsiteY16" fmla="*/ 587364 h 600243"/>
                <a:gd name="connsiteX17" fmla="*/ 673995 w 699752"/>
                <a:gd name="connsiteY17" fmla="*/ 548727 h 600243"/>
                <a:gd name="connsiteX18" fmla="*/ 673458 w 699752"/>
                <a:gd name="connsiteY18" fmla="*/ 545307 h 600243"/>
                <a:gd name="connsiteX19" fmla="*/ 675839 w 699752"/>
                <a:gd name="connsiteY19" fmla="*/ 542925 h 600243"/>
                <a:gd name="connsiteX20" fmla="*/ 699752 w 699752"/>
                <a:gd name="connsiteY20" fmla="*/ 342665 h 600243"/>
                <a:gd name="connsiteX21" fmla="*/ 686873 w 699752"/>
                <a:gd name="connsiteY21" fmla="*/ 239634 h 600243"/>
                <a:gd name="connsiteX22" fmla="*/ 673995 w 699752"/>
                <a:gd name="connsiteY22" fmla="*/ 200998 h 600243"/>
                <a:gd name="connsiteX23" fmla="*/ 635358 w 699752"/>
                <a:gd name="connsiteY23" fmla="*/ 175240 h 600243"/>
                <a:gd name="connsiteX24" fmla="*/ 630596 w 699752"/>
                <a:gd name="connsiteY24" fmla="*/ 169069 h 600243"/>
                <a:gd name="connsiteX25" fmla="*/ 609600 w 699752"/>
                <a:gd name="connsiteY25" fmla="*/ 136604 h 600243"/>
                <a:gd name="connsiteX26" fmla="*/ 532327 w 699752"/>
                <a:gd name="connsiteY26" fmla="*/ 97967 h 600243"/>
                <a:gd name="connsiteX27" fmla="*/ 493690 w 699752"/>
                <a:gd name="connsiteY27" fmla="*/ 72209 h 600243"/>
                <a:gd name="connsiteX28" fmla="*/ 490102 w 699752"/>
                <a:gd name="connsiteY28" fmla="*/ 71438 h 600243"/>
                <a:gd name="connsiteX29" fmla="*/ 261871 w 699752"/>
                <a:gd name="connsiteY29" fmla="*/ 72209 h 600243"/>
                <a:gd name="connsiteX30" fmla="*/ 261502 w 699752"/>
                <a:gd name="connsiteY30" fmla="*/ 0 h 600243"/>
                <a:gd name="connsiteX31" fmla="*/ 223234 w 699752"/>
                <a:gd name="connsiteY31" fmla="*/ 59330 h 600243"/>
                <a:gd name="connsiteX32" fmla="*/ 30051 w 699752"/>
                <a:gd name="connsiteY32" fmla="*/ 85088 h 600243"/>
                <a:gd name="connsiteX0" fmla="*/ 30051 w 699752"/>
                <a:gd name="connsiteY0" fmla="*/ 85088 h 600243"/>
                <a:gd name="connsiteX1" fmla="*/ 42930 w 699752"/>
                <a:gd name="connsiteY1" fmla="*/ 265392 h 600243"/>
                <a:gd name="connsiteX2" fmla="*/ 55809 w 699752"/>
                <a:gd name="connsiteY2" fmla="*/ 316908 h 600243"/>
                <a:gd name="connsiteX3" fmla="*/ 94445 w 699752"/>
                <a:gd name="connsiteY3" fmla="*/ 342665 h 600243"/>
                <a:gd name="connsiteX4" fmla="*/ 95519 w 699752"/>
                <a:gd name="connsiteY4" fmla="*/ 355544 h 600243"/>
                <a:gd name="connsiteX5" fmla="*/ 92433 w 699752"/>
                <a:gd name="connsiteY5" fmla="*/ 352425 h 600243"/>
                <a:gd name="connsiteX6" fmla="*/ 92433 w 699752"/>
                <a:gd name="connsiteY6" fmla="*/ 357188 h 600243"/>
                <a:gd name="connsiteX7" fmla="*/ 197476 w 699752"/>
                <a:gd name="connsiteY7" fmla="*/ 394181 h 600243"/>
                <a:gd name="connsiteX8" fmla="*/ 197208 w 699752"/>
                <a:gd name="connsiteY8" fmla="*/ 397669 h 600243"/>
                <a:gd name="connsiteX9" fmla="*/ 223234 w 699752"/>
                <a:gd name="connsiteY9" fmla="*/ 471454 h 600243"/>
                <a:gd name="connsiteX10" fmla="*/ 326265 w 699752"/>
                <a:gd name="connsiteY10" fmla="*/ 497212 h 600243"/>
                <a:gd name="connsiteX11" fmla="*/ 403538 w 699752"/>
                <a:gd name="connsiteY11" fmla="*/ 522970 h 600243"/>
                <a:gd name="connsiteX12" fmla="*/ 442175 w 699752"/>
                <a:gd name="connsiteY12" fmla="*/ 535849 h 600243"/>
                <a:gd name="connsiteX13" fmla="*/ 570964 w 699752"/>
                <a:gd name="connsiteY13" fmla="*/ 561606 h 600243"/>
                <a:gd name="connsiteX14" fmla="*/ 571064 w 699752"/>
                <a:gd name="connsiteY14" fmla="*/ 566738 h 600243"/>
                <a:gd name="connsiteX15" fmla="*/ 648237 w 699752"/>
                <a:gd name="connsiteY15" fmla="*/ 600243 h 600243"/>
                <a:gd name="connsiteX16" fmla="*/ 686873 w 699752"/>
                <a:gd name="connsiteY16" fmla="*/ 587364 h 600243"/>
                <a:gd name="connsiteX17" fmla="*/ 673995 w 699752"/>
                <a:gd name="connsiteY17" fmla="*/ 548727 h 600243"/>
                <a:gd name="connsiteX18" fmla="*/ 673458 w 699752"/>
                <a:gd name="connsiteY18" fmla="*/ 545307 h 600243"/>
                <a:gd name="connsiteX19" fmla="*/ 675839 w 699752"/>
                <a:gd name="connsiteY19" fmla="*/ 542925 h 600243"/>
                <a:gd name="connsiteX20" fmla="*/ 699752 w 699752"/>
                <a:gd name="connsiteY20" fmla="*/ 342665 h 600243"/>
                <a:gd name="connsiteX21" fmla="*/ 686873 w 699752"/>
                <a:gd name="connsiteY21" fmla="*/ 239634 h 600243"/>
                <a:gd name="connsiteX22" fmla="*/ 673995 w 699752"/>
                <a:gd name="connsiteY22" fmla="*/ 200998 h 600243"/>
                <a:gd name="connsiteX23" fmla="*/ 635358 w 699752"/>
                <a:gd name="connsiteY23" fmla="*/ 175240 h 600243"/>
                <a:gd name="connsiteX24" fmla="*/ 630596 w 699752"/>
                <a:gd name="connsiteY24" fmla="*/ 169069 h 600243"/>
                <a:gd name="connsiteX25" fmla="*/ 609600 w 699752"/>
                <a:gd name="connsiteY25" fmla="*/ 136604 h 600243"/>
                <a:gd name="connsiteX26" fmla="*/ 532327 w 699752"/>
                <a:gd name="connsiteY26" fmla="*/ 97967 h 600243"/>
                <a:gd name="connsiteX27" fmla="*/ 493690 w 699752"/>
                <a:gd name="connsiteY27" fmla="*/ 72209 h 600243"/>
                <a:gd name="connsiteX28" fmla="*/ 490102 w 699752"/>
                <a:gd name="connsiteY28" fmla="*/ 71438 h 600243"/>
                <a:gd name="connsiteX29" fmla="*/ 261871 w 699752"/>
                <a:gd name="connsiteY29" fmla="*/ 72209 h 600243"/>
                <a:gd name="connsiteX30" fmla="*/ 261502 w 699752"/>
                <a:gd name="connsiteY30" fmla="*/ 0 h 600243"/>
                <a:gd name="connsiteX31" fmla="*/ 223234 w 699752"/>
                <a:gd name="connsiteY31" fmla="*/ 59330 h 600243"/>
                <a:gd name="connsiteX32" fmla="*/ 30051 w 699752"/>
                <a:gd name="connsiteY32" fmla="*/ 85088 h 600243"/>
                <a:gd name="connsiteX0" fmla="*/ 30051 w 699752"/>
                <a:gd name="connsiteY0" fmla="*/ 96329 h 611484"/>
                <a:gd name="connsiteX1" fmla="*/ 42930 w 699752"/>
                <a:gd name="connsiteY1" fmla="*/ 276633 h 611484"/>
                <a:gd name="connsiteX2" fmla="*/ 55809 w 699752"/>
                <a:gd name="connsiteY2" fmla="*/ 328149 h 611484"/>
                <a:gd name="connsiteX3" fmla="*/ 94445 w 699752"/>
                <a:gd name="connsiteY3" fmla="*/ 353906 h 611484"/>
                <a:gd name="connsiteX4" fmla="*/ 95519 w 699752"/>
                <a:gd name="connsiteY4" fmla="*/ 366785 h 611484"/>
                <a:gd name="connsiteX5" fmla="*/ 92433 w 699752"/>
                <a:gd name="connsiteY5" fmla="*/ 363666 h 611484"/>
                <a:gd name="connsiteX6" fmla="*/ 92433 w 699752"/>
                <a:gd name="connsiteY6" fmla="*/ 368429 h 611484"/>
                <a:gd name="connsiteX7" fmla="*/ 197476 w 699752"/>
                <a:gd name="connsiteY7" fmla="*/ 405422 h 611484"/>
                <a:gd name="connsiteX8" fmla="*/ 197208 w 699752"/>
                <a:gd name="connsiteY8" fmla="*/ 408910 h 611484"/>
                <a:gd name="connsiteX9" fmla="*/ 223234 w 699752"/>
                <a:gd name="connsiteY9" fmla="*/ 482695 h 611484"/>
                <a:gd name="connsiteX10" fmla="*/ 326265 w 699752"/>
                <a:gd name="connsiteY10" fmla="*/ 508453 h 611484"/>
                <a:gd name="connsiteX11" fmla="*/ 403538 w 699752"/>
                <a:gd name="connsiteY11" fmla="*/ 534211 h 611484"/>
                <a:gd name="connsiteX12" fmla="*/ 442175 w 699752"/>
                <a:gd name="connsiteY12" fmla="*/ 547090 h 611484"/>
                <a:gd name="connsiteX13" fmla="*/ 570964 w 699752"/>
                <a:gd name="connsiteY13" fmla="*/ 572847 h 611484"/>
                <a:gd name="connsiteX14" fmla="*/ 571064 w 699752"/>
                <a:gd name="connsiteY14" fmla="*/ 577979 h 611484"/>
                <a:gd name="connsiteX15" fmla="*/ 648237 w 699752"/>
                <a:gd name="connsiteY15" fmla="*/ 611484 h 611484"/>
                <a:gd name="connsiteX16" fmla="*/ 686873 w 699752"/>
                <a:gd name="connsiteY16" fmla="*/ 598605 h 611484"/>
                <a:gd name="connsiteX17" fmla="*/ 673995 w 699752"/>
                <a:gd name="connsiteY17" fmla="*/ 559968 h 611484"/>
                <a:gd name="connsiteX18" fmla="*/ 673458 w 699752"/>
                <a:gd name="connsiteY18" fmla="*/ 556548 h 611484"/>
                <a:gd name="connsiteX19" fmla="*/ 675839 w 699752"/>
                <a:gd name="connsiteY19" fmla="*/ 554166 h 611484"/>
                <a:gd name="connsiteX20" fmla="*/ 699752 w 699752"/>
                <a:gd name="connsiteY20" fmla="*/ 353906 h 611484"/>
                <a:gd name="connsiteX21" fmla="*/ 686873 w 699752"/>
                <a:gd name="connsiteY21" fmla="*/ 250875 h 611484"/>
                <a:gd name="connsiteX22" fmla="*/ 673995 w 699752"/>
                <a:gd name="connsiteY22" fmla="*/ 212239 h 611484"/>
                <a:gd name="connsiteX23" fmla="*/ 635358 w 699752"/>
                <a:gd name="connsiteY23" fmla="*/ 186481 h 611484"/>
                <a:gd name="connsiteX24" fmla="*/ 630596 w 699752"/>
                <a:gd name="connsiteY24" fmla="*/ 180310 h 611484"/>
                <a:gd name="connsiteX25" fmla="*/ 609600 w 699752"/>
                <a:gd name="connsiteY25" fmla="*/ 147845 h 611484"/>
                <a:gd name="connsiteX26" fmla="*/ 532327 w 699752"/>
                <a:gd name="connsiteY26" fmla="*/ 109208 h 611484"/>
                <a:gd name="connsiteX27" fmla="*/ 493690 w 699752"/>
                <a:gd name="connsiteY27" fmla="*/ 83450 h 611484"/>
                <a:gd name="connsiteX28" fmla="*/ 490102 w 699752"/>
                <a:gd name="connsiteY28" fmla="*/ 82679 h 611484"/>
                <a:gd name="connsiteX29" fmla="*/ 261871 w 699752"/>
                <a:gd name="connsiteY29" fmla="*/ 83450 h 611484"/>
                <a:gd name="connsiteX30" fmla="*/ 261502 w 699752"/>
                <a:gd name="connsiteY30" fmla="*/ 11241 h 611484"/>
                <a:gd name="connsiteX31" fmla="*/ 261502 w 699752"/>
                <a:gd name="connsiteY31" fmla="*/ 16004 h 611484"/>
                <a:gd name="connsiteX32" fmla="*/ 223234 w 699752"/>
                <a:gd name="connsiteY32" fmla="*/ 70571 h 611484"/>
                <a:gd name="connsiteX33" fmla="*/ 30051 w 699752"/>
                <a:gd name="connsiteY33" fmla="*/ 96329 h 611484"/>
                <a:gd name="connsiteX0" fmla="*/ 30051 w 699752"/>
                <a:gd name="connsiteY0" fmla="*/ 96329 h 611484"/>
                <a:gd name="connsiteX1" fmla="*/ 42930 w 699752"/>
                <a:gd name="connsiteY1" fmla="*/ 276633 h 611484"/>
                <a:gd name="connsiteX2" fmla="*/ 55809 w 699752"/>
                <a:gd name="connsiteY2" fmla="*/ 328149 h 611484"/>
                <a:gd name="connsiteX3" fmla="*/ 94445 w 699752"/>
                <a:gd name="connsiteY3" fmla="*/ 353906 h 611484"/>
                <a:gd name="connsiteX4" fmla="*/ 95519 w 699752"/>
                <a:gd name="connsiteY4" fmla="*/ 366785 h 611484"/>
                <a:gd name="connsiteX5" fmla="*/ 92433 w 699752"/>
                <a:gd name="connsiteY5" fmla="*/ 363666 h 611484"/>
                <a:gd name="connsiteX6" fmla="*/ 92433 w 699752"/>
                <a:gd name="connsiteY6" fmla="*/ 368429 h 611484"/>
                <a:gd name="connsiteX7" fmla="*/ 197476 w 699752"/>
                <a:gd name="connsiteY7" fmla="*/ 405422 h 611484"/>
                <a:gd name="connsiteX8" fmla="*/ 197208 w 699752"/>
                <a:gd name="connsiteY8" fmla="*/ 408910 h 611484"/>
                <a:gd name="connsiteX9" fmla="*/ 223234 w 699752"/>
                <a:gd name="connsiteY9" fmla="*/ 482695 h 611484"/>
                <a:gd name="connsiteX10" fmla="*/ 326265 w 699752"/>
                <a:gd name="connsiteY10" fmla="*/ 508453 h 611484"/>
                <a:gd name="connsiteX11" fmla="*/ 403538 w 699752"/>
                <a:gd name="connsiteY11" fmla="*/ 534211 h 611484"/>
                <a:gd name="connsiteX12" fmla="*/ 442175 w 699752"/>
                <a:gd name="connsiteY12" fmla="*/ 547090 h 611484"/>
                <a:gd name="connsiteX13" fmla="*/ 570964 w 699752"/>
                <a:gd name="connsiteY13" fmla="*/ 572847 h 611484"/>
                <a:gd name="connsiteX14" fmla="*/ 571064 w 699752"/>
                <a:gd name="connsiteY14" fmla="*/ 577979 h 611484"/>
                <a:gd name="connsiteX15" fmla="*/ 648237 w 699752"/>
                <a:gd name="connsiteY15" fmla="*/ 611484 h 611484"/>
                <a:gd name="connsiteX16" fmla="*/ 686873 w 699752"/>
                <a:gd name="connsiteY16" fmla="*/ 598605 h 611484"/>
                <a:gd name="connsiteX17" fmla="*/ 673995 w 699752"/>
                <a:gd name="connsiteY17" fmla="*/ 559968 h 611484"/>
                <a:gd name="connsiteX18" fmla="*/ 673458 w 699752"/>
                <a:gd name="connsiteY18" fmla="*/ 556548 h 611484"/>
                <a:gd name="connsiteX19" fmla="*/ 675839 w 699752"/>
                <a:gd name="connsiteY19" fmla="*/ 554166 h 611484"/>
                <a:gd name="connsiteX20" fmla="*/ 699752 w 699752"/>
                <a:gd name="connsiteY20" fmla="*/ 353906 h 611484"/>
                <a:gd name="connsiteX21" fmla="*/ 686873 w 699752"/>
                <a:gd name="connsiteY21" fmla="*/ 250875 h 611484"/>
                <a:gd name="connsiteX22" fmla="*/ 673995 w 699752"/>
                <a:gd name="connsiteY22" fmla="*/ 212239 h 611484"/>
                <a:gd name="connsiteX23" fmla="*/ 635358 w 699752"/>
                <a:gd name="connsiteY23" fmla="*/ 186481 h 611484"/>
                <a:gd name="connsiteX24" fmla="*/ 630596 w 699752"/>
                <a:gd name="connsiteY24" fmla="*/ 180310 h 611484"/>
                <a:gd name="connsiteX25" fmla="*/ 609600 w 699752"/>
                <a:gd name="connsiteY25" fmla="*/ 147845 h 611484"/>
                <a:gd name="connsiteX26" fmla="*/ 532327 w 699752"/>
                <a:gd name="connsiteY26" fmla="*/ 109208 h 611484"/>
                <a:gd name="connsiteX27" fmla="*/ 493690 w 699752"/>
                <a:gd name="connsiteY27" fmla="*/ 83450 h 611484"/>
                <a:gd name="connsiteX28" fmla="*/ 490102 w 699752"/>
                <a:gd name="connsiteY28" fmla="*/ 82679 h 611484"/>
                <a:gd name="connsiteX29" fmla="*/ 261871 w 699752"/>
                <a:gd name="connsiteY29" fmla="*/ 83450 h 611484"/>
                <a:gd name="connsiteX30" fmla="*/ 261502 w 699752"/>
                <a:gd name="connsiteY30" fmla="*/ 11241 h 611484"/>
                <a:gd name="connsiteX31" fmla="*/ 261502 w 699752"/>
                <a:gd name="connsiteY31" fmla="*/ 16004 h 611484"/>
                <a:gd name="connsiteX32" fmla="*/ 223234 w 699752"/>
                <a:gd name="connsiteY32" fmla="*/ 70571 h 611484"/>
                <a:gd name="connsiteX33" fmla="*/ 30051 w 699752"/>
                <a:gd name="connsiteY33" fmla="*/ 96329 h 611484"/>
                <a:gd name="connsiteX0" fmla="*/ 30051 w 699752"/>
                <a:gd name="connsiteY0" fmla="*/ 96329 h 611484"/>
                <a:gd name="connsiteX1" fmla="*/ 42930 w 699752"/>
                <a:gd name="connsiteY1" fmla="*/ 276633 h 611484"/>
                <a:gd name="connsiteX2" fmla="*/ 55809 w 699752"/>
                <a:gd name="connsiteY2" fmla="*/ 328149 h 611484"/>
                <a:gd name="connsiteX3" fmla="*/ 94445 w 699752"/>
                <a:gd name="connsiteY3" fmla="*/ 353906 h 611484"/>
                <a:gd name="connsiteX4" fmla="*/ 95519 w 699752"/>
                <a:gd name="connsiteY4" fmla="*/ 366785 h 611484"/>
                <a:gd name="connsiteX5" fmla="*/ 92433 w 699752"/>
                <a:gd name="connsiteY5" fmla="*/ 363666 h 611484"/>
                <a:gd name="connsiteX6" fmla="*/ 92433 w 699752"/>
                <a:gd name="connsiteY6" fmla="*/ 368429 h 611484"/>
                <a:gd name="connsiteX7" fmla="*/ 197476 w 699752"/>
                <a:gd name="connsiteY7" fmla="*/ 405422 h 611484"/>
                <a:gd name="connsiteX8" fmla="*/ 197208 w 699752"/>
                <a:gd name="connsiteY8" fmla="*/ 408910 h 611484"/>
                <a:gd name="connsiteX9" fmla="*/ 223234 w 699752"/>
                <a:gd name="connsiteY9" fmla="*/ 482695 h 611484"/>
                <a:gd name="connsiteX10" fmla="*/ 326265 w 699752"/>
                <a:gd name="connsiteY10" fmla="*/ 508453 h 611484"/>
                <a:gd name="connsiteX11" fmla="*/ 403538 w 699752"/>
                <a:gd name="connsiteY11" fmla="*/ 534211 h 611484"/>
                <a:gd name="connsiteX12" fmla="*/ 442175 w 699752"/>
                <a:gd name="connsiteY12" fmla="*/ 547090 h 611484"/>
                <a:gd name="connsiteX13" fmla="*/ 570964 w 699752"/>
                <a:gd name="connsiteY13" fmla="*/ 572847 h 611484"/>
                <a:gd name="connsiteX14" fmla="*/ 571064 w 699752"/>
                <a:gd name="connsiteY14" fmla="*/ 577979 h 611484"/>
                <a:gd name="connsiteX15" fmla="*/ 648237 w 699752"/>
                <a:gd name="connsiteY15" fmla="*/ 611484 h 611484"/>
                <a:gd name="connsiteX16" fmla="*/ 686873 w 699752"/>
                <a:gd name="connsiteY16" fmla="*/ 598605 h 611484"/>
                <a:gd name="connsiteX17" fmla="*/ 673995 w 699752"/>
                <a:gd name="connsiteY17" fmla="*/ 559968 h 611484"/>
                <a:gd name="connsiteX18" fmla="*/ 673458 w 699752"/>
                <a:gd name="connsiteY18" fmla="*/ 556548 h 611484"/>
                <a:gd name="connsiteX19" fmla="*/ 675839 w 699752"/>
                <a:gd name="connsiteY19" fmla="*/ 554166 h 611484"/>
                <a:gd name="connsiteX20" fmla="*/ 699752 w 699752"/>
                <a:gd name="connsiteY20" fmla="*/ 353906 h 611484"/>
                <a:gd name="connsiteX21" fmla="*/ 686873 w 699752"/>
                <a:gd name="connsiteY21" fmla="*/ 250875 h 611484"/>
                <a:gd name="connsiteX22" fmla="*/ 673995 w 699752"/>
                <a:gd name="connsiteY22" fmla="*/ 212239 h 611484"/>
                <a:gd name="connsiteX23" fmla="*/ 635358 w 699752"/>
                <a:gd name="connsiteY23" fmla="*/ 186481 h 611484"/>
                <a:gd name="connsiteX24" fmla="*/ 630596 w 699752"/>
                <a:gd name="connsiteY24" fmla="*/ 180310 h 611484"/>
                <a:gd name="connsiteX25" fmla="*/ 609600 w 699752"/>
                <a:gd name="connsiteY25" fmla="*/ 147845 h 611484"/>
                <a:gd name="connsiteX26" fmla="*/ 532327 w 699752"/>
                <a:gd name="connsiteY26" fmla="*/ 109208 h 611484"/>
                <a:gd name="connsiteX27" fmla="*/ 493690 w 699752"/>
                <a:gd name="connsiteY27" fmla="*/ 83450 h 611484"/>
                <a:gd name="connsiteX28" fmla="*/ 490102 w 699752"/>
                <a:gd name="connsiteY28" fmla="*/ 82679 h 611484"/>
                <a:gd name="connsiteX29" fmla="*/ 261871 w 699752"/>
                <a:gd name="connsiteY29" fmla="*/ 83450 h 611484"/>
                <a:gd name="connsiteX30" fmla="*/ 261502 w 699752"/>
                <a:gd name="connsiteY30" fmla="*/ 11241 h 611484"/>
                <a:gd name="connsiteX31" fmla="*/ 261502 w 699752"/>
                <a:gd name="connsiteY31" fmla="*/ 16004 h 611484"/>
                <a:gd name="connsiteX32" fmla="*/ 223234 w 699752"/>
                <a:gd name="connsiteY32" fmla="*/ 70571 h 611484"/>
                <a:gd name="connsiteX33" fmla="*/ 30051 w 699752"/>
                <a:gd name="connsiteY33" fmla="*/ 96329 h 611484"/>
                <a:gd name="connsiteX0" fmla="*/ 30051 w 699752"/>
                <a:gd name="connsiteY0" fmla="*/ 96329 h 611484"/>
                <a:gd name="connsiteX1" fmla="*/ 42930 w 699752"/>
                <a:gd name="connsiteY1" fmla="*/ 276633 h 611484"/>
                <a:gd name="connsiteX2" fmla="*/ 55809 w 699752"/>
                <a:gd name="connsiteY2" fmla="*/ 328149 h 611484"/>
                <a:gd name="connsiteX3" fmla="*/ 94445 w 699752"/>
                <a:gd name="connsiteY3" fmla="*/ 353906 h 611484"/>
                <a:gd name="connsiteX4" fmla="*/ 95519 w 699752"/>
                <a:gd name="connsiteY4" fmla="*/ 366785 h 611484"/>
                <a:gd name="connsiteX5" fmla="*/ 92433 w 699752"/>
                <a:gd name="connsiteY5" fmla="*/ 363666 h 611484"/>
                <a:gd name="connsiteX6" fmla="*/ 92433 w 699752"/>
                <a:gd name="connsiteY6" fmla="*/ 368429 h 611484"/>
                <a:gd name="connsiteX7" fmla="*/ 197476 w 699752"/>
                <a:gd name="connsiteY7" fmla="*/ 405422 h 611484"/>
                <a:gd name="connsiteX8" fmla="*/ 197208 w 699752"/>
                <a:gd name="connsiteY8" fmla="*/ 408910 h 611484"/>
                <a:gd name="connsiteX9" fmla="*/ 223234 w 699752"/>
                <a:gd name="connsiteY9" fmla="*/ 482695 h 611484"/>
                <a:gd name="connsiteX10" fmla="*/ 326265 w 699752"/>
                <a:gd name="connsiteY10" fmla="*/ 508453 h 611484"/>
                <a:gd name="connsiteX11" fmla="*/ 403538 w 699752"/>
                <a:gd name="connsiteY11" fmla="*/ 534211 h 611484"/>
                <a:gd name="connsiteX12" fmla="*/ 442175 w 699752"/>
                <a:gd name="connsiteY12" fmla="*/ 547090 h 611484"/>
                <a:gd name="connsiteX13" fmla="*/ 570964 w 699752"/>
                <a:gd name="connsiteY13" fmla="*/ 572847 h 611484"/>
                <a:gd name="connsiteX14" fmla="*/ 571064 w 699752"/>
                <a:gd name="connsiteY14" fmla="*/ 577979 h 611484"/>
                <a:gd name="connsiteX15" fmla="*/ 648237 w 699752"/>
                <a:gd name="connsiteY15" fmla="*/ 611484 h 611484"/>
                <a:gd name="connsiteX16" fmla="*/ 686873 w 699752"/>
                <a:gd name="connsiteY16" fmla="*/ 598605 h 611484"/>
                <a:gd name="connsiteX17" fmla="*/ 673995 w 699752"/>
                <a:gd name="connsiteY17" fmla="*/ 559968 h 611484"/>
                <a:gd name="connsiteX18" fmla="*/ 673458 w 699752"/>
                <a:gd name="connsiteY18" fmla="*/ 556548 h 611484"/>
                <a:gd name="connsiteX19" fmla="*/ 675839 w 699752"/>
                <a:gd name="connsiteY19" fmla="*/ 554166 h 611484"/>
                <a:gd name="connsiteX20" fmla="*/ 699752 w 699752"/>
                <a:gd name="connsiteY20" fmla="*/ 353906 h 611484"/>
                <a:gd name="connsiteX21" fmla="*/ 686873 w 699752"/>
                <a:gd name="connsiteY21" fmla="*/ 250875 h 611484"/>
                <a:gd name="connsiteX22" fmla="*/ 673995 w 699752"/>
                <a:gd name="connsiteY22" fmla="*/ 212239 h 611484"/>
                <a:gd name="connsiteX23" fmla="*/ 635358 w 699752"/>
                <a:gd name="connsiteY23" fmla="*/ 186481 h 611484"/>
                <a:gd name="connsiteX24" fmla="*/ 630596 w 699752"/>
                <a:gd name="connsiteY24" fmla="*/ 180310 h 611484"/>
                <a:gd name="connsiteX25" fmla="*/ 609600 w 699752"/>
                <a:gd name="connsiteY25" fmla="*/ 147845 h 611484"/>
                <a:gd name="connsiteX26" fmla="*/ 532327 w 699752"/>
                <a:gd name="connsiteY26" fmla="*/ 109208 h 611484"/>
                <a:gd name="connsiteX27" fmla="*/ 493690 w 699752"/>
                <a:gd name="connsiteY27" fmla="*/ 83450 h 611484"/>
                <a:gd name="connsiteX28" fmla="*/ 490102 w 699752"/>
                <a:gd name="connsiteY28" fmla="*/ 82679 h 611484"/>
                <a:gd name="connsiteX29" fmla="*/ 261871 w 699752"/>
                <a:gd name="connsiteY29" fmla="*/ 83450 h 611484"/>
                <a:gd name="connsiteX30" fmla="*/ 261502 w 699752"/>
                <a:gd name="connsiteY30" fmla="*/ 11241 h 611484"/>
                <a:gd name="connsiteX31" fmla="*/ 261502 w 699752"/>
                <a:gd name="connsiteY31" fmla="*/ 16004 h 611484"/>
                <a:gd name="connsiteX32" fmla="*/ 223234 w 699752"/>
                <a:gd name="connsiteY32" fmla="*/ 70571 h 611484"/>
                <a:gd name="connsiteX33" fmla="*/ 30051 w 699752"/>
                <a:gd name="connsiteY33" fmla="*/ 96329 h 611484"/>
                <a:gd name="connsiteX0" fmla="*/ 30051 w 699752"/>
                <a:gd name="connsiteY0" fmla="*/ 96329 h 611484"/>
                <a:gd name="connsiteX1" fmla="*/ 42930 w 699752"/>
                <a:gd name="connsiteY1" fmla="*/ 276633 h 611484"/>
                <a:gd name="connsiteX2" fmla="*/ 55809 w 699752"/>
                <a:gd name="connsiteY2" fmla="*/ 328149 h 611484"/>
                <a:gd name="connsiteX3" fmla="*/ 94445 w 699752"/>
                <a:gd name="connsiteY3" fmla="*/ 353906 h 611484"/>
                <a:gd name="connsiteX4" fmla="*/ 95519 w 699752"/>
                <a:gd name="connsiteY4" fmla="*/ 366785 h 611484"/>
                <a:gd name="connsiteX5" fmla="*/ 92433 w 699752"/>
                <a:gd name="connsiteY5" fmla="*/ 363666 h 611484"/>
                <a:gd name="connsiteX6" fmla="*/ 92433 w 699752"/>
                <a:gd name="connsiteY6" fmla="*/ 368429 h 611484"/>
                <a:gd name="connsiteX7" fmla="*/ 197476 w 699752"/>
                <a:gd name="connsiteY7" fmla="*/ 405422 h 611484"/>
                <a:gd name="connsiteX8" fmla="*/ 197208 w 699752"/>
                <a:gd name="connsiteY8" fmla="*/ 408910 h 611484"/>
                <a:gd name="connsiteX9" fmla="*/ 223234 w 699752"/>
                <a:gd name="connsiteY9" fmla="*/ 482695 h 611484"/>
                <a:gd name="connsiteX10" fmla="*/ 326265 w 699752"/>
                <a:gd name="connsiteY10" fmla="*/ 508453 h 611484"/>
                <a:gd name="connsiteX11" fmla="*/ 403538 w 699752"/>
                <a:gd name="connsiteY11" fmla="*/ 534211 h 611484"/>
                <a:gd name="connsiteX12" fmla="*/ 442175 w 699752"/>
                <a:gd name="connsiteY12" fmla="*/ 547090 h 611484"/>
                <a:gd name="connsiteX13" fmla="*/ 570964 w 699752"/>
                <a:gd name="connsiteY13" fmla="*/ 572847 h 611484"/>
                <a:gd name="connsiteX14" fmla="*/ 571064 w 699752"/>
                <a:gd name="connsiteY14" fmla="*/ 577979 h 611484"/>
                <a:gd name="connsiteX15" fmla="*/ 648237 w 699752"/>
                <a:gd name="connsiteY15" fmla="*/ 611484 h 611484"/>
                <a:gd name="connsiteX16" fmla="*/ 686873 w 699752"/>
                <a:gd name="connsiteY16" fmla="*/ 598605 h 611484"/>
                <a:gd name="connsiteX17" fmla="*/ 673995 w 699752"/>
                <a:gd name="connsiteY17" fmla="*/ 559968 h 611484"/>
                <a:gd name="connsiteX18" fmla="*/ 673458 w 699752"/>
                <a:gd name="connsiteY18" fmla="*/ 556548 h 611484"/>
                <a:gd name="connsiteX19" fmla="*/ 675839 w 699752"/>
                <a:gd name="connsiteY19" fmla="*/ 554166 h 611484"/>
                <a:gd name="connsiteX20" fmla="*/ 699752 w 699752"/>
                <a:gd name="connsiteY20" fmla="*/ 353906 h 611484"/>
                <a:gd name="connsiteX21" fmla="*/ 686873 w 699752"/>
                <a:gd name="connsiteY21" fmla="*/ 250875 h 611484"/>
                <a:gd name="connsiteX22" fmla="*/ 673995 w 699752"/>
                <a:gd name="connsiteY22" fmla="*/ 212239 h 611484"/>
                <a:gd name="connsiteX23" fmla="*/ 635358 w 699752"/>
                <a:gd name="connsiteY23" fmla="*/ 186481 h 611484"/>
                <a:gd name="connsiteX24" fmla="*/ 630596 w 699752"/>
                <a:gd name="connsiteY24" fmla="*/ 180310 h 611484"/>
                <a:gd name="connsiteX25" fmla="*/ 609600 w 699752"/>
                <a:gd name="connsiteY25" fmla="*/ 147845 h 611484"/>
                <a:gd name="connsiteX26" fmla="*/ 532327 w 699752"/>
                <a:gd name="connsiteY26" fmla="*/ 109208 h 611484"/>
                <a:gd name="connsiteX27" fmla="*/ 493690 w 699752"/>
                <a:gd name="connsiteY27" fmla="*/ 83450 h 611484"/>
                <a:gd name="connsiteX28" fmla="*/ 490102 w 699752"/>
                <a:gd name="connsiteY28" fmla="*/ 82679 h 611484"/>
                <a:gd name="connsiteX29" fmla="*/ 261871 w 699752"/>
                <a:gd name="connsiteY29" fmla="*/ 83450 h 611484"/>
                <a:gd name="connsiteX30" fmla="*/ 261502 w 699752"/>
                <a:gd name="connsiteY30" fmla="*/ 11241 h 611484"/>
                <a:gd name="connsiteX31" fmla="*/ 261502 w 699752"/>
                <a:gd name="connsiteY31" fmla="*/ 16004 h 611484"/>
                <a:gd name="connsiteX32" fmla="*/ 223234 w 699752"/>
                <a:gd name="connsiteY32" fmla="*/ 70571 h 611484"/>
                <a:gd name="connsiteX33" fmla="*/ 30051 w 699752"/>
                <a:gd name="connsiteY33" fmla="*/ 96329 h 611484"/>
                <a:gd name="connsiteX0" fmla="*/ 30051 w 699752"/>
                <a:gd name="connsiteY0" fmla="*/ 96329 h 611484"/>
                <a:gd name="connsiteX1" fmla="*/ 42930 w 699752"/>
                <a:gd name="connsiteY1" fmla="*/ 276633 h 611484"/>
                <a:gd name="connsiteX2" fmla="*/ 55809 w 699752"/>
                <a:gd name="connsiteY2" fmla="*/ 328149 h 611484"/>
                <a:gd name="connsiteX3" fmla="*/ 94445 w 699752"/>
                <a:gd name="connsiteY3" fmla="*/ 353906 h 611484"/>
                <a:gd name="connsiteX4" fmla="*/ 95519 w 699752"/>
                <a:gd name="connsiteY4" fmla="*/ 366785 h 611484"/>
                <a:gd name="connsiteX5" fmla="*/ 92433 w 699752"/>
                <a:gd name="connsiteY5" fmla="*/ 363666 h 611484"/>
                <a:gd name="connsiteX6" fmla="*/ 92433 w 699752"/>
                <a:gd name="connsiteY6" fmla="*/ 368429 h 611484"/>
                <a:gd name="connsiteX7" fmla="*/ 197476 w 699752"/>
                <a:gd name="connsiteY7" fmla="*/ 405422 h 611484"/>
                <a:gd name="connsiteX8" fmla="*/ 197208 w 699752"/>
                <a:gd name="connsiteY8" fmla="*/ 408910 h 611484"/>
                <a:gd name="connsiteX9" fmla="*/ 223234 w 699752"/>
                <a:gd name="connsiteY9" fmla="*/ 482695 h 611484"/>
                <a:gd name="connsiteX10" fmla="*/ 326265 w 699752"/>
                <a:gd name="connsiteY10" fmla="*/ 508453 h 611484"/>
                <a:gd name="connsiteX11" fmla="*/ 403538 w 699752"/>
                <a:gd name="connsiteY11" fmla="*/ 534211 h 611484"/>
                <a:gd name="connsiteX12" fmla="*/ 442175 w 699752"/>
                <a:gd name="connsiteY12" fmla="*/ 547090 h 611484"/>
                <a:gd name="connsiteX13" fmla="*/ 570964 w 699752"/>
                <a:gd name="connsiteY13" fmla="*/ 572847 h 611484"/>
                <a:gd name="connsiteX14" fmla="*/ 571064 w 699752"/>
                <a:gd name="connsiteY14" fmla="*/ 577979 h 611484"/>
                <a:gd name="connsiteX15" fmla="*/ 648237 w 699752"/>
                <a:gd name="connsiteY15" fmla="*/ 611484 h 611484"/>
                <a:gd name="connsiteX16" fmla="*/ 686873 w 699752"/>
                <a:gd name="connsiteY16" fmla="*/ 598605 h 611484"/>
                <a:gd name="connsiteX17" fmla="*/ 673995 w 699752"/>
                <a:gd name="connsiteY17" fmla="*/ 559968 h 611484"/>
                <a:gd name="connsiteX18" fmla="*/ 673458 w 699752"/>
                <a:gd name="connsiteY18" fmla="*/ 556548 h 611484"/>
                <a:gd name="connsiteX19" fmla="*/ 675839 w 699752"/>
                <a:gd name="connsiteY19" fmla="*/ 554166 h 611484"/>
                <a:gd name="connsiteX20" fmla="*/ 699752 w 699752"/>
                <a:gd name="connsiteY20" fmla="*/ 353906 h 611484"/>
                <a:gd name="connsiteX21" fmla="*/ 686873 w 699752"/>
                <a:gd name="connsiteY21" fmla="*/ 250875 h 611484"/>
                <a:gd name="connsiteX22" fmla="*/ 673995 w 699752"/>
                <a:gd name="connsiteY22" fmla="*/ 212239 h 611484"/>
                <a:gd name="connsiteX23" fmla="*/ 635358 w 699752"/>
                <a:gd name="connsiteY23" fmla="*/ 186481 h 611484"/>
                <a:gd name="connsiteX24" fmla="*/ 630596 w 699752"/>
                <a:gd name="connsiteY24" fmla="*/ 180310 h 611484"/>
                <a:gd name="connsiteX25" fmla="*/ 609600 w 699752"/>
                <a:gd name="connsiteY25" fmla="*/ 147845 h 611484"/>
                <a:gd name="connsiteX26" fmla="*/ 532327 w 699752"/>
                <a:gd name="connsiteY26" fmla="*/ 109208 h 611484"/>
                <a:gd name="connsiteX27" fmla="*/ 493690 w 699752"/>
                <a:gd name="connsiteY27" fmla="*/ 83450 h 611484"/>
                <a:gd name="connsiteX28" fmla="*/ 490102 w 699752"/>
                <a:gd name="connsiteY28" fmla="*/ 82679 h 611484"/>
                <a:gd name="connsiteX29" fmla="*/ 261871 w 699752"/>
                <a:gd name="connsiteY29" fmla="*/ 83450 h 611484"/>
                <a:gd name="connsiteX30" fmla="*/ 261502 w 699752"/>
                <a:gd name="connsiteY30" fmla="*/ 11241 h 611484"/>
                <a:gd name="connsiteX31" fmla="*/ 261502 w 699752"/>
                <a:gd name="connsiteY31" fmla="*/ 92204 h 611484"/>
                <a:gd name="connsiteX32" fmla="*/ 223234 w 699752"/>
                <a:gd name="connsiteY32" fmla="*/ 70571 h 611484"/>
                <a:gd name="connsiteX33" fmla="*/ 30051 w 699752"/>
                <a:gd name="connsiteY33" fmla="*/ 96329 h 611484"/>
                <a:gd name="connsiteX0" fmla="*/ 30051 w 699752"/>
                <a:gd name="connsiteY0" fmla="*/ 85088 h 600243"/>
                <a:gd name="connsiteX1" fmla="*/ 42930 w 699752"/>
                <a:gd name="connsiteY1" fmla="*/ 265392 h 600243"/>
                <a:gd name="connsiteX2" fmla="*/ 55809 w 699752"/>
                <a:gd name="connsiteY2" fmla="*/ 316908 h 600243"/>
                <a:gd name="connsiteX3" fmla="*/ 94445 w 699752"/>
                <a:gd name="connsiteY3" fmla="*/ 342665 h 600243"/>
                <a:gd name="connsiteX4" fmla="*/ 95519 w 699752"/>
                <a:gd name="connsiteY4" fmla="*/ 355544 h 600243"/>
                <a:gd name="connsiteX5" fmla="*/ 92433 w 699752"/>
                <a:gd name="connsiteY5" fmla="*/ 352425 h 600243"/>
                <a:gd name="connsiteX6" fmla="*/ 92433 w 699752"/>
                <a:gd name="connsiteY6" fmla="*/ 357188 h 600243"/>
                <a:gd name="connsiteX7" fmla="*/ 197476 w 699752"/>
                <a:gd name="connsiteY7" fmla="*/ 394181 h 600243"/>
                <a:gd name="connsiteX8" fmla="*/ 197208 w 699752"/>
                <a:gd name="connsiteY8" fmla="*/ 397669 h 600243"/>
                <a:gd name="connsiteX9" fmla="*/ 223234 w 699752"/>
                <a:gd name="connsiteY9" fmla="*/ 471454 h 600243"/>
                <a:gd name="connsiteX10" fmla="*/ 326265 w 699752"/>
                <a:gd name="connsiteY10" fmla="*/ 497212 h 600243"/>
                <a:gd name="connsiteX11" fmla="*/ 403538 w 699752"/>
                <a:gd name="connsiteY11" fmla="*/ 522970 h 600243"/>
                <a:gd name="connsiteX12" fmla="*/ 442175 w 699752"/>
                <a:gd name="connsiteY12" fmla="*/ 535849 h 600243"/>
                <a:gd name="connsiteX13" fmla="*/ 570964 w 699752"/>
                <a:gd name="connsiteY13" fmla="*/ 561606 h 600243"/>
                <a:gd name="connsiteX14" fmla="*/ 571064 w 699752"/>
                <a:gd name="connsiteY14" fmla="*/ 566738 h 600243"/>
                <a:gd name="connsiteX15" fmla="*/ 648237 w 699752"/>
                <a:gd name="connsiteY15" fmla="*/ 600243 h 600243"/>
                <a:gd name="connsiteX16" fmla="*/ 686873 w 699752"/>
                <a:gd name="connsiteY16" fmla="*/ 587364 h 600243"/>
                <a:gd name="connsiteX17" fmla="*/ 673995 w 699752"/>
                <a:gd name="connsiteY17" fmla="*/ 548727 h 600243"/>
                <a:gd name="connsiteX18" fmla="*/ 673458 w 699752"/>
                <a:gd name="connsiteY18" fmla="*/ 545307 h 600243"/>
                <a:gd name="connsiteX19" fmla="*/ 675839 w 699752"/>
                <a:gd name="connsiteY19" fmla="*/ 542925 h 600243"/>
                <a:gd name="connsiteX20" fmla="*/ 699752 w 699752"/>
                <a:gd name="connsiteY20" fmla="*/ 342665 h 600243"/>
                <a:gd name="connsiteX21" fmla="*/ 686873 w 699752"/>
                <a:gd name="connsiteY21" fmla="*/ 239634 h 600243"/>
                <a:gd name="connsiteX22" fmla="*/ 673995 w 699752"/>
                <a:gd name="connsiteY22" fmla="*/ 200998 h 600243"/>
                <a:gd name="connsiteX23" fmla="*/ 635358 w 699752"/>
                <a:gd name="connsiteY23" fmla="*/ 175240 h 600243"/>
                <a:gd name="connsiteX24" fmla="*/ 630596 w 699752"/>
                <a:gd name="connsiteY24" fmla="*/ 169069 h 600243"/>
                <a:gd name="connsiteX25" fmla="*/ 609600 w 699752"/>
                <a:gd name="connsiteY25" fmla="*/ 136604 h 600243"/>
                <a:gd name="connsiteX26" fmla="*/ 532327 w 699752"/>
                <a:gd name="connsiteY26" fmla="*/ 97967 h 600243"/>
                <a:gd name="connsiteX27" fmla="*/ 493690 w 699752"/>
                <a:gd name="connsiteY27" fmla="*/ 72209 h 600243"/>
                <a:gd name="connsiteX28" fmla="*/ 490102 w 699752"/>
                <a:gd name="connsiteY28" fmla="*/ 71438 h 600243"/>
                <a:gd name="connsiteX29" fmla="*/ 261871 w 699752"/>
                <a:gd name="connsiteY29" fmla="*/ 72209 h 600243"/>
                <a:gd name="connsiteX30" fmla="*/ 261502 w 699752"/>
                <a:gd name="connsiteY30" fmla="*/ 0 h 600243"/>
                <a:gd name="connsiteX31" fmla="*/ 261502 w 699752"/>
                <a:gd name="connsiteY31" fmla="*/ 0 h 600243"/>
                <a:gd name="connsiteX32" fmla="*/ 261502 w 699752"/>
                <a:gd name="connsiteY32" fmla="*/ 80963 h 600243"/>
                <a:gd name="connsiteX33" fmla="*/ 223234 w 699752"/>
                <a:gd name="connsiteY33" fmla="*/ 59330 h 600243"/>
                <a:gd name="connsiteX34" fmla="*/ 30051 w 699752"/>
                <a:gd name="connsiteY34" fmla="*/ 85088 h 600243"/>
                <a:gd name="connsiteX0" fmla="*/ 30051 w 699752"/>
                <a:gd name="connsiteY0" fmla="*/ 85088 h 600243"/>
                <a:gd name="connsiteX1" fmla="*/ 42930 w 699752"/>
                <a:gd name="connsiteY1" fmla="*/ 265392 h 600243"/>
                <a:gd name="connsiteX2" fmla="*/ 55809 w 699752"/>
                <a:gd name="connsiteY2" fmla="*/ 316908 h 600243"/>
                <a:gd name="connsiteX3" fmla="*/ 94445 w 699752"/>
                <a:gd name="connsiteY3" fmla="*/ 342665 h 600243"/>
                <a:gd name="connsiteX4" fmla="*/ 95519 w 699752"/>
                <a:gd name="connsiteY4" fmla="*/ 355544 h 600243"/>
                <a:gd name="connsiteX5" fmla="*/ 92433 w 699752"/>
                <a:gd name="connsiteY5" fmla="*/ 352425 h 600243"/>
                <a:gd name="connsiteX6" fmla="*/ 92433 w 699752"/>
                <a:gd name="connsiteY6" fmla="*/ 357188 h 600243"/>
                <a:gd name="connsiteX7" fmla="*/ 197476 w 699752"/>
                <a:gd name="connsiteY7" fmla="*/ 394181 h 600243"/>
                <a:gd name="connsiteX8" fmla="*/ 197208 w 699752"/>
                <a:gd name="connsiteY8" fmla="*/ 397669 h 600243"/>
                <a:gd name="connsiteX9" fmla="*/ 223234 w 699752"/>
                <a:gd name="connsiteY9" fmla="*/ 471454 h 600243"/>
                <a:gd name="connsiteX10" fmla="*/ 326265 w 699752"/>
                <a:gd name="connsiteY10" fmla="*/ 497212 h 600243"/>
                <a:gd name="connsiteX11" fmla="*/ 403538 w 699752"/>
                <a:gd name="connsiteY11" fmla="*/ 522970 h 600243"/>
                <a:gd name="connsiteX12" fmla="*/ 442175 w 699752"/>
                <a:gd name="connsiteY12" fmla="*/ 535849 h 600243"/>
                <a:gd name="connsiteX13" fmla="*/ 570964 w 699752"/>
                <a:gd name="connsiteY13" fmla="*/ 561606 h 600243"/>
                <a:gd name="connsiteX14" fmla="*/ 571064 w 699752"/>
                <a:gd name="connsiteY14" fmla="*/ 566738 h 600243"/>
                <a:gd name="connsiteX15" fmla="*/ 648237 w 699752"/>
                <a:gd name="connsiteY15" fmla="*/ 600243 h 600243"/>
                <a:gd name="connsiteX16" fmla="*/ 686873 w 699752"/>
                <a:gd name="connsiteY16" fmla="*/ 587364 h 600243"/>
                <a:gd name="connsiteX17" fmla="*/ 673995 w 699752"/>
                <a:gd name="connsiteY17" fmla="*/ 548727 h 600243"/>
                <a:gd name="connsiteX18" fmla="*/ 673458 w 699752"/>
                <a:gd name="connsiteY18" fmla="*/ 545307 h 600243"/>
                <a:gd name="connsiteX19" fmla="*/ 675839 w 699752"/>
                <a:gd name="connsiteY19" fmla="*/ 542925 h 600243"/>
                <a:gd name="connsiteX20" fmla="*/ 699752 w 699752"/>
                <a:gd name="connsiteY20" fmla="*/ 342665 h 600243"/>
                <a:gd name="connsiteX21" fmla="*/ 686873 w 699752"/>
                <a:gd name="connsiteY21" fmla="*/ 239634 h 600243"/>
                <a:gd name="connsiteX22" fmla="*/ 673995 w 699752"/>
                <a:gd name="connsiteY22" fmla="*/ 200998 h 600243"/>
                <a:gd name="connsiteX23" fmla="*/ 635358 w 699752"/>
                <a:gd name="connsiteY23" fmla="*/ 175240 h 600243"/>
                <a:gd name="connsiteX24" fmla="*/ 630596 w 699752"/>
                <a:gd name="connsiteY24" fmla="*/ 169069 h 600243"/>
                <a:gd name="connsiteX25" fmla="*/ 609600 w 699752"/>
                <a:gd name="connsiteY25" fmla="*/ 136604 h 600243"/>
                <a:gd name="connsiteX26" fmla="*/ 532327 w 699752"/>
                <a:gd name="connsiteY26" fmla="*/ 97967 h 600243"/>
                <a:gd name="connsiteX27" fmla="*/ 493690 w 699752"/>
                <a:gd name="connsiteY27" fmla="*/ 72209 h 600243"/>
                <a:gd name="connsiteX28" fmla="*/ 490102 w 699752"/>
                <a:gd name="connsiteY28" fmla="*/ 71438 h 600243"/>
                <a:gd name="connsiteX29" fmla="*/ 261871 w 699752"/>
                <a:gd name="connsiteY29" fmla="*/ 72209 h 600243"/>
                <a:gd name="connsiteX30" fmla="*/ 261502 w 699752"/>
                <a:gd name="connsiteY30" fmla="*/ 0 h 600243"/>
                <a:gd name="connsiteX31" fmla="*/ 261502 w 699752"/>
                <a:gd name="connsiteY31" fmla="*/ 0 h 600243"/>
                <a:gd name="connsiteX32" fmla="*/ 261502 w 699752"/>
                <a:gd name="connsiteY32" fmla="*/ 80963 h 600243"/>
                <a:gd name="connsiteX33" fmla="*/ 223234 w 699752"/>
                <a:gd name="connsiteY33" fmla="*/ 59330 h 600243"/>
                <a:gd name="connsiteX34" fmla="*/ 30051 w 699752"/>
                <a:gd name="connsiteY34" fmla="*/ 85088 h 600243"/>
                <a:gd name="connsiteX0" fmla="*/ 30051 w 699752"/>
                <a:gd name="connsiteY0" fmla="*/ 85088 h 600243"/>
                <a:gd name="connsiteX1" fmla="*/ 42930 w 699752"/>
                <a:gd name="connsiteY1" fmla="*/ 265392 h 600243"/>
                <a:gd name="connsiteX2" fmla="*/ 55809 w 699752"/>
                <a:gd name="connsiteY2" fmla="*/ 316908 h 600243"/>
                <a:gd name="connsiteX3" fmla="*/ 94445 w 699752"/>
                <a:gd name="connsiteY3" fmla="*/ 342665 h 600243"/>
                <a:gd name="connsiteX4" fmla="*/ 95519 w 699752"/>
                <a:gd name="connsiteY4" fmla="*/ 355544 h 600243"/>
                <a:gd name="connsiteX5" fmla="*/ 92433 w 699752"/>
                <a:gd name="connsiteY5" fmla="*/ 352425 h 600243"/>
                <a:gd name="connsiteX6" fmla="*/ 92433 w 699752"/>
                <a:gd name="connsiteY6" fmla="*/ 357188 h 600243"/>
                <a:gd name="connsiteX7" fmla="*/ 197476 w 699752"/>
                <a:gd name="connsiteY7" fmla="*/ 394181 h 600243"/>
                <a:gd name="connsiteX8" fmla="*/ 197208 w 699752"/>
                <a:gd name="connsiteY8" fmla="*/ 397669 h 600243"/>
                <a:gd name="connsiteX9" fmla="*/ 223234 w 699752"/>
                <a:gd name="connsiteY9" fmla="*/ 471454 h 600243"/>
                <a:gd name="connsiteX10" fmla="*/ 326265 w 699752"/>
                <a:gd name="connsiteY10" fmla="*/ 497212 h 600243"/>
                <a:gd name="connsiteX11" fmla="*/ 403538 w 699752"/>
                <a:gd name="connsiteY11" fmla="*/ 522970 h 600243"/>
                <a:gd name="connsiteX12" fmla="*/ 442175 w 699752"/>
                <a:gd name="connsiteY12" fmla="*/ 535849 h 600243"/>
                <a:gd name="connsiteX13" fmla="*/ 570964 w 699752"/>
                <a:gd name="connsiteY13" fmla="*/ 561606 h 600243"/>
                <a:gd name="connsiteX14" fmla="*/ 571064 w 699752"/>
                <a:gd name="connsiteY14" fmla="*/ 566738 h 600243"/>
                <a:gd name="connsiteX15" fmla="*/ 648237 w 699752"/>
                <a:gd name="connsiteY15" fmla="*/ 600243 h 600243"/>
                <a:gd name="connsiteX16" fmla="*/ 686873 w 699752"/>
                <a:gd name="connsiteY16" fmla="*/ 587364 h 600243"/>
                <a:gd name="connsiteX17" fmla="*/ 673995 w 699752"/>
                <a:gd name="connsiteY17" fmla="*/ 548727 h 600243"/>
                <a:gd name="connsiteX18" fmla="*/ 673458 w 699752"/>
                <a:gd name="connsiteY18" fmla="*/ 545307 h 600243"/>
                <a:gd name="connsiteX19" fmla="*/ 675839 w 699752"/>
                <a:gd name="connsiteY19" fmla="*/ 542925 h 600243"/>
                <a:gd name="connsiteX20" fmla="*/ 699752 w 699752"/>
                <a:gd name="connsiteY20" fmla="*/ 342665 h 600243"/>
                <a:gd name="connsiteX21" fmla="*/ 686873 w 699752"/>
                <a:gd name="connsiteY21" fmla="*/ 239634 h 600243"/>
                <a:gd name="connsiteX22" fmla="*/ 673995 w 699752"/>
                <a:gd name="connsiteY22" fmla="*/ 200998 h 600243"/>
                <a:gd name="connsiteX23" fmla="*/ 635358 w 699752"/>
                <a:gd name="connsiteY23" fmla="*/ 175240 h 600243"/>
                <a:gd name="connsiteX24" fmla="*/ 630596 w 699752"/>
                <a:gd name="connsiteY24" fmla="*/ 169069 h 600243"/>
                <a:gd name="connsiteX25" fmla="*/ 609600 w 699752"/>
                <a:gd name="connsiteY25" fmla="*/ 136604 h 600243"/>
                <a:gd name="connsiteX26" fmla="*/ 532327 w 699752"/>
                <a:gd name="connsiteY26" fmla="*/ 97967 h 600243"/>
                <a:gd name="connsiteX27" fmla="*/ 493690 w 699752"/>
                <a:gd name="connsiteY27" fmla="*/ 72209 h 600243"/>
                <a:gd name="connsiteX28" fmla="*/ 490102 w 699752"/>
                <a:gd name="connsiteY28" fmla="*/ 71438 h 600243"/>
                <a:gd name="connsiteX29" fmla="*/ 261871 w 699752"/>
                <a:gd name="connsiteY29" fmla="*/ 72209 h 600243"/>
                <a:gd name="connsiteX30" fmla="*/ 261502 w 699752"/>
                <a:gd name="connsiteY30" fmla="*/ 0 h 600243"/>
                <a:gd name="connsiteX31" fmla="*/ 261502 w 699752"/>
                <a:gd name="connsiteY31" fmla="*/ 0 h 600243"/>
                <a:gd name="connsiteX32" fmla="*/ 261502 w 699752"/>
                <a:gd name="connsiteY32" fmla="*/ 80963 h 600243"/>
                <a:gd name="connsiteX33" fmla="*/ 223234 w 699752"/>
                <a:gd name="connsiteY33" fmla="*/ 59330 h 600243"/>
                <a:gd name="connsiteX34" fmla="*/ 30051 w 699752"/>
                <a:gd name="connsiteY34" fmla="*/ 85088 h 600243"/>
                <a:gd name="connsiteX0" fmla="*/ 261871 w 699752"/>
                <a:gd name="connsiteY0" fmla="*/ 72209 h 600243"/>
                <a:gd name="connsiteX1" fmla="*/ 261502 w 699752"/>
                <a:gd name="connsiteY1" fmla="*/ 0 h 600243"/>
                <a:gd name="connsiteX2" fmla="*/ 261502 w 699752"/>
                <a:gd name="connsiteY2" fmla="*/ 0 h 600243"/>
                <a:gd name="connsiteX3" fmla="*/ 261502 w 699752"/>
                <a:gd name="connsiteY3" fmla="*/ 80963 h 600243"/>
                <a:gd name="connsiteX4" fmla="*/ 223234 w 699752"/>
                <a:gd name="connsiteY4" fmla="*/ 59330 h 600243"/>
                <a:gd name="connsiteX5" fmla="*/ 30051 w 699752"/>
                <a:gd name="connsiteY5" fmla="*/ 85088 h 600243"/>
                <a:gd name="connsiteX6" fmla="*/ 42930 w 699752"/>
                <a:gd name="connsiteY6" fmla="*/ 265392 h 600243"/>
                <a:gd name="connsiteX7" fmla="*/ 55809 w 699752"/>
                <a:gd name="connsiteY7" fmla="*/ 316908 h 600243"/>
                <a:gd name="connsiteX8" fmla="*/ 94445 w 699752"/>
                <a:gd name="connsiteY8" fmla="*/ 342665 h 600243"/>
                <a:gd name="connsiteX9" fmla="*/ 95519 w 699752"/>
                <a:gd name="connsiteY9" fmla="*/ 355544 h 600243"/>
                <a:gd name="connsiteX10" fmla="*/ 92433 w 699752"/>
                <a:gd name="connsiteY10" fmla="*/ 352425 h 600243"/>
                <a:gd name="connsiteX11" fmla="*/ 92433 w 699752"/>
                <a:gd name="connsiteY11" fmla="*/ 357188 h 600243"/>
                <a:gd name="connsiteX12" fmla="*/ 197476 w 699752"/>
                <a:gd name="connsiteY12" fmla="*/ 394181 h 600243"/>
                <a:gd name="connsiteX13" fmla="*/ 197208 w 699752"/>
                <a:gd name="connsiteY13" fmla="*/ 397669 h 600243"/>
                <a:gd name="connsiteX14" fmla="*/ 223234 w 699752"/>
                <a:gd name="connsiteY14" fmla="*/ 471454 h 600243"/>
                <a:gd name="connsiteX15" fmla="*/ 326265 w 699752"/>
                <a:gd name="connsiteY15" fmla="*/ 497212 h 600243"/>
                <a:gd name="connsiteX16" fmla="*/ 403538 w 699752"/>
                <a:gd name="connsiteY16" fmla="*/ 522970 h 600243"/>
                <a:gd name="connsiteX17" fmla="*/ 442175 w 699752"/>
                <a:gd name="connsiteY17" fmla="*/ 535849 h 600243"/>
                <a:gd name="connsiteX18" fmla="*/ 570964 w 699752"/>
                <a:gd name="connsiteY18" fmla="*/ 561606 h 600243"/>
                <a:gd name="connsiteX19" fmla="*/ 571064 w 699752"/>
                <a:gd name="connsiteY19" fmla="*/ 566738 h 600243"/>
                <a:gd name="connsiteX20" fmla="*/ 648237 w 699752"/>
                <a:gd name="connsiteY20" fmla="*/ 600243 h 600243"/>
                <a:gd name="connsiteX21" fmla="*/ 686873 w 699752"/>
                <a:gd name="connsiteY21" fmla="*/ 587364 h 600243"/>
                <a:gd name="connsiteX22" fmla="*/ 673995 w 699752"/>
                <a:gd name="connsiteY22" fmla="*/ 548727 h 600243"/>
                <a:gd name="connsiteX23" fmla="*/ 673458 w 699752"/>
                <a:gd name="connsiteY23" fmla="*/ 545307 h 600243"/>
                <a:gd name="connsiteX24" fmla="*/ 675839 w 699752"/>
                <a:gd name="connsiteY24" fmla="*/ 542925 h 600243"/>
                <a:gd name="connsiteX25" fmla="*/ 699752 w 699752"/>
                <a:gd name="connsiteY25" fmla="*/ 342665 h 600243"/>
                <a:gd name="connsiteX26" fmla="*/ 686873 w 699752"/>
                <a:gd name="connsiteY26" fmla="*/ 239634 h 600243"/>
                <a:gd name="connsiteX27" fmla="*/ 673995 w 699752"/>
                <a:gd name="connsiteY27" fmla="*/ 200998 h 600243"/>
                <a:gd name="connsiteX28" fmla="*/ 635358 w 699752"/>
                <a:gd name="connsiteY28" fmla="*/ 175240 h 600243"/>
                <a:gd name="connsiteX29" fmla="*/ 630596 w 699752"/>
                <a:gd name="connsiteY29" fmla="*/ 169069 h 600243"/>
                <a:gd name="connsiteX30" fmla="*/ 609600 w 699752"/>
                <a:gd name="connsiteY30" fmla="*/ 136604 h 600243"/>
                <a:gd name="connsiteX31" fmla="*/ 532327 w 699752"/>
                <a:gd name="connsiteY31" fmla="*/ 97967 h 600243"/>
                <a:gd name="connsiteX32" fmla="*/ 493690 w 699752"/>
                <a:gd name="connsiteY32" fmla="*/ 72209 h 600243"/>
                <a:gd name="connsiteX33" fmla="*/ 581542 w 699752"/>
                <a:gd name="connsiteY33" fmla="*/ 162878 h 600243"/>
                <a:gd name="connsiteX0" fmla="*/ 261871 w 699752"/>
                <a:gd name="connsiteY0" fmla="*/ 72209 h 600243"/>
                <a:gd name="connsiteX1" fmla="*/ 261502 w 699752"/>
                <a:gd name="connsiteY1" fmla="*/ 0 h 600243"/>
                <a:gd name="connsiteX2" fmla="*/ 261502 w 699752"/>
                <a:gd name="connsiteY2" fmla="*/ 0 h 600243"/>
                <a:gd name="connsiteX3" fmla="*/ 261502 w 699752"/>
                <a:gd name="connsiteY3" fmla="*/ 80963 h 600243"/>
                <a:gd name="connsiteX4" fmla="*/ 223234 w 699752"/>
                <a:gd name="connsiteY4" fmla="*/ 59330 h 600243"/>
                <a:gd name="connsiteX5" fmla="*/ 30051 w 699752"/>
                <a:gd name="connsiteY5" fmla="*/ 85088 h 600243"/>
                <a:gd name="connsiteX6" fmla="*/ 42930 w 699752"/>
                <a:gd name="connsiteY6" fmla="*/ 265392 h 600243"/>
                <a:gd name="connsiteX7" fmla="*/ 55809 w 699752"/>
                <a:gd name="connsiteY7" fmla="*/ 316908 h 600243"/>
                <a:gd name="connsiteX8" fmla="*/ 94445 w 699752"/>
                <a:gd name="connsiteY8" fmla="*/ 342665 h 600243"/>
                <a:gd name="connsiteX9" fmla="*/ 95519 w 699752"/>
                <a:gd name="connsiteY9" fmla="*/ 355544 h 600243"/>
                <a:gd name="connsiteX10" fmla="*/ 92433 w 699752"/>
                <a:gd name="connsiteY10" fmla="*/ 352425 h 600243"/>
                <a:gd name="connsiteX11" fmla="*/ 92433 w 699752"/>
                <a:gd name="connsiteY11" fmla="*/ 357188 h 600243"/>
                <a:gd name="connsiteX12" fmla="*/ 197476 w 699752"/>
                <a:gd name="connsiteY12" fmla="*/ 394181 h 600243"/>
                <a:gd name="connsiteX13" fmla="*/ 197208 w 699752"/>
                <a:gd name="connsiteY13" fmla="*/ 397669 h 600243"/>
                <a:gd name="connsiteX14" fmla="*/ 223234 w 699752"/>
                <a:gd name="connsiteY14" fmla="*/ 471454 h 600243"/>
                <a:gd name="connsiteX15" fmla="*/ 326265 w 699752"/>
                <a:gd name="connsiteY15" fmla="*/ 497212 h 600243"/>
                <a:gd name="connsiteX16" fmla="*/ 403538 w 699752"/>
                <a:gd name="connsiteY16" fmla="*/ 522970 h 600243"/>
                <a:gd name="connsiteX17" fmla="*/ 442175 w 699752"/>
                <a:gd name="connsiteY17" fmla="*/ 535849 h 600243"/>
                <a:gd name="connsiteX18" fmla="*/ 570964 w 699752"/>
                <a:gd name="connsiteY18" fmla="*/ 561606 h 600243"/>
                <a:gd name="connsiteX19" fmla="*/ 571064 w 699752"/>
                <a:gd name="connsiteY19" fmla="*/ 566738 h 600243"/>
                <a:gd name="connsiteX20" fmla="*/ 648237 w 699752"/>
                <a:gd name="connsiteY20" fmla="*/ 600243 h 600243"/>
                <a:gd name="connsiteX21" fmla="*/ 686873 w 699752"/>
                <a:gd name="connsiteY21" fmla="*/ 587364 h 600243"/>
                <a:gd name="connsiteX22" fmla="*/ 673995 w 699752"/>
                <a:gd name="connsiteY22" fmla="*/ 548727 h 600243"/>
                <a:gd name="connsiteX23" fmla="*/ 673458 w 699752"/>
                <a:gd name="connsiteY23" fmla="*/ 545307 h 600243"/>
                <a:gd name="connsiteX24" fmla="*/ 675839 w 699752"/>
                <a:gd name="connsiteY24" fmla="*/ 542925 h 600243"/>
                <a:gd name="connsiteX25" fmla="*/ 699752 w 699752"/>
                <a:gd name="connsiteY25" fmla="*/ 342665 h 600243"/>
                <a:gd name="connsiteX26" fmla="*/ 686873 w 699752"/>
                <a:gd name="connsiteY26" fmla="*/ 239634 h 600243"/>
                <a:gd name="connsiteX27" fmla="*/ 673995 w 699752"/>
                <a:gd name="connsiteY27" fmla="*/ 200998 h 600243"/>
                <a:gd name="connsiteX28" fmla="*/ 635358 w 699752"/>
                <a:gd name="connsiteY28" fmla="*/ 175240 h 600243"/>
                <a:gd name="connsiteX29" fmla="*/ 630596 w 699752"/>
                <a:gd name="connsiteY29" fmla="*/ 169069 h 600243"/>
                <a:gd name="connsiteX30" fmla="*/ 609600 w 699752"/>
                <a:gd name="connsiteY30" fmla="*/ 136604 h 600243"/>
                <a:gd name="connsiteX31" fmla="*/ 532327 w 699752"/>
                <a:gd name="connsiteY31" fmla="*/ 97967 h 600243"/>
                <a:gd name="connsiteX32" fmla="*/ 493690 w 699752"/>
                <a:gd name="connsiteY32" fmla="*/ 72209 h 600243"/>
                <a:gd name="connsiteX0" fmla="*/ 261871 w 699752"/>
                <a:gd name="connsiteY0" fmla="*/ 72209 h 600243"/>
                <a:gd name="connsiteX1" fmla="*/ 261502 w 699752"/>
                <a:gd name="connsiteY1" fmla="*/ 0 h 600243"/>
                <a:gd name="connsiteX2" fmla="*/ 261502 w 699752"/>
                <a:gd name="connsiteY2" fmla="*/ 0 h 600243"/>
                <a:gd name="connsiteX3" fmla="*/ 261502 w 699752"/>
                <a:gd name="connsiteY3" fmla="*/ 80963 h 600243"/>
                <a:gd name="connsiteX4" fmla="*/ 223234 w 699752"/>
                <a:gd name="connsiteY4" fmla="*/ 59330 h 600243"/>
                <a:gd name="connsiteX5" fmla="*/ 30051 w 699752"/>
                <a:gd name="connsiteY5" fmla="*/ 85088 h 600243"/>
                <a:gd name="connsiteX6" fmla="*/ 42930 w 699752"/>
                <a:gd name="connsiteY6" fmla="*/ 265392 h 600243"/>
                <a:gd name="connsiteX7" fmla="*/ 55809 w 699752"/>
                <a:gd name="connsiteY7" fmla="*/ 316908 h 600243"/>
                <a:gd name="connsiteX8" fmla="*/ 94445 w 699752"/>
                <a:gd name="connsiteY8" fmla="*/ 342665 h 600243"/>
                <a:gd name="connsiteX9" fmla="*/ 95519 w 699752"/>
                <a:gd name="connsiteY9" fmla="*/ 355544 h 600243"/>
                <a:gd name="connsiteX10" fmla="*/ 92433 w 699752"/>
                <a:gd name="connsiteY10" fmla="*/ 352425 h 600243"/>
                <a:gd name="connsiteX11" fmla="*/ 92433 w 699752"/>
                <a:gd name="connsiteY11" fmla="*/ 357188 h 600243"/>
                <a:gd name="connsiteX12" fmla="*/ 197476 w 699752"/>
                <a:gd name="connsiteY12" fmla="*/ 394181 h 600243"/>
                <a:gd name="connsiteX13" fmla="*/ 197208 w 699752"/>
                <a:gd name="connsiteY13" fmla="*/ 397669 h 600243"/>
                <a:gd name="connsiteX14" fmla="*/ 223234 w 699752"/>
                <a:gd name="connsiteY14" fmla="*/ 471454 h 600243"/>
                <a:gd name="connsiteX15" fmla="*/ 326265 w 699752"/>
                <a:gd name="connsiteY15" fmla="*/ 497212 h 600243"/>
                <a:gd name="connsiteX16" fmla="*/ 403538 w 699752"/>
                <a:gd name="connsiteY16" fmla="*/ 522970 h 600243"/>
                <a:gd name="connsiteX17" fmla="*/ 442175 w 699752"/>
                <a:gd name="connsiteY17" fmla="*/ 535849 h 600243"/>
                <a:gd name="connsiteX18" fmla="*/ 570964 w 699752"/>
                <a:gd name="connsiteY18" fmla="*/ 561606 h 600243"/>
                <a:gd name="connsiteX19" fmla="*/ 571064 w 699752"/>
                <a:gd name="connsiteY19" fmla="*/ 566738 h 600243"/>
                <a:gd name="connsiteX20" fmla="*/ 648237 w 699752"/>
                <a:gd name="connsiteY20" fmla="*/ 600243 h 600243"/>
                <a:gd name="connsiteX21" fmla="*/ 686873 w 699752"/>
                <a:gd name="connsiteY21" fmla="*/ 587364 h 600243"/>
                <a:gd name="connsiteX22" fmla="*/ 673995 w 699752"/>
                <a:gd name="connsiteY22" fmla="*/ 548727 h 600243"/>
                <a:gd name="connsiteX23" fmla="*/ 673458 w 699752"/>
                <a:gd name="connsiteY23" fmla="*/ 545307 h 600243"/>
                <a:gd name="connsiteX24" fmla="*/ 675839 w 699752"/>
                <a:gd name="connsiteY24" fmla="*/ 542925 h 600243"/>
                <a:gd name="connsiteX25" fmla="*/ 699752 w 699752"/>
                <a:gd name="connsiteY25" fmla="*/ 342665 h 600243"/>
                <a:gd name="connsiteX26" fmla="*/ 686873 w 699752"/>
                <a:gd name="connsiteY26" fmla="*/ 239634 h 600243"/>
                <a:gd name="connsiteX27" fmla="*/ 673995 w 699752"/>
                <a:gd name="connsiteY27" fmla="*/ 200998 h 600243"/>
                <a:gd name="connsiteX28" fmla="*/ 635358 w 699752"/>
                <a:gd name="connsiteY28" fmla="*/ 175240 h 600243"/>
                <a:gd name="connsiteX29" fmla="*/ 630596 w 699752"/>
                <a:gd name="connsiteY29" fmla="*/ 169069 h 600243"/>
                <a:gd name="connsiteX30" fmla="*/ 609600 w 699752"/>
                <a:gd name="connsiteY30" fmla="*/ 136604 h 600243"/>
                <a:gd name="connsiteX31" fmla="*/ 532327 w 699752"/>
                <a:gd name="connsiteY31" fmla="*/ 97967 h 600243"/>
                <a:gd name="connsiteX32" fmla="*/ 493690 w 699752"/>
                <a:gd name="connsiteY32" fmla="*/ 72209 h 600243"/>
                <a:gd name="connsiteX0" fmla="*/ 261871 w 699752"/>
                <a:gd name="connsiteY0" fmla="*/ 72209 h 600243"/>
                <a:gd name="connsiteX1" fmla="*/ 261502 w 699752"/>
                <a:gd name="connsiteY1" fmla="*/ 0 h 600243"/>
                <a:gd name="connsiteX2" fmla="*/ 261502 w 699752"/>
                <a:gd name="connsiteY2" fmla="*/ 0 h 600243"/>
                <a:gd name="connsiteX3" fmla="*/ 223234 w 699752"/>
                <a:gd name="connsiteY3" fmla="*/ 59330 h 600243"/>
                <a:gd name="connsiteX4" fmla="*/ 30051 w 699752"/>
                <a:gd name="connsiteY4" fmla="*/ 85088 h 600243"/>
                <a:gd name="connsiteX5" fmla="*/ 42930 w 699752"/>
                <a:gd name="connsiteY5" fmla="*/ 265392 h 600243"/>
                <a:gd name="connsiteX6" fmla="*/ 55809 w 699752"/>
                <a:gd name="connsiteY6" fmla="*/ 316908 h 600243"/>
                <a:gd name="connsiteX7" fmla="*/ 94445 w 699752"/>
                <a:gd name="connsiteY7" fmla="*/ 342665 h 600243"/>
                <a:gd name="connsiteX8" fmla="*/ 95519 w 699752"/>
                <a:gd name="connsiteY8" fmla="*/ 355544 h 600243"/>
                <a:gd name="connsiteX9" fmla="*/ 92433 w 699752"/>
                <a:gd name="connsiteY9" fmla="*/ 352425 h 600243"/>
                <a:gd name="connsiteX10" fmla="*/ 92433 w 699752"/>
                <a:gd name="connsiteY10" fmla="*/ 357188 h 600243"/>
                <a:gd name="connsiteX11" fmla="*/ 197476 w 699752"/>
                <a:gd name="connsiteY11" fmla="*/ 394181 h 600243"/>
                <a:gd name="connsiteX12" fmla="*/ 197208 w 699752"/>
                <a:gd name="connsiteY12" fmla="*/ 397669 h 600243"/>
                <a:gd name="connsiteX13" fmla="*/ 223234 w 699752"/>
                <a:gd name="connsiteY13" fmla="*/ 471454 h 600243"/>
                <a:gd name="connsiteX14" fmla="*/ 326265 w 699752"/>
                <a:gd name="connsiteY14" fmla="*/ 497212 h 600243"/>
                <a:gd name="connsiteX15" fmla="*/ 403538 w 699752"/>
                <a:gd name="connsiteY15" fmla="*/ 522970 h 600243"/>
                <a:gd name="connsiteX16" fmla="*/ 442175 w 699752"/>
                <a:gd name="connsiteY16" fmla="*/ 535849 h 600243"/>
                <a:gd name="connsiteX17" fmla="*/ 570964 w 699752"/>
                <a:gd name="connsiteY17" fmla="*/ 561606 h 600243"/>
                <a:gd name="connsiteX18" fmla="*/ 571064 w 699752"/>
                <a:gd name="connsiteY18" fmla="*/ 566738 h 600243"/>
                <a:gd name="connsiteX19" fmla="*/ 648237 w 699752"/>
                <a:gd name="connsiteY19" fmla="*/ 600243 h 600243"/>
                <a:gd name="connsiteX20" fmla="*/ 686873 w 699752"/>
                <a:gd name="connsiteY20" fmla="*/ 587364 h 600243"/>
                <a:gd name="connsiteX21" fmla="*/ 673995 w 699752"/>
                <a:gd name="connsiteY21" fmla="*/ 548727 h 600243"/>
                <a:gd name="connsiteX22" fmla="*/ 673458 w 699752"/>
                <a:gd name="connsiteY22" fmla="*/ 545307 h 600243"/>
                <a:gd name="connsiteX23" fmla="*/ 675839 w 699752"/>
                <a:gd name="connsiteY23" fmla="*/ 542925 h 600243"/>
                <a:gd name="connsiteX24" fmla="*/ 699752 w 699752"/>
                <a:gd name="connsiteY24" fmla="*/ 342665 h 600243"/>
                <a:gd name="connsiteX25" fmla="*/ 686873 w 699752"/>
                <a:gd name="connsiteY25" fmla="*/ 239634 h 600243"/>
                <a:gd name="connsiteX26" fmla="*/ 673995 w 699752"/>
                <a:gd name="connsiteY26" fmla="*/ 200998 h 600243"/>
                <a:gd name="connsiteX27" fmla="*/ 635358 w 699752"/>
                <a:gd name="connsiteY27" fmla="*/ 175240 h 600243"/>
                <a:gd name="connsiteX28" fmla="*/ 630596 w 699752"/>
                <a:gd name="connsiteY28" fmla="*/ 169069 h 600243"/>
                <a:gd name="connsiteX29" fmla="*/ 609600 w 699752"/>
                <a:gd name="connsiteY29" fmla="*/ 136604 h 600243"/>
                <a:gd name="connsiteX30" fmla="*/ 532327 w 699752"/>
                <a:gd name="connsiteY30" fmla="*/ 97967 h 600243"/>
                <a:gd name="connsiteX31" fmla="*/ 493690 w 699752"/>
                <a:gd name="connsiteY31" fmla="*/ 72209 h 600243"/>
                <a:gd name="connsiteX0" fmla="*/ 261871 w 699752"/>
                <a:gd name="connsiteY0" fmla="*/ 74355 h 602389"/>
                <a:gd name="connsiteX1" fmla="*/ 261502 w 699752"/>
                <a:gd name="connsiteY1" fmla="*/ 2146 h 602389"/>
                <a:gd name="connsiteX2" fmla="*/ 223234 w 699752"/>
                <a:gd name="connsiteY2" fmla="*/ 61476 h 602389"/>
                <a:gd name="connsiteX3" fmla="*/ 30051 w 699752"/>
                <a:gd name="connsiteY3" fmla="*/ 87234 h 602389"/>
                <a:gd name="connsiteX4" fmla="*/ 42930 w 699752"/>
                <a:gd name="connsiteY4" fmla="*/ 267538 h 602389"/>
                <a:gd name="connsiteX5" fmla="*/ 55809 w 699752"/>
                <a:gd name="connsiteY5" fmla="*/ 319054 h 602389"/>
                <a:gd name="connsiteX6" fmla="*/ 94445 w 699752"/>
                <a:gd name="connsiteY6" fmla="*/ 344811 h 602389"/>
                <a:gd name="connsiteX7" fmla="*/ 95519 w 699752"/>
                <a:gd name="connsiteY7" fmla="*/ 357690 h 602389"/>
                <a:gd name="connsiteX8" fmla="*/ 92433 w 699752"/>
                <a:gd name="connsiteY8" fmla="*/ 354571 h 602389"/>
                <a:gd name="connsiteX9" fmla="*/ 92433 w 699752"/>
                <a:gd name="connsiteY9" fmla="*/ 359334 h 602389"/>
                <a:gd name="connsiteX10" fmla="*/ 197476 w 699752"/>
                <a:gd name="connsiteY10" fmla="*/ 396327 h 602389"/>
                <a:gd name="connsiteX11" fmla="*/ 197208 w 699752"/>
                <a:gd name="connsiteY11" fmla="*/ 399815 h 602389"/>
                <a:gd name="connsiteX12" fmla="*/ 223234 w 699752"/>
                <a:gd name="connsiteY12" fmla="*/ 473600 h 602389"/>
                <a:gd name="connsiteX13" fmla="*/ 326265 w 699752"/>
                <a:gd name="connsiteY13" fmla="*/ 499358 h 602389"/>
                <a:gd name="connsiteX14" fmla="*/ 403538 w 699752"/>
                <a:gd name="connsiteY14" fmla="*/ 525116 h 602389"/>
                <a:gd name="connsiteX15" fmla="*/ 442175 w 699752"/>
                <a:gd name="connsiteY15" fmla="*/ 537995 h 602389"/>
                <a:gd name="connsiteX16" fmla="*/ 570964 w 699752"/>
                <a:gd name="connsiteY16" fmla="*/ 563752 h 602389"/>
                <a:gd name="connsiteX17" fmla="*/ 571064 w 699752"/>
                <a:gd name="connsiteY17" fmla="*/ 568884 h 602389"/>
                <a:gd name="connsiteX18" fmla="*/ 648237 w 699752"/>
                <a:gd name="connsiteY18" fmla="*/ 602389 h 602389"/>
                <a:gd name="connsiteX19" fmla="*/ 686873 w 699752"/>
                <a:gd name="connsiteY19" fmla="*/ 589510 h 602389"/>
                <a:gd name="connsiteX20" fmla="*/ 673995 w 699752"/>
                <a:gd name="connsiteY20" fmla="*/ 550873 h 602389"/>
                <a:gd name="connsiteX21" fmla="*/ 673458 w 699752"/>
                <a:gd name="connsiteY21" fmla="*/ 547453 h 602389"/>
                <a:gd name="connsiteX22" fmla="*/ 675839 w 699752"/>
                <a:gd name="connsiteY22" fmla="*/ 545071 h 602389"/>
                <a:gd name="connsiteX23" fmla="*/ 699752 w 699752"/>
                <a:gd name="connsiteY23" fmla="*/ 344811 h 602389"/>
                <a:gd name="connsiteX24" fmla="*/ 686873 w 699752"/>
                <a:gd name="connsiteY24" fmla="*/ 241780 h 602389"/>
                <a:gd name="connsiteX25" fmla="*/ 673995 w 699752"/>
                <a:gd name="connsiteY25" fmla="*/ 203144 h 602389"/>
                <a:gd name="connsiteX26" fmla="*/ 635358 w 699752"/>
                <a:gd name="connsiteY26" fmla="*/ 177386 h 602389"/>
                <a:gd name="connsiteX27" fmla="*/ 630596 w 699752"/>
                <a:gd name="connsiteY27" fmla="*/ 171215 h 602389"/>
                <a:gd name="connsiteX28" fmla="*/ 609600 w 699752"/>
                <a:gd name="connsiteY28" fmla="*/ 138750 h 602389"/>
                <a:gd name="connsiteX29" fmla="*/ 532327 w 699752"/>
                <a:gd name="connsiteY29" fmla="*/ 100113 h 602389"/>
                <a:gd name="connsiteX30" fmla="*/ 493690 w 699752"/>
                <a:gd name="connsiteY30" fmla="*/ 74355 h 602389"/>
                <a:gd name="connsiteX0" fmla="*/ 261871 w 699752"/>
                <a:gd name="connsiteY0" fmla="*/ 21465 h 549499"/>
                <a:gd name="connsiteX1" fmla="*/ 223234 w 699752"/>
                <a:gd name="connsiteY1" fmla="*/ 8586 h 549499"/>
                <a:gd name="connsiteX2" fmla="*/ 30051 w 699752"/>
                <a:gd name="connsiteY2" fmla="*/ 34344 h 549499"/>
                <a:gd name="connsiteX3" fmla="*/ 42930 w 699752"/>
                <a:gd name="connsiteY3" fmla="*/ 214648 h 549499"/>
                <a:gd name="connsiteX4" fmla="*/ 55809 w 699752"/>
                <a:gd name="connsiteY4" fmla="*/ 266164 h 549499"/>
                <a:gd name="connsiteX5" fmla="*/ 94445 w 699752"/>
                <a:gd name="connsiteY5" fmla="*/ 291921 h 549499"/>
                <a:gd name="connsiteX6" fmla="*/ 95519 w 699752"/>
                <a:gd name="connsiteY6" fmla="*/ 304800 h 549499"/>
                <a:gd name="connsiteX7" fmla="*/ 92433 w 699752"/>
                <a:gd name="connsiteY7" fmla="*/ 301681 h 549499"/>
                <a:gd name="connsiteX8" fmla="*/ 92433 w 699752"/>
                <a:gd name="connsiteY8" fmla="*/ 306444 h 549499"/>
                <a:gd name="connsiteX9" fmla="*/ 197476 w 699752"/>
                <a:gd name="connsiteY9" fmla="*/ 343437 h 549499"/>
                <a:gd name="connsiteX10" fmla="*/ 197208 w 699752"/>
                <a:gd name="connsiteY10" fmla="*/ 346925 h 549499"/>
                <a:gd name="connsiteX11" fmla="*/ 223234 w 699752"/>
                <a:gd name="connsiteY11" fmla="*/ 420710 h 549499"/>
                <a:gd name="connsiteX12" fmla="*/ 326265 w 699752"/>
                <a:gd name="connsiteY12" fmla="*/ 446468 h 549499"/>
                <a:gd name="connsiteX13" fmla="*/ 403538 w 699752"/>
                <a:gd name="connsiteY13" fmla="*/ 472226 h 549499"/>
                <a:gd name="connsiteX14" fmla="*/ 442175 w 699752"/>
                <a:gd name="connsiteY14" fmla="*/ 485105 h 549499"/>
                <a:gd name="connsiteX15" fmla="*/ 570964 w 699752"/>
                <a:gd name="connsiteY15" fmla="*/ 510862 h 549499"/>
                <a:gd name="connsiteX16" fmla="*/ 571064 w 699752"/>
                <a:gd name="connsiteY16" fmla="*/ 515994 h 549499"/>
                <a:gd name="connsiteX17" fmla="*/ 648237 w 699752"/>
                <a:gd name="connsiteY17" fmla="*/ 549499 h 549499"/>
                <a:gd name="connsiteX18" fmla="*/ 686873 w 699752"/>
                <a:gd name="connsiteY18" fmla="*/ 536620 h 549499"/>
                <a:gd name="connsiteX19" fmla="*/ 673995 w 699752"/>
                <a:gd name="connsiteY19" fmla="*/ 497983 h 549499"/>
                <a:gd name="connsiteX20" fmla="*/ 673458 w 699752"/>
                <a:gd name="connsiteY20" fmla="*/ 494563 h 549499"/>
                <a:gd name="connsiteX21" fmla="*/ 675839 w 699752"/>
                <a:gd name="connsiteY21" fmla="*/ 492181 h 549499"/>
                <a:gd name="connsiteX22" fmla="*/ 699752 w 699752"/>
                <a:gd name="connsiteY22" fmla="*/ 291921 h 549499"/>
                <a:gd name="connsiteX23" fmla="*/ 686873 w 699752"/>
                <a:gd name="connsiteY23" fmla="*/ 188890 h 549499"/>
                <a:gd name="connsiteX24" fmla="*/ 673995 w 699752"/>
                <a:gd name="connsiteY24" fmla="*/ 150254 h 549499"/>
                <a:gd name="connsiteX25" fmla="*/ 635358 w 699752"/>
                <a:gd name="connsiteY25" fmla="*/ 124496 h 549499"/>
                <a:gd name="connsiteX26" fmla="*/ 630596 w 699752"/>
                <a:gd name="connsiteY26" fmla="*/ 118325 h 549499"/>
                <a:gd name="connsiteX27" fmla="*/ 609600 w 699752"/>
                <a:gd name="connsiteY27" fmla="*/ 85860 h 549499"/>
                <a:gd name="connsiteX28" fmla="*/ 532327 w 699752"/>
                <a:gd name="connsiteY28" fmla="*/ 47223 h 549499"/>
                <a:gd name="connsiteX29" fmla="*/ 493690 w 699752"/>
                <a:gd name="connsiteY29" fmla="*/ 21465 h 549499"/>
                <a:gd name="connsiteX0" fmla="*/ 490471 w 699752"/>
                <a:gd name="connsiteY0" fmla="*/ 21465 h 549499"/>
                <a:gd name="connsiteX1" fmla="*/ 223234 w 699752"/>
                <a:gd name="connsiteY1" fmla="*/ 8586 h 549499"/>
                <a:gd name="connsiteX2" fmla="*/ 30051 w 699752"/>
                <a:gd name="connsiteY2" fmla="*/ 34344 h 549499"/>
                <a:gd name="connsiteX3" fmla="*/ 42930 w 699752"/>
                <a:gd name="connsiteY3" fmla="*/ 214648 h 549499"/>
                <a:gd name="connsiteX4" fmla="*/ 55809 w 699752"/>
                <a:gd name="connsiteY4" fmla="*/ 266164 h 549499"/>
                <a:gd name="connsiteX5" fmla="*/ 94445 w 699752"/>
                <a:gd name="connsiteY5" fmla="*/ 291921 h 549499"/>
                <a:gd name="connsiteX6" fmla="*/ 95519 w 699752"/>
                <a:gd name="connsiteY6" fmla="*/ 304800 h 549499"/>
                <a:gd name="connsiteX7" fmla="*/ 92433 w 699752"/>
                <a:gd name="connsiteY7" fmla="*/ 301681 h 549499"/>
                <a:gd name="connsiteX8" fmla="*/ 92433 w 699752"/>
                <a:gd name="connsiteY8" fmla="*/ 306444 h 549499"/>
                <a:gd name="connsiteX9" fmla="*/ 197476 w 699752"/>
                <a:gd name="connsiteY9" fmla="*/ 343437 h 549499"/>
                <a:gd name="connsiteX10" fmla="*/ 197208 w 699752"/>
                <a:gd name="connsiteY10" fmla="*/ 346925 h 549499"/>
                <a:gd name="connsiteX11" fmla="*/ 223234 w 699752"/>
                <a:gd name="connsiteY11" fmla="*/ 420710 h 549499"/>
                <a:gd name="connsiteX12" fmla="*/ 326265 w 699752"/>
                <a:gd name="connsiteY12" fmla="*/ 446468 h 549499"/>
                <a:gd name="connsiteX13" fmla="*/ 403538 w 699752"/>
                <a:gd name="connsiteY13" fmla="*/ 472226 h 549499"/>
                <a:gd name="connsiteX14" fmla="*/ 442175 w 699752"/>
                <a:gd name="connsiteY14" fmla="*/ 485105 h 549499"/>
                <a:gd name="connsiteX15" fmla="*/ 570964 w 699752"/>
                <a:gd name="connsiteY15" fmla="*/ 510862 h 549499"/>
                <a:gd name="connsiteX16" fmla="*/ 571064 w 699752"/>
                <a:gd name="connsiteY16" fmla="*/ 515994 h 549499"/>
                <a:gd name="connsiteX17" fmla="*/ 648237 w 699752"/>
                <a:gd name="connsiteY17" fmla="*/ 549499 h 549499"/>
                <a:gd name="connsiteX18" fmla="*/ 686873 w 699752"/>
                <a:gd name="connsiteY18" fmla="*/ 536620 h 549499"/>
                <a:gd name="connsiteX19" fmla="*/ 673995 w 699752"/>
                <a:gd name="connsiteY19" fmla="*/ 497983 h 549499"/>
                <a:gd name="connsiteX20" fmla="*/ 673458 w 699752"/>
                <a:gd name="connsiteY20" fmla="*/ 494563 h 549499"/>
                <a:gd name="connsiteX21" fmla="*/ 675839 w 699752"/>
                <a:gd name="connsiteY21" fmla="*/ 492181 h 549499"/>
                <a:gd name="connsiteX22" fmla="*/ 699752 w 699752"/>
                <a:gd name="connsiteY22" fmla="*/ 291921 h 549499"/>
                <a:gd name="connsiteX23" fmla="*/ 686873 w 699752"/>
                <a:gd name="connsiteY23" fmla="*/ 188890 h 549499"/>
                <a:gd name="connsiteX24" fmla="*/ 673995 w 699752"/>
                <a:gd name="connsiteY24" fmla="*/ 150254 h 549499"/>
                <a:gd name="connsiteX25" fmla="*/ 635358 w 699752"/>
                <a:gd name="connsiteY25" fmla="*/ 124496 h 549499"/>
                <a:gd name="connsiteX26" fmla="*/ 630596 w 699752"/>
                <a:gd name="connsiteY26" fmla="*/ 118325 h 549499"/>
                <a:gd name="connsiteX27" fmla="*/ 609600 w 699752"/>
                <a:gd name="connsiteY27" fmla="*/ 85860 h 549499"/>
                <a:gd name="connsiteX28" fmla="*/ 532327 w 699752"/>
                <a:gd name="connsiteY28" fmla="*/ 47223 h 549499"/>
                <a:gd name="connsiteX29" fmla="*/ 493690 w 699752"/>
                <a:gd name="connsiteY29" fmla="*/ 21465 h 54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99752" h="549499">
                  <a:moveTo>
                    <a:pt x="490471" y="21465"/>
                  </a:moveTo>
                  <a:cubicBezTo>
                    <a:pt x="482422" y="18782"/>
                    <a:pt x="299971" y="6440"/>
                    <a:pt x="223234" y="8586"/>
                  </a:cubicBezTo>
                  <a:cubicBezTo>
                    <a:pt x="146497" y="10733"/>
                    <a:pt x="60102" y="0"/>
                    <a:pt x="30051" y="34344"/>
                  </a:cubicBezTo>
                  <a:cubicBezTo>
                    <a:pt x="0" y="68688"/>
                    <a:pt x="36276" y="154762"/>
                    <a:pt x="42930" y="214648"/>
                  </a:cubicBezTo>
                  <a:cubicBezTo>
                    <a:pt x="44885" y="232240"/>
                    <a:pt x="45991" y="251436"/>
                    <a:pt x="55809" y="266164"/>
                  </a:cubicBezTo>
                  <a:cubicBezTo>
                    <a:pt x="64395" y="279043"/>
                    <a:pt x="79761" y="287026"/>
                    <a:pt x="94445" y="291921"/>
                  </a:cubicBezTo>
                  <a:cubicBezTo>
                    <a:pt x="119218" y="300179"/>
                    <a:pt x="69761" y="300507"/>
                    <a:pt x="95519" y="304800"/>
                  </a:cubicBezTo>
                  <a:cubicBezTo>
                    <a:pt x="107884" y="306427"/>
                    <a:pt x="160416" y="346651"/>
                    <a:pt x="92433" y="301681"/>
                  </a:cubicBezTo>
                  <a:cubicBezTo>
                    <a:pt x="150657" y="344818"/>
                    <a:pt x="74926" y="299485"/>
                    <a:pt x="92433" y="306444"/>
                  </a:cubicBezTo>
                  <a:cubicBezTo>
                    <a:pt x="109940" y="313403"/>
                    <a:pt x="180014" y="336690"/>
                    <a:pt x="197476" y="343437"/>
                  </a:cubicBezTo>
                  <a:cubicBezTo>
                    <a:pt x="214938" y="350184"/>
                    <a:pt x="188153" y="372147"/>
                    <a:pt x="197208" y="346925"/>
                  </a:cubicBezTo>
                  <a:cubicBezTo>
                    <a:pt x="182451" y="333610"/>
                    <a:pt x="201725" y="404120"/>
                    <a:pt x="223234" y="420710"/>
                  </a:cubicBezTo>
                  <a:cubicBezTo>
                    <a:pt x="340472" y="459789"/>
                    <a:pt x="155305" y="399842"/>
                    <a:pt x="326265" y="446468"/>
                  </a:cubicBezTo>
                  <a:cubicBezTo>
                    <a:pt x="352459" y="453612"/>
                    <a:pt x="377780" y="463640"/>
                    <a:pt x="403538" y="472226"/>
                  </a:cubicBezTo>
                  <a:cubicBezTo>
                    <a:pt x="416417" y="476519"/>
                    <a:pt x="428863" y="482443"/>
                    <a:pt x="442175" y="485105"/>
                  </a:cubicBezTo>
                  <a:cubicBezTo>
                    <a:pt x="485105" y="493691"/>
                    <a:pt x="513746" y="502276"/>
                    <a:pt x="570964" y="510862"/>
                  </a:cubicBezTo>
                  <a:cubicBezTo>
                    <a:pt x="592445" y="516010"/>
                    <a:pt x="558185" y="509555"/>
                    <a:pt x="571064" y="515994"/>
                  </a:cubicBezTo>
                  <a:cubicBezTo>
                    <a:pt x="583943" y="522433"/>
                    <a:pt x="628936" y="546061"/>
                    <a:pt x="648237" y="549499"/>
                  </a:cubicBezTo>
                  <a:cubicBezTo>
                    <a:pt x="661812" y="549499"/>
                    <a:pt x="673994" y="540913"/>
                    <a:pt x="686873" y="536620"/>
                  </a:cubicBezTo>
                  <a:cubicBezTo>
                    <a:pt x="682580" y="523741"/>
                    <a:pt x="673995" y="511559"/>
                    <a:pt x="673995" y="497983"/>
                  </a:cubicBezTo>
                  <a:cubicBezTo>
                    <a:pt x="671759" y="490974"/>
                    <a:pt x="669165" y="528907"/>
                    <a:pt x="673458" y="494563"/>
                  </a:cubicBezTo>
                  <a:cubicBezTo>
                    <a:pt x="673765" y="493596"/>
                    <a:pt x="671457" y="525955"/>
                    <a:pt x="675839" y="492181"/>
                  </a:cubicBezTo>
                  <a:cubicBezTo>
                    <a:pt x="680221" y="458407"/>
                    <a:pt x="697913" y="342469"/>
                    <a:pt x="699752" y="291921"/>
                  </a:cubicBezTo>
                  <a:cubicBezTo>
                    <a:pt x="695459" y="257577"/>
                    <a:pt x="693064" y="222943"/>
                    <a:pt x="686873" y="188890"/>
                  </a:cubicBezTo>
                  <a:cubicBezTo>
                    <a:pt x="684445" y="175534"/>
                    <a:pt x="696763" y="134660"/>
                    <a:pt x="673995" y="150254"/>
                  </a:cubicBezTo>
                  <a:cubicBezTo>
                    <a:pt x="690520" y="111973"/>
                    <a:pt x="667287" y="99745"/>
                    <a:pt x="635358" y="124496"/>
                  </a:cubicBezTo>
                  <a:cubicBezTo>
                    <a:pt x="628125" y="119175"/>
                    <a:pt x="642033" y="96189"/>
                    <a:pt x="630596" y="118325"/>
                  </a:cubicBezTo>
                  <a:cubicBezTo>
                    <a:pt x="626303" y="111886"/>
                    <a:pt x="625978" y="97710"/>
                    <a:pt x="609600" y="85860"/>
                  </a:cubicBezTo>
                  <a:cubicBezTo>
                    <a:pt x="572690" y="48950"/>
                    <a:pt x="574227" y="68173"/>
                    <a:pt x="532327" y="47223"/>
                  </a:cubicBezTo>
                  <a:cubicBezTo>
                    <a:pt x="518482" y="40301"/>
                    <a:pt x="506569" y="30051"/>
                    <a:pt x="493690" y="21465"/>
                  </a:cubicBezTo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16200000" flipH="1">
              <a:off x="1104900" y="2324100"/>
              <a:ext cx="1676400" cy="11430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sp>
        <p:nvSpPr>
          <p:cNvPr id="4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91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possibilities?</a:t>
            </a:r>
            <a:br>
              <a:rPr lang="en-US" dirty="0" smtClean="0"/>
            </a:br>
            <a:r>
              <a:rPr lang="en-US" sz="1600" b="0" dirty="0" smtClean="0"/>
              <a:t>From </a:t>
            </a:r>
            <a:r>
              <a:rPr lang="en-US" sz="1600" b="0" dirty="0" err="1" smtClean="0"/>
              <a:t>Schoenmakers</a:t>
            </a:r>
            <a:r>
              <a:rPr lang="en-US" sz="1600" b="0" dirty="0" smtClean="0"/>
              <a:t> and </a:t>
            </a:r>
            <a:r>
              <a:rPr lang="en-US" sz="1600" b="0" dirty="0" err="1" smtClean="0"/>
              <a:t>Bessling</a:t>
            </a:r>
            <a:r>
              <a:rPr lang="en-US" sz="1600" b="0" dirty="0" smtClean="0"/>
              <a:t>, Chemical Engineering and Processing </a:t>
            </a:r>
            <a:r>
              <a:rPr lang="en-US" sz="1600" dirty="0" smtClean="0"/>
              <a:t>42</a:t>
            </a:r>
            <a:r>
              <a:rPr lang="en-US" sz="1600" b="0" dirty="0" smtClean="0"/>
              <a:t> (2003)</a:t>
            </a:r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323658" y="3288734"/>
            <a:ext cx="1404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Reaction rate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552334" y="5669129"/>
            <a:ext cx="1731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Relative Volatility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26722" y="5421868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2543" y="1479293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70484" y="5669129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Low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615053" y="5669129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High</a:t>
            </a:r>
            <a:endParaRPr lang="en-US" sz="1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295400" y="1524000"/>
            <a:ext cx="6858000" cy="4126468"/>
            <a:chOff x="914400" y="1524000"/>
            <a:chExt cx="7391400" cy="4648200"/>
          </a:xfrm>
        </p:grpSpPr>
        <p:sp>
          <p:nvSpPr>
            <p:cNvPr id="4" name="Rectangle 3"/>
            <p:cNvSpPr/>
            <p:nvPr/>
          </p:nvSpPr>
          <p:spPr>
            <a:xfrm>
              <a:off x="914400" y="1524000"/>
              <a:ext cx="7391400" cy="4648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19200" y="1752600"/>
              <a:ext cx="1828800" cy="114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Reactive column</a:t>
              </a:r>
            </a:p>
            <a:p>
              <a:pPr algn="ctr"/>
              <a:r>
                <a:rPr lang="en-US" sz="1600" dirty="0" smtClean="0"/>
                <a:t>(homogeneous or catalytic internals)</a:t>
              </a:r>
              <a:endParaRPr lang="en-US" sz="1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29000" y="1752600"/>
              <a:ext cx="1828800" cy="114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Short column</a:t>
              </a:r>
            </a:p>
            <a:p>
              <a:pPr algn="ctr"/>
              <a:r>
                <a:rPr lang="en-US" sz="1600" dirty="0" smtClean="0"/>
                <a:t>(homogeneous or catalytic  internals)</a:t>
              </a:r>
              <a:endParaRPr lang="en-US" sz="16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5000" y="1752600"/>
              <a:ext cx="1828800" cy="114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Small reactor with evaporator</a:t>
              </a:r>
              <a:endParaRPr lang="en-US" sz="1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95400" y="3200400"/>
              <a:ext cx="64008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Reactive column with internals design for high residence time </a:t>
              </a:r>
              <a:endParaRPr lang="en-US" sz="1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71600" y="4724400"/>
              <a:ext cx="1752600" cy="114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Column with </a:t>
              </a:r>
              <a:r>
                <a:rPr lang="en-US" sz="1600" dirty="0" err="1" smtClean="0"/>
                <a:t>sidedraw</a:t>
              </a:r>
              <a:r>
                <a:rPr lang="en-US" sz="1600" dirty="0" smtClean="0"/>
                <a:t> reactor(s)</a:t>
              </a:r>
              <a:endParaRPr lang="en-US" sz="1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57600" y="4724400"/>
              <a:ext cx="1752600" cy="114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Short Column with </a:t>
              </a:r>
              <a:r>
                <a:rPr lang="en-US" sz="1600" dirty="0" err="1" smtClean="0"/>
                <a:t>sidedraw</a:t>
              </a:r>
              <a:r>
                <a:rPr lang="en-US" sz="1600" dirty="0" smtClean="0"/>
                <a:t> reactor(s)</a:t>
              </a:r>
              <a:endParaRPr lang="en-US" sz="16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43600" y="4724400"/>
              <a:ext cx="1752600" cy="114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Reactor + evaporator</a:t>
              </a:r>
              <a:endParaRPr lang="en-US" sz="1600" dirty="0"/>
            </a:p>
          </p:txBody>
        </p:sp>
      </p:grp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7200" cy="365125"/>
          </a:xfrm>
        </p:spPr>
        <p:txBody>
          <a:bodyPr/>
          <a:lstStyle/>
          <a:p>
            <a:fld id="{82C1CC5F-A4C2-4BE1-9628-6FE924C9E4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6747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Muted Red">
  <a:themeElements>
    <a:clrScheme name="Eastman Muted Red">
      <a:dk1>
        <a:srgbClr val="646464"/>
      </a:dk1>
      <a:lt1>
        <a:srgbClr val="FFFFFF"/>
      </a:lt1>
      <a:dk2>
        <a:srgbClr val="646464"/>
      </a:dk2>
      <a:lt2>
        <a:srgbClr val="FFFFFF"/>
      </a:lt2>
      <a:accent1>
        <a:srgbClr val="BB2B4A"/>
      </a:accent1>
      <a:accent2>
        <a:srgbClr val="91B9A4"/>
      </a:accent2>
      <a:accent3>
        <a:srgbClr val="EF935B"/>
      </a:accent3>
      <a:accent4>
        <a:srgbClr val="C4C1A0"/>
      </a:accent4>
      <a:accent5>
        <a:srgbClr val="7E99AA"/>
      </a:accent5>
      <a:accent6>
        <a:srgbClr val="AAAAA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astman Muted Red">
        <a:dk1>
          <a:srgbClr val="646464"/>
        </a:dk1>
        <a:lt1>
          <a:srgbClr val="FFFFFF"/>
        </a:lt1>
        <a:dk2>
          <a:srgbClr val="646464"/>
        </a:dk2>
        <a:lt2>
          <a:srgbClr val="FFFFFF"/>
        </a:lt2>
        <a:accent1>
          <a:srgbClr val="BB2B4A"/>
        </a:accent1>
        <a:accent2>
          <a:srgbClr val="91B9A4"/>
        </a:accent2>
        <a:accent3>
          <a:srgbClr val="EF935B"/>
        </a:accent3>
        <a:accent4>
          <a:srgbClr val="C4C1A0"/>
        </a:accent4>
        <a:accent5>
          <a:srgbClr val="7E99AA"/>
        </a:accent5>
        <a:accent6>
          <a:srgbClr val="AAAAAA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2.xml><?xml version="1.0" encoding="utf-8"?>
<a:theme xmlns:a="http://schemas.openxmlformats.org/drawingml/2006/main" name="Lower Right">
  <a:themeElements>
    <a:clrScheme name="Eastman Muted Red">
      <a:dk1>
        <a:srgbClr val="646464"/>
      </a:dk1>
      <a:lt1>
        <a:srgbClr val="FFFFFF"/>
      </a:lt1>
      <a:dk2>
        <a:srgbClr val="646464"/>
      </a:dk2>
      <a:lt2>
        <a:srgbClr val="FFFFFF"/>
      </a:lt2>
      <a:accent1>
        <a:srgbClr val="BB2B4A"/>
      </a:accent1>
      <a:accent2>
        <a:srgbClr val="91B9A4"/>
      </a:accent2>
      <a:accent3>
        <a:srgbClr val="EF935B"/>
      </a:accent3>
      <a:accent4>
        <a:srgbClr val="C4C1A0"/>
      </a:accent4>
      <a:accent5>
        <a:srgbClr val="7E99AA"/>
      </a:accent5>
      <a:accent6>
        <a:srgbClr val="AAAAA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astman Muted Red">
        <a:dk1>
          <a:srgbClr val="646464"/>
        </a:dk1>
        <a:lt1>
          <a:srgbClr val="FFFFFF"/>
        </a:lt1>
        <a:dk2>
          <a:srgbClr val="646464"/>
        </a:dk2>
        <a:lt2>
          <a:srgbClr val="FFFFFF"/>
        </a:lt2>
        <a:accent1>
          <a:srgbClr val="BB2B4A"/>
        </a:accent1>
        <a:accent2>
          <a:srgbClr val="91B9A4"/>
        </a:accent2>
        <a:accent3>
          <a:srgbClr val="EF935B"/>
        </a:accent3>
        <a:accent4>
          <a:srgbClr val="C4C1A0"/>
        </a:accent4>
        <a:accent5>
          <a:srgbClr val="7E99AA"/>
        </a:accent5>
        <a:accent6>
          <a:srgbClr val="AAAAAA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3.xml><?xml version="1.0" encoding="utf-8"?>
<a:theme xmlns:a="http://schemas.openxmlformats.org/drawingml/2006/main" name="Lower Gray Gradient">
  <a:themeElements>
    <a:clrScheme name="Eastman Muted Red">
      <a:dk1>
        <a:srgbClr val="646464"/>
      </a:dk1>
      <a:lt1>
        <a:srgbClr val="FFFFFF"/>
      </a:lt1>
      <a:dk2>
        <a:srgbClr val="646464"/>
      </a:dk2>
      <a:lt2>
        <a:srgbClr val="FFFFFF"/>
      </a:lt2>
      <a:accent1>
        <a:srgbClr val="BB2B4A"/>
      </a:accent1>
      <a:accent2>
        <a:srgbClr val="91B9A4"/>
      </a:accent2>
      <a:accent3>
        <a:srgbClr val="EF935B"/>
      </a:accent3>
      <a:accent4>
        <a:srgbClr val="C4C1A0"/>
      </a:accent4>
      <a:accent5>
        <a:srgbClr val="7E99AA"/>
      </a:accent5>
      <a:accent6>
        <a:srgbClr val="AAAAA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astman Muted Red">
        <a:dk1>
          <a:srgbClr val="646464"/>
        </a:dk1>
        <a:lt1>
          <a:srgbClr val="FFFFFF"/>
        </a:lt1>
        <a:dk2>
          <a:srgbClr val="646464"/>
        </a:dk2>
        <a:lt2>
          <a:srgbClr val="FFFFFF"/>
        </a:lt2>
        <a:accent1>
          <a:srgbClr val="BB2B4A"/>
        </a:accent1>
        <a:accent2>
          <a:srgbClr val="91B9A4"/>
        </a:accent2>
        <a:accent3>
          <a:srgbClr val="EF935B"/>
        </a:accent3>
        <a:accent4>
          <a:srgbClr val="C4C1A0"/>
        </a:accent4>
        <a:accent5>
          <a:srgbClr val="7E99AA"/>
        </a:accent5>
        <a:accent6>
          <a:srgbClr val="AAAAAA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4.xml><?xml version="1.0" encoding="utf-8"?>
<a:theme xmlns:a="http://schemas.openxmlformats.org/drawingml/2006/main" name="Upper Left">
  <a:themeElements>
    <a:clrScheme name="Eastman Muted Red">
      <a:dk1>
        <a:srgbClr val="646464"/>
      </a:dk1>
      <a:lt1>
        <a:srgbClr val="FFFFFF"/>
      </a:lt1>
      <a:dk2>
        <a:srgbClr val="646464"/>
      </a:dk2>
      <a:lt2>
        <a:srgbClr val="FFFFFF"/>
      </a:lt2>
      <a:accent1>
        <a:srgbClr val="BB2B4A"/>
      </a:accent1>
      <a:accent2>
        <a:srgbClr val="91B9A4"/>
      </a:accent2>
      <a:accent3>
        <a:srgbClr val="EF935B"/>
      </a:accent3>
      <a:accent4>
        <a:srgbClr val="C4C1A0"/>
      </a:accent4>
      <a:accent5>
        <a:srgbClr val="7E99AA"/>
      </a:accent5>
      <a:accent6>
        <a:srgbClr val="AAAAA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astman Muted Red">
        <a:dk1>
          <a:srgbClr val="646464"/>
        </a:dk1>
        <a:lt1>
          <a:srgbClr val="FFFFFF"/>
        </a:lt1>
        <a:dk2>
          <a:srgbClr val="646464"/>
        </a:dk2>
        <a:lt2>
          <a:srgbClr val="FFFFFF"/>
        </a:lt2>
        <a:accent1>
          <a:srgbClr val="BB2B4A"/>
        </a:accent1>
        <a:accent2>
          <a:srgbClr val="91B9A4"/>
        </a:accent2>
        <a:accent3>
          <a:srgbClr val="EF935B"/>
        </a:accent3>
        <a:accent4>
          <a:srgbClr val="C4C1A0"/>
        </a:accent4>
        <a:accent5>
          <a:srgbClr val="7E99AA"/>
        </a:accent5>
        <a:accent6>
          <a:srgbClr val="AAAAAA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5.xml><?xml version="1.0" encoding="utf-8"?>
<a:theme xmlns:a="http://schemas.openxmlformats.org/drawingml/2006/main" name="Default Theme">
  <a:themeElements>
    <a:clrScheme name="Eastman Muted Red">
      <a:dk1>
        <a:srgbClr val="646464"/>
      </a:dk1>
      <a:lt1>
        <a:srgbClr val="FFFFFF"/>
      </a:lt1>
      <a:dk2>
        <a:srgbClr val="646464"/>
      </a:dk2>
      <a:lt2>
        <a:srgbClr val="FFFFFF"/>
      </a:lt2>
      <a:accent1>
        <a:srgbClr val="BB2B4A"/>
      </a:accent1>
      <a:accent2>
        <a:srgbClr val="91B9A4"/>
      </a:accent2>
      <a:accent3>
        <a:srgbClr val="EF935B"/>
      </a:accent3>
      <a:accent4>
        <a:srgbClr val="C4C1A0"/>
      </a:accent4>
      <a:accent5>
        <a:srgbClr val="7E99AA"/>
      </a:accent5>
      <a:accent6>
        <a:srgbClr val="AAAAA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astman Muted Red">
        <a:dk1>
          <a:srgbClr val="646464"/>
        </a:dk1>
        <a:lt1>
          <a:srgbClr val="FFFFFF"/>
        </a:lt1>
        <a:dk2>
          <a:srgbClr val="646464"/>
        </a:dk2>
        <a:lt2>
          <a:srgbClr val="FFFFFF"/>
        </a:lt2>
        <a:accent1>
          <a:srgbClr val="BB2B4A"/>
        </a:accent1>
        <a:accent2>
          <a:srgbClr val="91B9A4"/>
        </a:accent2>
        <a:accent3>
          <a:srgbClr val="EF935B"/>
        </a:accent3>
        <a:accent4>
          <a:srgbClr val="C4C1A0"/>
        </a:accent4>
        <a:accent5>
          <a:srgbClr val="7E99AA"/>
        </a:accent5>
        <a:accent6>
          <a:srgbClr val="AAAAAA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38798</TotalTime>
  <Words>1776</Words>
  <Application>Microsoft Office PowerPoint</Application>
  <PresentationFormat>On-screen Show (4:3)</PresentationFormat>
  <Paragraphs>395</Paragraphs>
  <Slides>39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Arial Narrow</vt:lpstr>
      <vt:lpstr>Calibri</vt:lpstr>
      <vt:lpstr>Tahoma</vt:lpstr>
      <vt:lpstr>Times New Roman</vt:lpstr>
      <vt:lpstr>Wingdings</vt:lpstr>
      <vt:lpstr>Custom Muted Red</vt:lpstr>
      <vt:lpstr>Lower Right</vt:lpstr>
      <vt:lpstr>Lower Gray Gradient</vt:lpstr>
      <vt:lpstr>Upper Left</vt:lpstr>
      <vt:lpstr>Default Theme</vt:lpstr>
      <vt:lpstr>Equation</vt:lpstr>
      <vt:lpstr>Reactive Distillation: What, why, and how?</vt:lpstr>
      <vt:lpstr>Reactive Distillation</vt:lpstr>
      <vt:lpstr>Why Reactive Distillation?</vt:lpstr>
      <vt:lpstr>Methyl Acetate</vt:lpstr>
      <vt:lpstr>MTBE</vt:lpstr>
      <vt:lpstr>Carbonate Esters</vt:lpstr>
      <vt:lpstr>Why Not Reactive Distillation?</vt:lpstr>
      <vt:lpstr>Why not RD?</vt:lpstr>
      <vt:lpstr>What are the possibilities? From Schoenmakers and Bessling, Chemical Engineering and Processing 42 (2003)</vt:lpstr>
      <vt:lpstr>Reactive distillation literature (via Web of Science)</vt:lpstr>
      <vt:lpstr>Development of Catalytic Internals</vt:lpstr>
      <vt:lpstr>Development of Catalytic Internals</vt:lpstr>
      <vt:lpstr>Reactive Distillation Applications in 2Ks?</vt:lpstr>
      <vt:lpstr>Conceptual Design Methods</vt:lpstr>
      <vt:lpstr>Useful references</vt:lpstr>
      <vt:lpstr>RD Configurations  (Hoyme, 2004)</vt:lpstr>
      <vt:lpstr>Example (Hoyme, 2004)</vt:lpstr>
      <vt:lpstr>Suggested column configurations (Hoyme, 2004)</vt:lpstr>
      <vt:lpstr>Heuristics (Hoyme, 2004)</vt:lpstr>
      <vt:lpstr>Doherty and Malone</vt:lpstr>
      <vt:lpstr>Hauan, Lee, Westerberg</vt:lpstr>
      <vt:lpstr>Optimization methods</vt:lpstr>
      <vt:lpstr>From concept to column</vt:lpstr>
      <vt:lpstr>University of Massachusetts conceptual design methods</vt:lpstr>
      <vt:lpstr>Residue Curve Maps</vt:lpstr>
      <vt:lpstr>Residue Curve Maps – reaction!</vt:lpstr>
      <vt:lpstr>4 Component residue curves, no reaction</vt:lpstr>
      <vt:lpstr>4 Component residue curves, equilibrium</vt:lpstr>
      <vt:lpstr>Transformed Variables</vt:lpstr>
      <vt:lpstr>Residue Curves, Equilibrium</vt:lpstr>
      <vt:lpstr>Isopropyl Acetate RCM</vt:lpstr>
      <vt:lpstr>Isopropyl Acetate – experimental confirmation</vt:lpstr>
      <vt:lpstr>Methyl Acetate Equilibrium Designs</vt:lpstr>
      <vt:lpstr>Methyl acetate design example: azeotrope</vt:lpstr>
      <vt:lpstr>Methyl acetate design example: azeotrope</vt:lpstr>
      <vt:lpstr>Methyl acetate design example: MeOAc</vt:lpstr>
      <vt:lpstr>Methyl acetate design example: MeOAc</vt:lpstr>
      <vt:lpstr>Effect of Reflux Ratio</vt:lpstr>
      <vt:lpstr>Conclusions</vt:lpstr>
    </vt:vector>
  </TitlesOfParts>
  <Company>Eastman Chemical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Huss, Bob</dc:creator>
  <cp:lastModifiedBy>Tim Nolen</cp:lastModifiedBy>
  <cp:revision>21</cp:revision>
  <dcterms:created xsi:type="dcterms:W3CDTF">2015-10-20T13:56:17Z</dcterms:created>
  <dcterms:modified xsi:type="dcterms:W3CDTF">2015-11-17T18:34:30Z</dcterms:modified>
</cp:coreProperties>
</file>