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3" r:id="rId3"/>
    <p:sldMasterId id="2147483679" r:id="rId4"/>
  </p:sldMasterIdLst>
  <p:sldIdLst>
    <p:sldId id="256" r:id="rId5"/>
    <p:sldId id="290" r:id="rId6"/>
    <p:sldId id="257" r:id="rId7"/>
    <p:sldId id="289" r:id="rId8"/>
    <p:sldId id="266" r:id="rId9"/>
    <p:sldId id="291" r:id="rId10"/>
    <p:sldId id="264" r:id="rId11"/>
    <p:sldId id="263" r:id="rId12"/>
    <p:sldId id="265" r:id="rId13"/>
    <p:sldId id="272" r:id="rId14"/>
    <p:sldId id="271" r:id="rId15"/>
    <p:sldId id="270" r:id="rId16"/>
    <p:sldId id="259" r:id="rId17"/>
    <p:sldId id="262" r:id="rId18"/>
    <p:sldId id="287" r:id="rId19"/>
    <p:sldId id="299" r:id="rId20"/>
    <p:sldId id="297" r:id="rId21"/>
    <p:sldId id="295" r:id="rId22"/>
    <p:sldId id="298" r:id="rId23"/>
    <p:sldId id="30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E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004"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8" name="Picture 10" descr="green cove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3"/>
          <p:cNvSpPr>
            <a:spLocks noGrp="1" noChangeArrowheads="1"/>
          </p:cNvSpPr>
          <p:nvPr>
            <p:ph type="ctrTitle"/>
          </p:nvPr>
        </p:nvSpPr>
        <p:spPr>
          <a:xfrm>
            <a:off x="304800" y="3124201"/>
            <a:ext cx="5410200" cy="2365375"/>
          </a:xfrm>
          <a:prstGeom prst="rect">
            <a:avLst/>
          </a:prstGeo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7" name="Rectangle 4"/>
          <p:cNvSpPr>
            <a:spLocks noGrp="1" noChangeArrowheads="1"/>
          </p:cNvSpPr>
          <p:nvPr>
            <p:ph type="subTitle" idx="1"/>
          </p:nvPr>
        </p:nvSpPr>
        <p:spPr>
          <a:xfrm>
            <a:off x="2362200" y="5715000"/>
            <a:ext cx="6400800" cy="914400"/>
          </a:xfrm>
          <a:prstGeom prst="rect">
            <a:avLst/>
          </a:prstGeo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9" name="Picture 8" descr="Eastman_PNG.png"/>
          <p:cNvPicPr>
            <a:picLocks noChangeAspect="1"/>
          </p:cNvPicPr>
          <p:nvPr/>
        </p:nvPicPr>
        <p:blipFill>
          <a:blip r:embed="rId3"/>
          <a:stretch>
            <a:fillRect/>
          </a:stretch>
        </p:blipFill>
        <p:spPr>
          <a:xfrm>
            <a:off x="6556248" y="280417"/>
            <a:ext cx="2404872" cy="4787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F3065EDF-794D-469F-8E9C-3A71077D7717}" type="datetimeFigureOut">
              <a:rPr lang="en-US" smtClean="0"/>
              <a:pPr/>
              <a:t>12/18/2014</a:t>
            </a:fld>
            <a:endParaRPr lang="en-US"/>
          </a:p>
        </p:txBody>
      </p:sp>
      <p:sp>
        <p:nvSpPr>
          <p:cNvPr id="5" name="Slide Number Placeholder 4"/>
          <p:cNvSpPr>
            <a:spLocks noGrp="1"/>
          </p:cNvSpPr>
          <p:nvPr>
            <p:ph type="sldNum" sz="quarter" idx="12"/>
          </p:nvPr>
        </p:nvSpPr>
        <p:spPr/>
        <p:txBody>
          <a:bodyPr/>
          <a:lstStyle/>
          <a:p>
            <a:fld id="{974B9186-F920-4E79-B295-6137D84B3DBB}" type="slidenum">
              <a:rPr lang="en-US" smtClean="0"/>
              <a:pPr/>
              <a:t>‹#›</a:t>
            </a:fld>
            <a:endParaRPr lang="en-US" dirty="0"/>
          </a:p>
        </p:txBody>
      </p:sp>
      <p:sp>
        <p:nvSpPr>
          <p:cNvPr id="6" name="Content Placeholder 2"/>
          <p:cNvSpPr>
            <a:spLocks noGrp="1"/>
          </p:cNvSpPr>
          <p:nvPr>
            <p:ph sz="half" idx="1"/>
          </p:nvPr>
        </p:nvSpPr>
        <p:spPr>
          <a:xfrm>
            <a:off x="457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F3065EDF-794D-469F-8E9C-3A71077D7717}" type="datetimeFigureOut">
              <a:rPr lang="en-US" smtClean="0"/>
              <a:pPr/>
              <a:t>12/18/2014</a:t>
            </a:fld>
            <a:endParaRPr lang="en-US"/>
          </a:p>
        </p:txBody>
      </p:sp>
      <p:sp>
        <p:nvSpPr>
          <p:cNvPr id="5" name="Slide Number Placeholder 4"/>
          <p:cNvSpPr>
            <a:spLocks noGrp="1"/>
          </p:cNvSpPr>
          <p:nvPr>
            <p:ph type="sldNum" sz="quarter" idx="12"/>
          </p:nvPr>
        </p:nvSpPr>
        <p:spPr/>
        <p:txBody>
          <a:bodyPr/>
          <a:lstStyle/>
          <a:p>
            <a:fld id="{974B9186-F920-4E79-B295-6137D84B3DBB}" type="slidenum">
              <a:rPr lang="en-US" smtClean="0"/>
              <a:pPr/>
              <a:t>‹#›</a:t>
            </a:fld>
            <a:endParaRPr lang="en-US" dirty="0"/>
          </a:p>
        </p:txBody>
      </p:sp>
      <p:sp>
        <p:nvSpPr>
          <p:cNvPr id="6"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8" name="Picture 10" descr="green cove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3"/>
          <p:cNvSpPr>
            <a:spLocks noGrp="1" noChangeArrowheads="1"/>
          </p:cNvSpPr>
          <p:nvPr>
            <p:ph type="ctrTitle"/>
          </p:nvPr>
        </p:nvSpPr>
        <p:spPr>
          <a:xfrm>
            <a:off x="304800" y="3124205"/>
            <a:ext cx="5410200" cy="2365375"/>
          </a:xfrm>
          <a:prstGeom prst="rect">
            <a:avLst/>
          </a:prstGeo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7" name="Rectangle 4"/>
          <p:cNvSpPr>
            <a:spLocks noGrp="1" noChangeArrowheads="1"/>
          </p:cNvSpPr>
          <p:nvPr>
            <p:ph type="subTitle" idx="1"/>
          </p:nvPr>
        </p:nvSpPr>
        <p:spPr>
          <a:xfrm>
            <a:off x="2362200" y="5715000"/>
            <a:ext cx="6400800" cy="914400"/>
          </a:xfrm>
          <a:prstGeom prst="rect">
            <a:avLst/>
          </a:prstGeo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9" name="Picture 8" descr="Eastman_PNG.png"/>
          <p:cNvPicPr>
            <a:picLocks noChangeAspect="1"/>
          </p:cNvPicPr>
          <p:nvPr userDrawn="1"/>
        </p:nvPicPr>
        <p:blipFill>
          <a:blip r:embed="rId3"/>
          <a:stretch>
            <a:fillRect/>
          </a:stretch>
        </p:blipFill>
        <p:spPr>
          <a:xfrm>
            <a:off x="6556248" y="280421"/>
            <a:ext cx="2404872" cy="47875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5" name="Picture 4" descr="green.jpg"/>
          <p:cNvPicPr>
            <a:picLocks noChangeAspect="1"/>
          </p:cNvPicPr>
          <p:nvPr userDrawn="1"/>
        </p:nvPicPr>
        <p:blipFill>
          <a:blip r:embed="rId2"/>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9E341B55-49C1-4A16-B14F-EDC9813050CB}" type="datetimeFigureOut">
              <a:rPr lang="en-US" smtClean="0"/>
              <a:pPr/>
              <a:t>12/18/2014</a:t>
            </a:fld>
            <a:endParaRPr lang="en-US" dirty="0"/>
          </a:p>
        </p:txBody>
      </p:sp>
      <p:sp>
        <p:nvSpPr>
          <p:cNvPr id="5" name="Slide Number Placeholder 4"/>
          <p:cNvSpPr>
            <a:spLocks noGrp="1"/>
          </p:cNvSpPr>
          <p:nvPr>
            <p:ph type="sldNum" sz="quarter" idx="12"/>
          </p:nvPr>
        </p:nvSpPr>
        <p:spPr/>
        <p:txBody>
          <a:bodyPr/>
          <a:lstStyle/>
          <a:p>
            <a:fld id="{F5EC9374-0E21-42C4-9ED6-20A8B89DBB61}" type="slidenum">
              <a:rPr lang="en-US" smtClean="0"/>
              <a:pPr/>
              <a:t>‹#›</a:t>
            </a:fld>
            <a:endParaRPr lang="en-US" dirty="0"/>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9E341B55-49C1-4A16-B14F-EDC9813050CB}" type="datetimeFigureOut">
              <a:rPr lang="en-US" smtClean="0"/>
              <a:pPr/>
              <a:t>12/18/2014</a:t>
            </a:fld>
            <a:endParaRPr lang="en-US"/>
          </a:p>
        </p:txBody>
      </p:sp>
      <p:sp>
        <p:nvSpPr>
          <p:cNvPr id="5" name="Slide Number Placeholder 4"/>
          <p:cNvSpPr>
            <a:spLocks noGrp="1"/>
          </p:cNvSpPr>
          <p:nvPr>
            <p:ph type="sldNum" sz="quarter" idx="12"/>
          </p:nvPr>
        </p:nvSpPr>
        <p:spPr/>
        <p:txBody>
          <a:bodyPr/>
          <a:lstStyle/>
          <a:p>
            <a:fld id="{F5EC9374-0E21-42C4-9ED6-20A8B89DBB61}" type="slidenum">
              <a:rPr lang="en-US" smtClean="0"/>
              <a:pPr/>
              <a:t>‹#›</a:t>
            </a:fld>
            <a:endParaRPr lang="en-US" dirty="0"/>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9E341B55-49C1-4A16-B14F-EDC9813050CB}" type="datetimeFigureOut">
              <a:rPr lang="en-US" smtClean="0"/>
              <a:pPr/>
              <a:t>12/18/2014</a:t>
            </a:fld>
            <a:endParaRPr lang="en-US" dirty="0"/>
          </a:p>
        </p:txBody>
      </p:sp>
      <p:sp>
        <p:nvSpPr>
          <p:cNvPr id="5" name="Slide Number Placeholder 4"/>
          <p:cNvSpPr>
            <a:spLocks noGrp="1"/>
          </p:cNvSpPr>
          <p:nvPr>
            <p:ph type="sldNum" sz="quarter" idx="12"/>
          </p:nvPr>
        </p:nvSpPr>
        <p:spPr/>
        <p:txBody>
          <a:bodyPr/>
          <a:lstStyle/>
          <a:p>
            <a:fld id="{F5EC9374-0E21-42C4-9ED6-20A8B89DBB61}"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8" name="Picture 10" descr="green cove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3"/>
          <p:cNvSpPr>
            <a:spLocks noGrp="1" noChangeArrowheads="1"/>
          </p:cNvSpPr>
          <p:nvPr>
            <p:ph type="ctrTitle"/>
          </p:nvPr>
        </p:nvSpPr>
        <p:spPr>
          <a:xfrm>
            <a:off x="304800" y="3124206"/>
            <a:ext cx="5410200" cy="2365375"/>
          </a:xfrm>
          <a:prstGeom prst="rect">
            <a:avLst/>
          </a:prstGeo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7" name="Rectangle 4"/>
          <p:cNvSpPr>
            <a:spLocks noGrp="1" noChangeArrowheads="1"/>
          </p:cNvSpPr>
          <p:nvPr>
            <p:ph type="subTitle" idx="1"/>
          </p:nvPr>
        </p:nvSpPr>
        <p:spPr>
          <a:xfrm>
            <a:off x="2362200" y="5715000"/>
            <a:ext cx="6400800" cy="914400"/>
          </a:xfrm>
          <a:prstGeom prst="rect">
            <a:avLst/>
          </a:prstGeo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9" name="Picture 8" descr="Eastman_PNG.png"/>
          <p:cNvPicPr>
            <a:picLocks noChangeAspect="1"/>
          </p:cNvPicPr>
          <p:nvPr userDrawn="1"/>
        </p:nvPicPr>
        <p:blipFill>
          <a:blip r:embed="rId3"/>
          <a:stretch>
            <a:fillRect/>
          </a:stretch>
        </p:blipFill>
        <p:spPr>
          <a:xfrm>
            <a:off x="6556248" y="280422"/>
            <a:ext cx="2404872" cy="478753"/>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5" name="Picture 4" descr="green.jpg"/>
          <p:cNvPicPr>
            <a:picLocks noChangeAspect="1"/>
          </p:cNvPicPr>
          <p:nvPr userDrawn="1"/>
        </p:nvPicPr>
        <p:blipFill>
          <a:blip r:embed="rId2"/>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7CE7C1EE-1B35-4837-8317-1C985E576C99}" type="datetimeFigureOut">
              <a:rPr lang="en-US" smtClean="0"/>
              <a:pPr/>
              <a:t>12/18/2014</a:t>
            </a:fld>
            <a:endParaRPr lang="en-US"/>
          </a:p>
        </p:txBody>
      </p:sp>
      <p:sp>
        <p:nvSpPr>
          <p:cNvPr id="5" name="Slide Number Placeholder 4"/>
          <p:cNvSpPr>
            <a:spLocks noGrp="1"/>
          </p:cNvSpPr>
          <p:nvPr>
            <p:ph type="sldNum" sz="quarter" idx="12"/>
          </p:nvPr>
        </p:nvSpPr>
        <p:spPr/>
        <p:txBody>
          <a:bodyPr/>
          <a:lstStyle/>
          <a:p>
            <a:fld id="{E4A5DA56-C34F-4672-ACB0-C46F912E5963}" type="slidenum">
              <a:rPr lang="en-US" smtClean="0"/>
              <a:pPr/>
              <a:t>‹#›</a:t>
            </a:fld>
            <a:endParaRPr lang="en-US"/>
          </a:p>
        </p:txBody>
      </p:sp>
      <p:sp>
        <p:nvSpPr>
          <p:cNvPr id="6" name="Content Placeholder 2"/>
          <p:cNvSpPr>
            <a:spLocks noGrp="1"/>
          </p:cNvSpPr>
          <p:nvPr>
            <p:ph idx="1"/>
          </p:nvPr>
        </p:nvSpPr>
        <p:spPr>
          <a:xfrm>
            <a:off x="457200" y="1828799"/>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5" name="Picture 4" descr="green.jpg"/>
          <p:cNvPicPr>
            <a:picLocks noChangeAspect="1"/>
          </p:cNvPicPr>
          <p:nvPr/>
        </p:nvPicPr>
        <p:blipFill>
          <a:blip r:embed="rId2"/>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7CE7C1EE-1B35-4837-8317-1C985E576C99}" type="datetimeFigureOut">
              <a:rPr lang="en-US" smtClean="0"/>
              <a:pPr/>
              <a:t>12/18/2014</a:t>
            </a:fld>
            <a:endParaRPr lang="en-US"/>
          </a:p>
        </p:txBody>
      </p:sp>
      <p:sp>
        <p:nvSpPr>
          <p:cNvPr id="5" name="Slide Number Placeholder 4"/>
          <p:cNvSpPr>
            <a:spLocks noGrp="1"/>
          </p:cNvSpPr>
          <p:nvPr>
            <p:ph type="sldNum" sz="quarter" idx="12"/>
          </p:nvPr>
        </p:nvSpPr>
        <p:spPr/>
        <p:txBody>
          <a:bodyPr/>
          <a:lstStyle/>
          <a:p>
            <a:fld id="{E4A5DA56-C34F-4672-ACB0-C46F912E5963}" type="slidenum">
              <a:rPr lang="en-US" smtClean="0"/>
              <a:pPr/>
              <a:t>‹#›</a:t>
            </a:fld>
            <a:endParaRPr lang="en-US"/>
          </a:p>
        </p:txBody>
      </p:sp>
      <p:sp>
        <p:nvSpPr>
          <p:cNvPr id="6" name="Content Placeholder 2"/>
          <p:cNvSpPr>
            <a:spLocks noGrp="1"/>
          </p:cNvSpPr>
          <p:nvPr>
            <p:ph sz="half" idx="1"/>
          </p:nvPr>
        </p:nvSpPr>
        <p:spPr>
          <a:xfrm>
            <a:off x="457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828800"/>
            <a:ext cx="4038600" cy="438912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7CE7C1EE-1B35-4837-8317-1C985E576C99}" type="datetimeFigureOut">
              <a:rPr lang="en-US" smtClean="0"/>
              <a:pPr/>
              <a:t>12/18/2014</a:t>
            </a:fld>
            <a:endParaRPr lang="en-US"/>
          </a:p>
        </p:txBody>
      </p:sp>
      <p:sp>
        <p:nvSpPr>
          <p:cNvPr id="5" name="Slide Number Placeholder 4"/>
          <p:cNvSpPr>
            <a:spLocks noGrp="1"/>
          </p:cNvSpPr>
          <p:nvPr>
            <p:ph type="sldNum" sz="quarter" idx="12"/>
          </p:nvPr>
        </p:nvSpPr>
        <p:spPr/>
        <p:txBody>
          <a:bodyPr/>
          <a:lstStyle/>
          <a:p>
            <a:fld id="{E4A5DA56-C34F-4672-ACB0-C46F912E5963}" type="slidenum">
              <a:rPr lang="en-US" smtClean="0"/>
              <a:pPr/>
              <a:t>‹#›</a:t>
            </a:fld>
            <a:endParaRPr lang="en-US"/>
          </a:p>
        </p:txBody>
      </p:sp>
      <p:sp>
        <p:nvSpPr>
          <p:cNvPr id="6"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60C323FA-8717-49D3-ABFA-3568D92BF904}" type="datetimeFigureOut">
              <a:rPr lang="en-US" smtClean="0"/>
              <a:t>12/18/2014</a:t>
            </a:fld>
            <a:endParaRPr lang="en-US"/>
          </a:p>
        </p:txBody>
      </p:sp>
      <p:sp>
        <p:nvSpPr>
          <p:cNvPr id="5" name="Slide Number Placeholder 4"/>
          <p:cNvSpPr>
            <a:spLocks noGrp="1"/>
          </p:cNvSpPr>
          <p:nvPr>
            <p:ph type="sldNum" sz="quarter" idx="12"/>
          </p:nvPr>
        </p:nvSpPr>
        <p:spPr/>
        <p:txBody>
          <a:bodyPr/>
          <a:lstStyle/>
          <a:p>
            <a:fld id="{2263951D-3776-45A3-A921-0CF5EE410394}" type="slidenum">
              <a:rPr lang="en-US" smtClean="0"/>
              <a:t>‹#›</a:t>
            </a:fld>
            <a:endParaRPr lang="en-US"/>
          </a:p>
        </p:txBody>
      </p:sp>
      <p:sp>
        <p:nvSpPr>
          <p:cNvPr id="6" name="Content Placeholder 2"/>
          <p:cNvSpPr>
            <a:spLocks noGrp="1"/>
          </p:cNvSpPr>
          <p:nvPr>
            <p:ph idx="1"/>
          </p:nvPr>
        </p:nvSpPr>
        <p:spPr>
          <a:xfrm>
            <a:off x="457200" y="137160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60C323FA-8717-49D3-ABFA-3568D92BF904}" type="datetimeFigureOut">
              <a:rPr lang="en-US" smtClean="0"/>
              <a:t>12/18/2014</a:t>
            </a:fld>
            <a:endParaRPr lang="en-US"/>
          </a:p>
        </p:txBody>
      </p:sp>
      <p:sp>
        <p:nvSpPr>
          <p:cNvPr id="5" name="Slide Number Placeholder 4"/>
          <p:cNvSpPr>
            <a:spLocks noGrp="1"/>
          </p:cNvSpPr>
          <p:nvPr>
            <p:ph type="sldNum" sz="quarter" idx="12"/>
          </p:nvPr>
        </p:nvSpPr>
        <p:spPr/>
        <p:txBody>
          <a:bodyPr/>
          <a:lstStyle/>
          <a:p>
            <a:fld id="{2263951D-3776-45A3-A921-0CF5EE410394}" type="slidenum">
              <a:rPr lang="en-US" smtClean="0"/>
              <a:t>‹#›</a:t>
            </a:fld>
            <a:endParaRPr lang="en-US"/>
          </a:p>
        </p:txBody>
      </p:sp>
      <p:sp>
        <p:nvSpPr>
          <p:cNvPr id="6" name="Content Placeholder 2"/>
          <p:cNvSpPr>
            <a:spLocks noGrp="1"/>
          </p:cNvSpPr>
          <p:nvPr>
            <p:ph sz="half" idx="1"/>
          </p:nvPr>
        </p:nvSpPr>
        <p:spPr>
          <a:xfrm>
            <a:off x="457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371600"/>
            <a:ext cx="4038600" cy="475488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60C323FA-8717-49D3-ABFA-3568D92BF904}" type="datetimeFigureOut">
              <a:rPr lang="en-US" smtClean="0"/>
              <a:t>12/18/2014</a:t>
            </a:fld>
            <a:endParaRPr lang="en-US"/>
          </a:p>
        </p:txBody>
      </p:sp>
      <p:sp>
        <p:nvSpPr>
          <p:cNvPr id="5" name="Slide Number Placeholder 4"/>
          <p:cNvSpPr>
            <a:spLocks noGrp="1"/>
          </p:cNvSpPr>
          <p:nvPr>
            <p:ph type="sldNum" sz="quarter" idx="12"/>
          </p:nvPr>
        </p:nvSpPr>
        <p:spPr/>
        <p:txBody>
          <a:bodyPr/>
          <a:lstStyle/>
          <a:p>
            <a:fld id="{2263951D-3776-45A3-A921-0CF5EE41039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C323FA-8717-49D3-ABFA-3568D92BF904}" type="datetimeFigureOut">
              <a:rPr lang="en-US" smtClean="0"/>
              <a:t>12/18/2014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3951D-3776-45A3-A921-0CF5EE410394}" type="slidenum">
              <a:rPr lang="en-US" smtClean="0"/>
              <a:t>‹#›</a:t>
            </a:fld>
            <a:endParaRPr lang="en-US"/>
          </a:p>
        </p:txBody>
      </p:sp>
    </p:spTree>
    <p:extLst>
      <p:ext uri="{BB962C8B-B14F-4D97-AF65-F5344CB8AC3E}">
        <p14:creationId xmlns:p14="http://schemas.microsoft.com/office/powerpoint/2010/main" val="96641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8" name="Picture 10" descr="green cove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3"/>
          <p:cNvSpPr>
            <a:spLocks noGrp="1" noChangeArrowheads="1"/>
          </p:cNvSpPr>
          <p:nvPr>
            <p:ph type="ctrTitle"/>
          </p:nvPr>
        </p:nvSpPr>
        <p:spPr>
          <a:xfrm>
            <a:off x="304800" y="3124203"/>
            <a:ext cx="5410200" cy="2365375"/>
          </a:xfrm>
          <a:prstGeom prst="rect">
            <a:avLst/>
          </a:prstGeo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7" name="Rectangle 4"/>
          <p:cNvSpPr>
            <a:spLocks noGrp="1" noChangeArrowheads="1"/>
          </p:cNvSpPr>
          <p:nvPr>
            <p:ph type="subTitle" idx="1"/>
          </p:nvPr>
        </p:nvSpPr>
        <p:spPr>
          <a:xfrm>
            <a:off x="2362200" y="5715000"/>
            <a:ext cx="6400800" cy="914400"/>
          </a:xfrm>
          <a:prstGeom prst="rect">
            <a:avLst/>
          </a:prstGeom>
        </p:spPr>
        <p:txBody>
          <a:bodyPr anchor="b"/>
          <a:lstStyle>
            <a:lvl1pPr marL="0" indent="0" algn="r">
              <a:buFont typeface="Wingdings" pitchFamily="2" charset="2"/>
              <a:buNone/>
              <a:defRPr sz="1400">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9" name="Picture 8" descr="Eastman_PNG.png"/>
          <p:cNvPicPr>
            <a:picLocks noChangeAspect="1"/>
          </p:cNvPicPr>
          <p:nvPr userDrawn="1"/>
        </p:nvPicPr>
        <p:blipFill>
          <a:blip r:embed="rId3"/>
          <a:stretch>
            <a:fillRect/>
          </a:stretch>
        </p:blipFill>
        <p:spPr>
          <a:xfrm>
            <a:off x="6556248" y="280420"/>
            <a:ext cx="2404872" cy="47875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bg>
      <p:bgPr>
        <a:solidFill>
          <a:schemeClr val="bg1"/>
        </a:solidFill>
        <a:effectLst/>
      </p:bgPr>
    </p:bg>
    <p:spTree>
      <p:nvGrpSpPr>
        <p:cNvPr id="1" name=""/>
        <p:cNvGrpSpPr/>
        <p:nvPr/>
      </p:nvGrpSpPr>
      <p:grpSpPr>
        <a:xfrm>
          <a:off x="0" y="0"/>
          <a:ext cx="0" cy="0"/>
          <a:chOff x="0" y="0"/>
          <a:chExt cx="0" cy="0"/>
        </a:xfrm>
      </p:grpSpPr>
      <p:pic>
        <p:nvPicPr>
          <p:cNvPr id="5" name="Picture 4" descr="green.jpg"/>
          <p:cNvPicPr>
            <a:picLocks noChangeAspect="1"/>
          </p:cNvPicPr>
          <p:nvPr userDrawn="1"/>
        </p:nvPicPr>
        <p:blipFill>
          <a:blip r:embed="rId2"/>
          <a:stretch>
            <a:fillRect/>
          </a:stretch>
        </p:blipFill>
        <p:spPr>
          <a:xfrm>
            <a:off x="0" y="0"/>
            <a:ext cx="9144000" cy="6858000"/>
          </a:xfrm>
          <a:prstGeom prst="rect">
            <a:avLst/>
          </a:prstGeom>
        </p:spPr>
      </p:pic>
      <p:sp>
        <p:nvSpPr>
          <p:cNvPr id="7" name="Title 4"/>
          <p:cNvSpPr>
            <a:spLocks noGrp="1"/>
          </p:cNvSpPr>
          <p:nvPr>
            <p:ph type="title" hasCustomPrompt="1"/>
          </p:nvPr>
        </p:nvSpPr>
        <p:spPr>
          <a:xfrm>
            <a:off x="457200" y="2286000"/>
            <a:ext cx="8229600" cy="1828800"/>
          </a:xfrm>
        </p:spPr>
        <p:txBody>
          <a:bodyPr anchor="ctr">
            <a:normAutofit/>
          </a:bodyPr>
          <a:lstStyle>
            <a:lvl1pPr algn="ctr">
              <a:defRPr sz="4000">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4419600" y="5867400"/>
            <a:ext cx="4343400" cy="762000"/>
          </a:xfrm>
        </p:spPr>
        <p:txBody>
          <a:bodyPr anchor="b">
            <a:normAutofit/>
          </a:bodyPr>
          <a:lstStyle>
            <a:lvl1pPr marL="0" indent="0" algn="r">
              <a:buFont typeface="Wingdings" pitchFamily="2" charset="2"/>
              <a:buNone/>
              <a:defRPr sz="18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F3065EDF-794D-469F-8E9C-3A71077D7717}" type="datetimeFigureOut">
              <a:rPr lang="en-US" smtClean="0"/>
              <a:pPr/>
              <a:t>12/18/2014</a:t>
            </a:fld>
            <a:endParaRPr lang="en-US"/>
          </a:p>
        </p:txBody>
      </p:sp>
      <p:sp>
        <p:nvSpPr>
          <p:cNvPr id="5" name="Slide Number Placeholder 4"/>
          <p:cNvSpPr>
            <a:spLocks noGrp="1"/>
          </p:cNvSpPr>
          <p:nvPr>
            <p:ph type="sldNum" sz="quarter" idx="12"/>
          </p:nvPr>
        </p:nvSpPr>
        <p:spPr/>
        <p:txBody>
          <a:bodyPr/>
          <a:lstStyle/>
          <a:p>
            <a:fld id="{974B9186-F920-4E79-B295-6137D84B3DBB}" type="slidenum">
              <a:rPr lang="en-US" smtClean="0"/>
              <a:pPr/>
              <a:t>‹#›</a:t>
            </a:fld>
            <a:endParaRPr lang="en-US" dirty="0"/>
          </a:p>
        </p:txBody>
      </p:sp>
      <p:sp>
        <p:nvSpPr>
          <p:cNvPr id="7" name="Content Placeholder 2"/>
          <p:cNvSpPr>
            <a:spLocks noGrp="1"/>
          </p:cNvSpPr>
          <p:nvPr>
            <p:ph idx="1"/>
          </p:nvPr>
        </p:nvSpPr>
        <p:spPr>
          <a:xfrm>
            <a:off x="457200" y="1371599"/>
            <a:ext cx="82296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5.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green small"/>
          <p:cNvPicPr>
            <a:picLocks noChangeAspect="1" noChangeArrowheads="1"/>
          </p:cNvPicPr>
          <p:nvPr/>
        </p:nvPicPr>
        <p:blipFill>
          <a:blip r:embed="rId8"/>
          <a:srcRect/>
          <a:stretch>
            <a:fillRect/>
          </a:stretch>
        </p:blipFill>
        <p:spPr bwMode="auto">
          <a:xfrm>
            <a:off x="1" y="5239512"/>
            <a:ext cx="9144000" cy="1618488"/>
          </a:xfrm>
          <a:prstGeom prst="rect">
            <a:avLst/>
          </a:prstGeom>
          <a:noFill/>
          <a:ln w="9525">
            <a:noFill/>
            <a:miter lim="800000"/>
            <a:headEnd/>
            <a:tailEnd/>
          </a:ln>
        </p:spPr>
      </p:pic>
      <p:sp>
        <p:nvSpPr>
          <p:cNvPr id="2" name="Title Placeholder 1"/>
          <p:cNvSpPr>
            <a:spLocks noGrp="1"/>
          </p:cNvSpPr>
          <p:nvPr>
            <p:ph type="title"/>
          </p:nvPr>
        </p:nvSpPr>
        <p:spPr>
          <a:xfrm>
            <a:off x="457200" y="4572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1"/>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9" name="Date Placeholder 8"/>
          <p:cNvSpPr>
            <a:spLocks noGrp="1"/>
          </p:cNvSpPr>
          <p:nvPr>
            <p:ph type="dt" sz="half" idx="2"/>
          </p:nvPr>
        </p:nvSpPr>
        <p:spPr>
          <a:xfrm>
            <a:off x="1005840" y="6356351"/>
            <a:ext cx="1371600" cy="365125"/>
          </a:xfrm>
          <a:prstGeom prst="rect">
            <a:avLst/>
          </a:prstGeom>
        </p:spPr>
        <p:txBody>
          <a:bodyPr vert="horz" lIns="91440" tIns="45720" rIns="91440" bIns="45720" rtlCol="0" anchor="ctr"/>
          <a:lstStyle>
            <a:lvl1pPr algn="ctr">
              <a:defRPr sz="1200">
                <a:solidFill>
                  <a:schemeClr val="bg1"/>
                </a:solidFill>
              </a:defRPr>
            </a:lvl1pPr>
          </a:lstStyle>
          <a:p>
            <a:fld id="{60C323FA-8717-49D3-ABFA-3568D92BF904}" type="datetimeFigureOut">
              <a:rPr lang="en-US" smtClean="0"/>
              <a:t>12/18/2014</a:t>
            </a:fld>
            <a:endParaRPr lang="en-US"/>
          </a:p>
        </p:txBody>
      </p:sp>
      <p:sp>
        <p:nvSpPr>
          <p:cNvPr id="10" name="Slide Number Placeholder 9"/>
          <p:cNvSpPr>
            <a:spLocks noGrp="1"/>
          </p:cNvSpPr>
          <p:nvPr>
            <p:ph type="sldNum" sz="quarter" idx="4"/>
          </p:nvPr>
        </p:nvSpPr>
        <p:spPr>
          <a:xfrm>
            <a:off x="457200" y="6356351"/>
            <a:ext cx="457200" cy="365125"/>
          </a:xfrm>
          <a:prstGeom prst="rect">
            <a:avLst/>
          </a:prstGeom>
        </p:spPr>
        <p:txBody>
          <a:bodyPr vert="horz" lIns="91440" tIns="45720" rIns="91440" bIns="45720" rtlCol="0" anchor="ctr"/>
          <a:lstStyle>
            <a:lvl1pPr algn="l">
              <a:defRPr sz="1200">
                <a:solidFill>
                  <a:schemeClr val="bg1"/>
                </a:solidFill>
              </a:defRPr>
            </a:lvl1pPr>
          </a:lstStyle>
          <a:p>
            <a:fld id="{2263951D-3776-45A3-A921-0CF5EE410394}" type="slidenum">
              <a:rPr lang="en-US" smtClean="0"/>
              <a:t>‹#›</a:t>
            </a:fld>
            <a:endParaRPr lang="en-US"/>
          </a:p>
        </p:txBody>
      </p:sp>
      <p:pic>
        <p:nvPicPr>
          <p:cNvPr id="13" name="Picture 12" descr="Eastman_PNG.png"/>
          <p:cNvPicPr>
            <a:picLocks noChangeAspect="1"/>
          </p:cNvPicPr>
          <p:nvPr/>
        </p:nvPicPr>
        <p:blipFill>
          <a:blip r:embed="rId9"/>
          <a:stretch>
            <a:fillRect/>
          </a:stretch>
        </p:blipFill>
        <p:spPr>
          <a:xfrm>
            <a:off x="7178041" y="6388608"/>
            <a:ext cx="1371429" cy="27301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050"/>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050"/>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050"/>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050"/>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050"/>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2" descr="green sm section"/>
          <p:cNvPicPr>
            <a:picLocks noChangeAspect="1" noChangeArrowheads="1"/>
          </p:cNvPicPr>
          <p:nvPr/>
        </p:nvPicPr>
        <p:blipFill>
          <a:blip r:embed="rId7"/>
          <a:srcRect/>
          <a:stretch>
            <a:fillRect/>
          </a:stretch>
        </p:blipFill>
        <p:spPr bwMode="auto">
          <a:xfrm>
            <a:off x="0" y="3267076"/>
            <a:ext cx="9144000" cy="3590925"/>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2"/>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7" name="Date Placeholder 6"/>
          <p:cNvSpPr>
            <a:spLocks noGrp="1"/>
          </p:cNvSpPr>
          <p:nvPr>
            <p:ph type="dt" sz="half" idx="2"/>
          </p:nvPr>
        </p:nvSpPr>
        <p:spPr>
          <a:xfrm>
            <a:off x="457200" y="6356352"/>
            <a:ext cx="1828800" cy="365125"/>
          </a:xfrm>
          <a:prstGeom prst="rect">
            <a:avLst/>
          </a:prstGeom>
        </p:spPr>
        <p:txBody>
          <a:bodyPr vert="horz" lIns="91440" tIns="45720" rIns="91440" bIns="45720" rtlCol="0" anchor="ctr"/>
          <a:lstStyle>
            <a:lvl1pPr algn="l">
              <a:defRPr sz="1200">
                <a:solidFill>
                  <a:schemeClr val="tx1"/>
                </a:solidFill>
              </a:defRPr>
            </a:lvl1pPr>
          </a:lstStyle>
          <a:p>
            <a:fld id="{F3065EDF-794D-469F-8E9C-3A71077D7717}" type="datetimeFigureOut">
              <a:rPr lang="en-US" smtClean="0"/>
              <a:pPr/>
              <a:t>12/18/2014</a:t>
            </a:fld>
            <a:endParaRPr lang="en-US"/>
          </a:p>
        </p:txBody>
      </p:sp>
      <p:sp>
        <p:nvSpPr>
          <p:cNvPr id="8" name="Slide Number Placeholder 7"/>
          <p:cNvSpPr>
            <a:spLocks noGrp="1"/>
          </p:cNvSpPr>
          <p:nvPr>
            <p:ph type="sldNum" sz="quarter" idx="4"/>
          </p:nvPr>
        </p:nvSpPr>
        <p:spPr>
          <a:xfrm>
            <a:off x="6858000" y="6356352"/>
            <a:ext cx="1828800" cy="365125"/>
          </a:xfrm>
          <a:prstGeom prst="rect">
            <a:avLst/>
          </a:prstGeom>
        </p:spPr>
        <p:txBody>
          <a:bodyPr vert="horz" lIns="91440" tIns="45720" rIns="91440" bIns="45720" rtlCol="0" anchor="ctr"/>
          <a:lstStyle>
            <a:lvl1pPr algn="r">
              <a:defRPr sz="1200">
                <a:solidFill>
                  <a:schemeClr val="bg1"/>
                </a:solidFill>
              </a:defRPr>
            </a:lvl1pPr>
          </a:lstStyle>
          <a:p>
            <a:fld id="{974B9186-F920-4E79-B295-6137D84B3DBB}" type="slidenum">
              <a:rPr lang="en-US" smtClean="0"/>
              <a:pPr/>
              <a:t>‹#›</a:t>
            </a:fld>
            <a:endParaRPr lang="en-US" dirty="0"/>
          </a:p>
        </p:txBody>
      </p:sp>
      <p:pic>
        <p:nvPicPr>
          <p:cNvPr id="10" name="Picture 9" descr="Eastman_PNG.png"/>
          <p:cNvPicPr>
            <a:picLocks noChangeAspect="1"/>
          </p:cNvPicPr>
          <p:nvPr/>
        </p:nvPicPr>
        <p:blipFill>
          <a:blip r:embed="rId8"/>
          <a:stretch>
            <a:fillRect/>
          </a:stretch>
        </p:blipFill>
        <p:spPr>
          <a:xfrm>
            <a:off x="7178043" y="377952"/>
            <a:ext cx="1371429" cy="273016"/>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050"/>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050"/>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050"/>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050"/>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050"/>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7"/>
          <a:srcRect/>
          <a:stretch>
            <a:fillRect/>
          </a:stretch>
        </p:blipFill>
        <p:spPr bwMode="auto">
          <a:xfrm>
            <a:off x="0" y="5715000"/>
            <a:ext cx="9144000" cy="1143000"/>
          </a:xfrm>
          <a:prstGeom prst="rect">
            <a:avLst/>
          </a:prstGeom>
          <a:noFill/>
          <a:ln w="9525">
            <a:noFill/>
            <a:miter lim="800000"/>
            <a:headEnd/>
            <a:tailEnd/>
          </a:ln>
        </p:spPr>
      </p:pic>
      <p:sp>
        <p:nvSpPr>
          <p:cNvPr id="2" name="Title Placeholder 1"/>
          <p:cNvSpPr>
            <a:spLocks noGrp="1"/>
          </p:cNvSpPr>
          <p:nvPr>
            <p:ph type="title"/>
          </p:nvPr>
        </p:nvSpPr>
        <p:spPr>
          <a:xfrm>
            <a:off x="457200" y="457200"/>
            <a:ext cx="580644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2"/>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Date Placeholder 8"/>
          <p:cNvSpPr>
            <a:spLocks noGrp="1"/>
          </p:cNvSpPr>
          <p:nvPr>
            <p:ph type="dt" sz="half" idx="2"/>
          </p:nvPr>
        </p:nvSpPr>
        <p:spPr>
          <a:xfrm>
            <a:off x="457200" y="6356352"/>
            <a:ext cx="1828800" cy="365125"/>
          </a:xfrm>
          <a:prstGeom prst="rect">
            <a:avLst/>
          </a:prstGeom>
        </p:spPr>
        <p:txBody>
          <a:bodyPr vert="horz" lIns="91440" tIns="45720" rIns="91440" bIns="45720" rtlCol="0" anchor="ctr"/>
          <a:lstStyle>
            <a:lvl1pPr algn="l">
              <a:defRPr sz="1200">
                <a:solidFill>
                  <a:schemeClr val="tx1"/>
                </a:solidFill>
              </a:defRPr>
            </a:lvl1pPr>
          </a:lstStyle>
          <a:p>
            <a:fld id="{9E341B55-49C1-4A16-B14F-EDC9813050CB}" type="datetimeFigureOut">
              <a:rPr lang="en-US" smtClean="0"/>
              <a:pPr/>
              <a:t>12/18/2014</a:t>
            </a:fld>
            <a:endParaRPr lang="en-US" dirty="0"/>
          </a:p>
        </p:txBody>
      </p:sp>
      <p:sp>
        <p:nvSpPr>
          <p:cNvPr id="10" name="Slide Number Placeholder 9"/>
          <p:cNvSpPr>
            <a:spLocks noGrp="1"/>
          </p:cNvSpPr>
          <p:nvPr>
            <p:ph type="sldNum" sz="quarter" idx="4"/>
          </p:nvPr>
        </p:nvSpPr>
        <p:spPr>
          <a:xfrm>
            <a:off x="6858000" y="6356352"/>
            <a:ext cx="1828800" cy="365125"/>
          </a:xfrm>
          <a:prstGeom prst="rect">
            <a:avLst/>
          </a:prstGeom>
        </p:spPr>
        <p:txBody>
          <a:bodyPr vert="horz" lIns="91440" tIns="45720" rIns="91440" bIns="45720" rtlCol="0" anchor="ctr"/>
          <a:lstStyle>
            <a:lvl1pPr algn="r">
              <a:defRPr sz="1200">
                <a:solidFill>
                  <a:schemeClr val="tx1"/>
                </a:solidFill>
              </a:defRPr>
            </a:lvl1pPr>
          </a:lstStyle>
          <a:p>
            <a:fld id="{F5EC9374-0E21-42C4-9ED6-20A8B89DBB61}" type="slidenum">
              <a:rPr lang="en-US" smtClean="0"/>
              <a:pPr/>
              <a:t>‹#›</a:t>
            </a:fld>
            <a:endParaRPr lang="en-US" dirty="0"/>
          </a:p>
        </p:txBody>
      </p:sp>
      <p:pic>
        <p:nvPicPr>
          <p:cNvPr id="12" name="Picture 11" descr="Eastman_PNG.png"/>
          <p:cNvPicPr>
            <a:picLocks noChangeAspect="1"/>
          </p:cNvPicPr>
          <p:nvPr/>
        </p:nvPicPr>
        <p:blipFill>
          <a:blip r:embed="rId8"/>
          <a:stretch>
            <a:fillRect/>
          </a:stretch>
        </p:blipFill>
        <p:spPr>
          <a:xfrm>
            <a:off x="7178045" y="377952"/>
            <a:ext cx="1371429" cy="273016"/>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050"/>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050"/>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050"/>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050"/>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050"/>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11" descr="green small"/>
          <p:cNvPicPr>
            <a:picLocks noChangeAspect="1" noChangeArrowheads="1"/>
          </p:cNvPicPr>
          <p:nvPr/>
        </p:nvPicPr>
        <p:blipFill>
          <a:blip r:embed="rId7"/>
          <a:srcRect/>
          <a:stretch>
            <a:fillRect/>
          </a:stretch>
        </p:blipFill>
        <p:spPr bwMode="auto">
          <a:xfrm>
            <a:off x="0" y="1"/>
            <a:ext cx="9144000" cy="1619251"/>
          </a:xfrm>
          <a:prstGeom prst="rect">
            <a:avLst/>
          </a:prstGeom>
          <a:noFill/>
          <a:ln w="9525">
            <a:noFill/>
            <a:miter lim="800000"/>
            <a:headEnd/>
            <a:tailEnd/>
          </a:ln>
        </p:spPr>
      </p:pic>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44952" y="6356352"/>
            <a:ext cx="2971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7" name="Date Placeholder 6"/>
          <p:cNvSpPr>
            <a:spLocks noGrp="1"/>
          </p:cNvSpPr>
          <p:nvPr>
            <p:ph type="dt" sz="half" idx="2"/>
          </p:nvPr>
        </p:nvSpPr>
        <p:spPr>
          <a:xfrm>
            <a:off x="457200" y="6356352"/>
            <a:ext cx="1828800" cy="365125"/>
          </a:xfrm>
          <a:prstGeom prst="rect">
            <a:avLst/>
          </a:prstGeom>
        </p:spPr>
        <p:txBody>
          <a:bodyPr vert="horz" lIns="91440" tIns="45720" rIns="91440" bIns="45720" rtlCol="0" anchor="ctr"/>
          <a:lstStyle>
            <a:lvl1pPr algn="l">
              <a:defRPr sz="1200">
                <a:solidFill>
                  <a:schemeClr val="tx1"/>
                </a:solidFill>
              </a:defRPr>
            </a:lvl1pPr>
          </a:lstStyle>
          <a:p>
            <a:fld id="{7CE7C1EE-1B35-4837-8317-1C985E576C99}" type="datetimeFigureOut">
              <a:rPr lang="en-US" smtClean="0"/>
              <a:pPr/>
              <a:t>12/18/2014</a:t>
            </a:fld>
            <a:endParaRPr lang="en-US" dirty="0"/>
          </a:p>
        </p:txBody>
      </p:sp>
      <p:sp>
        <p:nvSpPr>
          <p:cNvPr id="8" name="Slide Number Placeholder 7"/>
          <p:cNvSpPr>
            <a:spLocks noGrp="1"/>
          </p:cNvSpPr>
          <p:nvPr>
            <p:ph type="sldNum" sz="quarter" idx="4"/>
          </p:nvPr>
        </p:nvSpPr>
        <p:spPr>
          <a:xfrm>
            <a:off x="6858000" y="6356352"/>
            <a:ext cx="1828800" cy="365125"/>
          </a:xfrm>
          <a:prstGeom prst="rect">
            <a:avLst/>
          </a:prstGeom>
        </p:spPr>
        <p:txBody>
          <a:bodyPr vert="horz" lIns="91440" tIns="45720" rIns="91440" bIns="45720" rtlCol="0" anchor="ctr"/>
          <a:lstStyle>
            <a:lvl1pPr algn="r">
              <a:defRPr sz="1200">
                <a:solidFill>
                  <a:schemeClr val="tx1"/>
                </a:solidFill>
              </a:defRPr>
            </a:lvl1pPr>
          </a:lstStyle>
          <a:p>
            <a:fld id="{E4A5DA56-C34F-4672-ACB0-C46F912E5963}" type="slidenum">
              <a:rPr lang="en-US" smtClean="0"/>
              <a:pPr/>
              <a:t>‹#›</a:t>
            </a:fld>
            <a:endParaRPr lang="en-US" dirty="0"/>
          </a:p>
        </p:txBody>
      </p:sp>
      <p:pic>
        <p:nvPicPr>
          <p:cNvPr id="10" name="Picture 9" descr="Eastman_PNG.png"/>
          <p:cNvPicPr>
            <a:picLocks noChangeAspect="1"/>
          </p:cNvPicPr>
          <p:nvPr/>
        </p:nvPicPr>
        <p:blipFill>
          <a:blip r:embed="rId8"/>
          <a:stretch>
            <a:fillRect/>
          </a:stretch>
        </p:blipFill>
        <p:spPr>
          <a:xfrm>
            <a:off x="7178047" y="377952"/>
            <a:ext cx="1371429" cy="273016"/>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lgn="l" defTabSz="914400" rtl="0" eaLnBrk="1" latinLnBrk="0" hangingPunct="1">
        <a:spcBef>
          <a:spcPct val="0"/>
        </a:spcBef>
        <a:buNone/>
        <a:defRPr sz="3000" b="1" kern="1200">
          <a:solidFill>
            <a:srgbClr val="646464"/>
          </a:solidFill>
          <a:latin typeface="Arial" pitchFamily="34" charset="0"/>
          <a:ea typeface="+mj-ea"/>
          <a:cs typeface="Arial" pitchFamily="34" charset="0"/>
        </a:defRPr>
      </a:lvl1pPr>
    </p:titleStyle>
    <p:bodyStyle>
      <a:lvl1pPr marL="282575" indent="-282575" algn="l" defTabSz="914400" rtl="0" eaLnBrk="1" latinLnBrk="0" hangingPunct="1">
        <a:spcBef>
          <a:spcPct val="20000"/>
        </a:spcBef>
        <a:buClr>
          <a:srgbClr val="00B050"/>
        </a:buClr>
        <a:buSzPct val="125000"/>
        <a:buFont typeface="Wingdings" pitchFamily="2" charset="2"/>
        <a:buChar char="§"/>
        <a:defRPr sz="2400" kern="1200">
          <a:solidFill>
            <a:srgbClr val="646464"/>
          </a:solidFill>
          <a:latin typeface="+mn-lt"/>
          <a:ea typeface="+mn-ea"/>
          <a:cs typeface="+mn-cs"/>
        </a:defRPr>
      </a:lvl1pPr>
      <a:lvl2pPr marL="684213" indent="-227013" algn="l" defTabSz="914400" rtl="0" eaLnBrk="1" latinLnBrk="0" hangingPunct="1">
        <a:spcBef>
          <a:spcPct val="20000"/>
        </a:spcBef>
        <a:buClr>
          <a:srgbClr val="00B050"/>
        </a:buClr>
        <a:buSzPct val="125000"/>
        <a:buFont typeface="Arial" pitchFamily="34" charset="0"/>
        <a:buChar char="•"/>
        <a:defRPr sz="2000" kern="1200">
          <a:solidFill>
            <a:srgbClr val="646464"/>
          </a:solidFill>
          <a:latin typeface="+mn-lt"/>
          <a:ea typeface="+mn-ea"/>
          <a:cs typeface="+mn-cs"/>
        </a:defRPr>
      </a:lvl2pPr>
      <a:lvl3pPr marL="1143000" indent="-228600" algn="l" defTabSz="914400" rtl="0" eaLnBrk="1" latinLnBrk="0" hangingPunct="1">
        <a:spcBef>
          <a:spcPct val="20000"/>
        </a:spcBef>
        <a:buClr>
          <a:srgbClr val="00B050"/>
        </a:buClr>
        <a:buSzPct val="125000"/>
        <a:buFont typeface="Wingdings" pitchFamily="2" charset="2"/>
        <a:buChar char="§"/>
        <a:defRPr sz="1800" kern="1200">
          <a:solidFill>
            <a:srgbClr val="646464"/>
          </a:solidFill>
          <a:latin typeface="+mn-lt"/>
          <a:ea typeface="+mn-ea"/>
          <a:cs typeface="+mn-cs"/>
        </a:defRPr>
      </a:lvl3pPr>
      <a:lvl4pPr marL="1546225" indent="-174625" algn="l" defTabSz="914400" rtl="0" eaLnBrk="1" latinLnBrk="0" hangingPunct="1">
        <a:spcBef>
          <a:spcPct val="20000"/>
        </a:spcBef>
        <a:buClr>
          <a:srgbClr val="00B050"/>
        </a:buClr>
        <a:buSzPct val="125000"/>
        <a:buFont typeface="Arial" pitchFamily="34" charset="0"/>
        <a:buChar char="•"/>
        <a:defRPr sz="1600" kern="1200">
          <a:solidFill>
            <a:srgbClr val="646464"/>
          </a:solidFill>
          <a:latin typeface="+mn-lt"/>
          <a:ea typeface="+mn-ea"/>
          <a:cs typeface="+mn-cs"/>
        </a:defRPr>
      </a:lvl4pPr>
      <a:lvl5pPr marL="2057400" indent="-228600" algn="l" defTabSz="914400" rtl="0" eaLnBrk="1" latinLnBrk="0" hangingPunct="1">
        <a:spcBef>
          <a:spcPct val="20000"/>
        </a:spcBef>
        <a:buClr>
          <a:srgbClr val="00B050"/>
        </a:buClr>
        <a:buSzPct val="125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sDD1TCBOJg" TargetMode="External"/><Relationship Id="rId2" Type="http://schemas.openxmlformats.org/officeDocument/2006/relationships/hyperlink" Target="https://www.youtube.com/watch?v=_GP3JuiX5BY" TargetMode="External"/><Relationship Id="rId1" Type="http://schemas.openxmlformats.org/officeDocument/2006/relationships/slideLayout" Target="../slideLayouts/slideLayout3.xml"/><Relationship Id="rId4" Type="http://schemas.openxmlformats.org/officeDocument/2006/relationships/hyperlink" Target="https://www.youtube.com/watch?v=BjzyvzLSzN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24201"/>
            <a:ext cx="6477000" cy="2365375"/>
          </a:xfrm>
        </p:spPr>
        <p:txBody>
          <a:bodyPr/>
          <a:lstStyle/>
          <a:p>
            <a:r>
              <a:rPr lang="en-US" dirty="0" smtClean="0"/>
              <a:t>Polymer Recycling – </a:t>
            </a:r>
            <a:br>
              <a:rPr lang="en-US" dirty="0" smtClean="0"/>
            </a:br>
            <a:r>
              <a:rPr lang="en-US" dirty="0" smtClean="0"/>
              <a:t>An </a:t>
            </a:r>
            <a:r>
              <a:rPr lang="en-US" dirty="0"/>
              <a:t>I</a:t>
            </a:r>
            <a:r>
              <a:rPr lang="en-US" dirty="0" smtClean="0"/>
              <a:t>nsider’s Perspective</a:t>
            </a:r>
            <a:endParaRPr lang="en-US" dirty="0"/>
          </a:p>
        </p:txBody>
      </p:sp>
      <p:sp>
        <p:nvSpPr>
          <p:cNvPr id="3" name="Subtitle 2"/>
          <p:cNvSpPr>
            <a:spLocks noGrp="1"/>
          </p:cNvSpPr>
          <p:nvPr>
            <p:ph type="subTitle" idx="1"/>
          </p:nvPr>
        </p:nvSpPr>
        <p:spPr/>
        <p:txBody>
          <a:bodyPr/>
          <a:lstStyle/>
          <a:p>
            <a:r>
              <a:rPr lang="en-US" dirty="0" smtClean="0"/>
              <a:t>Tom Pecorini</a:t>
            </a:r>
          </a:p>
          <a:p>
            <a:r>
              <a:rPr lang="en-US" dirty="0" smtClean="0"/>
              <a:t>December 16, 2014</a:t>
            </a:r>
            <a:endParaRPr lang="en-US" dirty="0"/>
          </a:p>
        </p:txBody>
      </p:sp>
    </p:spTree>
    <p:extLst>
      <p:ext uri="{BB962C8B-B14F-4D97-AF65-F5344CB8AC3E}">
        <p14:creationId xmlns:p14="http://schemas.microsoft.com/office/powerpoint/2010/main" val="3831516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HDPE Recycling (2013)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8203810"/>
              </p:ext>
            </p:extLst>
          </p:nvPr>
        </p:nvGraphicFramePr>
        <p:xfrm>
          <a:off x="457200" y="1371600"/>
          <a:ext cx="8229600" cy="37084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End-Use</a:t>
                      </a:r>
                      <a:endParaRPr lang="en-US" dirty="0"/>
                    </a:p>
                  </a:txBody>
                  <a:tcPr/>
                </a:tc>
                <a:tc>
                  <a:txBody>
                    <a:bodyPr/>
                    <a:lstStyle/>
                    <a:p>
                      <a:pPr algn="ctr"/>
                      <a:r>
                        <a:rPr lang="en-US" dirty="0" smtClean="0"/>
                        <a:t>MM </a:t>
                      </a:r>
                      <a:r>
                        <a:rPr lang="en-US" dirty="0" err="1" smtClean="0"/>
                        <a:t>lbs</a:t>
                      </a:r>
                      <a:endParaRPr lang="en-US" dirty="0"/>
                    </a:p>
                  </a:txBody>
                  <a:tcPr/>
                </a:tc>
                <a:tc>
                  <a:txBody>
                    <a:bodyPr/>
                    <a:lstStyle/>
                    <a:p>
                      <a:pPr algn="ctr"/>
                      <a:r>
                        <a:rPr lang="en-US" dirty="0" smtClean="0"/>
                        <a:t>% of available</a:t>
                      </a:r>
                      <a:endParaRPr lang="en-US" dirty="0"/>
                    </a:p>
                  </a:txBody>
                  <a:tcPr/>
                </a:tc>
                <a:tc>
                  <a:txBody>
                    <a:bodyPr/>
                    <a:lstStyle/>
                    <a:p>
                      <a:pPr algn="ctr"/>
                      <a:r>
                        <a:rPr lang="en-US" dirty="0" smtClean="0"/>
                        <a:t>% of bottles sold</a:t>
                      </a:r>
                      <a:endParaRPr lang="en-US" dirty="0"/>
                    </a:p>
                  </a:txBody>
                  <a:tcPr/>
                </a:tc>
              </a:tr>
              <a:tr h="370840">
                <a:tc>
                  <a:txBody>
                    <a:bodyPr/>
                    <a:lstStyle/>
                    <a:p>
                      <a:r>
                        <a:rPr lang="en-US" dirty="0" smtClean="0"/>
                        <a:t>Total available</a:t>
                      </a:r>
                      <a:endParaRPr lang="en-US" dirty="0"/>
                    </a:p>
                  </a:txBody>
                  <a:tcPr/>
                </a:tc>
                <a:tc>
                  <a:txBody>
                    <a:bodyPr/>
                    <a:lstStyle/>
                    <a:p>
                      <a:pPr algn="ctr"/>
                      <a:r>
                        <a:rPr lang="en-US" dirty="0" smtClean="0"/>
                        <a:t>3,300</a:t>
                      </a:r>
                      <a:endParaRPr lang="en-US" dirty="0"/>
                    </a:p>
                  </a:txBody>
                  <a:tcPr/>
                </a:tc>
                <a:tc>
                  <a:txBody>
                    <a:bodyPr/>
                    <a:lstStyle/>
                    <a:p>
                      <a:pPr algn="ctr"/>
                      <a:r>
                        <a:rPr lang="en-US" dirty="0" smtClean="0"/>
                        <a:t>n/a</a:t>
                      </a:r>
                      <a:endParaRPr lang="en-US" dirty="0"/>
                    </a:p>
                  </a:txBody>
                  <a:tcPr/>
                </a:tc>
                <a:tc>
                  <a:txBody>
                    <a:bodyPr/>
                    <a:lstStyle/>
                    <a:p>
                      <a:pPr algn="ctr"/>
                      <a:r>
                        <a:rPr lang="en-US" dirty="0" smtClean="0"/>
                        <a:t>100%</a:t>
                      </a:r>
                      <a:endParaRPr lang="en-US" dirty="0"/>
                    </a:p>
                  </a:txBody>
                  <a:tcPr/>
                </a:tc>
              </a:tr>
              <a:tr h="370840">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Total</a:t>
                      </a:r>
                      <a:r>
                        <a:rPr lang="en-US" baseline="0" dirty="0" smtClean="0"/>
                        <a:t> recycled</a:t>
                      </a:r>
                      <a:endParaRPr lang="en-US" dirty="0"/>
                    </a:p>
                  </a:txBody>
                  <a:tcPr/>
                </a:tc>
                <a:tc>
                  <a:txBody>
                    <a:bodyPr/>
                    <a:lstStyle/>
                    <a:p>
                      <a:pPr algn="ctr"/>
                      <a:r>
                        <a:rPr lang="en-US" dirty="0" smtClean="0"/>
                        <a:t>1,100</a:t>
                      </a:r>
                      <a:endParaRPr lang="en-US" dirty="0"/>
                    </a:p>
                  </a:txBody>
                  <a:tcPr/>
                </a:tc>
                <a:tc>
                  <a:txBody>
                    <a:bodyPr/>
                    <a:lstStyle/>
                    <a:p>
                      <a:pPr algn="ctr"/>
                      <a:r>
                        <a:rPr lang="en-US" dirty="0" smtClean="0"/>
                        <a:t>100%</a:t>
                      </a:r>
                      <a:endParaRPr lang="en-US" dirty="0"/>
                    </a:p>
                  </a:txBody>
                  <a:tcPr/>
                </a:tc>
                <a:tc>
                  <a:txBody>
                    <a:bodyPr/>
                    <a:lstStyle/>
                    <a:p>
                      <a:pPr algn="ctr"/>
                      <a:r>
                        <a:rPr lang="en-US" dirty="0" smtClean="0"/>
                        <a:t>33%</a:t>
                      </a:r>
                      <a:endParaRPr lang="en-US" dirty="0"/>
                    </a:p>
                  </a:txBody>
                  <a:tcPr/>
                </a:tc>
              </a:tr>
              <a:tr h="370840">
                <a:tc>
                  <a:txBody>
                    <a:bodyPr/>
                    <a:lstStyle/>
                    <a:p>
                      <a:endParaRPr lang="en-US" dirty="0" smtClean="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Non-Food Bottles</a:t>
                      </a:r>
                    </a:p>
                  </a:txBody>
                  <a:tcPr/>
                </a:tc>
                <a:tc>
                  <a:txBody>
                    <a:bodyPr/>
                    <a:lstStyle/>
                    <a:p>
                      <a:pPr algn="ctr"/>
                      <a:r>
                        <a:rPr lang="en-US" dirty="0" smtClean="0"/>
                        <a:t>390</a:t>
                      </a:r>
                      <a:endParaRPr lang="en-US" dirty="0"/>
                    </a:p>
                  </a:txBody>
                  <a:tcPr/>
                </a:tc>
                <a:tc>
                  <a:txBody>
                    <a:bodyPr/>
                    <a:lstStyle/>
                    <a:p>
                      <a:pPr algn="ctr"/>
                      <a:r>
                        <a:rPr lang="en-US" dirty="0" smtClean="0"/>
                        <a:t>35%</a:t>
                      </a:r>
                      <a:endParaRPr lang="en-US" dirty="0"/>
                    </a:p>
                  </a:txBody>
                  <a:tcPr/>
                </a:tc>
                <a:tc>
                  <a:txBody>
                    <a:bodyPr/>
                    <a:lstStyle/>
                    <a:p>
                      <a:pPr algn="ctr"/>
                      <a:r>
                        <a:rPr lang="en-US" dirty="0" smtClean="0"/>
                        <a:t>12%</a:t>
                      </a:r>
                      <a:endParaRPr lang="en-US" dirty="0"/>
                    </a:p>
                  </a:txBody>
                  <a:tcPr/>
                </a:tc>
              </a:tr>
              <a:tr h="370840">
                <a:tc>
                  <a:txBody>
                    <a:bodyPr/>
                    <a:lstStyle/>
                    <a:p>
                      <a:r>
                        <a:rPr lang="en-US" dirty="0" smtClean="0"/>
                        <a:t>Pipe</a:t>
                      </a:r>
                      <a:endParaRPr lang="en-US" dirty="0"/>
                    </a:p>
                  </a:txBody>
                  <a:tcPr/>
                </a:tc>
                <a:tc>
                  <a:txBody>
                    <a:bodyPr/>
                    <a:lstStyle/>
                    <a:p>
                      <a:pPr algn="ctr"/>
                      <a:r>
                        <a:rPr lang="en-US" dirty="0" smtClean="0"/>
                        <a:t>290</a:t>
                      </a:r>
                      <a:endParaRPr lang="en-US" dirty="0"/>
                    </a:p>
                  </a:txBody>
                  <a:tcPr/>
                </a:tc>
                <a:tc>
                  <a:txBody>
                    <a:bodyPr/>
                    <a:lstStyle/>
                    <a:p>
                      <a:pPr algn="ctr"/>
                      <a:r>
                        <a:rPr lang="en-US" dirty="0" smtClean="0"/>
                        <a:t>26%</a:t>
                      </a:r>
                      <a:endParaRPr lang="en-US" dirty="0"/>
                    </a:p>
                  </a:txBody>
                  <a:tcPr/>
                </a:tc>
                <a:tc>
                  <a:txBody>
                    <a:bodyPr/>
                    <a:lstStyle/>
                    <a:p>
                      <a:pPr algn="ctr"/>
                      <a:r>
                        <a:rPr lang="en-US" dirty="0" smtClean="0"/>
                        <a:t>9%</a:t>
                      </a:r>
                      <a:endParaRPr lang="en-US" dirty="0"/>
                    </a:p>
                  </a:txBody>
                  <a:tcPr/>
                </a:tc>
              </a:tr>
              <a:tr h="370840">
                <a:tc>
                  <a:txBody>
                    <a:bodyPr/>
                    <a:lstStyle/>
                    <a:p>
                      <a:r>
                        <a:rPr lang="en-US" dirty="0" smtClean="0"/>
                        <a:t>Molded</a:t>
                      </a:r>
                      <a:r>
                        <a:rPr lang="en-US" baseline="0" dirty="0" smtClean="0"/>
                        <a:t> Parts</a:t>
                      </a:r>
                      <a:endParaRPr lang="en-US" dirty="0"/>
                    </a:p>
                  </a:txBody>
                  <a:tcPr/>
                </a:tc>
                <a:tc>
                  <a:txBody>
                    <a:bodyPr/>
                    <a:lstStyle/>
                    <a:p>
                      <a:pPr algn="ctr"/>
                      <a:r>
                        <a:rPr lang="en-US" dirty="0" smtClean="0"/>
                        <a:t>290</a:t>
                      </a:r>
                      <a:endParaRPr lang="en-US" dirty="0"/>
                    </a:p>
                  </a:txBody>
                  <a:tcPr/>
                </a:tc>
                <a:tc>
                  <a:txBody>
                    <a:bodyPr/>
                    <a:lstStyle/>
                    <a:p>
                      <a:pPr algn="ctr"/>
                      <a:r>
                        <a:rPr lang="en-US" dirty="0" smtClean="0"/>
                        <a:t>26%</a:t>
                      </a:r>
                      <a:endParaRPr lang="en-US" dirty="0"/>
                    </a:p>
                  </a:txBody>
                  <a:tcPr/>
                </a:tc>
                <a:tc>
                  <a:txBody>
                    <a:bodyPr/>
                    <a:lstStyle/>
                    <a:p>
                      <a:pPr algn="ctr"/>
                      <a:r>
                        <a:rPr lang="en-US" dirty="0" smtClean="0"/>
                        <a:t>9%</a:t>
                      </a:r>
                      <a:endParaRPr lang="en-US" dirty="0"/>
                    </a:p>
                  </a:txBody>
                  <a:tcPr/>
                </a:tc>
              </a:tr>
              <a:tr h="370840">
                <a:tc>
                  <a:txBody>
                    <a:bodyPr/>
                    <a:lstStyle/>
                    <a:p>
                      <a:r>
                        <a:rPr lang="en-US" dirty="0" smtClean="0"/>
                        <a:t>Film &amp; Sheet</a:t>
                      </a:r>
                      <a:endParaRPr lang="en-US" dirty="0"/>
                    </a:p>
                  </a:txBody>
                  <a:tcPr/>
                </a:tc>
                <a:tc>
                  <a:txBody>
                    <a:bodyPr/>
                    <a:lstStyle/>
                    <a:p>
                      <a:pPr algn="ctr"/>
                      <a:r>
                        <a:rPr lang="en-US" dirty="0" smtClean="0"/>
                        <a:t>50</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r>
              <a:tr h="370840">
                <a:tc>
                  <a:txBody>
                    <a:bodyPr/>
                    <a:lstStyle/>
                    <a:p>
                      <a:r>
                        <a:rPr lang="en-US" dirty="0" smtClean="0"/>
                        <a:t>Net Export</a:t>
                      </a:r>
                      <a:endParaRPr lang="en-US" dirty="0"/>
                    </a:p>
                  </a:txBody>
                  <a:tcPr/>
                </a:tc>
                <a:tc>
                  <a:txBody>
                    <a:bodyPr/>
                    <a:lstStyle/>
                    <a:p>
                      <a:pPr algn="ctr"/>
                      <a:r>
                        <a:rPr lang="en-US" dirty="0" smtClean="0"/>
                        <a:t>80</a:t>
                      </a:r>
                      <a:endParaRPr lang="en-US" dirty="0"/>
                    </a:p>
                  </a:txBody>
                  <a:tcPr/>
                </a:tc>
                <a:tc>
                  <a:txBody>
                    <a:bodyPr/>
                    <a:lstStyle/>
                    <a:p>
                      <a:pPr algn="ctr"/>
                      <a:r>
                        <a:rPr lang="en-US" dirty="0" smtClean="0"/>
                        <a:t>8%</a:t>
                      </a:r>
                      <a:endParaRPr lang="en-US" dirty="0"/>
                    </a:p>
                  </a:txBody>
                  <a:tcPr/>
                </a:tc>
                <a:tc>
                  <a:txBody>
                    <a:bodyPr/>
                    <a:lstStyle/>
                    <a:p>
                      <a:pPr algn="ctr"/>
                      <a:r>
                        <a:rPr lang="en-US" dirty="0" smtClean="0"/>
                        <a:t>2%</a:t>
                      </a:r>
                      <a:endParaRPr lang="en-US" dirty="0"/>
                    </a:p>
                  </a:txBody>
                  <a:tcPr/>
                </a:tc>
              </a:tr>
            </a:tbl>
          </a:graphicData>
        </a:graphic>
      </p:graphicFrame>
    </p:spTree>
    <p:extLst>
      <p:ext uri="{BB962C8B-B14F-4D97-AF65-F5344CB8AC3E}">
        <p14:creationId xmlns:p14="http://schemas.microsoft.com/office/powerpoint/2010/main" val="435064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PET Recycling (2013)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8495912"/>
              </p:ext>
            </p:extLst>
          </p:nvPr>
        </p:nvGraphicFramePr>
        <p:xfrm>
          <a:off x="457200" y="1371600"/>
          <a:ext cx="8229600" cy="37084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End-Use</a:t>
                      </a:r>
                      <a:endParaRPr lang="en-US" dirty="0"/>
                    </a:p>
                  </a:txBody>
                  <a:tcPr/>
                </a:tc>
                <a:tc>
                  <a:txBody>
                    <a:bodyPr/>
                    <a:lstStyle/>
                    <a:p>
                      <a:pPr algn="ctr"/>
                      <a:r>
                        <a:rPr lang="en-US" dirty="0" smtClean="0"/>
                        <a:t>MM </a:t>
                      </a:r>
                      <a:r>
                        <a:rPr lang="en-US" dirty="0" err="1" smtClean="0"/>
                        <a:t>lbs</a:t>
                      </a:r>
                      <a:endParaRPr lang="en-US" dirty="0"/>
                    </a:p>
                  </a:txBody>
                  <a:tcPr/>
                </a:tc>
                <a:tc>
                  <a:txBody>
                    <a:bodyPr/>
                    <a:lstStyle/>
                    <a:p>
                      <a:pPr algn="ctr"/>
                      <a:r>
                        <a:rPr lang="en-US" dirty="0" smtClean="0"/>
                        <a:t>% of available</a:t>
                      </a:r>
                      <a:endParaRPr lang="en-US" dirty="0"/>
                    </a:p>
                  </a:txBody>
                  <a:tcPr/>
                </a:tc>
                <a:tc>
                  <a:txBody>
                    <a:bodyPr/>
                    <a:lstStyle/>
                    <a:p>
                      <a:pPr algn="ctr"/>
                      <a:r>
                        <a:rPr lang="en-US" dirty="0" smtClean="0"/>
                        <a:t>% of bottles sold</a:t>
                      </a:r>
                      <a:endParaRPr lang="en-US" dirty="0"/>
                    </a:p>
                  </a:txBody>
                  <a:tcPr/>
                </a:tc>
              </a:tr>
              <a:tr h="370840">
                <a:tc>
                  <a:txBody>
                    <a:bodyPr/>
                    <a:lstStyle/>
                    <a:p>
                      <a:r>
                        <a:rPr lang="en-US" dirty="0" smtClean="0"/>
                        <a:t>Total available</a:t>
                      </a:r>
                      <a:endParaRPr lang="en-US" dirty="0"/>
                    </a:p>
                  </a:txBody>
                  <a:tcPr/>
                </a:tc>
                <a:tc>
                  <a:txBody>
                    <a:bodyPr/>
                    <a:lstStyle/>
                    <a:p>
                      <a:pPr algn="ctr"/>
                      <a:r>
                        <a:rPr lang="en-US" dirty="0" smtClean="0"/>
                        <a:t>5,700</a:t>
                      </a:r>
                      <a:endParaRPr lang="en-US" dirty="0"/>
                    </a:p>
                  </a:txBody>
                  <a:tcPr/>
                </a:tc>
                <a:tc>
                  <a:txBody>
                    <a:bodyPr/>
                    <a:lstStyle/>
                    <a:p>
                      <a:pPr algn="ctr"/>
                      <a:r>
                        <a:rPr lang="en-US" dirty="0" smtClean="0"/>
                        <a:t>n/a</a:t>
                      </a:r>
                      <a:endParaRPr lang="en-US" dirty="0"/>
                    </a:p>
                  </a:txBody>
                  <a:tcPr/>
                </a:tc>
                <a:tc>
                  <a:txBody>
                    <a:bodyPr/>
                    <a:lstStyle/>
                    <a:p>
                      <a:pPr algn="ctr"/>
                      <a:r>
                        <a:rPr lang="en-US" dirty="0" smtClean="0"/>
                        <a:t>100%</a:t>
                      </a:r>
                      <a:endParaRPr lang="en-US" dirty="0"/>
                    </a:p>
                  </a:txBody>
                  <a:tcPr/>
                </a:tc>
              </a:tr>
              <a:tr h="370840">
                <a:tc>
                  <a:txBody>
                    <a:bodyPr/>
                    <a:lstStyle/>
                    <a:p>
                      <a:endParaRPr lang="en-US" dirty="0" smtClean="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Total</a:t>
                      </a:r>
                      <a:r>
                        <a:rPr lang="en-US" baseline="0" dirty="0" smtClean="0"/>
                        <a:t> recycled</a:t>
                      </a:r>
                      <a:endParaRPr lang="en-US" dirty="0"/>
                    </a:p>
                  </a:txBody>
                  <a:tcPr/>
                </a:tc>
                <a:tc>
                  <a:txBody>
                    <a:bodyPr/>
                    <a:lstStyle/>
                    <a:p>
                      <a:pPr algn="ctr"/>
                      <a:r>
                        <a:rPr lang="en-US" dirty="0" smtClean="0"/>
                        <a:t>1,800</a:t>
                      </a:r>
                      <a:endParaRPr lang="en-US" dirty="0"/>
                    </a:p>
                  </a:txBody>
                  <a:tcPr/>
                </a:tc>
                <a:tc>
                  <a:txBody>
                    <a:bodyPr/>
                    <a:lstStyle/>
                    <a:p>
                      <a:pPr algn="ctr"/>
                      <a:r>
                        <a:rPr lang="en-US" dirty="0" smtClean="0"/>
                        <a:t>100%</a:t>
                      </a:r>
                      <a:endParaRPr lang="en-US" dirty="0"/>
                    </a:p>
                  </a:txBody>
                  <a:tcPr/>
                </a:tc>
                <a:tc>
                  <a:txBody>
                    <a:bodyPr/>
                    <a:lstStyle/>
                    <a:p>
                      <a:pPr algn="ctr"/>
                      <a:r>
                        <a:rPr lang="en-US" dirty="0" smtClean="0"/>
                        <a:t>31%</a:t>
                      </a:r>
                      <a:endParaRPr lang="en-US" dirty="0"/>
                    </a:p>
                  </a:txBody>
                  <a:tcPr/>
                </a:tc>
              </a:tr>
              <a:tr h="370840">
                <a:tc>
                  <a:txBody>
                    <a:bodyPr/>
                    <a:lstStyle/>
                    <a:p>
                      <a:endParaRPr lang="en-US" dirty="0" smtClean="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Fiber</a:t>
                      </a:r>
                    </a:p>
                  </a:txBody>
                  <a:tcPr/>
                </a:tc>
                <a:tc>
                  <a:txBody>
                    <a:bodyPr/>
                    <a:lstStyle/>
                    <a:p>
                      <a:pPr algn="ctr"/>
                      <a:r>
                        <a:rPr lang="en-US" dirty="0" smtClean="0"/>
                        <a:t>560</a:t>
                      </a:r>
                      <a:endParaRPr lang="en-US" dirty="0"/>
                    </a:p>
                  </a:txBody>
                  <a:tcPr/>
                </a:tc>
                <a:tc>
                  <a:txBody>
                    <a:bodyPr/>
                    <a:lstStyle/>
                    <a:p>
                      <a:pPr algn="ctr"/>
                      <a:r>
                        <a:rPr lang="en-US" dirty="0" smtClean="0"/>
                        <a:t>31%</a:t>
                      </a:r>
                      <a:endParaRPr lang="en-US" dirty="0"/>
                    </a:p>
                  </a:txBody>
                  <a:tcPr/>
                </a:tc>
                <a:tc>
                  <a:txBody>
                    <a:bodyPr/>
                    <a:lstStyle/>
                    <a:p>
                      <a:pPr algn="ctr"/>
                      <a:r>
                        <a:rPr lang="en-US" dirty="0" smtClean="0"/>
                        <a:t>10%</a:t>
                      </a:r>
                      <a:endParaRPr lang="en-US" dirty="0"/>
                    </a:p>
                  </a:txBody>
                  <a:tcPr/>
                </a:tc>
              </a:tr>
              <a:tr h="370840">
                <a:tc>
                  <a:txBody>
                    <a:bodyPr/>
                    <a:lstStyle/>
                    <a:p>
                      <a:r>
                        <a:rPr lang="en-US" dirty="0" smtClean="0"/>
                        <a:t>Bottles</a:t>
                      </a:r>
                      <a:endParaRPr lang="en-US" dirty="0"/>
                    </a:p>
                  </a:txBody>
                  <a:tcPr/>
                </a:tc>
                <a:tc>
                  <a:txBody>
                    <a:bodyPr/>
                    <a:lstStyle/>
                    <a:p>
                      <a:pPr algn="ctr"/>
                      <a:r>
                        <a:rPr lang="en-US" dirty="0" smtClean="0"/>
                        <a:t>480</a:t>
                      </a:r>
                      <a:endParaRPr lang="en-US" dirty="0"/>
                    </a:p>
                  </a:txBody>
                  <a:tcPr/>
                </a:tc>
                <a:tc>
                  <a:txBody>
                    <a:bodyPr/>
                    <a:lstStyle/>
                    <a:p>
                      <a:pPr algn="ctr"/>
                      <a:r>
                        <a:rPr lang="en-US" dirty="0" smtClean="0"/>
                        <a:t>27%</a:t>
                      </a:r>
                      <a:endParaRPr lang="en-US" dirty="0"/>
                    </a:p>
                  </a:txBody>
                  <a:tcPr/>
                </a:tc>
                <a:tc>
                  <a:txBody>
                    <a:bodyPr/>
                    <a:lstStyle/>
                    <a:p>
                      <a:pPr algn="ctr"/>
                      <a:r>
                        <a:rPr lang="en-US" dirty="0" smtClean="0"/>
                        <a:t>8%</a:t>
                      </a:r>
                      <a:endParaRPr lang="en-US" dirty="0"/>
                    </a:p>
                  </a:txBody>
                  <a:tcPr/>
                </a:tc>
              </a:tr>
              <a:tr h="370840">
                <a:tc>
                  <a:txBody>
                    <a:bodyPr/>
                    <a:lstStyle/>
                    <a:p>
                      <a:r>
                        <a:rPr lang="en-US" dirty="0" smtClean="0"/>
                        <a:t>Sheet &amp; Film</a:t>
                      </a:r>
                      <a:endParaRPr lang="en-US" dirty="0"/>
                    </a:p>
                  </a:txBody>
                  <a:tcPr/>
                </a:tc>
                <a:tc>
                  <a:txBody>
                    <a:bodyPr/>
                    <a:lstStyle/>
                    <a:p>
                      <a:pPr algn="ctr"/>
                      <a:r>
                        <a:rPr lang="en-US" dirty="0" smtClean="0"/>
                        <a:t>310</a:t>
                      </a:r>
                      <a:endParaRPr lang="en-US" dirty="0"/>
                    </a:p>
                  </a:txBody>
                  <a:tcPr/>
                </a:tc>
                <a:tc>
                  <a:txBody>
                    <a:bodyPr/>
                    <a:lstStyle/>
                    <a:p>
                      <a:pPr algn="ctr"/>
                      <a:r>
                        <a:rPr lang="en-US" dirty="0" smtClean="0"/>
                        <a:t>17%</a:t>
                      </a:r>
                      <a:endParaRPr lang="en-US" dirty="0"/>
                    </a:p>
                  </a:txBody>
                  <a:tcPr/>
                </a:tc>
                <a:tc>
                  <a:txBody>
                    <a:bodyPr/>
                    <a:lstStyle/>
                    <a:p>
                      <a:pPr algn="ctr"/>
                      <a:r>
                        <a:rPr lang="en-US" dirty="0" smtClean="0"/>
                        <a:t>5%</a:t>
                      </a:r>
                      <a:endParaRPr lang="en-US" dirty="0"/>
                    </a:p>
                  </a:txBody>
                  <a:tcPr/>
                </a:tc>
              </a:tr>
              <a:tr h="370840">
                <a:tc>
                  <a:txBody>
                    <a:bodyPr/>
                    <a:lstStyle/>
                    <a:p>
                      <a:r>
                        <a:rPr lang="en-US" dirty="0" smtClean="0"/>
                        <a:t>Strapping</a:t>
                      </a:r>
                      <a:endParaRPr lang="en-US" dirty="0"/>
                    </a:p>
                  </a:txBody>
                  <a:tcPr/>
                </a:tc>
                <a:tc>
                  <a:txBody>
                    <a:bodyPr/>
                    <a:lstStyle/>
                    <a:p>
                      <a:pPr algn="ctr"/>
                      <a:r>
                        <a:rPr lang="en-US" dirty="0" smtClean="0"/>
                        <a:t>150</a:t>
                      </a:r>
                      <a:endParaRPr lang="en-US" dirty="0"/>
                    </a:p>
                  </a:txBody>
                  <a:tcPr/>
                </a:tc>
                <a:tc>
                  <a:txBody>
                    <a:bodyPr/>
                    <a:lstStyle/>
                    <a:p>
                      <a:pPr algn="ctr"/>
                      <a:r>
                        <a:rPr lang="en-US" dirty="0" smtClean="0"/>
                        <a:t>8%</a:t>
                      </a:r>
                      <a:endParaRPr lang="en-US" dirty="0"/>
                    </a:p>
                  </a:txBody>
                  <a:tcPr/>
                </a:tc>
                <a:tc>
                  <a:txBody>
                    <a:bodyPr/>
                    <a:lstStyle/>
                    <a:p>
                      <a:pPr algn="ctr"/>
                      <a:r>
                        <a:rPr lang="en-US" dirty="0" smtClean="0"/>
                        <a:t>3%</a:t>
                      </a:r>
                      <a:endParaRPr lang="en-US" dirty="0"/>
                    </a:p>
                  </a:txBody>
                  <a:tcPr/>
                </a:tc>
              </a:tr>
              <a:tr h="370840">
                <a:tc>
                  <a:txBody>
                    <a:bodyPr/>
                    <a:lstStyle/>
                    <a:p>
                      <a:r>
                        <a:rPr lang="en-US" dirty="0" smtClean="0"/>
                        <a:t>Net Export</a:t>
                      </a:r>
                      <a:endParaRPr lang="en-US" dirty="0"/>
                    </a:p>
                  </a:txBody>
                  <a:tcPr/>
                </a:tc>
                <a:tc>
                  <a:txBody>
                    <a:bodyPr/>
                    <a:lstStyle/>
                    <a:p>
                      <a:pPr algn="ctr"/>
                      <a:r>
                        <a:rPr lang="en-US" dirty="0" smtClean="0"/>
                        <a:t>300</a:t>
                      </a:r>
                      <a:endParaRPr lang="en-US" dirty="0"/>
                    </a:p>
                  </a:txBody>
                  <a:tcPr/>
                </a:tc>
                <a:tc>
                  <a:txBody>
                    <a:bodyPr/>
                    <a:lstStyle/>
                    <a:p>
                      <a:pPr algn="ctr"/>
                      <a:r>
                        <a:rPr lang="en-US" dirty="0" smtClean="0"/>
                        <a:t>17%</a:t>
                      </a:r>
                      <a:endParaRPr lang="en-US" dirty="0"/>
                    </a:p>
                  </a:txBody>
                  <a:tcPr/>
                </a:tc>
                <a:tc>
                  <a:txBody>
                    <a:bodyPr/>
                    <a:lstStyle/>
                    <a:p>
                      <a:pPr algn="ctr"/>
                      <a:r>
                        <a:rPr lang="en-US" dirty="0" smtClean="0"/>
                        <a:t>5%</a:t>
                      </a:r>
                      <a:endParaRPr lang="en-US" dirty="0"/>
                    </a:p>
                  </a:txBody>
                  <a:tcPr/>
                </a:tc>
              </a:tr>
            </a:tbl>
          </a:graphicData>
        </a:graphic>
      </p:graphicFrame>
    </p:spTree>
    <p:extLst>
      <p:ext uri="{BB962C8B-B14F-4D97-AF65-F5344CB8AC3E}">
        <p14:creationId xmlns:p14="http://schemas.microsoft.com/office/powerpoint/2010/main" val="290955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Contamination in Plastics </a:t>
            </a:r>
            <a:r>
              <a:rPr lang="en-US" dirty="0"/>
              <a:t>R</a:t>
            </a:r>
            <a:r>
              <a:rPr lang="en-US" dirty="0" smtClean="0"/>
              <a:t>ecycling</a:t>
            </a:r>
            <a:endParaRPr lang="en-US" dirty="0"/>
          </a:p>
        </p:txBody>
      </p:sp>
      <p:sp>
        <p:nvSpPr>
          <p:cNvPr id="3" name="Content Placeholder 2"/>
          <p:cNvSpPr>
            <a:spLocks noGrp="1"/>
          </p:cNvSpPr>
          <p:nvPr>
            <p:ph idx="1"/>
          </p:nvPr>
        </p:nvSpPr>
        <p:spPr>
          <a:xfrm>
            <a:off x="457200" y="1219200"/>
            <a:ext cx="8229600" cy="5181600"/>
          </a:xfrm>
        </p:spPr>
        <p:txBody>
          <a:bodyPr>
            <a:normAutofit/>
          </a:bodyPr>
          <a:lstStyle/>
          <a:p>
            <a:r>
              <a:rPr lang="en-US" dirty="0" smtClean="0"/>
              <a:t>Contamination reduces the value of a recycled product</a:t>
            </a:r>
          </a:p>
          <a:p>
            <a:r>
              <a:rPr lang="en-US" dirty="0"/>
              <a:t>Sources of contamination</a:t>
            </a:r>
          </a:p>
          <a:p>
            <a:pPr lvl="1"/>
            <a:r>
              <a:rPr lang="en-US" dirty="0"/>
              <a:t>Food products</a:t>
            </a:r>
          </a:p>
          <a:p>
            <a:pPr lvl="1"/>
            <a:r>
              <a:rPr lang="en-US" dirty="0"/>
              <a:t>Look-alike bottles</a:t>
            </a:r>
          </a:p>
          <a:p>
            <a:pPr lvl="1"/>
            <a:r>
              <a:rPr lang="en-US" dirty="0"/>
              <a:t>Labels, handles, etc.</a:t>
            </a:r>
          </a:p>
          <a:p>
            <a:r>
              <a:rPr lang="en-US" dirty="0" smtClean="0"/>
              <a:t>The tolerance for contamination depends on the end-use</a:t>
            </a:r>
          </a:p>
          <a:p>
            <a:r>
              <a:rPr lang="en-US" dirty="0"/>
              <a:t>M</a:t>
            </a:r>
            <a:r>
              <a:rPr lang="en-US" dirty="0" smtClean="0"/>
              <a:t>ost plastics are down-cycled, instead of re-cycled</a:t>
            </a:r>
          </a:p>
          <a:p>
            <a:r>
              <a:rPr lang="en-US" dirty="0" smtClean="0"/>
              <a:t>It is extremely difficult to get the quality of PET PCR good enough to go back into PET bottles</a:t>
            </a:r>
          </a:p>
          <a:p>
            <a:pPr lvl="1"/>
            <a:r>
              <a:rPr lang="en-US" dirty="0" smtClean="0"/>
              <a:t>Food contact, </a:t>
            </a:r>
            <a:r>
              <a:rPr lang="en-US" dirty="0"/>
              <a:t>clear, </a:t>
            </a:r>
            <a:r>
              <a:rPr lang="en-US" dirty="0" smtClean="0"/>
              <a:t>pressurized, high barrier, </a:t>
            </a:r>
            <a:r>
              <a:rPr lang="en-US" dirty="0" err="1" smtClean="0"/>
              <a:t>etc</a:t>
            </a:r>
            <a:endParaRPr lang="en-US" dirty="0" smtClean="0"/>
          </a:p>
        </p:txBody>
      </p:sp>
    </p:spTree>
    <p:extLst>
      <p:ext uri="{BB962C8B-B14F-4D97-AF65-F5344CB8AC3E}">
        <p14:creationId xmlns:p14="http://schemas.microsoft.com/office/powerpoint/2010/main" val="267336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rmAutofit/>
          </a:bodyPr>
          <a:lstStyle/>
          <a:p>
            <a:r>
              <a:rPr lang="en-US" dirty="0" smtClean="0"/>
              <a:t>HDPE Process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992" y="1008185"/>
            <a:ext cx="8297008" cy="549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992320"/>
            <a:ext cx="963725" cy="523220"/>
          </a:xfrm>
          <a:prstGeom prst="rect">
            <a:avLst/>
          </a:prstGeom>
          <a:noFill/>
        </p:spPr>
        <p:txBody>
          <a:bodyPr wrap="none" rtlCol="0">
            <a:spAutoFit/>
          </a:bodyPr>
          <a:lstStyle/>
          <a:p>
            <a:r>
              <a:rPr lang="en-US" sz="2800" b="1" dirty="0" smtClean="0">
                <a:solidFill>
                  <a:srgbClr val="0070C0"/>
                </a:solidFill>
              </a:rPr>
              <a:t>MRF</a:t>
            </a:r>
            <a:endParaRPr lang="en-US" sz="2800" b="1" dirty="0">
              <a:solidFill>
                <a:srgbClr val="0070C0"/>
              </a:solidFill>
            </a:endParaRPr>
          </a:p>
        </p:txBody>
      </p:sp>
      <p:sp>
        <p:nvSpPr>
          <p:cNvPr id="6" name="TextBox 5"/>
          <p:cNvSpPr txBox="1"/>
          <p:nvPr/>
        </p:nvSpPr>
        <p:spPr>
          <a:xfrm>
            <a:off x="6343531" y="1066800"/>
            <a:ext cx="800219" cy="369332"/>
          </a:xfrm>
          <a:prstGeom prst="rect">
            <a:avLst/>
          </a:prstGeom>
          <a:noFill/>
        </p:spPr>
        <p:txBody>
          <a:bodyPr wrap="none" rtlCol="0">
            <a:spAutoFit/>
          </a:bodyPr>
          <a:lstStyle/>
          <a:p>
            <a:r>
              <a:rPr lang="en-US" b="1" dirty="0" smtClean="0">
                <a:solidFill>
                  <a:srgbClr val="070E06"/>
                </a:solidFill>
              </a:rPr>
              <a:t>Grind</a:t>
            </a:r>
            <a:endParaRPr lang="en-US" b="1" dirty="0">
              <a:solidFill>
                <a:srgbClr val="070E06"/>
              </a:solidFill>
            </a:endParaRPr>
          </a:p>
        </p:txBody>
      </p:sp>
      <p:sp>
        <p:nvSpPr>
          <p:cNvPr id="7" name="TextBox 6"/>
          <p:cNvSpPr txBox="1"/>
          <p:nvPr/>
        </p:nvSpPr>
        <p:spPr>
          <a:xfrm>
            <a:off x="3149760" y="4724400"/>
            <a:ext cx="1107996" cy="369332"/>
          </a:xfrm>
          <a:prstGeom prst="rect">
            <a:avLst/>
          </a:prstGeom>
          <a:noFill/>
        </p:spPr>
        <p:txBody>
          <a:bodyPr wrap="none" rtlCol="0">
            <a:spAutoFit/>
          </a:bodyPr>
          <a:lstStyle/>
          <a:p>
            <a:r>
              <a:rPr lang="en-US" b="1" dirty="0" smtClean="0">
                <a:solidFill>
                  <a:srgbClr val="070E06"/>
                </a:solidFill>
              </a:rPr>
              <a:t>Pelletize</a:t>
            </a:r>
            <a:endParaRPr lang="en-US" b="1" dirty="0">
              <a:solidFill>
                <a:srgbClr val="070E06"/>
              </a:solidFill>
            </a:endParaRPr>
          </a:p>
        </p:txBody>
      </p:sp>
      <p:sp>
        <p:nvSpPr>
          <p:cNvPr id="10" name="TextBox 9"/>
          <p:cNvSpPr txBox="1"/>
          <p:nvPr/>
        </p:nvSpPr>
        <p:spPr>
          <a:xfrm>
            <a:off x="416295" y="3102515"/>
            <a:ext cx="1445653" cy="646331"/>
          </a:xfrm>
          <a:prstGeom prst="rect">
            <a:avLst/>
          </a:prstGeom>
          <a:noFill/>
        </p:spPr>
        <p:txBody>
          <a:bodyPr wrap="none" rtlCol="0">
            <a:spAutoFit/>
          </a:bodyPr>
          <a:lstStyle/>
          <a:p>
            <a:pPr algn="ctr"/>
            <a:r>
              <a:rPr lang="en-US" b="1" dirty="0" smtClean="0">
                <a:solidFill>
                  <a:srgbClr val="070E06"/>
                </a:solidFill>
              </a:rPr>
              <a:t>Flake Wash</a:t>
            </a:r>
          </a:p>
          <a:p>
            <a:pPr algn="ctr"/>
            <a:r>
              <a:rPr lang="en-US" b="1" dirty="0" smtClean="0">
                <a:solidFill>
                  <a:srgbClr val="070E06"/>
                </a:solidFill>
              </a:rPr>
              <a:t>Sink/Float</a:t>
            </a:r>
            <a:endParaRPr lang="en-US" b="1" dirty="0">
              <a:solidFill>
                <a:srgbClr val="070E06"/>
              </a:solidFill>
            </a:endParaRPr>
          </a:p>
        </p:txBody>
      </p:sp>
      <p:sp>
        <p:nvSpPr>
          <p:cNvPr id="8" name="TextBox 7"/>
          <p:cNvSpPr txBox="1"/>
          <p:nvPr/>
        </p:nvSpPr>
        <p:spPr>
          <a:xfrm>
            <a:off x="5431209" y="3241014"/>
            <a:ext cx="1313180" cy="369332"/>
          </a:xfrm>
          <a:prstGeom prst="rect">
            <a:avLst/>
          </a:prstGeom>
          <a:noFill/>
        </p:spPr>
        <p:txBody>
          <a:bodyPr wrap="none" rtlCol="0">
            <a:spAutoFit/>
          </a:bodyPr>
          <a:lstStyle/>
          <a:p>
            <a:r>
              <a:rPr lang="en-US" b="1" dirty="0" smtClean="0">
                <a:solidFill>
                  <a:srgbClr val="070E06"/>
                </a:solidFill>
              </a:rPr>
              <a:t>Color Sort</a:t>
            </a:r>
            <a:endParaRPr lang="en-US" b="1" dirty="0">
              <a:solidFill>
                <a:srgbClr val="070E06"/>
              </a:solidFill>
            </a:endParaRPr>
          </a:p>
        </p:txBody>
      </p:sp>
      <p:sp>
        <p:nvSpPr>
          <p:cNvPr id="12" name="Rectangle 11"/>
          <p:cNvSpPr/>
          <p:nvPr/>
        </p:nvSpPr>
        <p:spPr>
          <a:xfrm>
            <a:off x="304800" y="992320"/>
            <a:ext cx="3632521" cy="1598480"/>
          </a:xfrm>
          <a:prstGeom prst="rect">
            <a:avLst/>
          </a:prstGeom>
          <a:noFill/>
          <a:ln w="50800">
            <a:solidFill>
              <a:srgbClr val="070E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62600" y="4572000"/>
            <a:ext cx="3200400" cy="1905000"/>
          </a:xfrm>
          <a:prstGeom prst="rect">
            <a:avLst/>
          </a:prstGeom>
          <a:noFill/>
          <a:ln w="50800">
            <a:solidFill>
              <a:srgbClr val="070E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989797" y="5953780"/>
            <a:ext cx="2365876" cy="523220"/>
          </a:xfrm>
          <a:prstGeom prst="rect">
            <a:avLst/>
          </a:prstGeom>
          <a:noFill/>
        </p:spPr>
        <p:txBody>
          <a:bodyPr wrap="square" rtlCol="0">
            <a:spAutoFit/>
          </a:bodyPr>
          <a:lstStyle/>
          <a:p>
            <a:r>
              <a:rPr lang="en-US" sz="2800" b="1" dirty="0" smtClean="0">
                <a:solidFill>
                  <a:srgbClr val="0070C0"/>
                </a:solidFill>
              </a:rPr>
              <a:t>Converters</a:t>
            </a:r>
            <a:endParaRPr lang="en-US" sz="2800" b="1" dirty="0">
              <a:solidFill>
                <a:srgbClr val="0070C0"/>
              </a:solidFill>
            </a:endParaRPr>
          </a:p>
        </p:txBody>
      </p:sp>
      <p:sp>
        <p:nvSpPr>
          <p:cNvPr id="15" name="TextBox 14"/>
          <p:cNvSpPr txBox="1"/>
          <p:nvPr/>
        </p:nvSpPr>
        <p:spPr>
          <a:xfrm>
            <a:off x="5562600" y="393322"/>
            <a:ext cx="1903085" cy="523220"/>
          </a:xfrm>
          <a:prstGeom prst="rect">
            <a:avLst/>
          </a:prstGeom>
          <a:noFill/>
        </p:spPr>
        <p:txBody>
          <a:bodyPr wrap="none" rtlCol="0">
            <a:spAutoFit/>
          </a:bodyPr>
          <a:lstStyle/>
          <a:p>
            <a:r>
              <a:rPr lang="en-US" sz="2800" b="1" dirty="0" err="1" smtClean="0">
                <a:solidFill>
                  <a:srgbClr val="0070C0"/>
                </a:solidFill>
              </a:rPr>
              <a:t>Reclaimer</a:t>
            </a:r>
            <a:endParaRPr lang="en-US" sz="2800" b="1" dirty="0">
              <a:solidFill>
                <a:srgbClr val="0070C0"/>
              </a:solidFill>
            </a:endParaRPr>
          </a:p>
        </p:txBody>
      </p:sp>
    </p:spTree>
    <p:extLst>
      <p:ext uri="{BB962C8B-B14F-4D97-AF65-F5344CB8AC3E}">
        <p14:creationId xmlns:p14="http://schemas.microsoft.com/office/powerpoint/2010/main" val="109915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PET Process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88629"/>
            <a:ext cx="8001000" cy="548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1100042"/>
            <a:ext cx="963725" cy="523220"/>
          </a:xfrm>
          <a:prstGeom prst="rect">
            <a:avLst/>
          </a:prstGeom>
          <a:noFill/>
        </p:spPr>
        <p:txBody>
          <a:bodyPr wrap="none" rtlCol="0">
            <a:spAutoFit/>
          </a:bodyPr>
          <a:lstStyle/>
          <a:p>
            <a:r>
              <a:rPr lang="en-US" sz="2800" b="1" dirty="0" smtClean="0">
                <a:solidFill>
                  <a:srgbClr val="0070C0"/>
                </a:solidFill>
              </a:rPr>
              <a:t>MRF</a:t>
            </a:r>
            <a:endParaRPr lang="en-US" sz="2800" b="1" dirty="0">
              <a:solidFill>
                <a:srgbClr val="0070C0"/>
              </a:solidFill>
            </a:endParaRPr>
          </a:p>
        </p:txBody>
      </p:sp>
      <p:sp>
        <p:nvSpPr>
          <p:cNvPr id="4" name="TextBox 3"/>
          <p:cNvSpPr txBox="1"/>
          <p:nvPr/>
        </p:nvSpPr>
        <p:spPr>
          <a:xfrm>
            <a:off x="5019675" y="988629"/>
            <a:ext cx="1984261" cy="369332"/>
          </a:xfrm>
          <a:prstGeom prst="rect">
            <a:avLst/>
          </a:prstGeom>
          <a:noFill/>
        </p:spPr>
        <p:txBody>
          <a:bodyPr wrap="none" rtlCol="0">
            <a:spAutoFit/>
          </a:bodyPr>
          <a:lstStyle/>
          <a:p>
            <a:r>
              <a:rPr lang="en-US" b="1" dirty="0" smtClean="0">
                <a:solidFill>
                  <a:srgbClr val="070E06"/>
                </a:solidFill>
              </a:rPr>
              <a:t>Full Bottle Wash</a:t>
            </a:r>
            <a:endParaRPr lang="en-US" b="1" dirty="0">
              <a:solidFill>
                <a:srgbClr val="070E06"/>
              </a:solidFill>
            </a:endParaRPr>
          </a:p>
        </p:txBody>
      </p:sp>
      <p:sp>
        <p:nvSpPr>
          <p:cNvPr id="6" name="TextBox 5"/>
          <p:cNvSpPr txBox="1"/>
          <p:nvPr/>
        </p:nvSpPr>
        <p:spPr>
          <a:xfrm>
            <a:off x="7070108" y="992320"/>
            <a:ext cx="800219" cy="369332"/>
          </a:xfrm>
          <a:prstGeom prst="rect">
            <a:avLst/>
          </a:prstGeom>
          <a:noFill/>
        </p:spPr>
        <p:txBody>
          <a:bodyPr wrap="none" rtlCol="0">
            <a:spAutoFit/>
          </a:bodyPr>
          <a:lstStyle/>
          <a:p>
            <a:r>
              <a:rPr lang="en-US" b="1" dirty="0" smtClean="0">
                <a:solidFill>
                  <a:srgbClr val="070E06"/>
                </a:solidFill>
              </a:rPr>
              <a:t>Grind</a:t>
            </a:r>
            <a:endParaRPr lang="en-US" b="1" dirty="0">
              <a:solidFill>
                <a:srgbClr val="070E06"/>
              </a:solidFill>
            </a:endParaRPr>
          </a:p>
        </p:txBody>
      </p:sp>
      <p:sp>
        <p:nvSpPr>
          <p:cNvPr id="7" name="TextBox 6"/>
          <p:cNvSpPr txBox="1"/>
          <p:nvPr/>
        </p:nvSpPr>
        <p:spPr>
          <a:xfrm>
            <a:off x="7054527" y="3732814"/>
            <a:ext cx="1445653" cy="646331"/>
          </a:xfrm>
          <a:prstGeom prst="rect">
            <a:avLst/>
          </a:prstGeom>
          <a:noFill/>
        </p:spPr>
        <p:txBody>
          <a:bodyPr wrap="none" rtlCol="0">
            <a:spAutoFit/>
          </a:bodyPr>
          <a:lstStyle/>
          <a:p>
            <a:pPr algn="ctr"/>
            <a:r>
              <a:rPr lang="en-US" b="1" dirty="0" smtClean="0">
                <a:solidFill>
                  <a:srgbClr val="070E06"/>
                </a:solidFill>
              </a:rPr>
              <a:t>Flake Wash</a:t>
            </a:r>
          </a:p>
          <a:p>
            <a:pPr algn="ctr"/>
            <a:r>
              <a:rPr lang="en-US" b="1" dirty="0" smtClean="0">
                <a:solidFill>
                  <a:srgbClr val="070E06"/>
                </a:solidFill>
              </a:rPr>
              <a:t>Sink/Float</a:t>
            </a:r>
            <a:endParaRPr lang="en-US" b="1" dirty="0">
              <a:solidFill>
                <a:srgbClr val="070E06"/>
              </a:solidFill>
            </a:endParaRPr>
          </a:p>
        </p:txBody>
      </p:sp>
      <p:sp>
        <p:nvSpPr>
          <p:cNvPr id="8" name="TextBox 7"/>
          <p:cNvSpPr txBox="1"/>
          <p:nvPr/>
        </p:nvSpPr>
        <p:spPr>
          <a:xfrm>
            <a:off x="609600" y="2971800"/>
            <a:ext cx="1159292" cy="1200329"/>
          </a:xfrm>
          <a:prstGeom prst="rect">
            <a:avLst/>
          </a:prstGeom>
          <a:noFill/>
        </p:spPr>
        <p:txBody>
          <a:bodyPr wrap="none" rtlCol="0">
            <a:spAutoFit/>
          </a:bodyPr>
          <a:lstStyle/>
          <a:p>
            <a:r>
              <a:rPr lang="en-US" b="1" dirty="0" smtClean="0">
                <a:solidFill>
                  <a:srgbClr val="070E06"/>
                </a:solidFill>
              </a:rPr>
              <a:t>Separate</a:t>
            </a:r>
          </a:p>
          <a:p>
            <a:r>
              <a:rPr lang="en-US" b="1" dirty="0" smtClean="0">
                <a:solidFill>
                  <a:srgbClr val="070E06"/>
                </a:solidFill>
              </a:rPr>
              <a:t>Color </a:t>
            </a:r>
          </a:p>
          <a:p>
            <a:r>
              <a:rPr lang="en-US" b="1" dirty="0" smtClean="0">
                <a:solidFill>
                  <a:srgbClr val="070E06"/>
                </a:solidFill>
              </a:rPr>
              <a:t>Metal</a:t>
            </a:r>
          </a:p>
          <a:p>
            <a:r>
              <a:rPr lang="en-US" b="1" dirty="0" smtClean="0">
                <a:solidFill>
                  <a:srgbClr val="070E06"/>
                </a:solidFill>
              </a:rPr>
              <a:t>PVC</a:t>
            </a:r>
          </a:p>
        </p:txBody>
      </p:sp>
      <p:sp>
        <p:nvSpPr>
          <p:cNvPr id="9" name="TextBox 8"/>
          <p:cNvSpPr txBox="1"/>
          <p:nvPr/>
        </p:nvSpPr>
        <p:spPr>
          <a:xfrm>
            <a:off x="2971800" y="4719042"/>
            <a:ext cx="1107996" cy="369332"/>
          </a:xfrm>
          <a:prstGeom prst="rect">
            <a:avLst/>
          </a:prstGeom>
          <a:noFill/>
        </p:spPr>
        <p:txBody>
          <a:bodyPr wrap="none" rtlCol="0">
            <a:spAutoFit/>
          </a:bodyPr>
          <a:lstStyle/>
          <a:p>
            <a:r>
              <a:rPr lang="en-US" b="1" dirty="0" smtClean="0">
                <a:solidFill>
                  <a:srgbClr val="070E06"/>
                </a:solidFill>
              </a:rPr>
              <a:t>Pelletize</a:t>
            </a:r>
            <a:endParaRPr lang="en-US" b="1" dirty="0">
              <a:solidFill>
                <a:srgbClr val="070E06"/>
              </a:solidFill>
            </a:endParaRPr>
          </a:p>
        </p:txBody>
      </p:sp>
      <p:sp>
        <p:nvSpPr>
          <p:cNvPr id="12" name="Rectangle 11"/>
          <p:cNvSpPr/>
          <p:nvPr/>
        </p:nvSpPr>
        <p:spPr>
          <a:xfrm>
            <a:off x="304800" y="992320"/>
            <a:ext cx="3632521" cy="1598480"/>
          </a:xfrm>
          <a:prstGeom prst="rect">
            <a:avLst/>
          </a:prstGeom>
          <a:noFill/>
          <a:ln w="50800">
            <a:solidFill>
              <a:srgbClr val="070E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91200" y="4495800"/>
            <a:ext cx="2819401" cy="1981200"/>
          </a:xfrm>
          <a:prstGeom prst="rect">
            <a:avLst/>
          </a:prstGeom>
          <a:noFill/>
          <a:ln w="50800">
            <a:solidFill>
              <a:srgbClr val="070E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158787" y="5953780"/>
            <a:ext cx="2084225" cy="523220"/>
          </a:xfrm>
          <a:prstGeom prst="rect">
            <a:avLst/>
          </a:prstGeom>
          <a:noFill/>
        </p:spPr>
        <p:txBody>
          <a:bodyPr wrap="none" rtlCol="0">
            <a:spAutoFit/>
          </a:bodyPr>
          <a:lstStyle/>
          <a:p>
            <a:r>
              <a:rPr lang="en-US" sz="2800" b="1" dirty="0" smtClean="0">
                <a:solidFill>
                  <a:srgbClr val="0070C0"/>
                </a:solidFill>
              </a:rPr>
              <a:t>Converters</a:t>
            </a:r>
            <a:endParaRPr lang="en-US" sz="2800" b="1" dirty="0">
              <a:solidFill>
                <a:srgbClr val="0070C0"/>
              </a:solidFill>
            </a:endParaRPr>
          </a:p>
        </p:txBody>
      </p:sp>
      <p:sp>
        <p:nvSpPr>
          <p:cNvPr id="16" name="TextBox 15"/>
          <p:cNvSpPr txBox="1"/>
          <p:nvPr/>
        </p:nvSpPr>
        <p:spPr>
          <a:xfrm>
            <a:off x="5874268" y="399395"/>
            <a:ext cx="1903085" cy="523220"/>
          </a:xfrm>
          <a:prstGeom prst="rect">
            <a:avLst/>
          </a:prstGeom>
          <a:noFill/>
        </p:spPr>
        <p:txBody>
          <a:bodyPr wrap="none" rtlCol="0">
            <a:spAutoFit/>
          </a:bodyPr>
          <a:lstStyle/>
          <a:p>
            <a:r>
              <a:rPr lang="en-US" sz="2800" b="1" dirty="0" err="1" smtClean="0">
                <a:solidFill>
                  <a:srgbClr val="0070C0"/>
                </a:solidFill>
              </a:rPr>
              <a:t>Reclaimer</a:t>
            </a:r>
            <a:endParaRPr lang="en-US" sz="2800" b="1" dirty="0">
              <a:solidFill>
                <a:srgbClr val="0070C0"/>
              </a:solidFill>
            </a:endParaRPr>
          </a:p>
        </p:txBody>
      </p:sp>
    </p:spTree>
    <p:extLst>
      <p:ext uri="{BB962C8B-B14F-4D97-AF65-F5344CB8AC3E}">
        <p14:creationId xmlns:p14="http://schemas.microsoft.com/office/powerpoint/2010/main" val="944458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Plastics Recycling Standards</a:t>
            </a:r>
            <a:endParaRPr lang="en-US" dirty="0"/>
          </a:p>
        </p:txBody>
      </p:sp>
      <p:sp>
        <p:nvSpPr>
          <p:cNvPr id="3" name="Content Placeholder 2"/>
          <p:cNvSpPr>
            <a:spLocks noGrp="1"/>
          </p:cNvSpPr>
          <p:nvPr>
            <p:ph idx="1"/>
          </p:nvPr>
        </p:nvSpPr>
        <p:spPr/>
        <p:txBody>
          <a:bodyPr/>
          <a:lstStyle/>
          <a:p>
            <a:r>
              <a:rPr lang="en-US" dirty="0" smtClean="0"/>
              <a:t>Many organizations post documents and standards to help people understand the impact of their designs and innovations on the recycling stream as well as to show the benefits of recycling plastics</a:t>
            </a:r>
          </a:p>
          <a:p>
            <a:endParaRPr lang="en-US" dirty="0" smtClean="0"/>
          </a:p>
          <a:p>
            <a:r>
              <a:rPr lang="en-US" dirty="0" smtClean="0"/>
              <a:t>Association of Post Consumer Plastics Recycling (APR)</a:t>
            </a:r>
          </a:p>
          <a:p>
            <a:r>
              <a:rPr lang="en-US" dirty="0" smtClean="0"/>
              <a:t>National Assn. for PET </a:t>
            </a:r>
            <a:r>
              <a:rPr lang="en-US" dirty="0"/>
              <a:t>Container </a:t>
            </a:r>
            <a:r>
              <a:rPr lang="en-US" dirty="0" smtClean="0"/>
              <a:t>Resources </a:t>
            </a:r>
            <a:r>
              <a:rPr lang="en-US" dirty="0"/>
              <a:t>(NAPCOR)</a:t>
            </a:r>
          </a:p>
          <a:p>
            <a:r>
              <a:rPr lang="en-US" dirty="0"/>
              <a:t>American Chemical Council (ACC)</a:t>
            </a:r>
          </a:p>
          <a:p>
            <a:r>
              <a:rPr lang="en-US" dirty="0" smtClean="0"/>
              <a:t>Society </a:t>
            </a:r>
            <a:r>
              <a:rPr lang="en-US" dirty="0"/>
              <a:t>of the Plastics Industry (SPI</a:t>
            </a:r>
            <a:r>
              <a:rPr lang="en-US" dirty="0" smtClean="0"/>
              <a:t>)</a:t>
            </a:r>
          </a:p>
          <a:p>
            <a:r>
              <a:rPr lang="en-US" dirty="0" smtClean="0"/>
              <a:t>Sustainable Packaging Coalition (SPC)</a:t>
            </a:r>
          </a:p>
          <a:p>
            <a:endParaRPr lang="en-US" dirty="0"/>
          </a:p>
        </p:txBody>
      </p:sp>
    </p:spTree>
    <p:extLst>
      <p:ext uri="{BB962C8B-B14F-4D97-AF65-F5344CB8AC3E}">
        <p14:creationId xmlns:p14="http://schemas.microsoft.com/office/powerpoint/2010/main" val="1791996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159625" cy="836612"/>
          </a:xfrm>
        </p:spPr>
        <p:txBody>
          <a:bodyPr>
            <a:normAutofit/>
          </a:bodyPr>
          <a:lstStyle/>
          <a:p>
            <a:r>
              <a:rPr lang="en-US" dirty="0" smtClean="0"/>
              <a:t>SPC Label for Recovery</a:t>
            </a:r>
            <a:endParaRPr lang="en-US" dirty="0"/>
          </a:p>
        </p:txBody>
      </p:sp>
      <p:sp>
        <p:nvSpPr>
          <p:cNvPr id="3" name="Slide Number Placeholder 2"/>
          <p:cNvSpPr>
            <a:spLocks noGrp="1"/>
          </p:cNvSpPr>
          <p:nvPr>
            <p:ph type="sldNum" sz="quarter" idx="10"/>
          </p:nvPr>
        </p:nvSpPr>
        <p:spPr/>
        <p:txBody>
          <a:bodyPr/>
          <a:lstStyle/>
          <a:p>
            <a:pPr>
              <a:defRPr/>
            </a:pPr>
            <a:fld id="{F71548E1-68A4-4F28-9907-BDD0506C9AA9}" type="slidenum">
              <a:rPr lang="en-US" smtClean="0"/>
              <a:pPr>
                <a:defRPr/>
              </a:pPr>
              <a:t>16</a:t>
            </a:fld>
            <a:endParaRPr lang="en-US" sz="1400">
              <a:latin typeface="Impact" pitchFamily="34" charset="0"/>
            </a:endParaRPr>
          </a:p>
        </p:txBody>
      </p:sp>
      <p:pic>
        <p:nvPicPr>
          <p:cNvPr id="1026" name="Picture 2" descr="http://www.how2recycle.info/wp/wp-content/uploads/2011/10/newLabe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676400"/>
            <a:ext cx="8436187"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111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62000"/>
          </a:xfrm>
        </p:spPr>
        <p:txBody>
          <a:bodyPr>
            <a:normAutofit/>
          </a:bodyPr>
          <a:lstStyle/>
          <a:p>
            <a:r>
              <a:rPr lang="en-US" dirty="0" smtClean="0"/>
              <a:t>Resin Identification Codes</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a:t>In 1988, the only plastic articles being collected and recycled in the US were PET soda bottles and HDPE milk jugs</a:t>
            </a:r>
          </a:p>
          <a:p>
            <a:pPr>
              <a:spcAft>
                <a:spcPts val="1200"/>
              </a:spcAft>
            </a:pPr>
            <a:r>
              <a:rPr lang="en-US" dirty="0"/>
              <a:t>It was assumed that other resins would be recycled if only they could be properly identified in the waste stream</a:t>
            </a:r>
          </a:p>
          <a:p>
            <a:pPr>
              <a:spcAft>
                <a:spcPts val="1200"/>
              </a:spcAft>
            </a:pPr>
            <a:r>
              <a:rPr lang="en-US" dirty="0"/>
              <a:t>Thus, SPI developed the RIC system to identify the six most common packaging resins found in the municipal waste stream</a:t>
            </a:r>
          </a:p>
          <a:p>
            <a:pPr>
              <a:spcAft>
                <a:spcPts val="1200"/>
              </a:spcAft>
            </a:pPr>
            <a:r>
              <a:rPr lang="en-US" dirty="0"/>
              <a:t>The RICs are being updated by ASTM, at SPI’s request</a:t>
            </a:r>
          </a:p>
          <a:p>
            <a:pPr>
              <a:spcAft>
                <a:spcPts val="1200"/>
              </a:spcAft>
            </a:pPr>
            <a:r>
              <a:rPr lang="en-US" dirty="0"/>
              <a:t>ASTM D7611 is the Standard</a:t>
            </a:r>
          </a:p>
        </p:txBody>
      </p:sp>
      <p:sp>
        <p:nvSpPr>
          <p:cNvPr id="2063" name="Rectangle 29"/>
          <p:cNvSpPr>
            <a:spLocks noChangeArrowheads="1"/>
          </p:cNvSpPr>
          <p:nvPr/>
        </p:nvSpPr>
        <p:spPr bwMode="auto">
          <a:xfrm>
            <a:off x="4205288" y="3062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0"/>
              </a:spcBef>
              <a:spcAft>
                <a:spcPct val="0"/>
              </a:spcAft>
            </a:pPr>
            <a:endParaRPr lang="en-US" sz="2400">
              <a:solidFill>
                <a:srgbClr val="000000"/>
              </a:solidFill>
              <a:latin typeface="Times" pitchFamily="18" charset="0"/>
            </a:endParaRPr>
          </a:p>
        </p:txBody>
      </p:sp>
    </p:spTree>
    <p:extLst>
      <p:ext uri="{BB962C8B-B14F-4D97-AF65-F5344CB8AC3E}">
        <p14:creationId xmlns:p14="http://schemas.microsoft.com/office/powerpoint/2010/main" val="2664034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Resin Identification Code Facts</a:t>
            </a:r>
            <a:endParaRPr lang="en-US" dirty="0"/>
          </a:p>
        </p:txBody>
      </p:sp>
      <p:sp>
        <p:nvSpPr>
          <p:cNvPr id="3" name="Content Placeholder 2"/>
          <p:cNvSpPr>
            <a:spLocks noGrp="1"/>
          </p:cNvSpPr>
          <p:nvPr>
            <p:ph idx="1"/>
          </p:nvPr>
        </p:nvSpPr>
        <p:spPr/>
        <p:txBody>
          <a:bodyPr/>
          <a:lstStyle/>
          <a:p>
            <a:r>
              <a:rPr lang="en-US" dirty="0" smtClean="0"/>
              <a:t>RICs are </a:t>
            </a:r>
            <a:r>
              <a:rPr lang="en-US" u="sng" dirty="0" smtClean="0"/>
              <a:t>NOT</a:t>
            </a:r>
            <a:r>
              <a:rPr lang="en-US" dirty="0" smtClean="0"/>
              <a:t> recycling codes</a:t>
            </a:r>
          </a:p>
          <a:p>
            <a:r>
              <a:rPr lang="en-US" u="sng" dirty="0" smtClean="0"/>
              <a:t>NOT</a:t>
            </a:r>
            <a:r>
              <a:rPr lang="en-US" dirty="0" smtClean="0"/>
              <a:t> all articles with an RIC are collected for recycling</a:t>
            </a:r>
          </a:p>
          <a:p>
            <a:r>
              <a:rPr lang="en-US" u="sng" dirty="0"/>
              <a:t>NOT</a:t>
            </a:r>
            <a:r>
              <a:rPr lang="en-US" dirty="0"/>
              <a:t> all </a:t>
            </a:r>
            <a:r>
              <a:rPr lang="en-US" dirty="0" smtClean="0"/>
              <a:t>articles with </a:t>
            </a:r>
            <a:r>
              <a:rPr lang="en-US" dirty="0"/>
              <a:t>a given RIC </a:t>
            </a:r>
            <a:r>
              <a:rPr lang="en-US" dirty="0" smtClean="0"/>
              <a:t>are recycled -  many compositions within a given RIC are not compatible with each other</a:t>
            </a:r>
            <a:endParaRPr lang="en-US" dirty="0"/>
          </a:p>
          <a:p>
            <a:r>
              <a:rPr lang="en-US" dirty="0" smtClean="0"/>
              <a:t>The RICs were </a:t>
            </a:r>
            <a:r>
              <a:rPr lang="en-US" u="sng" dirty="0" smtClean="0"/>
              <a:t>NOT</a:t>
            </a:r>
            <a:r>
              <a:rPr lang="en-US" dirty="0" smtClean="0"/>
              <a:t> originally intended for use by the general public - the chasing arrows on an RIC were merely intended to help sorters on a sorting line identify the resin</a:t>
            </a:r>
          </a:p>
          <a:p>
            <a:r>
              <a:rPr lang="en-US" dirty="0" smtClean="0"/>
              <a:t>“7” does </a:t>
            </a:r>
            <a:r>
              <a:rPr lang="en-US" u="sng" dirty="0" smtClean="0"/>
              <a:t>NOT</a:t>
            </a:r>
            <a:r>
              <a:rPr lang="en-US" dirty="0" smtClean="0"/>
              <a:t> mean contains BPA or other dangerous chemicals</a:t>
            </a:r>
          </a:p>
        </p:txBody>
      </p:sp>
    </p:spTree>
    <p:extLst>
      <p:ext uri="{BB962C8B-B14F-4D97-AF65-F5344CB8AC3E}">
        <p14:creationId xmlns:p14="http://schemas.microsoft.com/office/powerpoint/2010/main" val="4209887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D7611</a:t>
            </a:r>
            <a:endParaRPr lang="en-US" dirty="0"/>
          </a:p>
        </p:txBody>
      </p:sp>
      <p:sp>
        <p:nvSpPr>
          <p:cNvPr id="3" name="Content Placeholder 2"/>
          <p:cNvSpPr>
            <a:spLocks noGrp="1"/>
          </p:cNvSpPr>
          <p:nvPr>
            <p:ph idx="1"/>
          </p:nvPr>
        </p:nvSpPr>
        <p:spPr/>
        <p:txBody>
          <a:bodyPr/>
          <a:lstStyle/>
          <a:p>
            <a:r>
              <a:rPr lang="en-US" dirty="0" smtClean="0"/>
              <a:t>Convert the Chasing Arrows into Triangles</a:t>
            </a:r>
          </a:p>
          <a:p>
            <a:r>
              <a:rPr lang="en-US" dirty="0" smtClean="0"/>
              <a:t>Add “sub-codes” to improve identification</a:t>
            </a:r>
          </a:p>
          <a:p>
            <a:pPr lvl="1"/>
            <a:r>
              <a:rPr lang="en-US" dirty="0" smtClean="0"/>
              <a:t>1-6</a:t>
            </a:r>
          </a:p>
          <a:p>
            <a:pPr lvl="1"/>
            <a:r>
              <a:rPr lang="en-US" dirty="0"/>
              <a:t>7</a:t>
            </a:r>
            <a:endParaRPr lang="en-US" dirty="0" smtClean="0"/>
          </a:p>
          <a:p>
            <a:r>
              <a:rPr lang="en-US" dirty="0" smtClean="0"/>
              <a:t>Become adopted by the states</a:t>
            </a:r>
            <a:endParaRPr lang="en-US" dirty="0"/>
          </a:p>
        </p:txBody>
      </p:sp>
    </p:spTree>
    <p:extLst>
      <p:ext uri="{BB962C8B-B14F-4D97-AF65-F5344CB8AC3E}">
        <p14:creationId xmlns:p14="http://schemas.microsoft.com/office/powerpoint/2010/main" val="410719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Tom Pecorini</a:t>
            </a:r>
            <a:endParaRPr lang="en-US" dirty="0"/>
          </a:p>
        </p:txBody>
      </p:sp>
      <p:sp>
        <p:nvSpPr>
          <p:cNvPr id="5" name="Content Placeholder 4"/>
          <p:cNvSpPr>
            <a:spLocks noGrp="1"/>
          </p:cNvSpPr>
          <p:nvPr>
            <p:ph idx="1"/>
          </p:nvPr>
        </p:nvSpPr>
        <p:spPr>
          <a:xfrm>
            <a:off x="457200" y="1219200"/>
            <a:ext cx="8229600" cy="4754880"/>
          </a:xfrm>
        </p:spPr>
        <p:txBody>
          <a:bodyPr/>
          <a:lstStyle/>
          <a:p>
            <a:r>
              <a:rPr lang="en-US" dirty="0" smtClean="0"/>
              <a:t>Fellow in Polymers Technology Division</a:t>
            </a:r>
          </a:p>
          <a:p>
            <a:r>
              <a:rPr lang="en-US" dirty="0"/>
              <a:t>PhD from Lehigh University</a:t>
            </a:r>
          </a:p>
          <a:p>
            <a:r>
              <a:rPr lang="en-US" dirty="0" smtClean="0"/>
              <a:t>Started at Eastman in 1992</a:t>
            </a:r>
          </a:p>
          <a:p>
            <a:r>
              <a:rPr lang="en-US" dirty="0" smtClean="0"/>
              <a:t>Involved in many plastics development projects for SP</a:t>
            </a:r>
          </a:p>
          <a:p>
            <a:r>
              <a:rPr lang="en-US" dirty="0" smtClean="0"/>
              <a:t>Eastman’s representative to the APR</a:t>
            </a:r>
          </a:p>
          <a:p>
            <a:r>
              <a:rPr lang="en-US" dirty="0" smtClean="0"/>
              <a:t>Chairman of the ASTM Section D20.95 on the RICs</a:t>
            </a:r>
            <a:endParaRPr lang="en-US" dirty="0"/>
          </a:p>
        </p:txBody>
      </p:sp>
    </p:spTree>
    <p:extLst>
      <p:ext uri="{BB962C8B-B14F-4D97-AF65-F5344CB8AC3E}">
        <p14:creationId xmlns:p14="http://schemas.microsoft.com/office/powerpoint/2010/main" val="3379256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419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normAutofit/>
          </a:bodyPr>
          <a:lstStyle/>
          <a:p>
            <a:r>
              <a:rPr lang="en-US" dirty="0" smtClean="0"/>
              <a:t>Recycling Overview</a:t>
            </a:r>
            <a:endParaRPr lang="en-US" dirty="0"/>
          </a:p>
        </p:txBody>
      </p:sp>
      <p:sp>
        <p:nvSpPr>
          <p:cNvPr id="3" name="Content Placeholder 2"/>
          <p:cNvSpPr>
            <a:spLocks noGrp="1"/>
          </p:cNvSpPr>
          <p:nvPr>
            <p:ph idx="1"/>
          </p:nvPr>
        </p:nvSpPr>
        <p:spPr>
          <a:xfrm>
            <a:off x="457200" y="1219200"/>
            <a:ext cx="8229600" cy="4724400"/>
          </a:xfrm>
        </p:spPr>
        <p:txBody>
          <a:bodyPr>
            <a:normAutofit/>
          </a:bodyPr>
          <a:lstStyle/>
          <a:p>
            <a:r>
              <a:rPr lang="en-US" sz="2400" dirty="0" smtClean="0"/>
              <a:t>Definition of Recycling</a:t>
            </a:r>
          </a:p>
          <a:p>
            <a:r>
              <a:rPr lang="en-US" sz="2400" dirty="0" smtClean="0"/>
              <a:t>Types of Recycling </a:t>
            </a:r>
          </a:p>
          <a:p>
            <a:r>
              <a:rPr lang="en-US" sz="2400" dirty="0" smtClean="0"/>
              <a:t>Post Consumer - From Home to Bale</a:t>
            </a:r>
          </a:p>
          <a:p>
            <a:r>
              <a:rPr lang="en-US" sz="2400" dirty="0" smtClean="0"/>
              <a:t>Plastics - From Bale to Pellet</a:t>
            </a:r>
          </a:p>
          <a:p>
            <a:r>
              <a:rPr lang="en-US" sz="2400" dirty="0" smtClean="0"/>
              <a:t>Plastic Recycling Standards</a:t>
            </a:r>
          </a:p>
          <a:p>
            <a:r>
              <a:rPr lang="en-US" dirty="0" smtClean="0"/>
              <a:t>Resin Identification Codes</a:t>
            </a:r>
            <a:endParaRPr lang="en-US" dirty="0"/>
          </a:p>
          <a:p>
            <a:endParaRPr lang="en-US" sz="2400" dirty="0" smtClean="0"/>
          </a:p>
        </p:txBody>
      </p:sp>
    </p:spTree>
    <p:extLst>
      <p:ext uri="{BB962C8B-B14F-4D97-AF65-F5344CB8AC3E}">
        <p14:creationId xmlns:p14="http://schemas.microsoft.com/office/powerpoint/2010/main" val="1050567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Recycling</a:t>
            </a:r>
            <a:endParaRPr lang="en-US" dirty="0"/>
          </a:p>
        </p:txBody>
      </p:sp>
      <p:sp>
        <p:nvSpPr>
          <p:cNvPr id="5" name="Content Placeholder 4"/>
          <p:cNvSpPr>
            <a:spLocks noGrp="1"/>
          </p:cNvSpPr>
          <p:nvPr>
            <p:ph idx="1"/>
          </p:nvPr>
        </p:nvSpPr>
        <p:spPr/>
        <p:txBody>
          <a:bodyPr/>
          <a:lstStyle/>
          <a:p>
            <a:r>
              <a:rPr lang="en-US" dirty="0" smtClean="0"/>
              <a:t>All materials are potentially </a:t>
            </a:r>
            <a:r>
              <a:rPr lang="en-US" u="sng" dirty="0" smtClean="0"/>
              <a:t>recyclable</a:t>
            </a:r>
            <a:r>
              <a:rPr lang="en-US" dirty="0" smtClean="0"/>
              <a:t>, but not all materials are </a:t>
            </a:r>
            <a:r>
              <a:rPr lang="en-US" u="sng" dirty="0" smtClean="0"/>
              <a:t>recycled</a:t>
            </a:r>
          </a:p>
          <a:p>
            <a:r>
              <a:rPr lang="en-US" dirty="0" smtClean="0"/>
              <a:t>Recycling involves BOTH collecting a material, AND having </a:t>
            </a:r>
            <a:r>
              <a:rPr lang="en-US" dirty="0"/>
              <a:t>an economic </a:t>
            </a:r>
            <a:r>
              <a:rPr lang="en-US" dirty="0" smtClean="0"/>
              <a:t>incentive </a:t>
            </a:r>
            <a:r>
              <a:rPr lang="en-US" dirty="0"/>
              <a:t>to </a:t>
            </a:r>
            <a:r>
              <a:rPr lang="en-US" dirty="0" smtClean="0"/>
              <a:t>convert it into </a:t>
            </a:r>
            <a:r>
              <a:rPr lang="en-US" dirty="0"/>
              <a:t>a </a:t>
            </a:r>
            <a:r>
              <a:rPr lang="en-US" dirty="0" smtClean="0"/>
              <a:t>product</a:t>
            </a:r>
            <a:endParaRPr lang="en-US" dirty="0"/>
          </a:p>
          <a:p>
            <a:r>
              <a:rPr lang="en-US" dirty="0" smtClean="0"/>
              <a:t>Many factors limit both collection and economic incentive</a:t>
            </a:r>
          </a:p>
          <a:p>
            <a:pPr marL="282575" lvl="1" indent="-282575">
              <a:buFont typeface="Wingdings" pitchFamily="2" charset="2"/>
              <a:buChar char="§"/>
            </a:pPr>
            <a:r>
              <a:rPr lang="en-US" sz="2400" dirty="0"/>
              <a:t>R</a:t>
            </a:r>
            <a:r>
              <a:rPr lang="en-US" sz="2400" dirty="0" smtClean="0"/>
              <a:t>ecycling </a:t>
            </a:r>
            <a:r>
              <a:rPr lang="en-US" sz="2400" dirty="0"/>
              <a:t>is a fight against entropy</a:t>
            </a:r>
            <a:r>
              <a:rPr lang="en-US" sz="2400" dirty="0" smtClean="0"/>
              <a:t>!!</a:t>
            </a:r>
          </a:p>
          <a:p>
            <a:pPr marL="741362" lvl="2" indent="-282575"/>
            <a:r>
              <a:rPr lang="en-US" sz="2200" dirty="0" smtClean="0"/>
              <a:t>Apathy</a:t>
            </a:r>
          </a:p>
          <a:p>
            <a:pPr marL="741362" lvl="2" indent="-282575"/>
            <a:r>
              <a:rPr lang="en-US" sz="2200" dirty="0" smtClean="0"/>
              <a:t>Dispersion</a:t>
            </a:r>
          </a:p>
          <a:p>
            <a:pPr marL="741362" lvl="2" indent="-282575"/>
            <a:r>
              <a:rPr lang="en-US" sz="2200" dirty="0" smtClean="0"/>
              <a:t>Separation</a:t>
            </a:r>
            <a:endParaRPr lang="en-US" sz="2200" dirty="0"/>
          </a:p>
        </p:txBody>
      </p:sp>
    </p:spTree>
    <p:extLst>
      <p:ext uri="{BB962C8B-B14F-4D97-AF65-F5344CB8AC3E}">
        <p14:creationId xmlns:p14="http://schemas.microsoft.com/office/powerpoint/2010/main" val="156441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normAutofit/>
          </a:bodyPr>
          <a:lstStyle/>
          <a:p>
            <a:r>
              <a:rPr lang="en-US" sz="3200" dirty="0"/>
              <a:t>Post C</a:t>
            </a:r>
            <a:r>
              <a:rPr lang="en-US" sz="3200" dirty="0" smtClean="0"/>
              <a:t>onsumer </a:t>
            </a:r>
            <a:r>
              <a:rPr lang="en-US" dirty="0" smtClean="0"/>
              <a:t>Recycling </a:t>
            </a:r>
            <a:endParaRPr lang="en-US" dirty="0"/>
          </a:p>
        </p:txBody>
      </p:sp>
      <p:sp>
        <p:nvSpPr>
          <p:cNvPr id="3" name="Content Placeholder 2"/>
          <p:cNvSpPr>
            <a:spLocks noGrp="1"/>
          </p:cNvSpPr>
          <p:nvPr>
            <p:ph idx="1"/>
          </p:nvPr>
        </p:nvSpPr>
        <p:spPr>
          <a:xfrm>
            <a:off x="381000" y="1295400"/>
            <a:ext cx="8229600" cy="4648200"/>
          </a:xfrm>
        </p:spPr>
        <p:txBody>
          <a:bodyPr>
            <a:normAutofit/>
          </a:bodyPr>
          <a:lstStyle/>
          <a:p>
            <a:r>
              <a:rPr lang="en-US" dirty="0" smtClean="0"/>
              <a:t>Uses the residential waste stream as a source of material</a:t>
            </a:r>
          </a:p>
          <a:p>
            <a:r>
              <a:rPr lang="en-US" dirty="0" smtClean="0"/>
              <a:t>Must have &gt;300lbs of </a:t>
            </a:r>
            <a:r>
              <a:rPr lang="en-US" u="sng" dirty="0" smtClean="0"/>
              <a:t>common</a:t>
            </a:r>
            <a:r>
              <a:rPr lang="en-US" dirty="0" smtClean="0"/>
              <a:t> </a:t>
            </a:r>
            <a:r>
              <a:rPr lang="en-US" u="sng" dirty="0" smtClean="0"/>
              <a:t>articles</a:t>
            </a:r>
            <a:r>
              <a:rPr lang="en-US" dirty="0" smtClean="0"/>
              <a:t> to make recycling worthwhile</a:t>
            </a:r>
          </a:p>
          <a:p>
            <a:r>
              <a:rPr lang="en-US" dirty="0" smtClean="0"/>
              <a:t>Paper/cardboard are the moneymakers</a:t>
            </a:r>
          </a:p>
          <a:p>
            <a:r>
              <a:rPr lang="en-US" dirty="0" smtClean="0"/>
              <a:t>Al, Fe, glass, PET and HDPE containers are break even</a:t>
            </a:r>
          </a:p>
          <a:p>
            <a:r>
              <a:rPr lang="en-US" dirty="0" smtClean="0"/>
              <a:t>There is no economic incentive to recycle anything else</a:t>
            </a:r>
          </a:p>
          <a:p>
            <a:r>
              <a:rPr lang="en-US" dirty="0"/>
              <a:t>Deposit laws provide </a:t>
            </a:r>
            <a:r>
              <a:rPr lang="en-US" dirty="0" smtClean="0"/>
              <a:t>incentive</a:t>
            </a:r>
          </a:p>
          <a:p>
            <a:r>
              <a:rPr lang="en-US" dirty="0" smtClean="0"/>
              <a:t>Don’t assume every composition within a given “resin” can be recycled together</a:t>
            </a:r>
          </a:p>
        </p:txBody>
      </p:sp>
    </p:spTree>
    <p:extLst>
      <p:ext uri="{BB962C8B-B14F-4D97-AF65-F5344CB8AC3E}">
        <p14:creationId xmlns:p14="http://schemas.microsoft.com/office/powerpoint/2010/main" val="897360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normAutofit/>
          </a:bodyPr>
          <a:lstStyle/>
          <a:p>
            <a:r>
              <a:rPr lang="en-US" dirty="0" smtClean="0"/>
              <a:t>Other Types of </a:t>
            </a:r>
            <a:r>
              <a:rPr lang="en-US" dirty="0"/>
              <a:t>R</a:t>
            </a:r>
            <a:r>
              <a:rPr lang="en-US" dirty="0" smtClean="0"/>
              <a:t>ecycling </a:t>
            </a:r>
            <a:endParaRPr lang="en-US" dirty="0"/>
          </a:p>
        </p:txBody>
      </p:sp>
      <p:sp>
        <p:nvSpPr>
          <p:cNvPr id="3" name="Content Placeholder 2"/>
          <p:cNvSpPr>
            <a:spLocks noGrp="1"/>
          </p:cNvSpPr>
          <p:nvPr>
            <p:ph idx="1"/>
          </p:nvPr>
        </p:nvSpPr>
        <p:spPr>
          <a:xfrm>
            <a:off x="457200" y="1143000"/>
            <a:ext cx="8229600" cy="4495800"/>
          </a:xfrm>
        </p:spPr>
        <p:txBody>
          <a:bodyPr>
            <a:normAutofit/>
          </a:bodyPr>
          <a:lstStyle/>
          <a:p>
            <a:r>
              <a:rPr lang="en-US" dirty="0" smtClean="0"/>
              <a:t>Post </a:t>
            </a:r>
            <a:r>
              <a:rPr lang="en-US" dirty="0"/>
              <a:t>industrial</a:t>
            </a:r>
          </a:p>
          <a:p>
            <a:pPr lvl="1"/>
            <a:r>
              <a:rPr lang="en-US" dirty="0"/>
              <a:t>Articles that </a:t>
            </a:r>
            <a:r>
              <a:rPr lang="en-US" dirty="0" smtClean="0"/>
              <a:t>have a controlled distribution system are </a:t>
            </a:r>
            <a:r>
              <a:rPr lang="en-US" dirty="0"/>
              <a:t>also </a:t>
            </a:r>
            <a:r>
              <a:rPr lang="en-US" dirty="0" smtClean="0"/>
              <a:t>recycled, even at lower volumes</a:t>
            </a:r>
            <a:endParaRPr lang="en-US" dirty="0"/>
          </a:p>
          <a:p>
            <a:pPr lvl="1"/>
            <a:r>
              <a:rPr lang="en-US" dirty="0"/>
              <a:t>Examples include computers and bulk water bottles</a:t>
            </a:r>
          </a:p>
          <a:p>
            <a:endParaRPr lang="en-US" dirty="0" smtClean="0"/>
          </a:p>
          <a:p>
            <a:r>
              <a:rPr lang="en-US" dirty="0" smtClean="0"/>
              <a:t>Energy </a:t>
            </a:r>
            <a:r>
              <a:rPr lang="en-US" dirty="0"/>
              <a:t>recovery</a:t>
            </a:r>
          </a:p>
          <a:p>
            <a:pPr lvl="1"/>
            <a:r>
              <a:rPr lang="en-US" dirty="0"/>
              <a:t>Plastics </a:t>
            </a:r>
            <a:r>
              <a:rPr lang="en-US" dirty="0" smtClean="0"/>
              <a:t>have high energy content</a:t>
            </a:r>
          </a:p>
          <a:p>
            <a:pPr lvl="1"/>
            <a:r>
              <a:rPr lang="en-US" dirty="0" smtClean="0"/>
              <a:t>Energy recovery would dramatically reduce the amount of plastics diverted from the landfill</a:t>
            </a:r>
          </a:p>
          <a:p>
            <a:pPr lvl="1"/>
            <a:r>
              <a:rPr lang="en-US" dirty="0" smtClean="0"/>
              <a:t>Europe practices energy recovery, US does not</a:t>
            </a:r>
            <a:endParaRPr lang="en-US" dirty="0"/>
          </a:p>
        </p:txBody>
      </p:sp>
    </p:spTree>
    <p:extLst>
      <p:ext uri="{BB962C8B-B14F-4D97-AF65-F5344CB8AC3E}">
        <p14:creationId xmlns:p14="http://schemas.microsoft.com/office/powerpoint/2010/main" val="378775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 Consumer - From Home to Bale</a:t>
            </a:r>
          </a:p>
        </p:txBody>
      </p:sp>
      <p:sp>
        <p:nvSpPr>
          <p:cNvPr id="3" name="Content Placeholder 2"/>
          <p:cNvSpPr>
            <a:spLocks noGrp="1"/>
          </p:cNvSpPr>
          <p:nvPr>
            <p:ph idx="1"/>
          </p:nvPr>
        </p:nvSpPr>
        <p:spPr>
          <a:xfrm>
            <a:off x="457200" y="1295400"/>
            <a:ext cx="8229600" cy="4754880"/>
          </a:xfrm>
        </p:spPr>
        <p:txBody>
          <a:bodyPr>
            <a:normAutofit/>
          </a:bodyPr>
          <a:lstStyle/>
          <a:p>
            <a:r>
              <a:rPr lang="en-US" sz="2400" dirty="0" smtClean="0"/>
              <a:t>Source separation</a:t>
            </a:r>
          </a:p>
          <a:p>
            <a:pPr lvl="1"/>
            <a:r>
              <a:rPr lang="en-US" dirty="0"/>
              <a:t>Residents place different </a:t>
            </a:r>
            <a:r>
              <a:rPr lang="en-US" dirty="0" smtClean="0"/>
              <a:t>articles </a:t>
            </a:r>
            <a:r>
              <a:rPr lang="en-US" dirty="0"/>
              <a:t>in different bins</a:t>
            </a:r>
          </a:p>
          <a:p>
            <a:pPr lvl="1"/>
            <a:r>
              <a:rPr lang="en-US" dirty="0"/>
              <a:t>Requires more effort by residents</a:t>
            </a:r>
          </a:p>
          <a:p>
            <a:pPr lvl="1"/>
            <a:r>
              <a:rPr lang="en-US" sz="2000" dirty="0" smtClean="0"/>
              <a:t>Original form of domestic recycling, but becoming less common</a:t>
            </a:r>
          </a:p>
          <a:p>
            <a:r>
              <a:rPr lang="en-US" sz="2400" dirty="0" smtClean="0"/>
              <a:t>Single stream</a:t>
            </a:r>
          </a:p>
          <a:p>
            <a:pPr lvl="1"/>
            <a:r>
              <a:rPr lang="en-US" sz="2000" dirty="0" smtClean="0"/>
              <a:t>Residents place all recyclables in a common bin and </a:t>
            </a:r>
            <a:r>
              <a:rPr lang="en-US" dirty="0" smtClean="0"/>
              <a:t>MRFs separate articles</a:t>
            </a:r>
            <a:endParaRPr lang="en-US" sz="2000" dirty="0" smtClean="0"/>
          </a:p>
          <a:p>
            <a:pPr lvl="1"/>
            <a:r>
              <a:rPr lang="en-US" dirty="0" smtClean="0"/>
              <a:t>Greatly improves recycling rates due to simplicity</a:t>
            </a:r>
            <a:endParaRPr lang="en-US" sz="2000" dirty="0" smtClean="0"/>
          </a:p>
          <a:p>
            <a:r>
              <a:rPr lang="en-US" sz="2400" dirty="0" smtClean="0"/>
              <a:t>Dirty MRF</a:t>
            </a:r>
          </a:p>
          <a:p>
            <a:pPr lvl="1"/>
            <a:r>
              <a:rPr lang="en-US" sz="2000" dirty="0" smtClean="0"/>
              <a:t>Both waste and recyclables are collected together</a:t>
            </a:r>
          </a:p>
          <a:p>
            <a:pPr lvl="1"/>
            <a:r>
              <a:rPr lang="en-US" dirty="0" smtClean="0"/>
              <a:t>MRFs sort everything</a:t>
            </a:r>
            <a:endParaRPr lang="en-US" sz="2000" dirty="0" smtClean="0"/>
          </a:p>
        </p:txBody>
      </p:sp>
    </p:spTree>
    <p:extLst>
      <p:ext uri="{BB962C8B-B14F-4D97-AF65-F5344CB8AC3E}">
        <p14:creationId xmlns:p14="http://schemas.microsoft.com/office/powerpoint/2010/main" val="217258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Stream MRFs</a:t>
            </a:r>
            <a:endParaRPr lang="en-US" dirty="0"/>
          </a:p>
        </p:txBody>
      </p:sp>
      <p:sp>
        <p:nvSpPr>
          <p:cNvPr id="3" name="Content Placeholder 2"/>
          <p:cNvSpPr>
            <a:spLocks noGrp="1"/>
          </p:cNvSpPr>
          <p:nvPr>
            <p:ph idx="1"/>
          </p:nvPr>
        </p:nvSpPr>
        <p:spPr>
          <a:xfrm>
            <a:off x="457200" y="1295400"/>
            <a:ext cx="8229600" cy="1219200"/>
          </a:xfrm>
        </p:spPr>
        <p:txBody>
          <a:bodyPr>
            <a:normAutofit/>
          </a:bodyPr>
          <a:lstStyle/>
          <a:p>
            <a:r>
              <a:rPr lang="en-US" sz="2400" dirty="0" smtClean="0"/>
              <a:t>These videos show how a single stream Material Recovery Facility (MRF) operates</a:t>
            </a:r>
            <a:endParaRPr lang="en-US" sz="2400" dirty="0"/>
          </a:p>
        </p:txBody>
      </p:sp>
      <p:sp>
        <p:nvSpPr>
          <p:cNvPr id="4" name="Rectangle 3"/>
          <p:cNvSpPr/>
          <p:nvPr/>
        </p:nvSpPr>
        <p:spPr>
          <a:xfrm>
            <a:off x="609600" y="2743200"/>
            <a:ext cx="7696200" cy="1938992"/>
          </a:xfrm>
          <a:prstGeom prst="rect">
            <a:avLst/>
          </a:prstGeom>
        </p:spPr>
        <p:txBody>
          <a:bodyPr wrap="square">
            <a:spAutoFit/>
          </a:bodyPr>
          <a:lstStyle/>
          <a:p>
            <a:r>
              <a:rPr lang="en-US" sz="2000" dirty="0" smtClean="0">
                <a:hlinkClick r:id="rId2"/>
              </a:rPr>
              <a:t>https://www.youtube.com/watch?v=_GP3JuiX5BY</a:t>
            </a:r>
            <a:endParaRPr lang="en-US" sz="2000" dirty="0" smtClean="0"/>
          </a:p>
          <a:p>
            <a:endParaRPr lang="en-US" sz="2000" dirty="0"/>
          </a:p>
          <a:p>
            <a:r>
              <a:rPr lang="en-US" sz="2000" dirty="0" smtClean="0">
                <a:hlinkClick r:id="rId3"/>
              </a:rPr>
              <a:t>https://www.youtube.com/watch?v=osDD1TCBOJg</a:t>
            </a:r>
            <a:endParaRPr lang="en-US" sz="2000" dirty="0" smtClean="0"/>
          </a:p>
          <a:p>
            <a:endParaRPr lang="en-US" sz="2000" dirty="0"/>
          </a:p>
          <a:p>
            <a:r>
              <a:rPr lang="en-US" sz="2000" dirty="0" smtClean="0">
                <a:hlinkClick r:id="rId4"/>
              </a:rPr>
              <a:t>https://www.youtube.com/watch?v=BjzyvzLSzNA</a:t>
            </a:r>
            <a:endParaRPr lang="en-US" sz="2000" dirty="0" smtClean="0"/>
          </a:p>
          <a:p>
            <a:endParaRPr lang="en-US" sz="2000" dirty="0"/>
          </a:p>
        </p:txBody>
      </p:sp>
    </p:spTree>
    <p:extLst>
      <p:ext uri="{BB962C8B-B14F-4D97-AF65-F5344CB8AC3E}">
        <p14:creationId xmlns:p14="http://schemas.microsoft.com/office/powerpoint/2010/main" val="2859627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Plastics - From Bale to Pellet</a:t>
            </a:r>
            <a:endParaRPr lang="en-US" dirty="0"/>
          </a:p>
        </p:txBody>
      </p:sp>
      <p:sp>
        <p:nvSpPr>
          <p:cNvPr id="3" name="Content Placeholder 2"/>
          <p:cNvSpPr>
            <a:spLocks noGrp="1"/>
          </p:cNvSpPr>
          <p:nvPr>
            <p:ph idx="1"/>
          </p:nvPr>
        </p:nvSpPr>
        <p:spPr/>
        <p:txBody>
          <a:bodyPr>
            <a:normAutofit/>
          </a:bodyPr>
          <a:lstStyle/>
          <a:p>
            <a:r>
              <a:rPr lang="en-US" dirty="0"/>
              <a:t>96% of all post consumer </a:t>
            </a:r>
            <a:r>
              <a:rPr lang="en-US" u="sng" dirty="0"/>
              <a:t>plastics</a:t>
            </a:r>
            <a:r>
              <a:rPr lang="en-US" dirty="0"/>
              <a:t> recycled in NA are </a:t>
            </a:r>
            <a:r>
              <a:rPr lang="en-US" u="sng" dirty="0"/>
              <a:t>bottles</a:t>
            </a:r>
            <a:r>
              <a:rPr lang="en-US" dirty="0"/>
              <a:t> made from PET and HDPE</a:t>
            </a:r>
          </a:p>
          <a:p>
            <a:r>
              <a:rPr lang="en-US" dirty="0"/>
              <a:t>Emerging interest in PET thermoforms and PP moldings</a:t>
            </a:r>
          </a:p>
          <a:p>
            <a:r>
              <a:rPr lang="en-US" b="1" dirty="0" smtClean="0"/>
              <a:t>MRFs</a:t>
            </a:r>
            <a:r>
              <a:rPr lang="en-US" dirty="0" smtClean="0"/>
              <a:t> bale the bottles</a:t>
            </a:r>
            <a:endParaRPr lang="en-US" sz="2400" dirty="0" smtClean="0"/>
          </a:p>
          <a:p>
            <a:r>
              <a:rPr lang="en-US" b="1" dirty="0" err="1" smtClean="0"/>
              <a:t>Reclaimers</a:t>
            </a:r>
            <a:r>
              <a:rPr lang="en-US" dirty="0" smtClean="0"/>
              <a:t> convert the b</a:t>
            </a:r>
            <a:r>
              <a:rPr lang="en-US" sz="2400" dirty="0" smtClean="0"/>
              <a:t>ales into pellets</a:t>
            </a:r>
          </a:p>
          <a:p>
            <a:r>
              <a:rPr lang="en-US" b="1" dirty="0" smtClean="0"/>
              <a:t>Converters</a:t>
            </a:r>
            <a:r>
              <a:rPr lang="en-US" dirty="0" smtClean="0"/>
              <a:t> turn the pellets into products</a:t>
            </a:r>
            <a:endParaRPr lang="en-US" sz="2400" dirty="0" smtClean="0"/>
          </a:p>
          <a:p>
            <a:r>
              <a:rPr lang="en-US" dirty="0"/>
              <a:t>Roughly 350 MRFs and 40 </a:t>
            </a:r>
            <a:r>
              <a:rPr lang="en-US" dirty="0" err="1" smtClean="0"/>
              <a:t>Reclaimers</a:t>
            </a:r>
            <a:r>
              <a:rPr lang="en-US" dirty="0" smtClean="0"/>
              <a:t> in US</a:t>
            </a:r>
            <a:endParaRPr lang="en-US" dirty="0"/>
          </a:p>
        </p:txBody>
      </p:sp>
    </p:spTree>
    <p:extLst>
      <p:ext uri="{BB962C8B-B14F-4D97-AF65-F5344CB8AC3E}">
        <p14:creationId xmlns:p14="http://schemas.microsoft.com/office/powerpoint/2010/main" val="476470948"/>
      </p:ext>
    </p:extLst>
  </p:cSld>
  <p:clrMapOvr>
    <a:masterClrMapping/>
  </p:clrMapOvr>
</p:sld>
</file>

<file path=ppt/theme/theme1.xml><?xml version="1.0" encoding="utf-8"?>
<a:theme xmlns:a="http://schemas.openxmlformats.org/drawingml/2006/main" name="Custom Green">
  <a:themeElements>
    <a:clrScheme name="Eastman Green">
      <a:dk1>
        <a:srgbClr val="646464"/>
      </a:dk1>
      <a:lt1>
        <a:srgbClr val="FFFFFF"/>
      </a:lt1>
      <a:dk2>
        <a:srgbClr val="646464"/>
      </a:dk2>
      <a:lt2>
        <a:srgbClr val="FFFFFF"/>
      </a:lt2>
      <a:accent1>
        <a:srgbClr val="5CC151"/>
      </a:accent1>
      <a:accent2>
        <a:srgbClr val="FFA200"/>
      </a:accent2>
      <a:accent3>
        <a:srgbClr val="60CDCB"/>
      </a:accent3>
      <a:accent4>
        <a:srgbClr val="BED600"/>
      </a:accent4>
      <a:accent5>
        <a:srgbClr val="00BBE4"/>
      </a:accent5>
      <a:accent6>
        <a:srgbClr val="FFCB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Green">
        <a:dk1>
          <a:srgbClr val="646464"/>
        </a:dk1>
        <a:lt1>
          <a:srgbClr val="FFFFFF"/>
        </a:lt1>
        <a:dk2>
          <a:srgbClr val="646464"/>
        </a:dk2>
        <a:lt2>
          <a:srgbClr val="FFFFFF"/>
        </a:lt2>
        <a:accent1>
          <a:srgbClr val="5CC151"/>
        </a:accent1>
        <a:accent2>
          <a:srgbClr val="FFA200"/>
        </a:accent2>
        <a:accent3>
          <a:srgbClr val="60CDCB"/>
        </a:accent3>
        <a:accent4>
          <a:srgbClr val="BED600"/>
        </a:accent4>
        <a:accent5>
          <a:srgbClr val="00BBE4"/>
        </a:accent5>
        <a:accent6>
          <a:srgbClr val="FFCB00"/>
        </a:accent6>
        <a:hlink>
          <a:srgbClr val="0000FF"/>
        </a:hlink>
        <a:folHlink>
          <a:srgbClr val="800080"/>
        </a:folHlink>
      </a:clrScheme>
    </a:extraClrScheme>
  </a:extraClrSchemeLst>
</a:theme>
</file>

<file path=ppt/theme/theme2.xml><?xml version="1.0" encoding="utf-8"?>
<a:theme xmlns:a="http://schemas.openxmlformats.org/drawingml/2006/main" name="Lower Right">
  <a:themeElements>
    <a:clrScheme name="Eastman Green">
      <a:dk1>
        <a:srgbClr val="646464"/>
      </a:dk1>
      <a:lt1>
        <a:srgbClr val="FFFFFF"/>
      </a:lt1>
      <a:dk2>
        <a:srgbClr val="646464"/>
      </a:dk2>
      <a:lt2>
        <a:srgbClr val="FFFFFF"/>
      </a:lt2>
      <a:accent1>
        <a:srgbClr val="5CC151"/>
      </a:accent1>
      <a:accent2>
        <a:srgbClr val="FFA200"/>
      </a:accent2>
      <a:accent3>
        <a:srgbClr val="60CDCB"/>
      </a:accent3>
      <a:accent4>
        <a:srgbClr val="BED600"/>
      </a:accent4>
      <a:accent5>
        <a:srgbClr val="00BBE4"/>
      </a:accent5>
      <a:accent6>
        <a:srgbClr val="FFCB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Green">
        <a:dk1>
          <a:srgbClr val="646464"/>
        </a:dk1>
        <a:lt1>
          <a:srgbClr val="FFFFFF"/>
        </a:lt1>
        <a:dk2>
          <a:srgbClr val="646464"/>
        </a:dk2>
        <a:lt2>
          <a:srgbClr val="FFFFFF"/>
        </a:lt2>
        <a:accent1>
          <a:srgbClr val="5CC151"/>
        </a:accent1>
        <a:accent2>
          <a:srgbClr val="FFA200"/>
        </a:accent2>
        <a:accent3>
          <a:srgbClr val="60CDCB"/>
        </a:accent3>
        <a:accent4>
          <a:srgbClr val="BED600"/>
        </a:accent4>
        <a:accent5>
          <a:srgbClr val="00BBE4"/>
        </a:accent5>
        <a:accent6>
          <a:srgbClr val="FFCB00"/>
        </a:accent6>
        <a:hlink>
          <a:srgbClr val="0000FF"/>
        </a:hlink>
        <a:folHlink>
          <a:srgbClr val="800080"/>
        </a:folHlink>
      </a:clrScheme>
    </a:extraClrScheme>
  </a:extraClrSchemeLst>
</a:theme>
</file>

<file path=ppt/theme/theme3.xml><?xml version="1.0" encoding="utf-8"?>
<a:theme xmlns:a="http://schemas.openxmlformats.org/drawingml/2006/main" name="Lower Gray Gradient">
  <a:themeElements>
    <a:clrScheme name="Eastman Green">
      <a:dk1>
        <a:srgbClr val="646464"/>
      </a:dk1>
      <a:lt1>
        <a:srgbClr val="FFFFFF"/>
      </a:lt1>
      <a:dk2>
        <a:srgbClr val="646464"/>
      </a:dk2>
      <a:lt2>
        <a:srgbClr val="FFFFFF"/>
      </a:lt2>
      <a:accent1>
        <a:srgbClr val="5CC151"/>
      </a:accent1>
      <a:accent2>
        <a:srgbClr val="FFA200"/>
      </a:accent2>
      <a:accent3>
        <a:srgbClr val="60CDCB"/>
      </a:accent3>
      <a:accent4>
        <a:srgbClr val="BED600"/>
      </a:accent4>
      <a:accent5>
        <a:srgbClr val="00BBE4"/>
      </a:accent5>
      <a:accent6>
        <a:srgbClr val="FFCB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Green">
        <a:dk1>
          <a:srgbClr val="646464"/>
        </a:dk1>
        <a:lt1>
          <a:srgbClr val="FFFFFF"/>
        </a:lt1>
        <a:dk2>
          <a:srgbClr val="646464"/>
        </a:dk2>
        <a:lt2>
          <a:srgbClr val="FFFFFF"/>
        </a:lt2>
        <a:accent1>
          <a:srgbClr val="5CC151"/>
        </a:accent1>
        <a:accent2>
          <a:srgbClr val="FFA200"/>
        </a:accent2>
        <a:accent3>
          <a:srgbClr val="60CDCB"/>
        </a:accent3>
        <a:accent4>
          <a:srgbClr val="BED600"/>
        </a:accent4>
        <a:accent5>
          <a:srgbClr val="00BBE4"/>
        </a:accent5>
        <a:accent6>
          <a:srgbClr val="FFCB00"/>
        </a:accent6>
        <a:hlink>
          <a:srgbClr val="0000FF"/>
        </a:hlink>
        <a:folHlink>
          <a:srgbClr val="800080"/>
        </a:folHlink>
      </a:clrScheme>
    </a:extraClrScheme>
  </a:extraClrSchemeLst>
</a:theme>
</file>

<file path=ppt/theme/theme4.xml><?xml version="1.0" encoding="utf-8"?>
<a:theme xmlns:a="http://schemas.openxmlformats.org/drawingml/2006/main" name="Upper Left">
  <a:themeElements>
    <a:clrScheme name="Eastman Green">
      <a:dk1>
        <a:srgbClr val="646464"/>
      </a:dk1>
      <a:lt1>
        <a:srgbClr val="FFFFFF"/>
      </a:lt1>
      <a:dk2>
        <a:srgbClr val="646464"/>
      </a:dk2>
      <a:lt2>
        <a:srgbClr val="FFFFFF"/>
      </a:lt2>
      <a:accent1>
        <a:srgbClr val="5CC151"/>
      </a:accent1>
      <a:accent2>
        <a:srgbClr val="FFA200"/>
      </a:accent2>
      <a:accent3>
        <a:srgbClr val="60CDCB"/>
      </a:accent3>
      <a:accent4>
        <a:srgbClr val="BED600"/>
      </a:accent4>
      <a:accent5>
        <a:srgbClr val="00BBE4"/>
      </a:accent5>
      <a:accent6>
        <a:srgbClr val="FFCB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Green">
        <a:dk1>
          <a:srgbClr val="646464"/>
        </a:dk1>
        <a:lt1>
          <a:srgbClr val="FFFFFF"/>
        </a:lt1>
        <a:dk2>
          <a:srgbClr val="646464"/>
        </a:dk2>
        <a:lt2>
          <a:srgbClr val="FFFFFF"/>
        </a:lt2>
        <a:accent1>
          <a:srgbClr val="5CC151"/>
        </a:accent1>
        <a:accent2>
          <a:srgbClr val="FFA200"/>
        </a:accent2>
        <a:accent3>
          <a:srgbClr val="60CDCB"/>
        </a:accent3>
        <a:accent4>
          <a:srgbClr val="BED600"/>
        </a:accent4>
        <a:accent5>
          <a:srgbClr val="00BBE4"/>
        </a:accent5>
        <a:accent6>
          <a:srgbClr val="FFCB00"/>
        </a:accent6>
        <a:hlink>
          <a:srgbClr val="0000FF"/>
        </a:hlink>
        <a:folHlink>
          <a:srgbClr val="800080"/>
        </a:folHlink>
      </a:clrScheme>
    </a:extraClrScheme>
  </a:extraClrSchemeLst>
</a:theme>
</file>

<file path=docProps/app.xml><?xml version="1.0" encoding="utf-8"?>
<Properties xmlns="http://schemas.openxmlformats.org/officeDocument/2006/extended-properties" xmlns:vt="http://schemas.openxmlformats.org/officeDocument/2006/docPropsVTypes">
  <Template>Custom Green</Template>
  <TotalTime>1852</TotalTime>
  <Words>892</Words>
  <Application>Microsoft Office PowerPoint</Application>
  <PresentationFormat>On-screen Show (4:3)</PresentationFormat>
  <Paragraphs>194</Paragraphs>
  <Slides>20</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20</vt:i4>
      </vt:variant>
    </vt:vector>
  </HeadingPairs>
  <TitlesOfParts>
    <vt:vector size="28" baseType="lpstr">
      <vt:lpstr>Arial</vt:lpstr>
      <vt:lpstr>Impact</vt:lpstr>
      <vt:lpstr>Times</vt:lpstr>
      <vt:lpstr>Wingdings</vt:lpstr>
      <vt:lpstr>Custom Green</vt:lpstr>
      <vt:lpstr>Lower Right</vt:lpstr>
      <vt:lpstr>Lower Gray Gradient</vt:lpstr>
      <vt:lpstr>Upper Left</vt:lpstr>
      <vt:lpstr>Polymer Recycling –  An Insider’s Perspective</vt:lpstr>
      <vt:lpstr>Tom Pecorini</vt:lpstr>
      <vt:lpstr>Recycling Overview</vt:lpstr>
      <vt:lpstr>Definition of Recycling</vt:lpstr>
      <vt:lpstr>Post Consumer Recycling </vt:lpstr>
      <vt:lpstr>Other Types of Recycling </vt:lpstr>
      <vt:lpstr>Post Consumer - From Home to Bale</vt:lpstr>
      <vt:lpstr>Single Stream MRFs</vt:lpstr>
      <vt:lpstr>Plastics - From Bale to Pellet</vt:lpstr>
      <vt:lpstr>US HDPE Recycling (2013)</vt:lpstr>
      <vt:lpstr>US PET Recycling (2013)</vt:lpstr>
      <vt:lpstr>Contamination in Plastics Recycling</vt:lpstr>
      <vt:lpstr>HDPE Process</vt:lpstr>
      <vt:lpstr>PET Process</vt:lpstr>
      <vt:lpstr>Plastics Recycling Standards</vt:lpstr>
      <vt:lpstr>SPC Label for Recovery</vt:lpstr>
      <vt:lpstr>Resin Identification Codes</vt:lpstr>
      <vt:lpstr>Resin Identification Code Facts</vt:lpstr>
      <vt:lpstr>Changes to D7611</vt:lpstr>
      <vt:lpstr>Questions?</vt:lpstr>
    </vt:vector>
  </TitlesOfParts>
  <Company>Eastman Chemical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u793232</dc:creator>
  <cp:lastModifiedBy>Tim Nolen</cp:lastModifiedBy>
  <cp:revision>37</cp:revision>
  <dcterms:created xsi:type="dcterms:W3CDTF">2014-12-11T15:59:43Z</dcterms:created>
  <dcterms:modified xsi:type="dcterms:W3CDTF">2014-12-19T00:59:57Z</dcterms:modified>
</cp:coreProperties>
</file>