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42"/>
  </p:notesMasterIdLst>
  <p:handoutMasterIdLst>
    <p:handoutMasterId r:id="rId43"/>
  </p:handoutMasterIdLst>
  <p:sldIdLst>
    <p:sldId id="270" r:id="rId2"/>
    <p:sldId id="276" r:id="rId3"/>
    <p:sldId id="293" r:id="rId4"/>
    <p:sldId id="294" r:id="rId5"/>
    <p:sldId id="295" r:id="rId6"/>
    <p:sldId id="292" r:id="rId7"/>
    <p:sldId id="325" r:id="rId8"/>
    <p:sldId id="288" r:id="rId9"/>
    <p:sldId id="326" r:id="rId10"/>
    <p:sldId id="359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6" r:id="rId27"/>
    <p:sldId id="342" r:id="rId28"/>
    <p:sldId id="343" r:id="rId29"/>
    <p:sldId id="344" r:id="rId30"/>
    <p:sldId id="345" r:id="rId31"/>
    <p:sldId id="347" r:id="rId32"/>
    <p:sldId id="349" r:id="rId33"/>
    <p:sldId id="358" r:id="rId34"/>
    <p:sldId id="352" r:id="rId35"/>
    <p:sldId id="353" r:id="rId36"/>
    <p:sldId id="354" r:id="rId37"/>
    <p:sldId id="355" r:id="rId38"/>
    <p:sldId id="356" r:id="rId39"/>
    <p:sldId id="357" r:id="rId40"/>
    <p:sldId id="286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E44"/>
    <a:srgbClr val="868786"/>
    <a:srgbClr val="74B8B4"/>
    <a:srgbClr val="285470"/>
    <a:srgbClr val="274659"/>
    <a:srgbClr val="F47B21"/>
    <a:srgbClr val="6D6F71"/>
    <a:srgbClr val="176E99"/>
    <a:srgbClr val="15588A"/>
    <a:srgbClr val="64A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/>
    <p:restoredTop sz="94626"/>
  </p:normalViewPr>
  <p:slideViewPr>
    <p:cSldViewPr snapToGrid="0" snapToObjects="1">
      <p:cViewPr varScale="1">
        <p:scale>
          <a:sx n="142" d="100"/>
          <a:sy n="142" d="100"/>
        </p:scale>
        <p:origin x="3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E35F29-E269-064B-9460-E4FC13E9E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F354F-B19E-064E-8F64-A254F4458F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E5607-F143-0749-9755-9FF33746180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F3038-7FC4-B348-B3DE-66F48197C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61C9C-5F83-1142-B3C2-6346F2FCA3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A08E-6ECB-6949-A9E5-3F894C4B5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4D6D0-A4C9-7946-A258-44AFFA9ED09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064A9-D1E6-9545-8446-19C298FB3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3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9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5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6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2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64A9-D1E6-9545-8446-19C298FB35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S intro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A1E8CB-6CCB-334B-B273-3FCC0F366FA7}"/>
              </a:ext>
            </a:extLst>
          </p:cNvPr>
          <p:cNvCxnSpPr>
            <a:cxnSpLocks/>
          </p:cNvCxnSpPr>
          <p:nvPr userDrawn="1"/>
        </p:nvCxnSpPr>
        <p:spPr>
          <a:xfrm>
            <a:off x="1175187" y="2748015"/>
            <a:ext cx="65679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957032-EEC6-D14D-BB37-932B77CBA662}"/>
              </a:ext>
            </a:extLst>
          </p:cNvPr>
          <p:cNvCxnSpPr>
            <a:cxnSpLocks/>
          </p:cNvCxnSpPr>
          <p:nvPr userDrawn="1"/>
        </p:nvCxnSpPr>
        <p:spPr>
          <a:xfrm>
            <a:off x="1175187" y="3468110"/>
            <a:ext cx="65679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CFDFE568-337D-3946-A18A-F2794F7BC7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5049" y="2903121"/>
            <a:ext cx="6858000" cy="3180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6D6F71"/>
                </a:solidFill>
                <a:latin typeface="Helvetica Light" panose="020B04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headline for intro slide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1F9C4-AB93-9E4E-8202-3E4B64D09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6238" y="915005"/>
            <a:ext cx="4935621" cy="19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line, body copy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2A85EAB-139D-F044-9181-87DEB7C03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55A4A3-7D52-8D4E-99C6-79221418E5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2620" y="1143238"/>
            <a:ext cx="23331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6D6F71"/>
                </a:solidFill>
                <a:latin typeface="Helvetica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1B45004-6C70-0744-891F-F32B90BCE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224" y="1761172"/>
            <a:ext cx="2333188" cy="2507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C84798-CF34-AB48-9DCE-474FFDA11E50}"/>
              </a:ext>
            </a:extLst>
          </p:cNvPr>
          <p:cNvSpPr txBox="1">
            <a:spLocks/>
          </p:cNvSpPr>
          <p:nvPr userDrawn="1"/>
        </p:nvSpPr>
        <p:spPr>
          <a:xfrm>
            <a:off x="682721" y="475391"/>
            <a:ext cx="7908531" cy="5083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rgbClr val="176E99"/>
                </a:solidFill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285470"/>
                </a:solidFill>
              </a:rPr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09B102-9868-FF45-857C-5A37545840F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370983" y="1143238"/>
            <a:ext cx="23331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6D6F71"/>
                </a:solidFill>
                <a:latin typeface="Helvetica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86CBE49-A6F6-D24F-BD78-72C35CBF30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70983" y="1761172"/>
            <a:ext cx="2333188" cy="2507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DD51A9E-73BA-3048-9698-5FB7AEDA436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79742" y="1125586"/>
            <a:ext cx="23331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6D6F71"/>
                </a:solidFill>
                <a:latin typeface="Helvetica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A7901BE-A210-DE4B-874F-54EE6F3E61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9346" y="1743520"/>
            <a:ext cx="2333188" cy="2507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</p:spTree>
    <p:extLst>
      <p:ext uri="{BB962C8B-B14F-4D97-AF65-F5344CB8AC3E}">
        <p14:creationId xmlns:p14="http://schemas.microsoft.com/office/powerpoint/2010/main" val="258069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EEA923D-40B7-8041-A676-5C1FA8F3E8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D702B2B-0DF8-9F40-AC28-9422AD1D36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362" y="1155184"/>
            <a:ext cx="7600703" cy="294184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30956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AC9C2E-D986-5542-B302-70439C3CC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DF1CCAE-2514-314F-849D-D0F1A181D0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362" y="1155184"/>
            <a:ext cx="3736975" cy="294184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7F962D-2665-3E42-B6AD-955F54F775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1029" y="1155184"/>
            <a:ext cx="3736975" cy="294184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429207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BFE4F15-398E-3045-B2FB-5E78D3AC5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DAE517E-847A-1644-BD49-CCEA59AF7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363" y="1155184"/>
            <a:ext cx="2560186" cy="315555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27B1A82-8381-8E45-8553-24C255B5BD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9547" y="1155183"/>
            <a:ext cx="2560187" cy="315555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ECCB98D-5AB0-3E44-9741-24BBAD741F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99732" y="1155183"/>
            <a:ext cx="2560187" cy="315555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405060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4050C46-0999-4649-9F27-CC1A5C6BA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2192574-AF1D-0247-846B-96D136F6C7D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71885" y="795129"/>
            <a:ext cx="7800230" cy="34429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B1FFF-222F-C443-9C01-AA8F0981DD11}"/>
              </a:ext>
            </a:extLst>
          </p:cNvPr>
          <p:cNvSpPr txBox="1"/>
          <p:nvPr userDrawn="1"/>
        </p:nvSpPr>
        <p:spPr>
          <a:xfrm>
            <a:off x="592046" y="313778"/>
            <a:ext cx="3254477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285470"/>
                </a:solidFill>
                <a:latin typeface="Helvetica Light" panose="020B0403020202020204" pitchFamily="34" charset="0"/>
              </a:rPr>
              <a:t>headline goes here</a:t>
            </a:r>
            <a:endParaRPr lang="en-US" sz="2000" dirty="0">
              <a:solidFill>
                <a:srgbClr val="28547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8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6A7E5D9-ACE8-9E43-B7F2-956E80848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2192574-AF1D-0247-846B-96D136F6C7D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71885" y="500933"/>
            <a:ext cx="7800230" cy="37371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7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6F01D9-351A-9540-8256-F947D5B86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BC057B-BBB8-C140-B2EA-D80365C2C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859" y="908921"/>
            <a:ext cx="2816225" cy="3401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body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2CBB95-D38F-5D43-9F44-717D11F7B5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859" y="500933"/>
            <a:ext cx="2816225" cy="407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16B59346-9D8C-0F47-AA40-3E432566F27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64916" y="500933"/>
            <a:ext cx="4881727" cy="38090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86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566E53-6D96-A649-9978-A1CF59D76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96C226B-74F7-EA41-87A7-F7BF7DED6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75" y="509450"/>
            <a:ext cx="3191281" cy="373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AEE85A6-EB80-0543-8619-C3C92C21D9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274" y="882596"/>
            <a:ext cx="3191281" cy="25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D6F7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0B6A94B6-8791-C247-88C8-BF175AD87EB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1188" y="509588"/>
            <a:ext cx="4046537" cy="3689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C8126A0-46C6-8E49-A878-A097E6D3E6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680" y="1334849"/>
            <a:ext cx="3190875" cy="292605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99622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 questi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4960837-28CD-9949-B0F2-2EAC21356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00C8BA-8D9C-A945-B1BC-8DE873C7FD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4916" y="496614"/>
            <a:ext cx="5008949" cy="400715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BC057B-BBB8-C140-B2EA-D80365C2C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0820" y="837025"/>
            <a:ext cx="2816225" cy="3401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a poll question?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2CBB95-D38F-5D43-9F44-717D11F7B5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0820" y="429037"/>
            <a:ext cx="2816225" cy="407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poll question</a:t>
            </a:r>
          </a:p>
        </p:txBody>
      </p:sp>
    </p:spTree>
    <p:extLst>
      <p:ext uri="{BB962C8B-B14F-4D97-AF65-F5344CB8AC3E}">
        <p14:creationId xmlns:p14="http://schemas.microsoft.com/office/powerpoint/2010/main" val="139271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 point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883ED92-1703-0B42-ACF9-A31BCA1C0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84BEB2E-593A-0C43-8EC0-45BFED9DCB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75" y="517968"/>
            <a:ext cx="4046800" cy="3919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96C226B-74F7-EA41-87A7-F7BF7DED6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9392" y="517968"/>
            <a:ext cx="3191281" cy="373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AEE85A6-EB80-0543-8619-C3C92C21D9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9391" y="891114"/>
            <a:ext cx="3191281" cy="25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D6F7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B704D31-FEF9-0A4A-9464-0EEF9D2D48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9797" y="1264260"/>
            <a:ext cx="3190875" cy="310356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98813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and presen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D11A12F-CD44-C148-94EC-930871E5CE09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00276A7-75DC-EA4C-A887-9DFB5CE0C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957" y="807256"/>
            <a:ext cx="1432021" cy="14320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headshot</a:t>
            </a:r>
          </a:p>
        </p:txBody>
      </p:sp>
      <p:sp>
        <p:nvSpPr>
          <p:cNvPr id="38" name="Picture Placeholder 36">
            <a:extLst>
              <a:ext uri="{FF2B5EF4-FFF2-40B4-BE49-F238E27FC236}">
                <a16:creationId xmlns:a16="http://schemas.microsoft.com/office/drawing/2014/main" id="{FF7CF934-4F9A-8540-A39E-C487D30EDD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0956" y="3740587"/>
            <a:ext cx="3131083" cy="6749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22BA6-EB09-8845-81D5-ABAFFD215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490" y="2497013"/>
            <a:ext cx="3130550" cy="985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43FD669-5AB0-5446-B55C-80C0ABF8D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2758" y="807256"/>
            <a:ext cx="3191281" cy="25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D6F7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5A7B18-B5F7-5147-9585-2A69A0974C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164" y="1171030"/>
            <a:ext cx="3190875" cy="310356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489576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 poin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95DA866-5AA0-AC45-B516-D0D8D9E09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7577"/>
            <a:ext cx="9144000" cy="51435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96C226B-74F7-EA41-87A7-F7BF7DED6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75" y="509450"/>
            <a:ext cx="3191281" cy="373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AEE85A6-EB80-0543-8619-C3C92C21D9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274" y="882596"/>
            <a:ext cx="3191281" cy="252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D6F7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A355CF1-39E0-494C-812D-CB1BCDD115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0925" y="509450"/>
            <a:ext cx="4046800" cy="36888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B3AA2CA-A12D-9A4B-AC07-AF1AC135EC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274" y="1253801"/>
            <a:ext cx="3191281" cy="310356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 </a:t>
            </a:r>
          </a:p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760925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headline, body cop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ABCBD5B-0170-8B4F-AD66-5812B6687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439E93-7D6E-9E4D-B50C-3028C6B90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875" y="636103"/>
            <a:ext cx="3515171" cy="741759"/>
          </a:xfrm>
          <a:prstGeom prst="rect">
            <a:avLst/>
          </a:prstGeom>
        </p:spPr>
        <p:txBody>
          <a:bodyPr anchor="b"/>
          <a:lstStyle>
            <a:lvl1pPr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38B54E9-9ACF-0748-B4E4-437EC6852CB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64657" y="636103"/>
            <a:ext cx="3999507" cy="35939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531DA9A-DECD-6640-B406-779BB984F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875" y="1377864"/>
            <a:ext cx="3515171" cy="2852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49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headline, 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7895B98-FDC4-BC46-8B8A-CAF02E96C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429A5A-366D-AC4C-8AAA-78969F6BD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066" y="659957"/>
            <a:ext cx="3515171" cy="741759"/>
          </a:xfrm>
          <a:prstGeom prst="rect">
            <a:avLst/>
          </a:prstGeom>
        </p:spPr>
        <p:txBody>
          <a:bodyPr anchor="b"/>
          <a:lstStyle>
            <a:lvl1pPr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59D40C-6F2F-F54D-9BB4-544D7636DE38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91763" y="659957"/>
            <a:ext cx="3999507" cy="35939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39FC3AE-66F6-4A43-B148-51A074CB6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7066" y="1401718"/>
            <a:ext cx="3515171" cy="2852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849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headline, subheadlin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E0A6A9-B5FC-824D-994C-AE61285B6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439E93-7D6E-9E4D-B50C-3028C6B90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6" y="1781092"/>
            <a:ext cx="3515171" cy="996199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38B54E9-9ACF-0748-B4E4-437EC6852CB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64657" y="596347"/>
            <a:ext cx="3999507" cy="35939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531DA9A-DECD-6640-B406-779BB984F28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836" y="2777293"/>
            <a:ext cx="3515171" cy="29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Helvetica Light" panose="020B0403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sub-headline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68430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headline, subheadlin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D0E654-B5CD-F941-BBE7-0011C1950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DFAB74-237C-7848-A2B7-5D84330CA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3964" y="1789043"/>
            <a:ext cx="3341883" cy="996199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headline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1DC97AC-48F1-A24D-9A90-2AAE467F2F7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19593" y="774754"/>
            <a:ext cx="3999507" cy="35939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F3D616A-B264-FE45-ACD2-1DFBF0B5DCD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3964" y="2785244"/>
            <a:ext cx="3341883" cy="29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Helvetica Light" panose="020B0403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sub-headline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59439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FDA1169-2059-1443-9CEC-EFBC21129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008" y="701555"/>
            <a:ext cx="7174602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7D56CE6-D2B8-A74D-8DBC-457C338F580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930437" y="1280161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DB8DCC-7892-BC45-9AF1-F6C48E06B4A1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2886324" y="1280161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5ED78B3-6D07-7D4E-9F5A-82D0A7350E3B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4785065" y="1280161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A50919F-B816-5241-A07D-E8D0537D62C3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709250" y="1280161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D2F5A-640E-3943-8B9B-F58C669AE1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1194" y="2695658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A4AE37C-FD46-3C4E-B306-E9889ACC4B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7804" y="2695659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C97F50-82EC-9A41-8BAC-7E5512429C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6545" y="2695659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80DBB1E-7F4F-2E4D-B856-FB248DF199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0073" y="2695659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</p:spTree>
    <p:extLst>
      <p:ext uri="{BB962C8B-B14F-4D97-AF65-F5344CB8AC3E}">
        <p14:creationId xmlns:p14="http://schemas.microsoft.com/office/powerpoint/2010/main" val="3620876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4DAF6A1-F368-7F4F-8B9C-F51972915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6463" y="669750"/>
            <a:ext cx="527107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7D56CE6-D2B8-A74D-8DBC-457C338F580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951892" y="1248356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DB8DCC-7892-BC45-9AF1-F6C48E06B4A1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907779" y="1248356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5ED78B3-6D07-7D4E-9F5A-82D0A7350E3B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5806520" y="1248356"/>
            <a:ext cx="1380360" cy="12404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D2F5A-640E-3943-8B9B-F58C669AE1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72649" y="2663853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A4AE37C-FD46-3C4E-B306-E9889ACC4B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9259" y="2663854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C97F50-82EC-9A41-8BAC-7E5512429C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8000" y="2663854"/>
            <a:ext cx="1379537" cy="143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body </a:t>
            </a:r>
          </a:p>
        </p:txBody>
      </p:sp>
    </p:spTree>
    <p:extLst>
      <p:ext uri="{BB962C8B-B14F-4D97-AF65-F5344CB8AC3E}">
        <p14:creationId xmlns:p14="http://schemas.microsoft.com/office/powerpoint/2010/main" val="457824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2E42B0A-4707-CB45-B95F-488731552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1A13E-5950-ED4B-9411-CEEB76DD3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181" y="485030"/>
            <a:ext cx="8021637" cy="36504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73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3426B1E-D87B-B44B-BB9C-AEC7AEDDE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5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BF0806C-04AC-C346-B356-321227EE3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and presente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D11A12F-CD44-C148-94EC-930871E5CE09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59574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7C0A8C-1848-6B40-9952-7755239E4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0541" y="878130"/>
            <a:ext cx="1371600" cy="13927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957032-EEC6-D14D-BB37-932B77CBA662}"/>
              </a:ext>
            </a:extLst>
          </p:cNvPr>
          <p:cNvCxnSpPr>
            <a:cxnSpLocks/>
          </p:cNvCxnSpPr>
          <p:nvPr userDrawn="1"/>
        </p:nvCxnSpPr>
        <p:spPr>
          <a:xfrm>
            <a:off x="3816626" y="2784299"/>
            <a:ext cx="15107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CFDFE568-337D-3946-A18A-F2794F7BC7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7341" y="2115942"/>
            <a:ext cx="6858000" cy="3180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rgbClr val="6D6F71"/>
                </a:solidFill>
                <a:latin typeface="Helvetica Light" panose="020B04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thank you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E95FDE-7AF9-D04C-B788-DB66F04B00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538" y="3150065"/>
            <a:ext cx="4545606" cy="72222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 err="1"/>
              <a:t>emailaddress@engineeredtaxservices.com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direct | ###.###.####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www.engineeredtaxservices.com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S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red flag&#10;&#10;Description automatically generated with low confidence">
            <a:extLst>
              <a:ext uri="{FF2B5EF4-FFF2-40B4-BE49-F238E27FC236}">
                <a16:creationId xmlns:a16="http://schemas.microsoft.com/office/drawing/2014/main" id="{B127918B-C1B9-8846-B3AE-A21B25116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67D3C-6F55-E34C-9DEA-2A1C2C9CC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008" y="2571750"/>
            <a:ext cx="4595386" cy="533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section headline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9E8D75-C807-5C42-8E7C-699B95096A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1" y="3105482"/>
            <a:ext cx="4340943" cy="2907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i="0">
                <a:solidFill>
                  <a:srgbClr val="6D6F7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5240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ead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7699FA-5DFB-8345-A757-7971CC09CE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32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E6BED9-2EAE-EA4A-AEEC-C3A7C9601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335890"/>
            <a:ext cx="7886700" cy="48868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here to add the headline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65C68B-0EBA-974A-BC2A-EBD3BA8100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1612" y="3881010"/>
            <a:ext cx="6200775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D6F7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sub-headline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2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ody cop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8FC09CA-0784-F34C-BD14-90385EC97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0B67D4A-BD67-CB42-B21E-75F0281238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362" y="1161033"/>
            <a:ext cx="7600703" cy="3124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1E276AF-F226-7A4A-833F-82FB56D10A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28749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97B441C-36C9-A348-8E50-EAD1BE590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3B9CB4F-A691-DC42-8F03-B0DBC06ABF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363" y="1161033"/>
            <a:ext cx="3669060" cy="3124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7CABD6-8205-2B42-B8E1-3596FB509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161033"/>
            <a:ext cx="3808065" cy="3124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0CE58F7-1756-6A41-890D-76DEE405D9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11359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3C39D28-7617-954B-AB79-DF8FF54C3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0482A2-3DC4-4648-A10D-E0BEA68C91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9362" y="707007"/>
            <a:ext cx="7600704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E4570BD-F5B4-B144-8F72-26674CC7F6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363" y="1161033"/>
            <a:ext cx="2281890" cy="3108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780B869-456C-6847-8049-222C835388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9447" y="1161033"/>
            <a:ext cx="2281890" cy="3108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00D1B7D-8D44-C845-8621-3032BFC33F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31" y="1161033"/>
            <a:ext cx="2281890" cy="3108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</p:spTree>
    <p:extLst>
      <p:ext uri="{BB962C8B-B14F-4D97-AF65-F5344CB8AC3E}">
        <p14:creationId xmlns:p14="http://schemas.microsoft.com/office/powerpoint/2010/main" val="371397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line, body cop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8F065BC-4F1D-ED46-ACCE-AA1B3033C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E46694-2C00-5F40-BC59-9E38C709A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062" y="523099"/>
            <a:ext cx="7908531" cy="50839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8547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F5557D-CEA4-A345-9344-6E1D8551AB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459" y="1031496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6D6F71"/>
                </a:solidFill>
                <a:latin typeface="Helvetica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E2FBA1-FD65-ED4A-AD9D-26CDDD12DD9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8203" y="1031496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6D6F71"/>
                </a:solidFill>
                <a:latin typeface="Helvetica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DAF6AF-2B5F-A643-8ECE-FBB4B944C8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1649429"/>
            <a:ext cx="3868737" cy="2970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7CE675A-C1BB-6541-97AC-195A1A3CF1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6857" y="1649429"/>
            <a:ext cx="3868737" cy="2644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body </a:t>
            </a:r>
          </a:p>
        </p:txBody>
      </p:sp>
    </p:spTree>
    <p:extLst>
      <p:ext uri="{BB962C8B-B14F-4D97-AF65-F5344CB8AC3E}">
        <p14:creationId xmlns:p14="http://schemas.microsoft.com/office/powerpoint/2010/main" val="11580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72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18" r:id="rId2"/>
    <p:sldLayoutId id="2147483690" r:id="rId3"/>
    <p:sldLayoutId id="2147483683" r:id="rId4"/>
    <p:sldLayoutId id="2147483671" r:id="rId5"/>
    <p:sldLayoutId id="2147483694" r:id="rId6"/>
    <p:sldLayoutId id="2147483704" r:id="rId7"/>
    <p:sldLayoutId id="2147483705" r:id="rId8"/>
    <p:sldLayoutId id="2147483697" r:id="rId9"/>
    <p:sldLayoutId id="2147483698" r:id="rId10"/>
    <p:sldLayoutId id="2147483689" r:id="rId11"/>
    <p:sldLayoutId id="2147483702" r:id="rId12"/>
    <p:sldLayoutId id="2147483701" r:id="rId13"/>
    <p:sldLayoutId id="2147483688" r:id="rId14"/>
    <p:sldLayoutId id="2147483700" r:id="rId15"/>
    <p:sldLayoutId id="2147483708" r:id="rId16"/>
    <p:sldLayoutId id="2147483717" r:id="rId17"/>
    <p:sldLayoutId id="2147483691" r:id="rId18"/>
    <p:sldLayoutId id="2147483687" r:id="rId19"/>
    <p:sldLayoutId id="2147483709" r:id="rId20"/>
    <p:sldLayoutId id="2147483695" r:id="rId21"/>
    <p:sldLayoutId id="2147483706" r:id="rId22"/>
    <p:sldLayoutId id="2147483713" r:id="rId23"/>
    <p:sldLayoutId id="2147483712" r:id="rId24"/>
    <p:sldLayoutId id="2147483714" r:id="rId25"/>
    <p:sldLayoutId id="2147483715" r:id="rId26"/>
    <p:sldLayoutId id="2147483693" r:id="rId27"/>
    <p:sldLayoutId id="2147483692" r:id="rId28"/>
    <p:sldLayoutId id="2147483699" r:id="rId29"/>
    <p:sldLayoutId id="2147483716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carter@engineeredtaxservices.com" TargetMode="External"/><Relationship Id="rId2" Type="http://schemas.openxmlformats.org/officeDocument/2006/relationships/hyperlink" Target="mailto:gkimmel@engineeredtaxservices.com" TargetMode="Externa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B56EEFD-CB56-A44B-BBAD-0B39A73B0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27" y="2882949"/>
            <a:ext cx="7959765" cy="318052"/>
          </a:xfrm>
        </p:spPr>
        <p:txBody>
          <a:bodyPr/>
          <a:lstStyle/>
          <a:p>
            <a:r>
              <a:rPr lang="en-US" dirty="0"/>
              <a:t>R&amp;D tax credit presented for ETLS AICHE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A0EA9-33CC-4043-9441-D0A4FC19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532" y="3907408"/>
            <a:ext cx="2238935" cy="6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b="1" i="1" dirty="0">
                <a:solidFill>
                  <a:srgbClr val="C55E44"/>
                </a:solidFill>
              </a:rPr>
              <a:t>If you are in the Chemical Engineering field, you already qualify for the R&amp;D Tax Credit through your normal business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YES, you do R&amp;D</a:t>
            </a:r>
          </a:p>
        </p:txBody>
      </p:sp>
    </p:spTree>
    <p:extLst>
      <p:ext uri="{BB962C8B-B14F-4D97-AF65-F5344CB8AC3E}">
        <p14:creationId xmlns:p14="http://schemas.microsoft.com/office/powerpoint/2010/main" val="264425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40308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Credit is economic stimulus to keep innovation and creativity in the US and encourage job creation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Originally legislated by Congress in 1981 and extended 16 times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Became a permanent federal incentive in Dec 2015 within the PATH Act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40+ states have adopted R&amp;D incentive-based programs no TN Credit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Multiple countries have adopted R&amp;D incentive programs based on the US program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000" dirty="0">
                <a:solidFill>
                  <a:srgbClr val="868786"/>
                </a:solidFill>
              </a:rPr>
              <a:t>- Canada, China, India and others offer R&amp;D tax incentives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1400" dirty="0">
              <a:solidFill>
                <a:srgbClr val="86878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R&amp;D credit in context</a:t>
            </a:r>
          </a:p>
        </p:txBody>
      </p:sp>
    </p:spTree>
    <p:extLst>
      <p:ext uri="{BB962C8B-B14F-4D97-AF65-F5344CB8AC3E}">
        <p14:creationId xmlns:p14="http://schemas.microsoft.com/office/powerpoint/2010/main" val="272165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attributes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of the credit</a:t>
            </a:r>
          </a:p>
        </p:txBody>
      </p:sp>
    </p:spTree>
    <p:extLst>
      <p:ext uri="{BB962C8B-B14F-4D97-AF65-F5344CB8AC3E}">
        <p14:creationId xmlns:p14="http://schemas.microsoft.com/office/powerpoint/2010/main" val="199813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40308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Regulations Finalized Dec 2003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Easier for a broader array of companies to qualify their activities as R&amp;D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Greater flexibility in satisfying certain record keeping requirements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Unused credits carry back 1 year, and then carry forward 20 years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Opportunity to capture credits from closed tax years for companies coming out of NOL or AMT positions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Shareholder’s utilization limited to income from business generating the credits (e.g., W-2 income, K-1 pass thru)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attributes of the credit</a:t>
            </a:r>
          </a:p>
        </p:txBody>
      </p:sp>
    </p:spTree>
    <p:extLst>
      <p:ext uri="{BB962C8B-B14F-4D97-AF65-F5344CB8AC3E}">
        <p14:creationId xmlns:p14="http://schemas.microsoft.com/office/powerpoint/2010/main" val="250076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the PATH act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of 2015</a:t>
            </a:r>
          </a:p>
        </p:txBody>
      </p:sp>
    </p:spTree>
    <p:extLst>
      <p:ext uri="{BB962C8B-B14F-4D97-AF65-F5344CB8AC3E}">
        <p14:creationId xmlns:p14="http://schemas.microsoft.com/office/powerpoint/2010/main" val="69291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403080"/>
            <a:ext cx="7880544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Finally made permanent!!!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Beginning in 2016, AMT (Alternative Minimum Tax) turnoff for Eligible Small Businesses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Under $50M in gross receipts (prior 3-year average)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Privately held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Very significant especially for flow-thru entities whose owners have been in or close to AMT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AMT turnoff rule was also in place for 2010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PATH act of 2015</a:t>
            </a:r>
          </a:p>
        </p:txBody>
      </p:sp>
    </p:spTree>
    <p:extLst>
      <p:ext uri="{BB962C8B-B14F-4D97-AF65-F5344CB8AC3E}">
        <p14:creationId xmlns:p14="http://schemas.microsoft.com/office/powerpoint/2010/main" val="293291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40308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Beginning in 2016, certain “Startup Companies” will be able to use R&amp;D credits to offset federal payroll taxes (capped at $250K per year)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Under $5M in gross receipts and can have no gross receipts in any prior to the 5-year 	  period ending with the current taxable year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Election allowed for up to 5 years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Allowed in first calendar quarter which begins after the date the return is filed for 	  respective year</a:t>
            </a:r>
          </a:p>
          <a:p>
            <a:pPr marL="1143000" lvl="2" indent="-285750">
              <a:lnSpc>
                <a:spcPct val="100000"/>
              </a:lnSpc>
              <a:spcBef>
                <a:spcPts val="2400"/>
              </a:spcBef>
            </a:pPr>
            <a:r>
              <a:rPr lang="en-US" sz="1200" dirty="0">
                <a:solidFill>
                  <a:srgbClr val="868786"/>
                </a:solidFill>
                <a:latin typeface="Helvetica Light" panose="020B0403020202020204"/>
                <a:cs typeface="Helvetica" panose="020B0604020202020204" pitchFamily="34" charset="0"/>
              </a:rPr>
              <a:t>Applies to the employer’s share of FICA tax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PATH act of 2015</a:t>
            </a:r>
          </a:p>
        </p:txBody>
      </p:sp>
    </p:spTree>
    <p:extLst>
      <p:ext uri="{BB962C8B-B14F-4D97-AF65-F5344CB8AC3E}">
        <p14:creationId xmlns:p14="http://schemas.microsoft.com/office/powerpoint/2010/main" val="87906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qualification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of the credit</a:t>
            </a:r>
          </a:p>
        </p:txBody>
      </p:sp>
    </p:spTree>
    <p:extLst>
      <p:ext uri="{BB962C8B-B14F-4D97-AF65-F5344CB8AC3E}">
        <p14:creationId xmlns:p14="http://schemas.microsoft.com/office/powerpoint/2010/main" val="97632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In 2004, regulations were finalized that significantly increased the types of activities that qualify for the credit.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“Discovery Test” was replaced with the “Four-Part Test”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Requirement changed from “new to the industry” to “new to the company”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Lots of self-censoring still occurs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285470"/>
                </a:solidFill>
              </a:rPr>
              <a:t>- Seems too good to be true, its not lab coats and clip boards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8547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8547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199018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 your research &amp; development activities qualify?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9D23C2B-A5BB-4511-97A6-37EF84FE8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1161032"/>
            <a:ext cx="6083564" cy="34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6454D-29AD-0E41-8467-6EBF7657A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64" y="3273923"/>
            <a:ext cx="2908006" cy="1125680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1F84105-E6D5-964D-BB5B-D0636AAA9B0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/>
        </p:blipFill>
        <p:spPr>
          <a:xfrm>
            <a:off x="823119" y="923693"/>
            <a:ext cx="1253842" cy="1431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9DB4A-162F-1F46-B24C-546DBBF6AD56}"/>
              </a:ext>
            </a:extLst>
          </p:cNvPr>
          <p:cNvSpPr txBox="1"/>
          <p:nvPr/>
        </p:nvSpPr>
        <p:spPr>
          <a:xfrm>
            <a:off x="717107" y="2542567"/>
            <a:ext cx="349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lang="en-US" sz="1600" dirty="0">
                <a:solidFill>
                  <a:srgbClr val="285470"/>
                </a:solidFill>
                <a:latin typeface="Helvetica" pitchFamily="2" charset="0"/>
                <a:ea typeface="Gill Sans"/>
                <a:cs typeface="Gill Sans"/>
                <a:sym typeface="Gill Sans"/>
              </a:rPr>
              <a:t>Presenter</a:t>
            </a:r>
            <a:r>
              <a:rPr lang="en-US" sz="1600" b="0" i="0" u="none" strike="noStrike" cap="none" dirty="0">
                <a:solidFill>
                  <a:srgbClr val="285470"/>
                </a:solidFill>
                <a:latin typeface="Helvetica" pitchFamily="2" charset="0"/>
                <a:ea typeface="Gill Sans"/>
                <a:cs typeface="Gill Sans"/>
                <a:sym typeface="Gill Sans"/>
              </a:rPr>
              <a:t> </a:t>
            </a:r>
            <a:r>
              <a:rPr lang="en-US" sz="1600" b="0" i="0" u="none" strike="noStrike" cap="none" dirty="0">
                <a:solidFill>
                  <a:srgbClr val="C55E44"/>
                </a:solidFill>
                <a:latin typeface="Helvetica" pitchFamily="2" charset="0"/>
                <a:ea typeface="Gill Sans"/>
                <a:cs typeface="Gill Sans"/>
                <a:sym typeface="Gill Sans"/>
              </a:rPr>
              <a:t>| </a:t>
            </a:r>
            <a:r>
              <a:rPr lang="en-US" sz="1600" dirty="0">
                <a:solidFill>
                  <a:srgbClr val="6D6F71"/>
                </a:solidFill>
                <a:latin typeface="Helvetica" pitchFamily="2" charset="0"/>
                <a:ea typeface="Gill Sans"/>
                <a:cs typeface="Gill Sans"/>
                <a:sym typeface="Gill Sans"/>
              </a:rPr>
              <a:t>Geoffrey Kimmel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lang="en-US" sz="1600" b="0" i="0" dirty="0">
                <a:solidFill>
                  <a:srgbClr val="6D6F71"/>
                </a:solidFill>
                <a:latin typeface="Helvetica Light" panose="020B0403020202020204" pitchFamily="34" charset="0"/>
                <a:ea typeface="Gill Sans"/>
                <a:cs typeface="Gill Sans"/>
                <a:sym typeface="Gill Sans"/>
              </a:rPr>
              <a:t>Business Development Director</a:t>
            </a:r>
            <a:endParaRPr lang="en-US" sz="1600" b="0" i="0" dirty="0">
              <a:solidFill>
                <a:srgbClr val="6D6F7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585F09-A7E7-8042-B439-2F534D196DAE}"/>
              </a:ext>
            </a:extLst>
          </p:cNvPr>
          <p:cNvCxnSpPr/>
          <p:nvPr/>
        </p:nvCxnSpPr>
        <p:spPr>
          <a:xfrm>
            <a:off x="823119" y="3290439"/>
            <a:ext cx="290098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65056D-A9B7-BE42-9C56-46373E3BEE93}"/>
              </a:ext>
            </a:extLst>
          </p:cNvPr>
          <p:cNvSpPr txBox="1"/>
          <p:nvPr/>
        </p:nvSpPr>
        <p:spPr>
          <a:xfrm>
            <a:off x="5060410" y="1257991"/>
            <a:ext cx="3776455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176E99"/>
                </a:solidFill>
                <a:latin typeface="Helvetica Light" panose="020B0403020202020204" pitchFamily="34" charset="0"/>
              </a:rPr>
              <a:t>about our speaker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4D24B-0002-DA45-8FBC-29B61E0CD902}"/>
              </a:ext>
            </a:extLst>
          </p:cNvPr>
          <p:cNvSpPr txBox="1"/>
          <p:nvPr/>
        </p:nvSpPr>
        <p:spPr>
          <a:xfrm>
            <a:off x="5077553" y="1705148"/>
            <a:ext cx="3562181" cy="272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38" indent="-171438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  <a:t>Extensive financial background including service in the specialty tax, commercial banking and insurance industries.</a:t>
            </a:r>
            <a:b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</a:br>
            <a:endParaRPr lang="en-US" sz="1050" dirty="0">
              <a:solidFill>
                <a:srgbClr val="868786"/>
              </a:solidFill>
              <a:latin typeface="Helvetica Light" panose="020B0403020202020204" pitchFamily="34" charset="0"/>
            </a:endParaRPr>
          </a:p>
          <a:p>
            <a:pPr marL="171438" marR="0" lvl="0" indent="-17143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E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  <a:t>Consulting heavily with ETS clients since 2010, to identify, qualify and capture tax benefits.</a:t>
            </a:r>
            <a:b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</a:br>
            <a:endParaRPr lang="en-US" sz="1050" dirty="0">
              <a:solidFill>
                <a:srgbClr val="868786"/>
              </a:solidFill>
              <a:latin typeface="Helvetica Light" panose="020B0403020202020204" pitchFamily="34" charset="0"/>
            </a:endParaRPr>
          </a:p>
          <a:p>
            <a:pPr marL="171438" marR="0" lvl="0" indent="-17143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E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  <a:t>Frequent speaker at industry events, with individual and firm- wide CEU and CPE sessions on a variety of topics.</a:t>
            </a:r>
            <a:br>
              <a:rPr lang="en-US" sz="1050" dirty="0">
                <a:solidFill>
                  <a:srgbClr val="868786"/>
                </a:solidFill>
                <a:latin typeface="Helvetica Light" panose="020B0403020202020204" pitchFamily="34" charset="0"/>
              </a:rPr>
            </a:b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55E44"/>
              </a:buClr>
              <a:buFont typeface="Arial" panose="020B0604020202020204" pitchFamily="34" charset="0"/>
              <a:buNone/>
            </a:pPr>
            <a:endParaRPr lang="en-US" sz="105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2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New or Improved Business Component (the permitted purpose test)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C55E44"/>
                </a:solidFill>
              </a:rPr>
              <a:t>	- Product, process, technique, invention, formula or software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Attempt to improve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800" dirty="0">
                <a:solidFill>
                  <a:srgbClr val="868786"/>
                </a:solidFill>
              </a:rPr>
              <a:t>		</a:t>
            </a:r>
            <a:br>
              <a:rPr lang="en-US" sz="8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285470"/>
                </a:solidFill>
              </a:rPr>
              <a:t>- Performance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800" dirty="0">
                <a:solidFill>
                  <a:srgbClr val="285470"/>
                </a:solidFill>
              </a:rPr>
              <a:t>		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Functionality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800" dirty="0">
                <a:solidFill>
                  <a:srgbClr val="285470"/>
                </a:solidFill>
              </a:rPr>
              <a:t>		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Reliability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800" dirty="0">
                <a:solidFill>
                  <a:srgbClr val="285470"/>
                </a:solidFill>
              </a:rPr>
              <a:t>		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Quality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Taxpayer </a:t>
            </a:r>
            <a:r>
              <a:rPr lang="en-US" sz="1400" dirty="0">
                <a:solidFill>
                  <a:srgbClr val="C55E44"/>
                </a:solidFill>
              </a:rPr>
              <a:t>does not need to succeed </a:t>
            </a:r>
            <a:r>
              <a:rPr lang="en-US" sz="1400" dirty="0">
                <a:solidFill>
                  <a:srgbClr val="868786"/>
                </a:solidFill>
              </a:rPr>
              <a:t>to claim the credit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42460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Technological in Nature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The process of experimentation must rely on principles of the </a:t>
            </a:r>
            <a:r>
              <a:rPr lang="en-US" sz="1400" dirty="0">
                <a:solidFill>
                  <a:srgbClr val="C55E44"/>
                </a:solidFill>
              </a:rPr>
              <a:t>physical or biological 	  sciences, engineering or computer science</a:t>
            </a:r>
            <a:r>
              <a:rPr lang="en-US" sz="1400" dirty="0">
                <a:solidFill>
                  <a:srgbClr val="868786"/>
                </a:solidFill>
              </a:rPr>
              <a:t>.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Taxpayer may rely on </a:t>
            </a:r>
            <a:r>
              <a:rPr lang="en-US" sz="1400" dirty="0">
                <a:solidFill>
                  <a:srgbClr val="C55E44"/>
                </a:solidFill>
              </a:rPr>
              <a:t>existing technologies and principles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The research cannot be in the soft sciences, such as economics, psychology, 	 	  management sciences, etc.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412200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Elimination of Uncertainty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C55E44"/>
                </a:solidFill>
              </a:rPr>
              <a:t>	</a:t>
            </a:r>
            <a:r>
              <a:rPr lang="en-US" sz="1400" dirty="0">
                <a:solidFill>
                  <a:srgbClr val="868786"/>
                </a:solidFill>
              </a:rPr>
              <a:t>- Uncertainty exists if the </a:t>
            </a:r>
            <a:r>
              <a:rPr lang="en-US" sz="1400" dirty="0">
                <a:solidFill>
                  <a:srgbClr val="C55E44"/>
                </a:solidFill>
              </a:rPr>
              <a:t>taxpayer is uncertain: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C55E44"/>
                </a:solidFill>
              </a:rPr>
              <a:t>- (1) if it can develop </a:t>
            </a:r>
            <a:r>
              <a:rPr lang="en-US" sz="1400" dirty="0">
                <a:solidFill>
                  <a:srgbClr val="868786"/>
                </a:solidFill>
              </a:rPr>
              <a:t>the business component it want to develop, </a:t>
            </a:r>
            <a:r>
              <a:rPr lang="en-US" sz="1400" u="sng" dirty="0">
                <a:solidFill>
                  <a:srgbClr val="285470"/>
                </a:solidFill>
              </a:rPr>
              <a:t>or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C55E44"/>
                </a:solidFill>
              </a:rPr>
              <a:t>- (2) how to develop </a:t>
            </a:r>
            <a:r>
              <a:rPr lang="en-US" sz="1400" dirty="0">
                <a:solidFill>
                  <a:srgbClr val="868786"/>
                </a:solidFill>
              </a:rPr>
              <a:t>the business component it wants to develop, </a:t>
            </a:r>
            <a:r>
              <a:rPr lang="en-US" sz="1400" u="sng" dirty="0">
                <a:solidFill>
                  <a:srgbClr val="285470"/>
                </a:solidFill>
              </a:rPr>
              <a:t>or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C55E44"/>
                </a:solidFill>
              </a:rPr>
              <a:t>- (3) of the appropriate design </a:t>
            </a:r>
            <a:r>
              <a:rPr lang="en-US" sz="1400" dirty="0">
                <a:solidFill>
                  <a:srgbClr val="868786"/>
                </a:solidFill>
              </a:rPr>
              <a:t>of the business component it wants to develop.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19033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Process of Experimentation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Must involve a process of </a:t>
            </a:r>
            <a:r>
              <a:rPr lang="en-US" sz="1400" dirty="0">
                <a:solidFill>
                  <a:srgbClr val="C55E44"/>
                </a:solidFill>
              </a:rPr>
              <a:t>evaluating alternatives </a:t>
            </a:r>
            <a:r>
              <a:rPr lang="en-US" sz="1400" dirty="0">
                <a:solidFill>
                  <a:srgbClr val="868786"/>
                </a:solidFill>
              </a:rPr>
              <a:t>designed to achieve a result in which 	  the means of achieving that result were uncertain at the outset.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Taxpayer must engage in a process of </a:t>
            </a:r>
            <a:r>
              <a:rPr lang="en-US" sz="1400" dirty="0">
                <a:solidFill>
                  <a:srgbClr val="C55E44"/>
                </a:solidFill>
              </a:rPr>
              <a:t>evaluating and testing different alternatives</a:t>
            </a:r>
            <a:r>
              <a:rPr lang="en-US" sz="1400" dirty="0">
                <a:solidFill>
                  <a:srgbClr val="868786"/>
                </a:solidFill>
              </a:rPr>
              <a:t> 	  designed to eliminate the uncertainty about the development of the business 	  	  component, though, for example, modeling, simulation, or systematic </a:t>
            </a:r>
            <a:r>
              <a:rPr lang="en-US" sz="1400" dirty="0">
                <a:solidFill>
                  <a:srgbClr val="C55E44"/>
                </a:solidFill>
              </a:rPr>
              <a:t>trial and error.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338994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0693" y="1403080"/>
            <a:ext cx="6757714" cy="312463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868786"/>
                </a:solidFill>
              </a:rPr>
              <a:t>Related to a new or improved business function, performance, reliability or quality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868786"/>
                </a:solidFill>
              </a:rPr>
              <a:t>Technological in nature – chemical engineering is technological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868786"/>
                </a:solidFill>
              </a:rPr>
              <a:t>Does it eliminate uncertainty of capability, method or design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868786"/>
                </a:solidFill>
              </a:rPr>
              <a:t>Is there a process of experimentation evaluating alternatives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There is little doubt that many of your normal activities will pass The Four-Part Test and qualify as R&amp;D expenses.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YES, you do qualify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7D2C65C-72FF-4A0F-A324-7A09EE7F0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0" y="1375408"/>
            <a:ext cx="370514" cy="36402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707A6F1-E3E0-4165-A91B-59B43435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0" y="1874286"/>
            <a:ext cx="370514" cy="36402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CBF1EDF-A42B-4001-8A87-229B8E07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0" y="2412924"/>
            <a:ext cx="370514" cy="36402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6AA5331-A5B2-4CE1-A782-A86099133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0" y="2931801"/>
            <a:ext cx="370514" cy="3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4B8B4"/>
                </a:solidFill>
              </a:rPr>
              <a:t>Other Requirements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Research </a:t>
            </a:r>
            <a:r>
              <a:rPr lang="en-US" sz="1400" dirty="0">
                <a:solidFill>
                  <a:srgbClr val="C55E44"/>
                </a:solidFill>
              </a:rPr>
              <a:t>can not be funded                          time and materials vs fixed fee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Taxpayer must </a:t>
            </a:r>
            <a:r>
              <a:rPr lang="en-US" sz="1400" dirty="0">
                <a:solidFill>
                  <a:srgbClr val="C55E44"/>
                </a:solidFill>
              </a:rPr>
              <a:t>retain substantial rights </a:t>
            </a:r>
            <a:r>
              <a:rPr lang="en-US" sz="1400" dirty="0">
                <a:solidFill>
                  <a:srgbClr val="868786"/>
                </a:solidFill>
              </a:rPr>
              <a:t>to research 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Activities must be conducted within the United States and its territories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4B8B4"/>
                </a:solidFill>
              </a:rPr>
              <a:t>Excluded Activities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Research after commercial production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Reverse engineering 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Qualify control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You do not own the IP</a:t>
            </a:r>
            <a:endParaRPr lang="en-US" sz="1400" dirty="0">
              <a:solidFill>
                <a:srgbClr val="C55E44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qualification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357979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quantification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of the credit</a:t>
            </a:r>
          </a:p>
        </p:txBody>
      </p:sp>
    </p:spTree>
    <p:extLst>
      <p:ext uri="{BB962C8B-B14F-4D97-AF65-F5344CB8AC3E}">
        <p14:creationId xmlns:p14="http://schemas.microsoft.com/office/powerpoint/2010/main" val="1283275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Eligible Costs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400" dirty="0">
                <a:solidFill>
                  <a:srgbClr val="C55E44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</a:t>
            </a:r>
            <a:r>
              <a:rPr lang="en-US" sz="1800" dirty="0">
                <a:solidFill>
                  <a:srgbClr val="74B8B4"/>
                </a:solidFill>
              </a:rPr>
              <a:t>- Wages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Form W-2, Partnership Earnings subject to Self Employment Tax, Schedule C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Excludes 401(k) &amp; benefits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</a:t>
            </a:r>
            <a:r>
              <a:rPr lang="en-US" sz="1800" dirty="0">
                <a:solidFill>
                  <a:srgbClr val="74B8B4"/>
                </a:solidFill>
              </a:rPr>
              <a:t>- Supplies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Cost to fabricate prototypes / items consumed in R&amp;D process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</a:t>
            </a:r>
            <a:r>
              <a:rPr lang="en-US" sz="1800" dirty="0">
                <a:solidFill>
                  <a:srgbClr val="74B8B4"/>
                </a:solidFill>
              </a:rPr>
              <a:t>- 65% of Contract Research 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Fees paid to outside consultants / engineers / software developers</a:t>
            </a:r>
            <a:endParaRPr lang="en-US" sz="1400" dirty="0">
              <a:solidFill>
                <a:srgbClr val="C55E44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876470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Wages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868786"/>
                </a:solidFill>
              </a:rPr>
              <a:t>- Qualified wages are W-2 wages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Includes taxable fringe benefits, as well as: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vacation,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sick pay,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bonuses, and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taxable stock options.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C55E44"/>
                </a:solidFill>
              </a:rPr>
              <a:t>- Substantially All Rule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If 80% or more of an employee’s time is devoted to qualified research 			  activities, then 100% of the employee’s wages may be included in the research 		  credit calculation.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4129591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Wages for Qualified Services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868786"/>
                </a:solidFill>
              </a:rPr>
              <a:t>- Wages paid to employees engaged in qualified research,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direct supervision, and direct 	  support of qualified research activities </a:t>
            </a:r>
            <a:r>
              <a:rPr lang="en-US" sz="1400" dirty="0">
                <a:solidFill>
                  <a:srgbClr val="868786"/>
                </a:solidFill>
              </a:rPr>
              <a:t>are eligible for the credit.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Indirect activities that qualify must directly benefit the research activities. For example,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285470"/>
                </a:solidFill>
              </a:rPr>
              <a:t>- direct supervision of research engineers;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typing lab reports;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technician performing validation testing;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  or</a:t>
            </a:r>
            <a:br>
              <a:rPr lang="en-US" sz="1400" dirty="0">
                <a:solidFill>
                  <a:srgbClr val="285470"/>
                </a:solidFill>
              </a:rPr>
            </a:br>
            <a:r>
              <a:rPr lang="en-US" sz="1400" dirty="0">
                <a:solidFill>
                  <a:srgbClr val="285470"/>
                </a:solidFill>
              </a:rPr>
              <a:t>		- machinist machining prototype parts.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4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about</a:t>
            </a:r>
            <a:r>
              <a:rPr lang="en-US" dirty="0">
                <a:solidFill>
                  <a:srgbClr val="6D6F71"/>
                </a:solidFill>
              </a:rPr>
              <a:t> </a:t>
            </a:r>
            <a:br>
              <a:rPr lang="en-US" dirty="0">
                <a:solidFill>
                  <a:srgbClr val="6D6F71"/>
                </a:solidFill>
              </a:rPr>
            </a:br>
            <a:r>
              <a:rPr lang="en-US" dirty="0">
                <a:solidFill>
                  <a:srgbClr val="6D6F71"/>
                </a:solidFill>
              </a:rPr>
              <a:t>engineered tax services</a:t>
            </a:r>
          </a:p>
        </p:txBody>
      </p:sp>
    </p:spTree>
    <p:extLst>
      <p:ext uri="{BB962C8B-B14F-4D97-AF65-F5344CB8AC3E}">
        <p14:creationId xmlns:p14="http://schemas.microsoft.com/office/powerpoint/2010/main" val="22354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Supplies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868786"/>
                </a:solidFill>
              </a:rPr>
              <a:t>- Supplies are </a:t>
            </a:r>
            <a:r>
              <a:rPr lang="en-US" sz="1400" dirty="0">
                <a:solidFill>
                  <a:srgbClr val="74B8B4"/>
                </a:solidFill>
              </a:rPr>
              <a:t>tangible personal property </a:t>
            </a:r>
            <a:r>
              <a:rPr lang="en-US" sz="1400" dirty="0">
                <a:solidFill>
                  <a:srgbClr val="868786"/>
                </a:solidFill>
              </a:rPr>
              <a:t>other than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land or improvements to land, and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property of a character subject to the allowance for depreciation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Examples can include: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general supplies (i.e., pens, paper, etc.),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design and construction of prototypes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  and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extraordinary utilities.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TG Missouri Corp. Case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cost of depreciable property (molds) 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  if retain possession but not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55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Contract Research Expenditures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dirty="0">
                <a:solidFill>
                  <a:srgbClr val="868786"/>
                </a:solidFill>
              </a:rPr>
              <a:t>	</a:t>
            </a:r>
            <a:r>
              <a:rPr lang="en-US" sz="1400" dirty="0">
                <a:solidFill>
                  <a:srgbClr val="868786"/>
                </a:solidFill>
              </a:rPr>
              <a:t>- 65% of amounts paid to anyone (other than an employee) for qualified research or 	  services (75% if payments are made to a research consortium)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Contract research must be performed under an agreement that: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is entered into prior to the performance of qualified research,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- provides that research be performed on behalf of the taxpayer,</a:t>
            </a:r>
            <a:br>
              <a:rPr lang="en-US" sz="1400" dirty="0">
                <a:solidFill>
                  <a:srgbClr val="868786"/>
                </a:solidFill>
              </a:rPr>
            </a:b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	</a:t>
            </a:r>
            <a:r>
              <a:rPr lang="en-US" sz="1400" dirty="0">
                <a:solidFill>
                  <a:srgbClr val="74B8B4"/>
                </a:solidFill>
              </a:rPr>
              <a:t>- requires the taxpayer to bear the risk of the expense if the research is not 		  successful.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3208226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40220"/>
            <a:ext cx="7600703" cy="33240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400" dirty="0">
                <a:solidFill>
                  <a:srgbClr val="868786"/>
                </a:solidFill>
              </a:rPr>
              <a:t>While qualified activities differ by discipline . . . . . . . . 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New and improved products, designs, compounds, equipment or manufacturing processes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Creation and testing of prototypes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General trial and error experimentation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Experimentation and testing new materials, concepts, materials, tools or procedures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New and improved methods to recover and reuse products or substances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Development of more efficient processes or technologies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Development of innovative and improved systems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New or improved designs that optimize material, energy or water usage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Development of unique designs, material selection, techniques and processes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Some example typical qualifying activities</a:t>
            </a:r>
          </a:p>
        </p:txBody>
      </p:sp>
    </p:spTree>
    <p:extLst>
      <p:ext uri="{BB962C8B-B14F-4D97-AF65-F5344CB8AC3E}">
        <p14:creationId xmlns:p14="http://schemas.microsoft.com/office/powerpoint/2010/main" val="222354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702676"/>
            <a:ext cx="7600703" cy="269056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Designing and developing structural software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Programming software source code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Establishing electronic interfaces and functional relationships between software modules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Conducting requirements, domain, software elements or scope analysis of a new functional software enhancement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Evaluating and establishing functional specifications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Conducting unit, integration, functional performance and regression testing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Compiling and testing source code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Developing new or improved technologies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software engineering </a:t>
            </a:r>
          </a:p>
          <a:p>
            <a:r>
              <a:rPr lang="en-US" dirty="0"/>
              <a:t>– qualified research expense (QRE)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19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68600"/>
            <a:ext cx="7600703" cy="31246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55E44"/>
                </a:solidFill>
              </a:rPr>
              <a:t>What’s in it for me</a:t>
            </a:r>
            <a:br>
              <a:rPr lang="en-US" sz="1400" dirty="0">
                <a:solidFill>
                  <a:srgbClr val="C55E44"/>
                </a:solidFill>
              </a:rPr>
            </a:b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dirty="0">
                <a:solidFill>
                  <a:srgbClr val="868786"/>
                </a:solidFill>
              </a:rPr>
              <a:t>	</a:t>
            </a:r>
            <a:endParaRPr lang="en-US" sz="1400" dirty="0">
              <a:solidFill>
                <a:srgbClr val="74B8B4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4156747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397876"/>
            <a:ext cx="7600703" cy="299536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1 or more employees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$250,000 or more in annual wage and 1099 expense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S Corps, LLCs, Partnerships – pass throughs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C Corps – retain earnings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general, not absolute, target sizes</a:t>
            </a:r>
          </a:p>
        </p:txBody>
      </p:sp>
    </p:spTree>
    <p:extLst>
      <p:ext uri="{BB962C8B-B14F-4D97-AF65-F5344CB8AC3E}">
        <p14:creationId xmlns:p14="http://schemas.microsoft.com/office/powerpoint/2010/main" val="2503955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40221"/>
            <a:ext cx="7600703" cy="315301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Client / CPA discussion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Overview Credit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Determine Structure Type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Review Typical Activities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Client Projections of Qualified Research Expenses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Engagement Letter</a:t>
            </a:r>
            <a:br>
              <a:rPr lang="en-US" sz="1800" dirty="0">
                <a:solidFill>
                  <a:srgbClr val="868786"/>
                </a:solidFill>
              </a:rPr>
            </a:br>
            <a:br>
              <a:rPr lang="en-US" sz="8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Contingent based fee structure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Small retainer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Balance upon delivery of 6765</a:t>
            </a:r>
            <a:br>
              <a:rPr lang="en-US" sz="1400" dirty="0">
                <a:solidFill>
                  <a:srgbClr val="868786"/>
                </a:solidFill>
              </a:rPr>
            </a:br>
            <a:r>
              <a:rPr lang="en-US" sz="1400" dirty="0">
                <a:solidFill>
                  <a:srgbClr val="868786"/>
                </a:solidFill>
              </a:rPr>
              <a:t>	- Technical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assessment approach</a:t>
            </a:r>
          </a:p>
        </p:txBody>
      </p:sp>
    </p:spTree>
    <p:extLst>
      <p:ext uri="{BB962C8B-B14F-4D97-AF65-F5344CB8AC3E}">
        <p14:creationId xmlns:p14="http://schemas.microsoft.com/office/powerpoint/2010/main" val="2818152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40221"/>
            <a:ext cx="7600703" cy="315301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Conservatively, 33% of your expenses will be QREs; likely more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Rule of thumb - $7,000 to $8,000 net Federal Credit per $100,000 of QREs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State Credits as well – but not TN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Three year look back option</a:t>
            </a:r>
            <a:endParaRPr lang="en-US" sz="1400" dirty="0">
              <a:solidFill>
                <a:srgbClr val="86878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quantification of the credit</a:t>
            </a:r>
          </a:p>
        </p:txBody>
      </p:sp>
    </p:spTree>
    <p:extLst>
      <p:ext uri="{BB962C8B-B14F-4D97-AF65-F5344CB8AC3E}">
        <p14:creationId xmlns:p14="http://schemas.microsoft.com/office/powerpoint/2010/main" val="1644586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362" y="1240221"/>
            <a:ext cx="7600703" cy="31530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sz="1800" dirty="0">
                <a:solidFill>
                  <a:srgbClr val="C55E44"/>
                </a:solidFill>
              </a:rPr>
              <a:t>Different approaches and uses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C Corps – tax rates changed for Bonus Out – prepaids can max out, R&amp;D can be a way to retain cash in the firm for contingencies with no tax cost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S Corps/LLCs – Carry back 1 year and carry forward 20 years, personal orientation, passes through to shareholders</a:t>
            </a:r>
          </a:p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68786"/>
                </a:solidFill>
              </a:rPr>
              <a:t>Sales and M&amp;A value</a:t>
            </a:r>
            <a:endParaRPr lang="en-US" sz="1400" dirty="0">
              <a:solidFill>
                <a:srgbClr val="86878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 corps | s corps, llcs</a:t>
            </a:r>
          </a:p>
        </p:txBody>
      </p:sp>
    </p:spTree>
    <p:extLst>
      <p:ext uri="{BB962C8B-B14F-4D97-AF65-F5344CB8AC3E}">
        <p14:creationId xmlns:p14="http://schemas.microsoft.com/office/powerpoint/2010/main" val="3551687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endParaRPr lang="en-US" dirty="0">
              <a:solidFill>
                <a:srgbClr val="274659"/>
              </a:solidFill>
            </a:endParaRPr>
          </a:p>
          <a:p>
            <a:r>
              <a:rPr lang="en-US" dirty="0">
                <a:solidFill>
                  <a:srgbClr val="274659"/>
                </a:solidFill>
              </a:rPr>
              <a:t>Q&amp;A</a:t>
            </a:r>
            <a:endParaRPr lang="en-US" dirty="0">
              <a:solidFill>
                <a:srgbClr val="868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5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033E537-2095-4E62-8EA9-5B6DEFF2FF94}"/>
              </a:ext>
            </a:extLst>
          </p:cNvPr>
          <p:cNvGraphicFramePr>
            <a:graphicFrameLocks noGrp="1"/>
          </p:cNvGraphicFramePr>
          <p:nvPr/>
        </p:nvGraphicFramePr>
        <p:xfrm>
          <a:off x="1579841" y="1112123"/>
          <a:ext cx="6096000" cy="1010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685636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75399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5524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National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Basis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Results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07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Licensed Engineering Firm with 16 offices across the U.S.A.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Specializes in engineering studies for tax strategies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Tremendous Revenue generated for ETS partners</a:t>
                      </a:r>
                      <a:endParaRPr lang="en-US" sz="1200" dirty="0">
                        <a:solidFill>
                          <a:srgbClr val="274659"/>
                        </a:solidFill>
                        <a:latin typeface="Helvetica Light" panose="020B040302020202020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3272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CB0D90-076C-4EB2-A609-48EF0B79BA12}"/>
              </a:ext>
            </a:extLst>
          </p:cNvPr>
          <p:cNvGraphicFramePr>
            <a:graphicFrameLocks noGrp="1"/>
          </p:cNvGraphicFramePr>
          <p:nvPr/>
        </p:nvGraphicFramePr>
        <p:xfrm>
          <a:off x="1579841" y="2305354"/>
          <a:ext cx="6096000" cy="155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462872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25565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78128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Achievements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Clients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Helvetica Light" panose="020B0403020202020204"/>
                        </a:rPr>
                        <a:t>Partners</a:t>
                      </a:r>
                    </a:p>
                  </a:txBody>
                  <a:tcPr>
                    <a:solidFill>
                      <a:srgbClr val="274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79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ETS averages $24,500,00 in monthly refunds and tax benefits for architects, contractors and engineering firms involved in Public Building designs.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Clients include IKEA, JW Marriott, Boeing, Snowbird Ski Resort, Ford, BMW, Outback, top 100 CPA firms and Architectural firms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74659"/>
                          </a:solidFill>
                          <a:latin typeface="Helvetica Light" panose="020B0403020202020204"/>
                        </a:rPr>
                        <a:t>Tremendous Revenue generated for ETS partners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219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106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7D36CC-8625-2249-B15A-A37A68D12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961" y="2163086"/>
            <a:ext cx="6858000" cy="31805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EE080-488E-EE41-B0F4-B4A612B72B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520" y="3150065"/>
            <a:ext cx="5880959" cy="1747756"/>
          </a:xfrm>
        </p:spPr>
        <p:txBody>
          <a:bodyPr/>
          <a:lstStyle/>
          <a:p>
            <a:r>
              <a:rPr lang="en-US" dirty="0"/>
              <a:t>Geoff Kimmel</a:t>
            </a:r>
            <a:r>
              <a:rPr lang="en-US" dirty="0">
                <a:solidFill>
                  <a:srgbClr val="C55E44"/>
                </a:solidFill>
              </a:rPr>
              <a:t> | </a:t>
            </a:r>
            <a:r>
              <a:rPr lang="en-US" dirty="0"/>
              <a:t>609.915.1607</a:t>
            </a:r>
            <a:r>
              <a:rPr lang="en-US" dirty="0">
                <a:solidFill>
                  <a:srgbClr val="C55E44"/>
                </a:solidFill>
              </a:rPr>
              <a:t> | </a:t>
            </a:r>
            <a:r>
              <a:rPr lang="en-US" dirty="0">
                <a:hlinkClick r:id="rId2"/>
              </a:rPr>
              <a:t>gkimmel@engineeredtaxservices.com</a:t>
            </a:r>
            <a:endParaRPr lang="en-US" sz="800" dirty="0"/>
          </a:p>
          <a:p>
            <a:r>
              <a:rPr lang="en-US" dirty="0"/>
              <a:t> Mary Carter</a:t>
            </a:r>
            <a:r>
              <a:rPr lang="en-US" dirty="0">
                <a:solidFill>
                  <a:srgbClr val="C55E44"/>
                </a:solidFill>
              </a:rPr>
              <a:t> | </a:t>
            </a:r>
            <a:r>
              <a:rPr lang="en-US" dirty="0"/>
              <a:t>989.484.0537</a:t>
            </a:r>
            <a:r>
              <a:rPr lang="en-US" dirty="0">
                <a:solidFill>
                  <a:srgbClr val="C55E44"/>
                </a:solidFill>
              </a:rPr>
              <a:t> | </a:t>
            </a:r>
            <a:r>
              <a:rPr lang="en-US" dirty="0">
                <a:hlinkClick r:id="rId3"/>
              </a:rPr>
              <a:t>mcarter@engineeredtaxservices.com</a:t>
            </a:r>
            <a:endParaRPr lang="en-US" sz="800" dirty="0"/>
          </a:p>
          <a:p>
            <a:endParaRPr lang="en-US" dirty="0"/>
          </a:p>
          <a:p>
            <a:r>
              <a:rPr lang="en-US" dirty="0"/>
              <a:t>AIChE.org/membership/benefits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5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presentation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2908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AICHE Relationship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Attributes of the Credit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The PATH Act of 2015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Qualifications of the Credit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State Credits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Industries that Qualify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Quantification of the Credit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68786"/>
                </a:solidFill>
              </a:rPr>
              <a:t>Q&amp;A</a:t>
            </a:r>
            <a:endParaRPr lang="en-US" dirty="0">
              <a:solidFill>
                <a:srgbClr val="86878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6540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DE937-A8DA-3F45-8129-43DF3E2F3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1664413"/>
            <a:ext cx="4689733" cy="1441069"/>
          </a:xfrm>
        </p:spPr>
        <p:txBody>
          <a:bodyPr/>
          <a:lstStyle/>
          <a:p>
            <a:r>
              <a:rPr lang="en-US" dirty="0">
                <a:solidFill>
                  <a:srgbClr val="274659"/>
                </a:solidFill>
              </a:rPr>
              <a:t>AICHE</a:t>
            </a:r>
            <a:br>
              <a:rPr lang="en-US" dirty="0">
                <a:solidFill>
                  <a:srgbClr val="274659"/>
                </a:solidFill>
              </a:rPr>
            </a:br>
            <a:r>
              <a:rPr lang="en-US" dirty="0">
                <a:solidFill>
                  <a:srgbClr val="868786"/>
                </a:solidFill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405879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br>
              <a:rPr lang="en-US" sz="1800" dirty="0">
                <a:solidFill>
                  <a:srgbClr val="C55E44"/>
                </a:solidFill>
              </a:rPr>
            </a:br>
            <a:r>
              <a:rPr lang="en-US" sz="1800" b="1" i="1" dirty="0">
                <a:solidFill>
                  <a:srgbClr val="C55E44"/>
                </a:solidFill>
              </a:rPr>
              <a:t>We are not trying to replace your CPA or finance team, we collaborate with you and them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Educational Content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Create Awareness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Professional and Firm Development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A resource you can call on for advice/direction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68786"/>
                </a:solidFill>
              </a:rPr>
              <a:t>Membership Benefit – IEEE Preferred Pricing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1400" dirty="0">
              <a:solidFill>
                <a:srgbClr val="86878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AICHE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355725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B84D4-FBBC-164A-B195-49E1D1AD6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br>
              <a:rPr lang="en-US" sz="1000" dirty="0">
                <a:solidFill>
                  <a:srgbClr val="C55E44"/>
                </a:solidFill>
              </a:rPr>
            </a:br>
            <a:r>
              <a:rPr lang="en-US" sz="1800" b="1" i="1" dirty="0">
                <a:solidFill>
                  <a:srgbClr val="C55E44"/>
                </a:solidFill>
              </a:rPr>
              <a:t>If you are in the Chemical Engineering field, you already qualify for the R&amp;D Tax Credit through your normal business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26C9F0-7FEE-A749-9B8C-F07045D8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YES, you do R&amp;D</a:t>
            </a:r>
          </a:p>
        </p:txBody>
      </p:sp>
    </p:spTree>
    <p:extLst>
      <p:ext uri="{BB962C8B-B14F-4D97-AF65-F5344CB8AC3E}">
        <p14:creationId xmlns:p14="http://schemas.microsoft.com/office/powerpoint/2010/main" val="38361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37B2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6330</TotalTime>
  <Words>2191</Words>
  <Application>Microsoft Office PowerPoint</Application>
  <PresentationFormat>On-screen Show (16:9)</PresentationFormat>
  <Paragraphs>156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Gill Sans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 Green</dc:creator>
  <cp:lastModifiedBy>Nolen, Timothy Richard</cp:lastModifiedBy>
  <cp:revision>211</cp:revision>
  <cp:lastPrinted>2021-04-15T21:09:59Z</cp:lastPrinted>
  <dcterms:created xsi:type="dcterms:W3CDTF">2021-03-11T16:46:32Z</dcterms:created>
  <dcterms:modified xsi:type="dcterms:W3CDTF">2021-10-11T19:10:35Z</dcterms:modified>
</cp:coreProperties>
</file>