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sldIdLst>
    <p:sldId id="307" r:id="rId2"/>
    <p:sldId id="260" r:id="rId3"/>
    <p:sldId id="1476" r:id="rId4"/>
    <p:sldId id="1507" r:id="rId5"/>
    <p:sldId id="1461" r:id="rId6"/>
    <p:sldId id="1509" r:id="rId7"/>
    <p:sldId id="1462" r:id="rId8"/>
    <p:sldId id="1477" r:id="rId9"/>
    <p:sldId id="1419" r:id="rId10"/>
    <p:sldId id="1475" r:id="rId11"/>
    <p:sldId id="1420" r:id="rId12"/>
    <p:sldId id="149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28" userDrawn="1">
          <p15:clr>
            <a:srgbClr val="A4A3A4"/>
          </p15:clr>
        </p15:guide>
        <p15:guide id="3" orient="horz" pos="10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73C5"/>
    <a:srgbClr val="FAEED2"/>
    <a:srgbClr val="FDF8ED"/>
    <a:srgbClr val="F7E3B7"/>
    <a:srgbClr val="D7D2C7"/>
    <a:srgbClr val="E4A61C"/>
    <a:srgbClr val="F0E8EE"/>
    <a:srgbClr val="F0EEE8"/>
    <a:srgbClr val="C5B7B7"/>
    <a:srgbClr val="BFC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76"/>
  </p:normalViewPr>
  <p:slideViewPr>
    <p:cSldViewPr snapToGrid="0" snapToObjects="1">
      <p:cViewPr varScale="1">
        <p:scale>
          <a:sx n="97" d="100"/>
          <a:sy n="97" d="100"/>
        </p:scale>
        <p:origin x="96" y="106"/>
      </p:cViewPr>
      <p:guideLst>
        <p:guide pos="528"/>
        <p:guide orient="horz" pos="10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CA991-BFA2-984B-89E4-439CA31304C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3F4C6-B54D-4042-9511-B29A8CC55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02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026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8B541-D5F5-7B1F-1FE1-16B5590A0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E7BB5-93BD-CA7B-493A-2B0BBA383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C513-847F-8348-C397-1E64B85B8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DE4C-4AA7-4607-B3CC-61EE2E6FFF2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72807-56E8-E786-AF3C-94A206F9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0C393-2F19-1285-FE1D-AA30E0A0C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D2873-A249-40B9-BC45-8AE9D060F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64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394D71-3F42-324D-B2D2-8729DB8E87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63683" y="3442"/>
            <a:ext cx="5331231" cy="68544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391317-7334-714F-BECA-3AA75A73A40B}"/>
              </a:ext>
            </a:extLst>
          </p:cNvPr>
          <p:cNvSpPr/>
          <p:nvPr userDrawn="1"/>
        </p:nvSpPr>
        <p:spPr>
          <a:xfrm>
            <a:off x="6817963" y="0"/>
            <a:ext cx="4571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6D7D6BD-3141-1D4C-B404-981604AEAF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31" y="1719163"/>
            <a:ext cx="4739089" cy="17397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A98D86-5204-DD46-99C0-D793F0A0255E}"/>
              </a:ext>
            </a:extLst>
          </p:cNvPr>
          <p:cNvSpPr txBox="1"/>
          <p:nvPr userDrawn="1"/>
        </p:nvSpPr>
        <p:spPr>
          <a:xfrm>
            <a:off x="470232" y="3539316"/>
            <a:ext cx="4488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Franklin Gothic Book" panose="020B0503020102020204" pitchFamily="34" charset="0"/>
              </a:rPr>
              <a:t>Battery Innovation Group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EC4769-C020-E346-8EB6-880DA0F12CC0}"/>
              </a:ext>
            </a:extLst>
          </p:cNvPr>
          <p:cNvSpPr txBox="1"/>
          <p:nvPr userDrawn="1"/>
        </p:nvSpPr>
        <p:spPr>
          <a:xfrm>
            <a:off x="470232" y="4065692"/>
            <a:ext cx="4406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Inherently Safe Cells Everywhere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2C5B9F-3824-D144-8727-50E4D64EEF7F}"/>
              </a:ext>
            </a:extLst>
          </p:cNvPr>
          <p:cNvCxnSpPr>
            <a:cxnSpLocks/>
          </p:cNvCxnSpPr>
          <p:nvPr userDrawn="1"/>
        </p:nvCxnSpPr>
        <p:spPr>
          <a:xfrm>
            <a:off x="781245" y="3599542"/>
            <a:ext cx="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BD5579-7A28-D64A-880A-13FADEBCDDB4}"/>
              </a:ext>
            </a:extLst>
          </p:cNvPr>
          <p:cNvCxnSpPr>
            <a:cxnSpLocks/>
          </p:cNvCxnSpPr>
          <p:nvPr userDrawn="1"/>
        </p:nvCxnSpPr>
        <p:spPr>
          <a:xfrm>
            <a:off x="-15770" y="3410856"/>
            <a:ext cx="573439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627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394D71-3F42-324D-B2D2-8729DB8E87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63683" y="3442"/>
            <a:ext cx="5331231" cy="68544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391317-7334-714F-BECA-3AA75A73A40B}"/>
              </a:ext>
            </a:extLst>
          </p:cNvPr>
          <p:cNvSpPr/>
          <p:nvPr userDrawn="1"/>
        </p:nvSpPr>
        <p:spPr>
          <a:xfrm>
            <a:off x="6817963" y="0"/>
            <a:ext cx="4571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6D7D6BD-3141-1D4C-B404-981604AEAF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31" y="3442"/>
            <a:ext cx="4739089" cy="17397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A98D86-5204-DD46-99C0-D793F0A0255E}"/>
              </a:ext>
            </a:extLst>
          </p:cNvPr>
          <p:cNvSpPr txBox="1"/>
          <p:nvPr userDrawn="1"/>
        </p:nvSpPr>
        <p:spPr>
          <a:xfrm>
            <a:off x="470232" y="1823595"/>
            <a:ext cx="4488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Franklin Gothic Book" panose="020B0503020102020204" pitchFamily="34" charset="0"/>
              </a:rPr>
              <a:t>Battery Innovation Group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2C5B9F-3824-D144-8727-50E4D64EEF7F}"/>
              </a:ext>
            </a:extLst>
          </p:cNvPr>
          <p:cNvCxnSpPr>
            <a:cxnSpLocks/>
          </p:cNvCxnSpPr>
          <p:nvPr userDrawn="1"/>
        </p:nvCxnSpPr>
        <p:spPr>
          <a:xfrm>
            <a:off x="781245" y="3599542"/>
            <a:ext cx="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BD5579-7A28-D64A-880A-13FADEBCDDB4}"/>
              </a:ext>
            </a:extLst>
          </p:cNvPr>
          <p:cNvCxnSpPr>
            <a:cxnSpLocks/>
          </p:cNvCxnSpPr>
          <p:nvPr userDrawn="1"/>
        </p:nvCxnSpPr>
        <p:spPr>
          <a:xfrm>
            <a:off x="-15770" y="1695135"/>
            <a:ext cx="573439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E18F16-03F8-4918-9BD0-E3C0A04037B8}"/>
              </a:ext>
            </a:extLst>
          </p:cNvPr>
          <p:cNvCxnSpPr>
            <a:cxnSpLocks/>
          </p:cNvCxnSpPr>
          <p:nvPr userDrawn="1"/>
        </p:nvCxnSpPr>
        <p:spPr>
          <a:xfrm>
            <a:off x="0" y="3805731"/>
            <a:ext cx="573439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C65FE-6EC7-452B-9E8B-EFE2D4B37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232" y="4021597"/>
            <a:ext cx="5277209" cy="55011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56A05E-99B4-4A5D-B55F-2E7CB2003181}"/>
              </a:ext>
            </a:extLst>
          </p:cNvPr>
          <p:cNvCxnSpPr>
            <a:cxnSpLocks/>
          </p:cNvCxnSpPr>
          <p:nvPr userDrawn="1"/>
        </p:nvCxnSpPr>
        <p:spPr>
          <a:xfrm>
            <a:off x="0" y="4700003"/>
            <a:ext cx="573439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272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706F32-A865-D247-8DB5-F1EDCB0780D7}"/>
              </a:ext>
            </a:extLst>
          </p:cNvPr>
          <p:cNvSpPr/>
          <p:nvPr userDrawn="1"/>
        </p:nvSpPr>
        <p:spPr>
          <a:xfrm>
            <a:off x="0" y="6448301"/>
            <a:ext cx="12192000" cy="409699"/>
          </a:xfrm>
          <a:prstGeom prst="rect">
            <a:avLst/>
          </a:prstGeom>
          <a:solidFill>
            <a:srgbClr val="477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EDC2266-A9E2-F747-BCA2-4FB99764EF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323849"/>
            <a:ext cx="10287000" cy="71499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>
                <a:latin typeface="Franklin Gothic Book" panose="020B0503020102020204" pitchFamily="34" charset="0"/>
              </a:defRPr>
            </a:lvl2pPr>
            <a:lvl3pPr marL="914400" indent="0">
              <a:buNone/>
              <a:defRPr>
                <a:latin typeface="Franklin Gothic Book" panose="020B0503020102020204" pitchFamily="34" charset="0"/>
              </a:defRPr>
            </a:lvl3pPr>
            <a:lvl4pPr marL="1371600" indent="0">
              <a:buNone/>
              <a:defRPr>
                <a:latin typeface="Franklin Gothic Book" panose="020B0503020102020204" pitchFamily="34" charset="0"/>
              </a:defRPr>
            </a:lvl4pPr>
            <a:lvl5pPr marL="1828800" indent="0">
              <a:buNone/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E74318-8D8A-CB47-9874-6C79E640FE58}"/>
              </a:ext>
            </a:extLst>
          </p:cNvPr>
          <p:cNvCxnSpPr>
            <a:cxnSpLocks/>
          </p:cNvCxnSpPr>
          <p:nvPr userDrawn="1"/>
        </p:nvCxnSpPr>
        <p:spPr>
          <a:xfrm>
            <a:off x="952500" y="1129156"/>
            <a:ext cx="10287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727A54C-205F-483B-B6B2-5471CA2805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863" y="-44751"/>
            <a:ext cx="1516137" cy="55657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C38B36-0644-456A-8EB6-616C0E01112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B374F0-AB78-4C1A-9919-4B8FCB3D17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71286-E1FA-4C08-82EB-2AB723F35E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-1" y="6480671"/>
            <a:ext cx="440575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182BE0D-230B-654B-8FAB-D1749D4530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261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" userDrawn="1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60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ain No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706F32-A865-D247-8DB5-F1EDCB0780D7}"/>
              </a:ext>
            </a:extLst>
          </p:cNvPr>
          <p:cNvSpPr/>
          <p:nvPr userDrawn="1"/>
        </p:nvSpPr>
        <p:spPr>
          <a:xfrm>
            <a:off x="0" y="6448301"/>
            <a:ext cx="12192000" cy="409699"/>
          </a:xfrm>
          <a:prstGeom prst="rect">
            <a:avLst/>
          </a:prstGeom>
          <a:solidFill>
            <a:srgbClr val="477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EDC2266-A9E2-F747-BCA2-4FB99764EF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323849"/>
            <a:ext cx="10287000" cy="71499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>
                <a:latin typeface="Franklin Gothic Book" panose="020B0503020102020204" pitchFamily="34" charset="0"/>
              </a:defRPr>
            </a:lvl2pPr>
            <a:lvl3pPr marL="914400" indent="0">
              <a:buNone/>
              <a:defRPr>
                <a:latin typeface="Franklin Gothic Book" panose="020B0503020102020204" pitchFamily="34" charset="0"/>
              </a:defRPr>
            </a:lvl3pPr>
            <a:lvl4pPr marL="1371600" indent="0">
              <a:buNone/>
              <a:defRPr>
                <a:latin typeface="Franklin Gothic Book" panose="020B0503020102020204" pitchFamily="34" charset="0"/>
              </a:defRPr>
            </a:lvl4pPr>
            <a:lvl5pPr marL="1828800" indent="0">
              <a:buNone/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E74318-8D8A-CB47-9874-6C79E640FE58}"/>
              </a:ext>
            </a:extLst>
          </p:cNvPr>
          <p:cNvCxnSpPr>
            <a:cxnSpLocks/>
          </p:cNvCxnSpPr>
          <p:nvPr userDrawn="1"/>
        </p:nvCxnSpPr>
        <p:spPr>
          <a:xfrm>
            <a:off x="952500" y="1129156"/>
            <a:ext cx="10287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727A54C-205F-483B-B6B2-5471CA2805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863" y="-44751"/>
            <a:ext cx="1516137" cy="556575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F22B42F-4F0D-41CA-BF61-20BE8D27C8A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52500" y="1414463"/>
            <a:ext cx="10287000" cy="46418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58435A-913F-4A12-949D-2D2152408A7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2FFAE3-259D-4C78-84C7-40D551C046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52AB9-BB36-4100-A134-551E1A7649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0" y="6492875"/>
            <a:ext cx="565265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182BE0D-230B-654B-8FAB-D1749D4530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77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60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706F32-A865-D247-8DB5-F1EDCB0780D7}"/>
              </a:ext>
            </a:extLst>
          </p:cNvPr>
          <p:cNvSpPr/>
          <p:nvPr userDrawn="1"/>
        </p:nvSpPr>
        <p:spPr>
          <a:xfrm>
            <a:off x="0" y="6448301"/>
            <a:ext cx="12192000" cy="409699"/>
          </a:xfrm>
          <a:prstGeom prst="rect">
            <a:avLst/>
          </a:prstGeom>
          <a:solidFill>
            <a:srgbClr val="477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EDC2266-A9E2-F747-BCA2-4FB99764EF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1604360"/>
            <a:ext cx="10287000" cy="298392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>
                <a:latin typeface="Franklin Gothic Book" panose="020B0503020102020204" pitchFamily="34" charset="0"/>
              </a:defRPr>
            </a:lvl2pPr>
            <a:lvl3pPr marL="914400" indent="0">
              <a:buNone/>
              <a:defRPr>
                <a:latin typeface="Franklin Gothic Book" panose="020B0503020102020204" pitchFamily="34" charset="0"/>
              </a:defRPr>
            </a:lvl3pPr>
            <a:lvl4pPr marL="1371600" indent="0">
              <a:buNone/>
              <a:defRPr>
                <a:latin typeface="Franklin Gothic Book" panose="020B0503020102020204" pitchFamily="34" charset="0"/>
              </a:defRPr>
            </a:lvl4pPr>
            <a:lvl5pPr marL="1828800" indent="0">
              <a:buNone/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E74318-8D8A-CB47-9874-6C79E640FE5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613563"/>
            <a:ext cx="10287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727A54C-205F-483B-B6B2-5471CA2805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863" y="-44751"/>
            <a:ext cx="1516137" cy="556575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F22B42F-4F0D-41CA-BF61-20BE8D27C8A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52500" y="4613563"/>
            <a:ext cx="10287000" cy="144274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DF81A5-57B7-47FF-951B-55093A2737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71AB88-8253-4700-8520-8BE19629FFE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243AE-5768-442C-A892-E34E1C5109C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1" y="6470587"/>
            <a:ext cx="490451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182BE0D-230B-654B-8FAB-D1749D4530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794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60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Main No Icon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706F32-A865-D247-8DB5-F1EDCB0780D7}"/>
              </a:ext>
            </a:extLst>
          </p:cNvPr>
          <p:cNvSpPr/>
          <p:nvPr userDrawn="1"/>
        </p:nvSpPr>
        <p:spPr>
          <a:xfrm>
            <a:off x="0" y="6448301"/>
            <a:ext cx="12192000" cy="409699"/>
          </a:xfrm>
          <a:prstGeom prst="rect">
            <a:avLst/>
          </a:prstGeom>
          <a:solidFill>
            <a:srgbClr val="477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EDC2266-A9E2-F747-BCA2-4FB99764EF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323849"/>
            <a:ext cx="10287000" cy="71499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>
                <a:latin typeface="Franklin Gothic Book" panose="020B0503020102020204" pitchFamily="34" charset="0"/>
              </a:defRPr>
            </a:lvl2pPr>
            <a:lvl3pPr marL="914400" indent="0">
              <a:buNone/>
              <a:defRPr>
                <a:latin typeface="Franklin Gothic Book" panose="020B0503020102020204" pitchFamily="34" charset="0"/>
              </a:defRPr>
            </a:lvl3pPr>
            <a:lvl4pPr marL="1371600" indent="0">
              <a:buNone/>
              <a:defRPr>
                <a:latin typeface="Franklin Gothic Book" panose="020B0503020102020204" pitchFamily="34" charset="0"/>
              </a:defRPr>
            </a:lvl4pPr>
            <a:lvl5pPr marL="1828800" indent="0">
              <a:buNone/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E74318-8D8A-CB47-9874-6C79E640FE58}"/>
              </a:ext>
            </a:extLst>
          </p:cNvPr>
          <p:cNvCxnSpPr>
            <a:cxnSpLocks/>
          </p:cNvCxnSpPr>
          <p:nvPr userDrawn="1"/>
        </p:nvCxnSpPr>
        <p:spPr>
          <a:xfrm>
            <a:off x="952500" y="1129156"/>
            <a:ext cx="10287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727A54C-205F-483B-B6B2-5471CA2805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863" y="-44751"/>
            <a:ext cx="1516137" cy="556575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2264677-BD93-4DAC-9E88-421E247F3F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52500" y="1414463"/>
            <a:ext cx="4866409" cy="46418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100DE97-4F6C-455E-8BE8-CB61FB6B3AA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73090" y="1418533"/>
            <a:ext cx="4866409" cy="46418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9A38AF-B015-49D8-B322-AC6CF21791C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5937E5-E12D-45F8-AA42-C9BA0C4DC85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907A5-B919-4CFD-81B0-9B3B821E54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0" y="6470587"/>
            <a:ext cx="49876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182BE0D-230B-654B-8FAB-D1749D4530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130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60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Main No Icon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706F32-A865-D247-8DB5-F1EDCB0780D7}"/>
              </a:ext>
            </a:extLst>
          </p:cNvPr>
          <p:cNvSpPr/>
          <p:nvPr userDrawn="1"/>
        </p:nvSpPr>
        <p:spPr>
          <a:xfrm>
            <a:off x="0" y="6448301"/>
            <a:ext cx="12192000" cy="409699"/>
          </a:xfrm>
          <a:prstGeom prst="rect">
            <a:avLst/>
          </a:prstGeom>
          <a:solidFill>
            <a:srgbClr val="477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EDC2266-A9E2-F747-BCA2-4FB99764EF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323849"/>
            <a:ext cx="10287000" cy="71499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>
                <a:latin typeface="Franklin Gothic Book" panose="020B0503020102020204" pitchFamily="34" charset="0"/>
              </a:defRPr>
            </a:lvl2pPr>
            <a:lvl3pPr marL="914400" indent="0">
              <a:buNone/>
              <a:defRPr>
                <a:latin typeface="Franklin Gothic Book" panose="020B0503020102020204" pitchFamily="34" charset="0"/>
              </a:defRPr>
            </a:lvl3pPr>
            <a:lvl4pPr marL="1371600" indent="0">
              <a:buNone/>
              <a:defRPr>
                <a:latin typeface="Franklin Gothic Book" panose="020B0503020102020204" pitchFamily="34" charset="0"/>
              </a:defRPr>
            </a:lvl4pPr>
            <a:lvl5pPr marL="1828800" indent="0">
              <a:buNone/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E74318-8D8A-CB47-9874-6C79E640FE58}"/>
              </a:ext>
            </a:extLst>
          </p:cNvPr>
          <p:cNvCxnSpPr>
            <a:cxnSpLocks/>
          </p:cNvCxnSpPr>
          <p:nvPr userDrawn="1"/>
        </p:nvCxnSpPr>
        <p:spPr>
          <a:xfrm>
            <a:off x="952500" y="1129156"/>
            <a:ext cx="10287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727A54C-205F-483B-B6B2-5471CA2805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863" y="-44751"/>
            <a:ext cx="1516137" cy="556575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49F6CC4-5AB4-45AD-B77A-A62D492E77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52500" y="1407444"/>
            <a:ext cx="4876800" cy="563798"/>
          </a:xfrm>
        </p:spPr>
        <p:txBody>
          <a:bodyPr>
            <a:normAutofit/>
          </a:bodyPr>
          <a:lstStyle>
            <a:lvl1pPr marL="0" indent="0">
              <a:buNone/>
              <a:defRPr sz="2400" b="1" i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6A46B07-8550-4D12-8D0F-811F16EC80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62700" y="1407444"/>
            <a:ext cx="4876800" cy="563798"/>
          </a:xfrm>
        </p:spPr>
        <p:txBody>
          <a:bodyPr>
            <a:normAutofit/>
          </a:bodyPr>
          <a:lstStyle>
            <a:lvl1pPr marL="0" indent="0">
              <a:buNone/>
              <a:defRPr sz="2400" b="1" i="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EC671A0-20C1-4C1C-8DC6-B8FD9A822D2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52500" y="2061555"/>
            <a:ext cx="4876800" cy="399475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67A8934-06C5-4847-A1A9-2698DB4BB77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62700" y="2061555"/>
            <a:ext cx="4876800" cy="399475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9CCD13-A27C-481C-9167-288B0E42765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1D071-3D4D-4608-948A-14483A12E4D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0E8B0-FC56-4452-A0F3-9E45049B23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0" y="6470587"/>
            <a:ext cx="54032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182BE0D-230B-654B-8FAB-D1749D4530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744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40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6C8DA0-D404-49FC-80A6-9E184988F7EE}"/>
              </a:ext>
            </a:extLst>
          </p:cNvPr>
          <p:cNvSpPr/>
          <p:nvPr userDrawn="1"/>
        </p:nvSpPr>
        <p:spPr>
          <a:xfrm>
            <a:off x="0" y="6448301"/>
            <a:ext cx="12192000" cy="409699"/>
          </a:xfrm>
          <a:prstGeom prst="rect">
            <a:avLst/>
          </a:prstGeom>
          <a:solidFill>
            <a:srgbClr val="477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07DD4B7-D6B8-4934-89A8-85B4265BF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863" y="-44751"/>
            <a:ext cx="1516137" cy="5565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84DEC-48E8-466E-9F26-CDE9C3D7E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448301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36422-A420-4A32-81F8-4EBE0D8F5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53400" y="644783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65368-413E-4C72-B33D-74412A46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70587"/>
            <a:ext cx="52370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182BE0D-230B-654B-8FAB-D1749D4530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27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0B41AC-CEEE-9847-8510-B74EC4F40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10383-9CEB-CF4C-9D6F-5E6D9B22D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A0759-CC74-924C-9ECA-5C024D9639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C4A26-9C45-C448-966F-DC6F7FA73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C9934-DF84-5C44-AAEC-C027D7174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2BE0D-230B-654B-8FAB-D1749D453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1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68" r:id="rId3"/>
    <p:sldLayoutId id="2147483649" r:id="rId4"/>
    <p:sldLayoutId id="2147483662" r:id="rId5"/>
    <p:sldLayoutId id="2147483671" r:id="rId6"/>
    <p:sldLayoutId id="2147483669" r:id="rId7"/>
    <p:sldLayoutId id="2147483670" r:id="rId8"/>
    <p:sldLayoutId id="2147483659" r:id="rId9"/>
    <p:sldLayoutId id="2147483673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psc.gov/Recalls" TargetMode="External"/><Relationship Id="rId3" Type="http://schemas.openxmlformats.org/officeDocument/2006/relationships/hyperlink" Target="chrome-extension://efaidnbmnnnibpcajpcglclefindmkaj/viewer.html?pdfurl=https%3A%2F%2Fwww.epa.gov%2Fsystem%2Ffiles%2Fdocuments%2F2021-08%2Flithium-ion-battery-report-update-7.01_508.pdf&amp;clen=2395587&amp;chunk=true" TargetMode="External"/><Relationship Id="rId7" Type="http://schemas.openxmlformats.org/officeDocument/2006/relationships/hyperlink" Target="https://www.propertycasualty360.com/2021/04/02/has-coverage-for-exploding-vape-suits-gone-up-in-smoke/?slreturn=20220012073749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hyperlink" Target="chrome-extension://efaidnbmnnnibpcajpcglclefindmkaj/viewer.html?pdfurl=https%3A%2F%2Fwww.faa.gov%2Fhazmat%2Fresources%2Flithium_batteries%2Fmedia%2FBattery_incident_chart.pdf&amp;clen=449974&amp;chunk=true" TargetMode="External"/><Relationship Id="rId5" Type="http://schemas.openxmlformats.org/officeDocument/2006/relationships/hyperlink" Target="https://ndakotalaw.com/do-electric-cars-catch-fire-more-than-gas-powered-vehicles/" TargetMode="External"/><Relationship Id="rId10" Type="http://schemas.openxmlformats.org/officeDocument/2006/relationships/hyperlink" Target="https://www.cpsc.gov/cgibin/NEISSQuery/home.aspx" TargetMode="External"/><Relationship Id="rId4" Type="http://schemas.openxmlformats.org/officeDocument/2006/relationships/hyperlink" Target="https://www.energy-storage.news/preventing-thermal-runaway-in-lithium-ion-energy-storage-systems/" TargetMode="External"/><Relationship Id="rId9" Type="http://schemas.openxmlformats.org/officeDocument/2006/relationships/hyperlink" Target="https://www.consumerreports.org/electric-bikes/how-to-prevent-e-bike-fires-a2493889574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4CE9C1-8EEE-46BA-B272-284CF3A7C3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Soteria and Battery Safety</a:t>
            </a:r>
          </a:p>
        </p:txBody>
      </p:sp>
    </p:spTree>
    <p:extLst>
      <p:ext uri="{BB962C8B-B14F-4D97-AF65-F5344CB8AC3E}">
        <p14:creationId xmlns:p14="http://schemas.microsoft.com/office/powerpoint/2010/main" val="1515436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D39499-E797-4750-9A36-E390A50069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41" b="18516"/>
          <a:stretch/>
        </p:blipFill>
        <p:spPr>
          <a:xfrm>
            <a:off x="6586178" y="911483"/>
            <a:ext cx="3828288" cy="1704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547B9D-A831-4009-BB3B-350FE1B9C309}"/>
              </a:ext>
            </a:extLst>
          </p:cNvPr>
          <p:cNvSpPr txBox="1"/>
          <p:nvPr/>
        </p:nvSpPr>
        <p:spPr>
          <a:xfrm>
            <a:off x="1654514" y="3186787"/>
            <a:ext cx="3481915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Today’s Electric Vehicle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3% of car industry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50% of battery industry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100 – 300-mile 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40 – 100 kWh battery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$40 – 120,000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 – 8h charge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Safety – Spontaneous fires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          – Damage induced fires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7C250-6737-4661-94F8-F66F56B7A433}"/>
              </a:ext>
            </a:extLst>
          </p:cNvPr>
          <p:cNvSpPr txBox="1"/>
          <p:nvPr/>
        </p:nvSpPr>
        <p:spPr>
          <a:xfrm>
            <a:off x="6586178" y="3186787"/>
            <a:ext cx="4256999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Tomorrow’s Electric Vehicle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80% of car industry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75% of battery industry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600-mile 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200 kWh battery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$20 – 50,000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0.5h charge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Safety – no fire after 75 mph collision</a:t>
            </a:r>
          </a:p>
        </p:txBody>
      </p:sp>
      <p:pic>
        <p:nvPicPr>
          <p:cNvPr id="1026" name="Picture 2" descr="Model 3 | Tesla United Kingdom">
            <a:extLst>
              <a:ext uri="{FF2B5EF4-FFF2-40B4-BE49-F238E27FC236}">
                <a16:creationId xmlns:a16="http://schemas.microsoft.com/office/drawing/2014/main" id="{CC2D6F1A-7D2A-4A19-B1BC-853CB6AC35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2"/>
          <a:stretch/>
        </p:blipFill>
        <p:spPr bwMode="auto">
          <a:xfrm>
            <a:off x="1359407" y="911484"/>
            <a:ext cx="3777022" cy="170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4BB9A0-8412-4C74-B03D-B72B6C8E14E5}"/>
              </a:ext>
            </a:extLst>
          </p:cNvPr>
          <p:cNvSpPr txBox="1"/>
          <p:nvPr/>
        </p:nvSpPr>
        <p:spPr>
          <a:xfrm>
            <a:off x="5418699" y="6488668"/>
            <a:ext cx="135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14298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4BC6EB-C343-43AF-A13F-C8FE1307EC3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386978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BE0D-230B-654B-8FAB-D1749D45300E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70AAF-1C00-4857-BC5E-CA8F0D445DF9}"/>
              </a:ext>
            </a:extLst>
          </p:cNvPr>
          <p:cNvSpPr txBox="1"/>
          <p:nvPr/>
        </p:nvSpPr>
        <p:spPr>
          <a:xfrm>
            <a:off x="679154" y="3169461"/>
            <a:ext cx="4256999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Tomorrow’s Electric Vehicle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80% of car industry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75% of battery industry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600-mile 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200 kWh battery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$20 – 50,000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0.5h charge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Safety – no fire after 75 mph collision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2B2E4A-5753-41E5-BFAB-632A6F11BEAD}"/>
              </a:ext>
            </a:extLst>
          </p:cNvPr>
          <p:cNvSpPr txBox="1"/>
          <p:nvPr/>
        </p:nvSpPr>
        <p:spPr>
          <a:xfrm>
            <a:off x="6205728" y="1097280"/>
            <a:ext cx="5218674" cy="646331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Gigafactories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:  16,000 GWh or 16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TWh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	         ~400 Tesla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Gigafactories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80DA23-6185-4EA9-879B-E1576382D672}"/>
              </a:ext>
            </a:extLst>
          </p:cNvPr>
          <p:cNvSpPr txBox="1"/>
          <p:nvPr/>
        </p:nvSpPr>
        <p:spPr>
          <a:xfrm>
            <a:off x="6205728" y="1944624"/>
            <a:ext cx="5218674" cy="646331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600-mile range:  8 – 10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of driving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	             1.2-million-mile battery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0B59E-BE11-4A64-812E-16DE3F05BF9E}"/>
              </a:ext>
            </a:extLst>
          </p:cNvPr>
          <p:cNvSpPr txBox="1"/>
          <p:nvPr/>
        </p:nvSpPr>
        <p:spPr>
          <a:xfrm>
            <a:off x="6205728" y="2796356"/>
            <a:ext cx="5218674" cy="646331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200 kWh battery:  today – 1,000 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                              tomorrow &lt; 500 kg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73F5D1-30CA-40BD-92D4-B5888BC3828F}"/>
              </a:ext>
            </a:extLst>
          </p:cNvPr>
          <p:cNvSpPr txBox="1"/>
          <p:nvPr/>
        </p:nvSpPr>
        <p:spPr>
          <a:xfrm>
            <a:off x="6200471" y="3648087"/>
            <a:ext cx="5223931" cy="36933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$20 – 50,000:  Total cost of ownership ~50% of 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A43258-07D2-470A-8EA7-E78F69AE1D48}"/>
              </a:ext>
            </a:extLst>
          </p:cNvPr>
          <p:cNvSpPr txBox="1"/>
          <p:nvPr/>
        </p:nvSpPr>
        <p:spPr>
          <a:xfrm>
            <a:off x="6205726" y="4228177"/>
            <a:ext cx="5218675" cy="36933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0.5h charge:  400 kW, about 3x today’s fast charge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B0CD38-791D-44E7-994E-FC09B8493E61}"/>
              </a:ext>
            </a:extLst>
          </p:cNvPr>
          <p:cNvSpPr txBox="1"/>
          <p:nvPr/>
        </p:nvSpPr>
        <p:spPr>
          <a:xfrm>
            <a:off x="6200470" y="4808267"/>
            <a:ext cx="5223931" cy="923330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Safety:  no fire after 75 mph collision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             Today—some spontaneous fires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                         most collisions fire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78813F-024F-498D-BCA2-FDACACCEE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41" b="18516"/>
          <a:stretch/>
        </p:blipFill>
        <p:spPr>
          <a:xfrm>
            <a:off x="679154" y="927146"/>
            <a:ext cx="3828288" cy="17046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DBB640-47C3-43C8-9570-2E214C5B7DAA}"/>
              </a:ext>
            </a:extLst>
          </p:cNvPr>
          <p:cNvSpPr txBox="1"/>
          <p:nvPr/>
        </p:nvSpPr>
        <p:spPr>
          <a:xfrm>
            <a:off x="5418699" y="6488668"/>
            <a:ext cx="135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970486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C81FDA-FFBA-4538-B3D7-6C3EB08DCD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Reflections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543AF1-4019-4C82-BCA3-E0ACA2CCACB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Near Future of EVs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B2B400-431D-4DBD-B4C5-D1F46D49749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Distant Future of EVs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64F2A3-162B-4FA7-B6BF-2AAF7C2BAF5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52499" y="2061555"/>
            <a:ext cx="4533901" cy="3994758"/>
          </a:xfrm>
        </p:spPr>
        <p:txBody>
          <a:bodyPr/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Supply limited market keeps prices high</a:t>
            </a:r>
          </a:p>
          <a:p>
            <a:pPr lvl="1" algn="just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EVs will remain premium product</a:t>
            </a:r>
          </a:p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Old guard will fight a rear retreat</a:t>
            </a:r>
          </a:p>
          <a:p>
            <a:pPr lvl="1" algn="just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EV sales will not make up for lost market share of ICE</a:t>
            </a:r>
          </a:p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New entrants will succeed</a:t>
            </a:r>
          </a:p>
          <a:p>
            <a:pPr lvl="1" algn="just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Rivian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, Lucid, </a:t>
            </a:r>
            <a:r>
              <a:rPr lang="en-US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Nio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, Li Auto</a:t>
            </a:r>
          </a:p>
          <a:p>
            <a:pPr lvl="1" algn="just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Once-a-century opportunity for premium brands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52A932-6229-4E46-8314-200B327DF972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Everything changes</a:t>
            </a:r>
          </a:p>
          <a:p>
            <a:pPr lvl="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Cars drive you for 600 miles without charging</a:t>
            </a:r>
          </a:p>
          <a:p>
            <a:pPr lvl="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Charging in every parking lot along travel lanes</a:t>
            </a:r>
          </a:p>
          <a:p>
            <a:pPr lvl="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Travel is no longer an inconvenience because mobile office, work-from-car</a:t>
            </a:r>
          </a:p>
          <a:p>
            <a:pPr lvl="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Auto becomes competitive with air</a:t>
            </a:r>
          </a:p>
          <a:p>
            <a:pPr lvl="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Cost per mile traveled goes down </a:t>
            </a:r>
          </a:p>
          <a:p>
            <a:pPr lvl="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…but EV prices remain high for a long time</a:t>
            </a:r>
          </a:p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Electric point-to-point air is real</a:t>
            </a:r>
          </a:p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Drone delivery is real</a:t>
            </a:r>
          </a:p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Drivers rarely needed in air, cargo, personal transport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6D6DF-B1CA-411B-B43F-61A9A167D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182BE0D-230B-654B-8FAB-D1749D4530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63E1BC-61CC-4C56-9A71-A9C80CFAA044}"/>
              </a:ext>
            </a:extLst>
          </p:cNvPr>
          <p:cNvSpPr txBox="1"/>
          <p:nvPr/>
        </p:nvSpPr>
        <p:spPr>
          <a:xfrm>
            <a:off x="5418699" y="6488668"/>
            <a:ext cx="135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935921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7DA37-5123-FFC4-CE8A-F0D274FEA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231" y="499051"/>
            <a:ext cx="5608973" cy="106189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FCAACA1-F600-6732-A315-9731C32AE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3184" y="1985818"/>
            <a:ext cx="9542833" cy="3906981"/>
          </a:xfrm>
        </p:spPr>
      </p:pic>
    </p:spTree>
    <p:extLst>
      <p:ext uri="{BB962C8B-B14F-4D97-AF65-F5344CB8AC3E}">
        <p14:creationId xmlns:p14="http://schemas.microsoft.com/office/powerpoint/2010/main" val="3153075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40D5BB-F02B-4F32-97BD-A643BC28C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Every Battery Fire Hurts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10F132-5F2D-4C7D-949D-3219FF8F4CA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80 ton battery fire in Chicago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6643B2-266A-40EC-96BA-5647E83967C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Some fire statistics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E5D5B54-C950-40CE-8469-EE5D518ABDC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952500" y="2432844"/>
            <a:ext cx="4876800" cy="325278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527D143-48BC-4011-B2B5-F2EE8B4BA07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62699" y="2061555"/>
            <a:ext cx="5333432" cy="399475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Waste Management: </a:t>
            </a:r>
            <a:r>
              <a:rPr lang="en-US" dirty="0">
                <a:hlinkClick r:id="rId3"/>
              </a:rPr>
              <a:t>245 fires</a:t>
            </a:r>
            <a:r>
              <a:rPr lang="en-US" dirty="0"/>
              <a:t>, $1.2 B/a</a:t>
            </a:r>
          </a:p>
          <a:p>
            <a:r>
              <a:rPr lang="en-US" dirty="0"/>
              <a:t>Energy Storage: </a:t>
            </a:r>
            <a:r>
              <a:rPr lang="en-US" dirty="0">
                <a:hlinkClick r:id="rId4"/>
              </a:rPr>
              <a:t>28 fires in Korea</a:t>
            </a:r>
            <a:endParaRPr lang="en-US" dirty="0"/>
          </a:p>
          <a:p>
            <a:r>
              <a:rPr lang="en-US" dirty="0"/>
              <a:t>Hybrid EVs: </a:t>
            </a:r>
            <a:r>
              <a:rPr lang="en-US" dirty="0">
                <a:hlinkClick r:id="rId5"/>
              </a:rPr>
              <a:t>3,474 fires per 100k sales</a:t>
            </a:r>
            <a:endParaRPr lang="en-US" dirty="0"/>
          </a:p>
          <a:p>
            <a:pPr lvl="1"/>
            <a:r>
              <a:rPr lang="en-US" dirty="0"/>
              <a:t>(EV is lower, but they have not been on the road as long.)</a:t>
            </a:r>
          </a:p>
          <a:p>
            <a:r>
              <a:rPr lang="en-US" dirty="0"/>
              <a:t>Air/airports:  </a:t>
            </a:r>
            <a:r>
              <a:rPr lang="en-US" dirty="0">
                <a:hlinkClick r:id="rId6"/>
              </a:rPr>
              <a:t>350 fires</a:t>
            </a:r>
            <a:endParaRPr lang="en-US" dirty="0"/>
          </a:p>
          <a:p>
            <a:r>
              <a:rPr lang="en-US" dirty="0"/>
              <a:t>Vapes: </a:t>
            </a:r>
            <a:r>
              <a:rPr lang="en-US" dirty="0">
                <a:hlinkClick r:id="rId7"/>
              </a:rPr>
              <a:t>2,035 fire injuries</a:t>
            </a:r>
            <a:endParaRPr lang="en-US" dirty="0"/>
          </a:p>
          <a:p>
            <a:r>
              <a:rPr lang="en-US" dirty="0"/>
              <a:t>Consumer Products: </a:t>
            </a:r>
            <a:r>
              <a:rPr lang="en-US" dirty="0">
                <a:hlinkClick r:id="rId8"/>
              </a:rPr>
              <a:t>138 fire recalls</a:t>
            </a:r>
            <a:endParaRPr lang="en-US" dirty="0"/>
          </a:p>
          <a:p>
            <a:r>
              <a:rPr lang="en-US" dirty="0"/>
              <a:t>E-bike: </a:t>
            </a:r>
            <a:r>
              <a:rPr lang="en-US" dirty="0">
                <a:hlinkClick r:id="rId9"/>
              </a:rPr>
              <a:t>battery fires double in NYC</a:t>
            </a:r>
            <a:endParaRPr lang="en-US" dirty="0"/>
          </a:p>
          <a:p>
            <a:r>
              <a:rPr lang="en-US" dirty="0"/>
              <a:t>Battery-related: </a:t>
            </a:r>
            <a:r>
              <a:rPr lang="en-US" dirty="0">
                <a:hlinkClick r:id="rId10"/>
              </a:rPr>
              <a:t>78,926 hospitalizations </a:t>
            </a:r>
            <a:r>
              <a:rPr lang="en-US" dirty="0"/>
              <a:t>2016 – 2020 in USA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9FB37C-E22C-4F18-BFC7-647D0825FA9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182BE0D-230B-654B-8FAB-D1749D4530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F876A1-49B7-4944-80A3-83EC13375777}"/>
              </a:ext>
            </a:extLst>
          </p:cNvPr>
          <p:cNvSpPr txBox="1"/>
          <p:nvPr/>
        </p:nvSpPr>
        <p:spPr>
          <a:xfrm>
            <a:off x="5418699" y="6488668"/>
            <a:ext cx="135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80173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Why Do Lithium-Ion Batteries Explode?">
            <a:extLst>
              <a:ext uri="{FF2B5EF4-FFF2-40B4-BE49-F238E27FC236}">
                <a16:creationId xmlns:a16="http://schemas.microsoft.com/office/drawing/2014/main" id="{35DB0A9D-73DA-4F75-BA8F-7698DA7DA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177" y="3887852"/>
            <a:ext cx="2165866" cy="99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06FBC0-4F45-48AD-A4C5-1D4092F7CD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Lithium-ion fires: a drumbeat of public events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4AEC0E3-9044-4118-B4A9-6F5DBA21FA90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3"/>
          <a:srcRect l="22077" t="12210" r="18600" b="8755"/>
          <a:stretch/>
        </p:blipFill>
        <p:spPr>
          <a:xfrm>
            <a:off x="9758466" y="2283877"/>
            <a:ext cx="1328937" cy="995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43A396-5632-4216-AC2E-8071AC52C7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91" t="12674" r="23373" b="11242"/>
          <a:stretch/>
        </p:blipFill>
        <p:spPr>
          <a:xfrm>
            <a:off x="7392795" y="2281181"/>
            <a:ext cx="1449965" cy="9986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DF7253-0E52-4125-835E-A4F637A681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816" r="16772"/>
          <a:stretch/>
        </p:blipFill>
        <p:spPr>
          <a:xfrm>
            <a:off x="6356518" y="3883511"/>
            <a:ext cx="1335777" cy="10013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0348A57-A386-45F6-9D58-ADA0F2E488AD}"/>
              </a:ext>
            </a:extLst>
          </p:cNvPr>
          <p:cNvGrpSpPr/>
          <p:nvPr/>
        </p:nvGrpSpPr>
        <p:grpSpPr>
          <a:xfrm>
            <a:off x="133164" y="1275514"/>
            <a:ext cx="1823949" cy="799817"/>
            <a:chOff x="350992" y="4701648"/>
            <a:chExt cx="1823949" cy="79981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D655E9B-6084-4A84-813C-1A48A82B7E52}"/>
                </a:ext>
              </a:extLst>
            </p:cNvPr>
            <p:cNvSpPr txBox="1"/>
            <p:nvPr/>
          </p:nvSpPr>
          <p:spPr>
            <a:xfrm>
              <a:off x="350992" y="5039800"/>
              <a:ext cx="18239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defRPr sz="1200"/>
              </a:lvl1pPr>
            </a:lstStyle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Boeing 787 Grounded</a:t>
              </a:r>
            </a:p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~$1 billion loss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26AD698-173A-4883-B0FA-9475462ECA4F}"/>
                </a:ext>
              </a:extLst>
            </p:cNvPr>
            <p:cNvSpPr txBox="1"/>
            <p:nvPr/>
          </p:nvSpPr>
          <p:spPr>
            <a:xfrm>
              <a:off x="350992" y="4701648"/>
              <a:ext cx="1823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defRPr b="1">
                  <a:latin typeface="+mj-lt"/>
                </a:defRPr>
              </a:lvl1pPr>
            </a:lstStyle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1C7241-B97A-484F-A427-54CF9EF60075}"/>
              </a:ext>
            </a:extLst>
          </p:cNvPr>
          <p:cNvGrpSpPr/>
          <p:nvPr/>
        </p:nvGrpSpPr>
        <p:grpSpPr>
          <a:xfrm>
            <a:off x="2496742" y="1275514"/>
            <a:ext cx="1823949" cy="984483"/>
            <a:chOff x="350992" y="4701648"/>
            <a:chExt cx="1823949" cy="984483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DCE8C62-8307-4BC4-B8FE-636CDB2C7042}"/>
                </a:ext>
              </a:extLst>
            </p:cNvPr>
            <p:cNvSpPr txBox="1"/>
            <p:nvPr/>
          </p:nvSpPr>
          <p:spPr>
            <a:xfrm>
              <a:off x="350992" y="5039800"/>
              <a:ext cx="18239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defRPr sz="1200"/>
              </a:lvl1pPr>
            </a:lstStyle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Amazon &amp; Target stop selling hoverboards due to fires.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4FEEEE3-92DB-4D87-981F-7E3FDC826D9E}"/>
                </a:ext>
              </a:extLst>
            </p:cNvPr>
            <p:cNvSpPr txBox="1"/>
            <p:nvPr/>
          </p:nvSpPr>
          <p:spPr>
            <a:xfrm>
              <a:off x="350992" y="4701648"/>
              <a:ext cx="1823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2015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935DF7F-A2AD-4FF5-ACEC-AC8E657E28D4}"/>
              </a:ext>
            </a:extLst>
          </p:cNvPr>
          <p:cNvGrpSpPr/>
          <p:nvPr/>
        </p:nvGrpSpPr>
        <p:grpSpPr>
          <a:xfrm>
            <a:off x="4860317" y="1260373"/>
            <a:ext cx="1823949" cy="984483"/>
            <a:chOff x="350992" y="4701648"/>
            <a:chExt cx="1823949" cy="98448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88EDBBF-6AA8-426D-B513-35B85684D013}"/>
                </a:ext>
              </a:extLst>
            </p:cNvPr>
            <p:cNvSpPr txBox="1"/>
            <p:nvPr/>
          </p:nvSpPr>
          <p:spPr>
            <a:xfrm>
              <a:off x="350992" y="5039800"/>
              <a:ext cx="18239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defRPr sz="1200"/>
              </a:lvl1pPr>
            </a:lstStyle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Ford recalls 20,000 vehicles, stops production &amp; US launch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513197D-FD6B-42EA-88D2-7F6429BA132B}"/>
                </a:ext>
              </a:extLst>
            </p:cNvPr>
            <p:cNvSpPr txBox="1"/>
            <p:nvPr/>
          </p:nvSpPr>
          <p:spPr>
            <a:xfrm>
              <a:off x="350992" y="4701648"/>
              <a:ext cx="1823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2020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564102-C7DA-4BBC-AFB4-279DEF6AD3BE}"/>
              </a:ext>
            </a:extLst>
          </p:cNvPr>
          <p:cNvGrpSpPr/>
          <p:nvPr/>
        </p:nvGrpSpPr>
        <p:grpSpPr>
          <a:xfrm>
            <a:off x="7179554" y="1275514"/>
            <a:ext cx="1823949" cy="799817"/>
            <a:chOff x="350992" y="4701648"/>
            <a:chExt cx="1823949" cy="79981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7B4B237-C62E-4392-B807-602942EAD088}"/>
                </a:ext>
              </a:extLst>
            </p:cNvPr>
            <p:cNvSpPr txBox="1"/>
            <p:nvPr/>
          </p:nvSpPr>
          <p:spPr>
            <a:xfrm>
              <a:off x="350992" y="5039800"/>
              <a:ext cx="18239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defRPr sz="1200"/>
              </a:lvl1pPr>
            </a:lstStyle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Tesla S Plaid production stopped for battery fires.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17A5BB-14C7-41A6-8FA2-03649F7C5DE9}"/>
                </a:ext>
              </a:extLst>
            </p:cNvPr>
            <p:cNvSpPr txBox="1"/>
            <p:nvPr/>
          </p:nvSpPr>
          <p:spPr>
            <a:xfrm>
              <a:off x="350992" y="4701648"/>
              <a:ext cx="1823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defRPr b="1">
                  <a:latin typeface="+mj-lt"/>
                </a:defRPr>
              </a:lvl1pPr>
            </a:lstStyle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2021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0C1CDF-74E5-4EC2-97DD-ACD20DBF9A17}"/>
              </a:ext>
            </a:extLst>
          </p:cNvPr>
          <p:cNvGrpSpPr/>
          <p:nvPr/>
        </p:nvGrpSpPr>
        <p:grpSpPr>
          <a:xfrm>
            <a:off x="9448956" y="1275514"/>
            <a:ext cx="1823949" cy="799817"/>
            <a:chOff x="350992" y="4701648"/>
            <a:chExt cx="1823949" cy="79981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C3C4FEB-4BE3-4DB6-BF02-962843089274}"/>
                </a:ext>
              </a:extLst>
            </p:cNvPr>
            <p:cNvSpPr txBox="1"/>
            <p:nvPr/>
          </p:nvSpPr>
          <p:spPr>
            <a:xfrm>
              <a:off x="350992" y="5039800"/>
              <a:ext cx="18239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defRPr sz="1200"/>
              </a:lvl1pPr>
            </a:lstStyle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Chevrolet Bolt recall</a:t>
              </a:r>
            </a:p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$2 billion 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072E323-3750-474A-8D78-A82D73D594F3}"/>
                </a:ext>
              </a:extLst>
            </p:cNvPr>
            <p:cNvSpPr txBox="1"/>
            <p:nvPr/>
          </p:nvSpPr>
          <p:spPr>
            <a:xfrm>
              <a:off x="350992" y="4701648"/>
              <a:ext cx="1823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defRPr b="1">
                  <a:latin typeface="+mj-lt"/>
                </a:defRPr>
              </a:lvl1pPr>
            </a:lstStyle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2021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8C4A254-2C2B-4018-A6CA-CB85F7DB397C}"/>
              </a:ext>
            </a:extLst>
          </p:cNvPr>
          <p:cNvGrpSpPr/>
          <p:nvPr/>
        </p:nvGrpSpPr>
        <p:grpSpPr>
          <a:xfrm>
            <a:off x="1170854" y="5034069"/>
            <a:ext cx="1823949" cy="984483"/>
            <a:chOff x="350992" y="4701648"/>
            <a:chExt cx="1823949" cy="98448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352F2F4-2F4E-42C7-B115-0D05D4A3B0FD}"/>
                </a:ext>
              </a:extLst>
            </p:cNvPr>
            <p:cNvSpPr txBox="1"/>
            <p:nvPr/>
          </p:nvSpPr>
          <p:spPr>
            <a:xfrm>
              <a:off x="350992" y="5039800"/>
              <a:ext cx="18239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Tesla recall, adds titanium plate to all Model S, X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932DEF9-954B-42DB-9D87-DC98E505CEBD}"/>
                </a:ext>
              </a:extLst>
            </p:cNvPr>
            <p:cNvSpPr txBox="1"/>
            <p:nvPr/>
          </p:nvSpPr>
          <p:spPr>
            <a:xfrm>
              <a:off x="350992" y="4701648"/>
              <a:ext cx="1823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2014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D5DF2F-A3B9-4460-B5ED-185C364F4C79}"/>
              </a:ext>
            </a:extLst>
          </p:cNvPr>
          <p:cNvGrpSpPr/>
          <p:nvPr/>
        </p:nvGrpSpPr>
        <p:grpSpPr>
          <a:xfrm>
            <a:off x="3529928" y="5074641"/>
            <a:ext cx="1823949" cy="984483"/>
            <a:chOff x="350992" y="4701648"/>
            <a:chExt cx="1823949" cy="98448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AC1728-4EA2-4546-B613-13532CADDDCA}"/>
                </a:ext>
              </a:extLst>
            </p:cNvPr>
            <p:cNvSpPr txBox="1"/>
            <p:nvPr/>
          </p:nvSpPr>
          <p:spPr>
            <a:xfrm>
              <a:off x="350992" y="5039800"/>
              <a:ext cx="18239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defRPr sz="1200"/>
              </a:lvl1pPr>
            </a:lstStyle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Samsung Galaxy Note 7 Recall.  $17 billion lost revenue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8532321-5CCF-4F93-9218-614908DF9DB5}"/>
                </a:ext>
              </a:extLst>
            </p:cNvPr>
            <p:cNvSpPr txBox="1"/>
            <p:nvPr/>
          </p:nvSpPr>
          <p:spPr>
            <a:xfrm>
              <a:off x="350992" y="4701648"/>
              <a:ext cx="1823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2016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75C1BB-B8AC-49B4-9D71-860F631B51DE}"/>
              </a:ext>
            </a:extLst>
          </p:cNvPr>
          <p:cNvGrpSpPr/>
          <p:nvPr/>
        </p:nvGrpSpPr>
        <p:grpSpPr>
          <a:xfrm>
            <a:off x="5898007" y="5042759"/>
            <a:ext cx="1823949" cy="799817"/>
            <a:chOff x="350992" y="4701648"/>
            <a:chExt cx="1823949" cy="79981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73C4503-CD34-470E-9F9B-A8137CDC9B4E}"/>
                </a:ext>
              </a:extLst>
            </p:cNvPr>
            <p:cNvSpPr txBox="1"/>
            <p:nvPr/>
          </p:nvSpPr>
          <p:spPr>
            <a:xfrm>
              <a:off x="350992" y="5039800"/>
              <a:ext cx="18239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defRPr sz="1200"/>
              </a:lvl1pPr>
            </a:lstStyle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BMW EV recall. </a:t>
              </a:r>
            </a:p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26,700 vehicles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D32E6CB-3CE9-4E1A-9979-92C5177D89FD}"/>
                </a:ext>
              </a:extLst>
            </p:cNvPr>
            <p:cNvSpPr txBox="1"/>
            <p:nvPr/>
          </p:nvSpPr>
          <p:spPr>
            <a:xfrm>
              <a:off x="350992" y="4701648"/>
              <a:ext cx="1823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defRPr b="1">
                  <a:latin typeface="+mj-lt"/>
                </a:defRPr>
              </a:lvl1pPr>
            </a:lstStyle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2020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E36C61-3C76-4A05-BD12-56CBC07799CD}"/>
              </a:ext>
            </a:extLst>
          </p:cNvPr>
          <p:cNvGrpSpPr/>
          <p:nvPr/>
        </p:nvGrpSpPr>
        <p:grpSpPr>
          <a:xfrm>
            <a:off x="8300878" y="5074641"/>
            <a:ext cx="1823949" cy="799817"/>
            <a:chOff x="350992" y="4701648"/>
            <a:chExt cx="1823949" cy="79981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B3862A7-F1A0-4E40-90C7-C0915479B332}"/>
                </a:ext>
              </a:extLst>
            </p:cNvPr>
            <p:cNvSpPr txBox="1"/>
            <p:nvPr/>
          </p:nvSpPr>
          <p:spPr>
            <a:xfrm>
              <a:off x="350992" y="5039800"/>
              <a:ext cx="18239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defRPr sz="1200"/>
              </a:lvl1pPr>
            </a:lstStyle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Hyundai Kona EV recall</a:t>
              </a:r>
            </a:p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$900 million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F96B45-C7CD-4748-83D9-69E9A30724C8}"/>
                </a:ext>
              </a:extLst>
            </p:cNvPr>
            <p:cNvSpPr txBox="1"/>
            <p:nvPr/>
          </p:nvSpPr>
          <p:spPr>
            <a:xfrm>
              <a:off x="350992" y="4701648"/>
              <a:ext cx="1823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defRPr b="1">
                  <a:latin typeface="+mj-lt"/>
                </a:defRPr>
              </a:lvl1pPr>
            </a:lstStyle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2021</a:t>
              </a:r>
            </a:p>
          </p:txBody>
        </p:sp>
      </p:grpSp>
      <p:pic>
        <p:nvPicPr>
          <p:cNvPr id="22" name="Graphic 21" descr="Head with gears">
            <a:extLst>
              <a:ext uri="{FF2B5EF4-FFF2-40B4-BE49-F238E27FC236}">
                <a16:creationId xmlns:a16="http://schemas.microsoft.com/office/drawing/2014/main" id="{EA1350A9-497B-4145-8267-F765241422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7338" y="4032361"/>
            <a:ext cx="534552" cy="534552"/>
          </a:xfrm>
          <a:prstGeom prst="rect">
            <a:avLst/>
          </a:prstGeom>
        </p:spPr>
      </p:pic>
      <p:pic>
        <p:nvPicPr>
          <p:cNvPr id="1026" name="Picture 2" descr="New Details on a 787 Fire, but Little Headway in Inquiry - The New York  Times">
            <a:extLst>
              <a:ext uri="{FF2B5EF4-FFF2-40B4-BE49-F238E27FC236}">
                <a16:creationId xmlns:a16="http://schemas.microsoft.com/office/drawing/2014/main" id="{E062F697-BAF3-40E8-833B-6303A2BF3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12" y="2283877"/>
            <a:ext cx="1541034" cy="95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amily sues Amazon for $30m claiming hoverboard burned down their house |  Amazon | The Guardian">
            <a:extLst>
              <a:ext uri="{FF2B5EF4-FFF2-40B4-BE49-F238E27FC236}">
                <a16:creationId xmlns:a16="http://schemas.microsoft.com/office/drawing/2014/main" id="{F4A298B3-CAF7-40D6-833D-271E2A783A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7" t="30453" r="18867"/>
          <a:stretch/>
        </p:blipFill>
        <p:spPr bwMode="auto">
          <a:xfrm>
            <a:off x="2655189" y="2272426"/>
            <a:ext cx="1460016" cy="101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ire Danger Recall Issued for Hyundai Kona | Top Class Actions">
            <a:extLst>
              <a:ext uri="{FF2B5EF4-FFF2-40B4-BE49-F238E27FC236}">
                <a16:creationId xmlns:a16="http://schemas.microsoft.com/office/drawing/2014/main" id="{61756C43-5F7F-4F75-8507-CBC615CD9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352" y="3881645"/>
            <a:ext cx="1494032" cy="100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ord Pushes Escape PHEV Launch After Kuga Recall - The Next Avenue">
            <a:extLst>
              <a:ext uri="{FF2B5EF4-FFF2-40B4-BE49-F238E27FC236}">
                <a16:creationId xmlns:a16="http://schemas.microsoft.com/office/drawing/2014/main" id="{A5D3F789-D8DF-4EF3-B0A6-C793D4A88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5" b="13556"/>
          <a:stretch/>
        </p:blipFill>
        <p:spPr bwMode="auto">
          <a:xfrm>
            <a:off x="5018765" y="2278154"/>
            <a:ext cx="1431361" cy="100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esla Model S battery fire: Elon Musk defends safety record, criticizes  firefighters.">
            <a:extLst>
              <a:ext uri="{FF2B5EF4-FFF2-40B4-BE49-F238E27FC236}">
                <a16:creationId xmlns:a16="http://schemas.microsoft.com/office/drawing/2014/main" id="{886570B5-EC59-4164-BC06-FA1D6670C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1" r="14455"/>
          <a:stretch/>
        </p:blipFill>
        <p:spPr bwMode="auto">
          <a:xfrm>
            <a:off x="1289087" y="3881645"/>
            <a:ext cx="1525847" cy="99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CDDC723E-7B81-4D4B-AB15-07A344A47CEA}"/>
              </a:ext>
            </a:extLst>
          </p:cNvPr>
          <p:cNvSpPr/>
          <p:nvPr/>
        </p:nvSpPr>
        <p:spPr>
          <a:xfrm rot="2700000">
            <a:off x="1265414" y="3446891"/>
            <a:ext cx="609600" cy="23989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2629B792-6CE2-4EC1-A87B-1520597D06A3}"/>
              </a:ext>
            </a:extLst>
          </p:cNvPr>
          <p:cNvSpPr/>
          <p:nvPr/>
        </p:nvSpPr>
        <p:spPr>
          <a:xfrm rot="18900000">
            <a:off x="2323462" y="3479710"/>
            <a:ext cx="609600" cy="23989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44070D37-E154-4F33-B45A-44DDE397C8AD}"/>
              </a:ext>
            </a:extLst>
          </p:cNvPr>
          <p:cNvSpPr/>
          <p:nvPr/>
        </p:nvSpPr>
        <p:spPr>
          <a:xfrm rot="2700000">
            <a:off x="8377924" y="3479711"/>
            <a:ext cx="609600" cy="23989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D50DEB72-04E7-4DD7-8A75-BDC4CAA8C3CA}"/>
              </a:ext>
            </a:extLst>
          </p:cNvPr>
          <p:cNvSpPr/>
          <p:nvPr/>
        </p:nvSpPr>
        <p:spPr>
          <a:xfrm rot="2700000">
            <a:off x="6079126" y="3444123"/>
            <a:ext cx="609600" cy="23989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A6A98C77-6B4B-4CF5-8501-0443E67EAECE}"/>
              </a:ext>
            </a:extLst>
          </p:cNvPr>
          <p:cNvSpPr/>
          <p:nvPr/>
        </p:nvSpPr>
        <p:spPr>
          <a:xfrm rot="2700000">
            <a:off x="3717667" y="3463226"/>
            <a:ext cx="609600" cy="23989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2ADB2BEC-F74A-4135-B331-F877F35FAA0F}"/>
              </a:ext>
            </a:extLst>
          </p:cNvPr>
          <p:cNvSpPr/>
          <p:nvPr/>
        </p:nvSpPr>
        <p:spPr>
          <a:xfrm rot="18900000">
            <a:off x="9480629" y="3446889"/>
            <a:ext cx="609600" cy="23989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DE134E16-9211-4E5B-893B-04F9EF65DC28}"/>
              </a:ext>
            </a:extLst>
          </p:cNvPr>
          <p:cNvSpPr/>
          <p:nvPr/>
        </p:nvSpPr>
        <p:spPr>
          <a:xfrm rot="18900000">
            <a:off x="7230302" y="3448118"/>
            <a:ext cx="609600" cy="23989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21445111-84EC-49D7-AE77-2B3E685F9361}"/>
              </a:ext>
            </a:extLst>
          </p:cNvPr>
          <p:cNvSpPr/>
          <p:nvPr/>
        </p:nvSpPr>
        <p:spPr>
          <a:xfrm rot="18900000">
            <a:off x="5006327" y="3507264"/>
            <a:ext cx="609600" cy="23989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C3AAF-68C3-452A-A751-50C92907921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078"/>
          <a:stretch/>
        </p:blipFill>
        <p:spPr>
          <a:xfrm>
            <a:off x="10463210" y="3868404"/>
            <a:ext cx="1610707" cy="99648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1D8FF86-8760-4A84-98CB-762AE7F3DAA6}"/>
              </a:ext>
            </a:extLst>
          </p:cNvPr>
          <p:cNvGrpSpPr/>
          <p:nvPr/>
        </p:nvGrpSpPr>
        <p:grpSpPr>
          <a:xfrm>
            <a:off x="10175428" y="5074641"/>
            <a:ext cx="1823949" cy="799817"/>
            <a:chOff x="350992" y="4701648"/>
            <a:chExt cx="1823949" cy="79981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BA95767-7963-4FE3-BAF3-DD935397B7CD}"/>
                </a:ext>
              </a:extLst>
            </p:cNvPr>
            <p:cNvSpPr txBox="1"/>
            <p:nvPr/>
          </p:nvSpPr>
          <p:spPr>
            <a:xfrm>
              <a:off x="350992" y="5039800"/>
              <a:ext cx="18239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defRPr sz="1200"/>
              </a:lvl1pPr>
            </a:lstStyle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EV container ship sinks</a:t>
              </a:r>
            </a:p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$440 million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A28C037-2350-4F97-9E55-9C6105CFBF32}"/>
                </a:ext>
              </a:extLst>
            </p:cNvPr>
            <p:cNvSpPr txBox="1"/>
            <p:nvPr/>
          </p:nvSpPr>
          <p:spPr>
            <a:xfrm>
              <a:off x="350992" y="4701648"/>
              <a:ext cx="1823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defRPr b="1">
                  <a:latin typeface="+mj-lt"/>
                </a:defRPr>
              </a:lvl1pPr>
            </a:lstStyle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2022</a:t>
              </a:r>
            </a:p>
          </p:txBody>
        </p:sp>
      </p:grp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B806642F-43E2-4175-9385-E9430D85DBB2}"/>
              </a:ext>
            </a:extLst>
          </p:cNvPr>
          <p:cNvSpPr/>
          <p:nvPr/>
        </p:nvSpPr>
        <p:spPr>
          <a:xfrm rot="2700000">
            <a:off x="10617327" y="3507266"/>
            <a:ext cx="609600" cy="23989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158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06FBC0-4F45-48AD-A4C5-1D4092F7CD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lithium-ion batteries catch fire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5E2716-4A20-4780-A45D-907872AD0ED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52500" y="1414463"/>
            <a:ext cx="5243936" cy="4641850"/>
          </a:xfrm>
        </p:spPr>
        <p:txBody>
          <a:bodyPr>
            <a:normAutofit/>
          </a:bodyPr>
          <a:lstStyle/>
          <a:p>
            <a:r>
              <a:rPr lang="en-US" sz="1800" dirty="0"/>
              <a:t>Contain flammable materials </a:t>
            </a:r>
          </a:p>
          <a:p>
            <a:pPr lvl="1"/>
            <a:r>
              <a:rPr lang="en-US" sz="1600" dirty="0"/>
              <a:t>Electrolytes </a:t>
            </a:r>
          </a:p>
          <a:p>
            <a:pPr lvl="1"/>
            <a:r>
              <a:rPr lang="en-US" sz="1600" dirty="0"/>
              <a:t>Lithium metal</a:t>
            </a:r>
          </a:p>
          <a:p>
            <a:r>
              <a:rPr lang="en-US" sz="1800" dirty="0"/>
              <a:t>Ignition caused by release of electrical energy</a:t>
            </a:r>
          </a:p>
          <a:p>
            <a:pPr lvl="1"/>
            <a:r>
              <a:rPr lang="en-US" sz="1600" dirty="0"/>
              <a:t>Manufacturing defects</a:t>
            </a:r>
          </a:p>
          <a:p>
            <a:pPr lvl="1"/>
            <a:r>
              <a:rPr lang="en-US" sz="1600" dirty="0"/>
              <a:t>Charging </a:t>
            </a:r>
          </a:p>
          <a:p>
            <a:pPr lvl="1"/>
            <a:r>
              <a:rPr lang="en-US" sz="1600" dirty="0"/>
              <a:t>Accidents</a:t>
            </a:r>
          </a:p>
          <a:p>
            <a:pPr lvl="1"/>
            <a:r>
              <a:rPr lang="en-US" sz="1600" dirty="0"/>
              <a:t>Physical damage</a:t>
            </a:r>
          </a:p>
          <a:p>
            <a:pPr lvl="1"/>
            <a:r>
              <a:rPr lang="en-US" sz="1600" dirty="0"/>
              <a:t>Heat</a:t>
            </a:r>
          </a:p>
          <a:p>
            <a:r>
              <a:rPr lang="en-US" sz="1800" dirty="0"/>
              <a:t>Once put out, electrical energy can reignite batteries</a:t>
            </a:r>
          </a:p>
          <a:p>
            <a:pPr lvl="1"/>
            <a:r>
              <a:rPr lang="en-US" sz="1600" dirty="0"/>
              <a:t>Average 30,000 gallons of water to put out EV fire, vs. 300 gallons for gasoline fire</a:t>
            </a:r>
          </a:p>
          <a:p>
            <a:endParaRPr lang="en-US" sz="1800" dirty="0"/>
          </a:p>
        </p:txBody>
      </p:sp>
      <p:pic>
        <p:nvPicPr>
          <p:cNvPr id="2050" name="Picture 2" descr="Causes of crash between electric vehicle and conventional vehicle [4] |  Download Scientific Diagram">
            <a:extLst>
              <a:ext uri="{FF2B5EF4-FFF2-40B4-BE49-F238E27FC236}">
                <a16:creationId xmlns:a16="http://schemas.microsoft.com/office/drawing/2014/main" id="{4E3EE0DE-E85A-4677-81F1-CB10512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90" y="1240792"/>
            <a:ext cx="2058656" cy="123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912B67-BE81-4BB7-85D9-2425B19DAAA0}"/>
              </a:ext>
            </a:extLst>
          </p:cNvPr>
          <p:cNvSpPr txBox="1"/>
          <p:nvPr/>
        </p:nvSpPr>
        <p:spPr>
          <a:xfrm>
            <a:off x="6766620" y="2475184"/>
            <a:ext cx="1838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After an accident</a:t>
            </a:r>
          </a:p>
        </p:txBody>
      </p:sp>
      <p:pic>
        <p:nvPicPr>
          <p:cNvPr id="2052" name="Picture 4" descr="Electric cars and hybrids suddenly become a fire hazard: what&amp;#39;s going on? |  Car - World Today News">
            <a:extLst>
              <a:ext uri="{FF2B5EF4-FFF2-40B4-BE49-F238E27FC236}">
                <a16:creationId xmlns:a16="http://schemas.microsoft.com/office/drawing/2014/main" id="{33757A1C-D73D-4F52-846E-D5AC41290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0"/>
          <a:stretch/>
        </p:blipFill>
        <p:spPr bwMode="auto">
          <a:xfrm>
            <a:off x="9051084" y="1240792"/>
            <a:ext cx="2188416" cy="124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04AF8A-3BE9-4F77-8DB3-FC5E3A04AF70}"/>
              </a:ext>
            </a:extLst>
          </p:cNvPr>
          <p:cNvSpPr txBox="1"/>
          <p:nvPr/>
        </p:nvSpPr>
        <p:spPr>
          <a:xfrm>
            <a:off x="9336416" y="2496969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While charging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0EF4D8-4DB1-4ADD-BBB5-7A6039955E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3"/>
          <a:stretch/>
        </p:blipFill>
        <p:spPr>
          <a:xfrm>
            <a:off x="9051085" y="3036736"/>
            <a:ext cx="2133256" cy="12183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148696-5E1B-4436-B1D2-CBC1AF17A463}"/>
              </a:ext>
            </a:extLst>
          </p:cNvPr>
          <p:cNvSpPr txBox="1"/>
          <p:nvPr/>
        </p:nvSpPr>
        <p:spPr>
          <a:xfrm>
            <a:off x="9388891" y="4266790"/>
            <a:ext cx="145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While parked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C4BCAA-FAA0-427A-8B5C-BB0F49FA61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85" t="8242" r="11224" b="9814"/>
          <a:stretch/>
        </p:blipFill>
        <p:spPr>
          <a:xfrm>
            <a:off x="6656390" y="3036736"/>
            <a:ext cx="2058656" cy="12212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902328E-A87F-4266-8F9B-6992CD8205B2}"/>
              </a:ext>
            </a:extLst>
          </p:cNvPr>
          <p:cNvSpPr txBox="1"/>
          <p:nvPr/>
        </p:nvSpPr>
        <p:spPr>
          <a:xfrm>
            <a:off x="7256670" y="4266790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Driving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5BA895-CF35-453A-8461-DB22C9F62B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994"/>
          <a:stretch/>
        </p:blipFill>
        <p:spPr>
          <a:xfrm>
            <a:off x="6656390" y="4820713"/>
            <a:ext cx="2058656" cy="12212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608DB0-5BB3-45F9-986C-932247C5C237}"/>
              </a:ext>
            </a:extLst>
          </p:cNvPr>
          <p:cNvSpPr txBox="1"/>
          <p:nvPr/>
        </p:nvSpPr>
        <p:spPr>
          <a:xfrm>
            <a:off x="7174243" y="6041876"/>
            <a:ext cx="102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Pedaling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461ED3-F97B-45F0-9DAF-372009DA1AE1}"/>
              </a:ext>
            </a:extLst>
          </p:cNvPr>
          <p:cNvSpPr txBox="1"/>
          <p:nvPr/>
        </p:nvSpPr>
        <p:spPr>
          <a:xfrm>
            <a:off x="9473275" y="6041951"/>
            <a:ext cx="128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Playing golf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422D47-F081-4BDC-8898-DF50A7E448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74" r="13558" b="23859"/>
          <a:stretch/>
        </p:blipFill>
        <p:spPr>
          <a:xfrm>
            <a:off x="9047882" y="4824265"/>
            <a:ext cx="2136460" cy="12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36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06FBC0-4F45-48AD-A4C5-1D4092F7CD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lithium-ion batteries catch fire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5E2716-4A20-4780-A45D-907872AD0ED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52500" y="1414463"/>
            <a:ext cx="5243936" cy="4641850"/>
          </a:xfrm>
        </p:spPr>
        <p:txBody>
          <a:bodyPr>
            <a:normAutofit/>
          </a:bodyPr>
          <a:lstStyle/>
          <a:p>
            <a:r>
              <a:rPr lang="en-US" sz="1800" dirty="0"/>
              <a:t>Contain flammable materials </a:t>
            </a:r>
          </a:p>
          <a:p>
            <a:pPr lvl="1"/>
            <a:r>
              <a:rPr lang="en-US" sz="1600" dirty="0"/>
              <a:t>Electrolytes </a:t>
            </a:r>
          </a:p>
          <a:p>
            <a:pPr lvl="1"/>
            <a:r>
              <a:rPr lang="en-US" sz="1600" dirty="0"/>
              <a:t>Lithium metal</a:t>
            </a:r>
          </a:p>
          <a:p>
            <a:r>
              <a:rPr lang="en-US" sz="1800" dirty="0"/>
              <a:t>Ignition caused by release of electrical energy</a:t>
            </a:r>
          </a:p>
          <a:p>
            <a:pPr lvl="1"/>
            <a:r>
              <a:rPr lang="en-US" sz="1600" dirty="0"/>
              <a:t>Manufacturing defects</a:t>
            </a:r>
          </a:p>
          <a:p>
            <a:pPr lvl="1"/>
            <a:r>
              <a:rPr lang="en-US" sz="1600" dirty="0"/>
              <a:t>Charging </a:t>
            </a:r>
          </a:p>
          <a:p>
            <a:pPr lvl="1"/>
            <a:r>
              <a:rPr lang="en-US" sz="1600" dirty="0"/>
              <a:t>Accidents</a:t>
            </a:r>
          </a:p>
          <a:p>
            <a:pPr lvl="1"/>
            <a:r>
              <a:rPr lang="en-US" sz="1600" dirty="0"/>
              <a:t>Physical damage</a:t>
            </a:r>
          </a:p>
          <a:p>
            <a:pPr lvl="1"/>
            <a:r>
              <a:rPr lang="en-US" sz="1600" dirty="0"/>
              <a:t>Heat</a:t>
            </a:r>
          </a:p>
          <a:p>
            <a:r>
              <a:rPr lang="en-US" sz="1800" dirty="0"/>
              <a:t>Once put out, electrical energy can reignite batteries</a:t>
            </a:r>
          </a:p>
          <a:p>
            <a:pPr lvl="1"/>
            <a:r>
              <a:rPr lang="en-US" sz="1600" dirty="0"/>
              <a:t>Average 30,000 gallons of water to put out EV fire, vs. 300 gallons for gasoline fire</a:t>
            </a:r>
          </a:p>
          <a:p>
            <a:endParaRPr lang="en-US" sz="1800" dirty="0"/>
          </a:p>
        </p:txBody>
      </p:sp>
      <p:pic>
        <p:nvPicPr>
          <p:cNvPr id="2050" name="Picture 2" descr="Causes of crash between electric vehicle and conventional vehicle [4] |  Download Scientific Diagram">
            <a:extLst>
              <a:ext uri="{FF2B5EF4-FFF2-40B4-BE49-F238E27FC236}">
                <a16:creationId xmlns:a16="http://schemas.microsoft.com/office/drawing/2014/main" id="{4E3EE0DE-E85A-4677-81F1-CB10512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90" y="1240792"/>
            <a:ext cx="2058656" cy="123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912B67-BE81-4BB7-85D9-2425B19DAAA0}"/>
              </a:ext>
            </a:extLst>
          </p:cNvPr>
          <p:cNvSpPr txBox="1"/>
          <p:nvPr/>
        </p:nvSpPr>
        <p:spPr>
          <a:xfrm>
            <a:off x="6766620" y="2475184"/>
            <a:ext cx="1838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After an accident</a:t>
            </a:r>
          </a:p>
        </p:txBody>
      </p:sp>
      <p:pic>
        <p:nvPicPr>
          <p:cNvPr id="2052" name="Picture 4" descr="Electric cars and hybrids suddenly become a fire hazard: what&amp;#39;s going on? |  Car - World Today News">
            <a:extLst>
              <a:ext uri="{FF2B5EF4-FFF2-40B4-BE49-F238E27FC236}">
                <a16:creationId xmlns:a16="http://schemas.microsoft.com/office/drawing/2014/main" id="{33757A1C-D73D-4F52-846E-D5AC41290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0"/>
          <a:stretch/>
        </p:blipFill>
        <p:spPr bwMode="auto">
          <a:xfrm>
            <a:off x="9051084" y="1240792"/>
            <a:ext cx="2188416" cy="124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04AF8A-3BE9-4F77-8DB3-FC5E3A04AF70}"/>
              </a:ext>
            </a:extLst>
          </p:cNvPr>
          <p:cNvSpPr txBox="1"/>
          <p:nvPr/>
        </p:nvSpPr>
        <p:spPr>
          <a:xfrm>
            <a:off x="9336416" y="2496969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While charging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0EF4D8-4DB1-4ADD-BBB5-7A6039955E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3"/>
          <a:stretch/>
        </p:blipFill>
        <p:spPr>
          <a:xfrm>
            <a:off x="9051085" y="3036736"/>
            <a:ext cx="2133256" cy="12183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148696-5E1B-4436-B1D2-CBC1AF17A463}"/>
              </a:ext>
            </a:extLst>
          </p:cNvPr>
          <p:cNvSpPr txBox="1"/>
          <p:nvPr/>
        </p:nvSpPr>
        <p:spPr>
          <a:xfrm>
            <a:off x="9388891" y="4266790"/>
            <a:ext cx="145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While parked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C4BCAA-FAA0-427A-8B5C-BB0F49FA61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85" t="8242" r="11224" b="9814"/>
          <a:stretch/>
        </p:blipFill>
        <p:spPr>
          <a:xfrm>
            <a:off x="6656390" y="3036736"/>
            <a:ext cx="2058656" cy="12212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902328E-A87F-4266-8F9B-6992CD8205B2}"/>
              </a:ext>
            </a:extLst>
          </p:cNvPr>
          <p:cNvSpPr txBox="1"/>
          <p:nvPr/>
        </p:nvSpPr>
        <p:spPr>
          <a:xfrm>
            <a:off x="7256670" y="4266790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Driving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5BA895-CF35-453A-8461-DB22C9F62B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994"/>
          <a:stretch/>
        </p:blipFill>
        <p:spPr>
          <a:xfrm>
            <a:off x="6656390" y="4820713"/>
            <a:ext cx="2058656" cy="12212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608DB0-5BB3-45F9-986C-932247C5C237}"/>
              </a:ext>
            </a:extLst>
          </p:cNvPr>
          <p:cNvSpPr txBox="1"/>
          <p:nvPr/>
        </p:nvSpPr>
        <p:spPr>
          <a:xfrm>
            <a:off x="7174243" y="6041876"/>
            <a:ext cx="102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Pedaling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461ED3-F97B-45F0-9DAF-372009DA1AE1}"/>
              </a:ext>
            </a:extLst>
          </p:cNvPr>
          <p:cNvSpPr txBox="1"/>
          <p:nvPr/>
        </p:nvSpPr>
        <p:spPr>
          <a:xfrm>
            <a:off x="9473275" y="6041951"/>
            <a:ext cx="128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Playing golf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422D47-F081-4BDC-8898-DF50A7E448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74" r="13558" b="23859"/>
          <a:stretch/>
        </p:blipFill>
        <p:spPr>
          <a:xfrm>
            <a:off x="9047882" y="4824265"/>
            <a:ext cx="2136460" cy="12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02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9EA386-BD54-42C9-BAEA-93495D2650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323849"/>
            <a:ext cx="10287000" cy="714995"/>
          </a:xfrm>
        </p:spPr>
        <p:txBody>
          <a:bodyPr anchor="b">
            <a:normAutofit fontScale="85000" lnSpcReduction="10000"/>
          </a:bodyPr>
          <a:lstStyle/>
          <a:p>
            <a:r>
              <a:rPr lang="en-US" dirty="0"/>
              <a:t>Current solution is heavy, expensive and  inadequate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A8AD0-5E0B-44AF-88E1-7893A9A74DC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52500" y="1412627"/>
            <a:ext cx="4866409" cy="4925295"/>
          </a:xfrm>
        </p:spPr>
        <p:txBody>
          <a:bodyPr>
            <a:normAutofit/>
          </a:bodyPr>
          <a:lstStyle/>
          <a:p>
            <a:r>
              <a:rPr lang="en-US" sz="2000" dirty="0"/>
              <a:t>&gt;30% weight and cost burden</a:t>
            </a:r>
          </a:p>
          <a:p>
            <a:pPr lvl="1"/>
            <a:r>
              <a:rPr lang="en-US" sz="1800" dirty="0"/>
              <a:t>Steel / aluminum box</a:t>
            </a:r>
          </a:p>
          <a:p>
            <a:pPr lvl="1"/>
            <a:r>
              <a:rPr lang="en-US" sz="1800" dirty="0"/>
              <a:t>Titanium plates</a:t>
            </a:r>
          </a:p>
          <a:p>
            <a:pPr lvl="1"/>
            <a:r>
              <a:rPr lang="en-US" sz="1800" dirty="0"/>
              <a:t>Spacers / dividers</a:t>
            </a:r>
          </a:p>
          <a:p>
            <a:pPr lvl="1"/>
            <a:r>
              <a:rPr lang="en-US" sz="1800" dirty="0"/>
              <a:t>Sensors</a:t>
            </a:r>
          </a:p>
          <a:p>
            <a:pPr lvl="1"/>
            <a:r>
              <a:rPr lang="en-US" sz="1800" dirty="0"/>
              <a:t>Fuses / switches</a:t>
            </a:r>
          </a:p>
          <a:p>
            <a:r>
              <a:rPr lang="en-US" sz="2000" dirty="0"/>
              <a:t>Fires still occur</a:t>
            </a:r>
          </a:p>
          <a:p>
            <a:pPr lvl="1"/>
            <a:r>
              <a:rPr lang="en-US" sz="1800" b="1" dirty="0"/>
              <a:t>Current solution does not protect </a:t>
            </a:r>
            <a:br>
              <a:rPr lang="en-US" sz="1800" b="1" dirty="0"/>
            </a:br>
            <a:r>
              <a:rPr lang="en-US" sz="1800" b="1" dirty="0"/>
              <a:t>against defects</a:t>
            </a:r>
          </a:p>
          <a:p>
            <a:pPr lvl="1"/>
            <a:r>
              <a:rPr lang="en-US" sz="1800" dirty="0"/>
              <a:t>Inadequate protection against </a:t>
            </a:r>
            <a:br>
              <a:rPr lang="en-US" sz="1800" dirty="0"/>
            </a:br>
            <a:r>
              <a:rPr lang="en-US" sz="1800" dirty="0"/>
              <a:t>physical damage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C67CBA-D679-4950-AAE1-5F2903E4E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133" y="2248075"/>
            <a:ext cx="5224367" cy="29387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B3CAA2-16D7-A84D-BEE4-C67497AF89E6}"/>
              </a:ext>
            </a:extLst>
          </p:cNvPr>
          <p:cNvSpPr txBox="1"/>
          <p:nvPr/>
        </p:nvSpPr>
        <p:spPr>
          <a:xfrm>
            <a:off x="7214589" y="1440384"/>
            <a:ext cx="2825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Vehicle Battery Pack</a:t>
            </a:r>
          </a:p>
        </p:txBody>
      </p:sp>
    </p:spTree>
    <p:extLst>
      <p:ext uri="{BB962C8B-B14F-4D97-AF65-F5344CB8AC3E}">
        <p14:creationId xmlns:p14="http://schemas.microsoft.com/office/powerpoint/2010/main" val="2555732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E7AE7F0-357A-4206-92B7-550A3072DE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But today, demand is outstripping supply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53A0EEA-2093-4811-85E6-E5FE68D57B0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952500" y="1782763"/>
            <a:ext cx="4865222" cy="311678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74C4F-083C-4DFB-9FBB-B5E332B6D6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182BE0D-230B-654B-8FAB-D1749D45300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187420-EAD8-421D-A0BE-F29A85FEB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182" y="1271196"/>
            <a:ext cx="3281131" cy="623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37C734-2327-4CDF-AAC0-5DB1108EF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310" y="1940508"/>
            <a:ext cx="4275190" cy="7734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E5A5EF-0DAA-4A81-9E99-086D35CCF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227" y="2804203"/>
            <a:ext cx="2879466" cy="7227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EE07A2-CF85-4E07-99DB-19FEE05E28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8227" y="3615669"/>
            <a:ext cx="3351665" cy="595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C26F76-C6CE-4FF9-9BBC-CD993B7E47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8227" y="4299481"/>
            <a:ext cx="4396659" cy="5950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985CCF-48E1-4D92-899A-6E78A1C3C4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8227" y="4995629"/>
            <a:ext cx="4412807" cy="8277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A2D493-71FE-4200-9CDF-A4F95C189D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8227" y="5944984"/>
            <a:ext cx="5053218" cy="4219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221C38-860A-43EE-907A-86C32765732D}"/>
              </a:ext>
            </a:extLst>
          </p:cNvPr>
          <p:cNvSpPr txBox="1"/>
          <p:nvPr/>
        </p:nvSpPr>
        <p:spPr>
          <a:xfrm>
            <a:off x="5418699" y="6488668"/>
            <a:ext cx="135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113623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9547B9D-A831-4009-BB3B-350FE1B9C309}"/>
              </a:ext>
            </a:extLst>
          </p:cNvPr>
          <p:cNvSpPr txBox="1"/>
          <p:nvPr/>
        </p:nvSpPr>
        <p:spPr>
          <a:xfrm>
            <a:off x="1654514" y="3186787"/>
            <a:ext cx="3481915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Today’s Electric Vehicle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3% of car industry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50% of battery industry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100 – 300-mile 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40 – 100 kWh battery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$40 – 120,000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 – 8h charge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Safety – Spontaneous fires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          – Damage induced fires</a:t>
            </a:r>
          </a:p>
        </p:txBody>
      </p:sp>
      <p:pic>
        <p:nvPicPr>
          <p:cNvPr id="1026" name="Picture 2" descr="Model 3 | Tesla United Kingdom">
            <a:extLst>
              <a:ext uri="{FF2B5EF4-FFF2-40B4-BE49-F238E27FC236}">
                <a16:creationId xmlns:a16="http://schemas.microsoft.com/office/drawing/2014/main" id="{CC2D6F1A-7D2A-4A19-B1BC-853CB6AC35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2"/>
          <a:stretch/>
        </p:blipFill>
        <p:spPr bwMode="auto">
          <a:xfrm>
            <a:off x="1359407" y="911484"/>
            <a:ext cx="3777022" cy="170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03F1B8-4276-4890-BFBB-5CA719573C26}"/>
              </a:ext>
            </a:extLst>
          </p:cNvPr>
          <p:cNvSpPr txBox="1"/>
          <p:nvPr/>
        </p:nvSpPr>
        <p:spPr>
          <a:xfrm>
            <a:off x="6205728" y="1097280"/>
            <a:ext cx="5218674" cy="646331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Gigafactories:  250 GWh or 0.25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TWh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	         ~7 Tesla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Gigafactories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49A106-0AB3-4165-9190-1382D35D4695}"/>
              </a:ext>
            </a:extLst>
          </p:cNvPr>
          <p:cNvSpPr txBox="1"/>
          <p:nvPr/>
        </p:nvSpPr>
        <p:spPr>
          <a:xfrm>
            <a:off x="6205728" y="1944624"/>
            <a:ext cx="5218674" cy="646331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200-mile range:  3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of driving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	             200,000 mile battery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6C43BF-6D8F-487C-99B4-B6A9F4FDC978}"/>
              </a:ext>
            </a:extLst>
          </p:cNvPr>
          <p:cNvSpPr txBox="1"/>
          <p:nvPr/>
        </p:nvSpPr>
        <p:spPr>
          <a:xfrm>
            <a:off x="6205728" y="2800743"/>
            <a:ext cx="5218674" cy="646331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60 kWh battery:  400 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                       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21137B-C5A0-4754-9183-E0D8998BC541}"/>
              </a:ext>
            </a:extLst>
          </p:cNvPr>
          <p:cNvSpPr txBox="1"/>
          <p:nvPr/>
        </p:nvSpPr>
        <p:spPr>
          <a:xfrm>
            <a:off x="6200471" y="3648087"/>
            <a:ext cx="5485797" cy="36933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$40 – 100,000:  Total cost of ownership ~200% of 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67FB0A-E3A3-405C-861F-75379C5850DE}"/>
              </a:ext>
            </a:extLst>
          </p:cNvPr>
          <p:cNvSpPr txBox="1"/>
          <p:nvPr/>
        </p:nvSpPr>
        <p:spPr>
          <a:xfrm>
            <a:off x="6205726" y="4228177"/>
            <a:ext cx="5218675" cy="36933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1h charge:  250 kW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C3EA4A-5418-4A1A-88C3-9B114162CE25}"/>
              </a:ext>
            </a:extLst>
          </p:cNvPr>
          <p:cNvSpPr txBox="1"/>
          <p:nvPr/>
        </p:nvSpPr>
        <p:spPr>
          <a:xfrm>
            <a:off x="6200470" y="4808267"/>
            <a:ext cx="5223931" cy="646331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Safety:  some spontaneous fires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            many/most collisions fire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AD2EF0-3F47-4291-89E3-ED89FE709081}"/>
              </a:ext>
            </a:extLst>
          </p:cNvPr>
          <p:cNvSpPr txBox="1"/>
          <p:nvPr/>
        </p:nvSpPr>
        <p:spPr>
          <a:xfrm>
            <a:off x="5418699" y="6488668"/>
            <a:ext cx="135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818075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2A9A8EF-14DB-4739-8C6D-07CD40E85DD2}" vid="{D1F4EEEB-5BCA-4CBD-9007-F4FD68961E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Updated Template with Slide Numbers</Template>
  <TotalTime>0</TotalTime>
  <Words>800</Words>
  <Application>Microsoft Office PowerPoint</Application>
  <PresentationFormat>Widescreen</PresentationFormat>
  <Paragraphs>172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Franklin Gothic Book</vt:lpstr>
      <vt:lpstr>Franklin Gothic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Morin</dc:creator>
  <cp:lastModifiedBy>Conny Walker</cp:lastModifiedBy>
  <cp:revision>22</cp:revision>
  <dcterms:created xsi:type="dcterms:W3CDTF">2021-09-08T20:44:10Z</dcterms:created>
  <dcterms:modified xsi:type="dcterms:W3CDTF">2022-11-16T22:28:01Z</dcterms:modified>
</cp:coreProperties>
</file>