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56" r:id="rId2"/>
    <p:sldId id="261" r:id="rId3"/>
    <p:sldId id="269" r:id="rId4"/>
    <p:sldId id="272" r:id="rId5"/>
    <p:sldId id="275" r:id="rId6"/>
    <p:sldId id="280" r:id="rId7"/>
    <p:sldId id="284" r:id="rId8"/>
    <p:sldId id="286" r:id="rId9"/>
    <p:sldId id="287" r:id="rId10"/>
    <p:sldId id="273" r:id="rId11"/>
    <p:sldId id="276" r:id="rId12"/>
    <p:sldId id="274" r:id="rId13"/>
    <p:sldId id="278" r:id="rId14"/>
    <p:sldId id="282"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Membrane Filter Recovery Batch #1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de-DE"/>
        </a:p>
      </c:txPr>
    </c:title>
    <c:autoTitleDeleted val="0"/>
    <c:plotArea>
      <c:layout/>
      <c:scatterChart>
        <c:scatterStyle val="lineMarker"/>
        <c:varyColors val="0"/>
        <c:ser>
          <c:idx val="1"/>
          <c:order val="1"/>
          <c:tx>
            <c:strRef>
              <c:f>Sheet1!$L$1</c:f>
              <c:strCache>
                <c:ptCount val="1"/>
                <c:pt idx="0">
                  <c:v>Flux Rate</c:v>
                </c:pt>
              </c:strCache>
            </c:strRef>
          </c:tx>
          <c:spPr>
            <a:ln w="19050" cap="rnd">
              <a:noFill/>
              <a:round/>
            </a:ln>
            <a:effectLst/>
          </c:spPr>
          <c:marker>
            <c:symbol val="circle"/>
            <c:size val="5"/>
            <c:spPr>
              <a:solidFill>
                <a:srgbClr val="FF0000"/>
              </a:solidFill>
              <a:ln w="9525">
                <a:solidFill>
                  <a:srgbClr val="FF0000"/>
                </a:solidFill>
              </a:ln>
              <a:effectLst/>
            </c:spPr>
          </c:marker>
          <c:trendline>
            <c:spPr>
              <a:ln w="19050" cap="rnd">
                <a:solidFill>
                  <a:srgbClr val="FF0000"/>
                </a:solidFill>
                <a:prstDash val="solid"/>
              </a:ln>
              <a:effectLst/>
            </c:spPr>
            <c:trendlineType val="exp"/>
            <c:dispRSqr val="1"/>
            <c:dispEq val="1"/>
            <c:trendlineLbl>
              <c:layout>
                <c:manualLayout>
                  <c:x val="7.9501093613298338E-2"/>
                  <c:y val="-0.16929862933799947"/>
                </c:manualLayout>
              </c:layout>
              <c:numFmt formatCode="General" sourceLinked="0"/>
              <c:spPr>
                <a:solidFill>
                  <a:schemeClr val="bg1"/>
                </a:solid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de-DE"/>
                </a:p>
              </c:txPr>
            </c:trendlineLbl>
          </c:trendline>
          <c:xVal>
            <c:numRef>
              <c:f>Sheet1!$I$2:$I$6</c:f>
              <c:numCache>
                <c:formatCode>General</c:formatCode>
                <c:ptCount val="5"/>
                <c:pt idx="0">
                  <c:v>67</c:v>
                </c:pt>
                <c:pt idx="1">
                  <c:v>167</c:v>
                </c:pt>
                <c:pt idx="2">
                  <c:v>262</c:v>
                </c:pt>
                <c:pt idx="3">
                  <c:v>471</c:v>
                </c:pt>
                <c:pt idx="4">
                  <c:v>675</c:v>
                </c:pt>
              </c:numCache>
            </c:numRef>
          </c:xVal>
          <c:yVal>
            <c:numRef>
              <c:f>Sheet1!$L$2:$L$6</c:f>
              <c:numCache>
                <c:formatCode>General</c:formatCode>
                <c:ptCount val="5"/>
                <c:pt idx="0">
                  <c:v>1.516</c:v>
                </c:pt>
                <c:pt idx="1">
                  <c:v>1.0349999999999999</c:v>
                </c:pt>
                <c:pt idx="2">
                  <c:v>1.054</c:v>
                </c:pt>
                <c:pt idx="3">
                  <c:v>0.51400000000000001</c:v>
                </c:pt>
                <c:pt idx="4">
                  <c:v>0.39100000000000001</c:v>
                </c:pt>
              </c:numCache>
            </c:numRef>
          </c:yVal>
          <c:smooth val="0"/>
          <c:extLst>
            <c:ext xmlns:c16="http://schemas.microsoft.com/office/drawing/2014/chart" uri="{C3380CC4-5D6E-409C-BE32-E72D297353CC}">
              <c16:uniqueId val="{00000001-79A9-4E8C-8A15-656289973145}"/>
            </c:ext>
          </c:extLst>
        </c:ser>
        <c:dLbls>
          <c:showLegendKey val="0"/>
          <c:showVal val="0"/>
          <c:showCatName val="0"/>
          <c:showSerName val="0"/>
          <c:showPercent val="0"/>
          <c:showBubbleSize val="0"/>
        </c:dLbls>
        <c:axId val="679594864"/>
        <c:axId val="679588960"/>
      </c:scatterChart>
      <c:scatterChart>
        <c:scatterStyle val="lineMarker"/>
        <c:varyColors val="0"/>
        <c:ser>
          <c:idx val="0"/>
          <c:order val="0"/>
          <c:tx>
            <c:strRef>
              <c:f>Sheet1!$K$1</c:f>
              <c:strCache>
                <c:ptCount val="1"/>
                <c:pt idx="0">
                  <c:v>Fraction Processed</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Sheet1!$I$2:$I$6</c:f>
              <c:numCache>
                <c:formatCode>General</c:formatCode>
                <c:ptCount val="5"/>
                <c:pt idx="0">
                  <c:v>67</c:v>
                </c:pt>
                <c:pt idx="1">
                  <c:v>167</c:v>
                </c:pt>
                <c:pt idx="2">
                  <c:v>262</c:v>
                </c:pt>
                <c:pt idx="3">
                  <c:v>471</c:v>
                </c:pt>
                <c:pt idx="4">
                  <c:v>675</c:v>
                </c:pt>
              </c:numCache>
            </c:numRef>
          </c:xVal>
          <c:yVal>
            <c:numRef>
              <c:f>Sheet1!$K$2:$K$6</c:f>
              <c:numCache>
                <c:formatCode>0.00</c:formatCode>
                <c:ptCount val="5"/>
                <c:pt idx="0">
                  <c:v>0.20032407907529437</c:v>
                </c:pt>
                <c:pt idx="1">
                  <c:v>0.40064815815058874</c:v>
                </c:pt>
                <c:pt idx="2">
                  <c:v>0.59446905044830944</c:v>
                </c:pt>
                <c:pt idx="3">
                  <c:v>0.82329048287782225</c:v>
                </c:pt>
                <c:pt idx="4">
                  <c:v>1</c:v>
                </c:pt>
              </c:numCache>
            </c:numRef>
          </c:yVal>
          <c:smooth val="1"/>
          <c:extLst>
            <c:ext xmlns:c16="http://schemas.microsoft.com/office/drawing/2014/chart" uri="{C3380CC4-5D6E-409C-BE32-E72D297353CC}">
              <c16:uniqueId val="{00000002-79A9-4E8C-8A15-656289973145}"/>
            </c:ext>
          </c:extLst>
        </c:ser>
        <c:dLbls>
          <c:showLegendKey val="0"/>
          <c:showVal val="0"/>
          <c:showCatName val="0"/>
          <c:showSerName val="0"/>
          <c:showPercent val="0"/>
          <c:showBubbleSize val="0"/>
        </c:dLbls>
        <c:axId val="682743184"/>
        <c:axId val="682734984"/>
      </c:scatterChart>
      <c:valAx>
        <c:axId val="679594864"/>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a:solidFill>
                      <a:schemeClr val="tx1"/>
                    </a:solidFill>
                  </a:rPr>
                  <a:t>Elapsed Time, minutes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crossAx val="679588960"/>
        <c:crosses val="autoZero"/>
        <c:crossBetween val="midCat"/>
      </c:valAx>
      <c:valAx>
        <c:axId val="679588960"/>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b="0">
                    <a:solidFill>
                      <a:schemeClr val="tx1"/>
                    </a:solidFill>
                  </a:rPr>
                  <a:t>Flux Rate, l/hr-m</a:t>
                </a:r>
                <a:r>
                  <a:rPr lang="en-US" sz="1050" b="0" baseline="30000">
                    <a:solidFill>
                      <a:schemeClr val="tx1"/>
                    </a:solidFill>
                  </a:rPr>
                  <a:t>2</a:t>
                </a:r>
                <a:r>
                  <a:rPr lang="en-US" sz="1050" b="0">
                    <a:solidFill>
                      <a:schemeClr val="tx1"/>
                    </a:solidFill>
                  </a:rPr>
                  <a:t>-bar</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e-DE"/>
            </a:p>
          </c:txPr>
        </c:title>
        <c:numFmt formatCode="#,##0.0" sourceLinked="0"/>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crossAx val="679594864"/>
        <c:crosses val="autoZero"/>
        <c:crossBetween val="midCat"/>
      </c:valAx>
      <c:valAx>
        <c:axId val="682734984"/>
        <c:scaling>
          <c:orientation val="minMax"/>
          <c:max val="1"/>
        </c:scaling>
        <c:delete val="0"/>
        <c:axPos val="r"/>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a:solidFill>
                      <a:schemeClr val="tx1"/>
                    </a:solidFill>
                  </a:rPr>
                  <a:t>Cummulative Mass</a:t>
                </a:r>
                <a:r>
                  <a:rPr lang="en-US" sz="1050" b="1" baseline="0">
                    <a:solidFill>
                      <a:schemeClr val="tx1"/>
                    </a:solidFill>
                  </a:rPr>
                  <a:t> Fraction</a:t>
                </a:r>
                <a:endParaRPr lang="en-US" sz="1050" b="1">
                  <a:solidFill>
                    <a:schemeClr val="tx1"/>
                  </a:solidFill>
                </a:endParaRP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de-DE"/>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crossAx val="682743184"/>
        <c:crosses val="max"/>
        <c:crossBetween val="midCat"/>
      </c:valAx>
      <c:valAx>
        <c:axId val="682743184"/>
        <c:scaling>
          <c:orientation val="minMax"/>
        </c:scaling>
        <c:delete val="1"/>
        <c:axPos val="b"/>
        <c:numFmt formatCode="General" sourceLinked="1"/>
        <c:majorTickMark val="out"/>
        <c:minorTickMark val="none"/>
        <c:tickLblPos val="nextTo"/>
        <c:crossAx val="682734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713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5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1173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52208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3701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2927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07877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2936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97924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4568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79712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10/14/2021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57924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F36874-890F-426C-BB31-90457AB6D242}"/>
              </a:ext>
            </a:extLst>
          </p:cNvPr>
          <p:cNvSpPr>
            <a:spLocks noGrp="1"/>
          </p:cNvSpPr>
          <p:nvPr>
            <p:ph type="ctrTitle"/>
          </p:nvPr>
        </p:nvSpPr>
        <p:spPr>
          <a:xfrm>
            <a:off x="5604552" y="871758"/>
            <a:ext cx="5825448" cy="3871143"/>
          </a:xfrm>
        </p:spPr>
        <p:txBody>
          <a:bodyPr>
            <a:normAutofit/>
          </a:bodyPr>
          <a:lstStyle/>
          <a:p>
            <a:pPr algn="ctr"/>
            <a:r>
              <a:rPr lang="en-US" dirty="0"/>
              <a:t>CROSSFLOW MEMBRANE FILTRATION</a:t>
            </a:r>
          </a:p>
        </p:txBody>
      </p:sp>
      <p:sp>
        <p:nvSpPr>
          <p:cNvPr id="3" name="Subtitle 2">
            <a:extLst>
              <a:ext uri="{FF2B5EF4-FFF2-40B4-BE49-F238E27FC236}">
                <a16:creationId xmlns:a16="http://schemas.microsoft.com/office/drawing/2014/main" id="{D363AF8D-0830-494E-9942-F5C4BA62A0B5}"/>
              </a:ext>
            </a:extLst>
          </p:cNvPr>
          <p:cNvSpPr>
            <a:spLocks noGrp="1"/>
          </p:cNvSpPr>
          <p:nvPr>
            <p:ph type="subTitle" idx="1"/>
          </p:nvPr>
        </p:nvSpPr>
        <p:spPr>
          <a:xfrm>
            <a:off x="5619964" y="4785543"/>
            <a:ext cx="5322013" cy="1005657"/>
          </a:xfrm>
        </p:spPr>
        <p:txBody>
          <a:bodyPr>
            <a:normAutofit/>
          </a:bodyPr>
          <a:lstStyle/>
          <a:p>
            <a:pPr algn="ctr"/>
            <a:r>
              <a:rPr lang="en-US" dirty="0"/>
              <a:t>A COUPLE OF PRACTICAL APPLICATIONS</a:t>
            </a:r>
          </a:p>
        </p:txBody>
      </p:sp>
      <p:pic>
        <p:nvPicPr>
          <p:cNvPr id="18" name="Picture 3" descr="Oil drops floating in water with a red background">
            <a:extLst>
              <a:ext uri="{FF2B5EF4-FFF2-40B4-BE49-F238E27FC236}">
                <a16:creationId xmlns:a16="http://schemas.microsoft.com/office/drawing/2014/main" id="{C64ADD4E-C7B3-415C-B411-49F24E690626}"/>
              </a:ext>
            </a:extLst>
          </p:cNvPr>
          <p:cNvPicPr>
            <a:picLocks noChangeAspect="1"/>
          </p:cNvPicPr>
          <p:nvPr/>
        </p:nvPicPr>
        <p:blipFill rotWithShape="1">
          <a:blip r:embed="rId2"/>
          <a:srcRect l="15997" r="30670"/>
          <a:stretch/>
        </p:blipFill>
        <p:spPr>
          <a:xfrm>
            <a:off x="1" y="10"/>
            <a:ext cx="4876799" cy="6857989"/>
          </a:xfrm>
          <a:prstGeom prst="rect">
            <a:avLst/>
          </a:prstGeom>
        </p:spPr>
      </p:pic>
      <p:cxnSp>
        <p:nvCxnSpPr>
          <p:cNvPr id="19"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2">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7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E5A6-2EEF-4D35-9E4E-73ED7B26AB5F}"/>
              </a:ext>
            </a:extLst>
          </p:cNvPr>
          <p:cNvSpPr>
            <a:spLocks noGrp="1"/>
          </p:cNvSpPr>
          <p:nvPr>
            <p:ph type="title"/>
          </p:nvPr>
        </p:nvSpPr>
        <p:spPr/>
        <p:txBody>
          <a:bodyPr/>
          <a:lstStyle/>
          <a:p>
            <a:pPr algn="ctr"/>
            <a:r>
              <a:rPr lang="en-US" dirty="0"/>
              <a:t>CROSSFLOW MEMBRANE FILTRATION</a:t>
            </a:r>
            <a:br>
              <a:rPr lang="en-US" dirty="0"/>
            </a:br>
            <a:r>
              <a:rPr lang="en-US" dirty="0"/>
              <a:t>ORTEC MEMBRANE FILTER PROCESS</a:t>
            </a:r>
          </a:p>
        </p:txBody>
      </p:sp>
      <p:sp>
        <p:nvSpPr>
          <p:cNvPr id="3" name="Content Placeholder 2">
            <a:extLst>
              <a:ext uri="{FF2B5EF4-FFF2-40B4-BE49-F238E27FC236}">
                <a16:creationId xmlns:a16="http://schemas.microsoft.com/office/drawing/2014/main" id="{54B28169-DEEF-4110-B1A8-85C34D8DB6C2}"/>
              </a:ext>
            </a:extLst>
          </p:cNvPr>
          <p:cNvSpPr>
            <a:spLocks noGrp="1"/>
          </p:cNvSpPr>
          <p:nvPr>
            <p:ph idx="1"/>
          </p:nvPr>
        </p:nvSpPr>
        <p:spPr/>
        <p:txBody>
          <a:bodyPr/>
          <a:lstStyle/>
          <a:p>
            <a:r>
              <a:rPr lang="en-US" dirty="0"/>
              <a:t>PRODUCING A SPECIALTY MONOMER</a:t>
            </a:r>
          </a:p>
          <a:p>
            <a:r>
              <a:rPr lang="en-US" dirty="0"/>
              <a:t>VERY SENSITIVE TO INITIATION</a:t>
            </a:r>
          </a:p>
          <a:p>
            <a:r>
              <a:rPr lang="en-US" dirty="0"/>
              <a:t>VERY LOW LEVELS OF POLYMER INTERFER WITH PRODUCT USE</a:t>
            </a:r>
          </a:p>
          <a:p>
            <a:r>
              <a:rPr lang="en-US" dirty="0"/>
              <a:t>VERY EXPENSIVE TO PRODUCE</a:t>
            </a:r>
          </a:p>
          <a:p>
            <a:r>
              <a:rPr lang="en-US" dirty="0"/>
              <a:t>POLYMER MW LOW – 50,000 MW CUT-OFF NOT LIKELY TO WORK</a:t>
            </a:r>
          </a:p>
        </p:txBody>
      </p:sp>
    </p:spTree>
    <p:extLst>
      <p:ext uri="{BB962C8B-B14F-4D97-AF65-F5344CB8AC3E}">
        <p14:creationId xmlns:p14="http://schemas.microsoft.com/office/powerpoint/2010/main" val="102746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F3A1-0B27-484F-A7AC-04AA32E98C94}"/>
              </a:ext>
            </a:extLst>
          </p:cNvPr>
          <p:cNvSpPr>
            <a:spLocks noGrp="1"/>
          </p:cNvSpPr>
          <p:nvPr>
            <p:ph type="title"/>
          </p:nvPr>
        </p:nvSpPr>
        <p:spPr/>
        <p:txBody>
          <a:bodyPr>
            <a:noAutofit/>
          </a:bodyPr>
          <a:lstStyle/>
          <a:p>
            <a:pPr algn="ctr"/>
            <a:r>
              <a:rPr lang="en-US" sz="2800" dirty="0"/>
              <a:t>Crossflow membrane filtration</a:t>
            </a:r>
            <a:br>
              <a:rPr lang="en-US" sz="2800" dirty="0"/>
            </a:br>
            <a:r>
              <a:rPr lang="en-US" sz="2800" dirty="0"/>
              <a:t>lab-scale set-up</a:t>
            </a:r>
          </a:p>
        </p:txBody>
      </p:sp>
      <p:sp>
        <p:nvSpPr>
          <p:cNvPr id="5" name="Text Placeholder 4">
            <a:extLst>
              <a:ext uri="{FF2B5EF4-FFF2-40B4-BE49-F238E27FC236}">
                <a16:creationId xmlns:a16="http://schemas.microsoft.com/office/drawing/2014/main" id="{B9DBA915-19F0-408E-AE8F-389600DF62E9}"/>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Area = 0.011 m</a:t>
            </a:r>
            <a:r>
              <a:rPr lang="en-US" baseline="30000" dirty="0"/>
              <a:t>2</a:t>
            </a:r>
            <a:r>
              <a:rPr lang="en-US" dirty="0"/>
              <a:t> per membrane</a:t>
            </a:r>
          </a:p>
          <a:p>
            <a:pPr marL="285750" indent="-285750">
              <a:buFont typeface="Arial" panose="020B0604020202020204" pitchFamily="34" charset="0"/>
              <a:buChar char="•"/>
            </a:pPr>
            <a:r>
              <a:rPr lang="en-US" dirty="0"/>
              <a:t>Pore size 10 nm and 5 nm</a:t>
            </a:r>
          </a:p>
          <a:p>
            <a:pPr marL="285750" indent="-285750">
              <a:buFont typeface="Arial" panose="020B0604020202020204" pitchFamily="34" charset="0"/>
              <a:buChar char="•"/>
            </a:pPr>
            <a:r>
              <a:rPr lang="en-US" dirty="0"/>
              <a:t>Circulating flow = 2.0-2.2 gpm</a:t>
            </a:r>
          </a:p>
          <a:p>
            <a:pPr marL="285750" indent="-285750">
              <a:buFont typeface="Arial" panose="020B0604020202020204" pitchFamily="34" charset="0"/>
              <a:buChar char="•"/>
            </a:pPr>
            <a:r>
              <a:rPr lang="en-US" dirty="0"/>
              <a:t>Tube ID = 7 mm</a:t>
            </a:r>
          </a:p>
          <a:p>
            <a:pPr marL="285750" indent="-285750">
              <a:buFont typeface="Arial" panose="020B0604020202020204" pitchFamily="34" charset="0"/>
              <a:buChar char="•"/>
            </a:pPr>
            <a:r>
              <a:rPr lang="en-US" dirty="0"/>
              <a:t>Linear velocity = 11.3 ft/s or 3.4 m/s</a:t>
            </a:r>
          </a:p>
          <a:p>
            <a:pPr marL="285750" indent="-285750">
              <a:buFont typeface="Arial" panose="020B0604020202020204" pitchFamily="34" charset="0"/>
              <a:buChar char="•"/>
            </a:pPr>
            <a:r>
              <a:rPr lang="en-US" dirty="0"/>
              <a:t>Pressure = 160-200 psig</a:t>
            </a:r>
          </a:p>
          <a:p>
            <a:pPr marL="285750" indent="-285750">
              <a:buFont typeface="Arial" panose="020B0604020202020204" pitchFamily="34" charset="0"/>
              <a:buChar char="•"/>
            </a:pPr>
            <a:r>
              <a:rPr lang="en-US" dirty="0"/>
              <a:t>Temperature = 25-30</a:t>
            </a:r>
            <a:r>
              <a:rPr lang="en-US" baseline="30000" dirty="0"/>
              <a:t>o</a:t>
            </a:r>
            <a:r>
              <a:rPr lang="en-US" dirty="0"/>
              <a:t>C</a:t>
            </a:r>
          </a:p>
          <a:p>
            <a:pPr marL="285750" indent="-285750">
              <a:buFont typeface="Arial" panose="020B0604020202020204" pitchFamily="34" charset="0"/>
              <a:buChar char="•"/>
            </a:pPr>
            <a:r>
              <a:rPr lang="en-US" dirty="0"/>
              <a:t>Flux Rate = 0.7 liters/m</a:t>
            </a:r>
            <a:r>
              <a:rPr lang="en-US" baseline="30000" dirty="0"/>
              <a:t>2</a:t>
            </a:r>
            <a:r>
              <a:rPr lang="en-US" dirty="0"/>
              <a:t>-hr-bar</a:t>
            </a:r>
          </a:p>
        </p:txBody>
      </p:sp>
      <p:pic>
        <p:nvPicPr>
          <p:cNvPr id="7" name="Picture Placeholder 6">
            <a:extLst>
              <a:ext uri="{FF2B5EF4-FFF2-40B4-BE49-F238E27FC236}">
                <a16:creationId xmlns:a16="http://schemas.microsoft.com/office/drawing/2014/main" id="{57E76C20-AF43-4D20-B2C0-2C7255D0C85E}"/>
              </a:ext>
            </a:extLst>
          </p:cNvPr>
          <p:cNvPicPr>
            <a:picLocks noGrp="1" noChangeAspect="1"/>
          </p:cNvPicPr>
          <p:nvPr>
            <p:ph type="pic" idx="1"/>
          </p:nvPr>
        </p:nvPicPr>
        <p:blipFill rotWithShape="1">
          <a:blip r:embed="rId2"/>
          <a:srcRect l="32009" t="25319" r="32051" b="11181"/>
          <a:stretch/>
        </p:blipFill>
        <p:spPr>
          <a:xfrm>
            <a:off x="4786773" y="844942"/>
            <a:ext cx="6196785" cy="5266337"/>
          </a:xfrm>
          <a:prstGeom prst="rect">
            <a:avLst/>
          </a:prstGeom>
        </p:spPr>
      </p:pic>
    </p:spTree>
    <p:extLst>
      <p:ext uri="{BB962C8B-B14F-4D97-AF65-F5344CB8AC3E}">
        <p14:creationId xmlns:p14="http://schemas.microsoft.com/office/powerpoint/2010/main" val="19907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956F1-3F3D-4E6A-902A-6168B485908F}"/>
              </a:ext>
            </a:extLst>
          </p:cNvPr>
          <p:cNvSpPr>
            <a:spLocks noGrp="1"/>
          </p:cNvSpPr>
          <p:nvPr>
            <p:ph type="title"/>
          </p:nvPr>
        </p:nvSpPr>
        <p:spPr>
          <a:xfrm>
            <a:off x="695325" y="897753"/>
            <a:ext cx="3635046" cy="1575391"/>
          </a:xfrm>
        </p:spPr>
        <p:txBody>
          <a:bodyPr>
            <a:normAutofit/>
          </a:bodyPr>
          <a:lstStyle/>
          <a:p>
            <a:pPr algn="ctr">
              <a:lnSpc>
                <a:spcPct val="90000"/>
              </a:lnSpc>
            </a:pPr>
            <a:r>
              <a:rPr lang="en-US" sz="2400" dirty="0"/>
              <a:t>CROSSFLOW MEMBRANE FILTRATION</a:t>
            </a:r>
            <a:br>
              <a:rPr lang="en-US" sz="2400" dirty="0"/>
            </a:br>
            <a:r>
              <a:rPr lang="en-US" sz="2400" dirty="0"/>
              <a:t>ORTEC MEMBRANE FILTER PROCESS</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7329DA-A48D-47A0-B6DB-5C20F65DA67F}"/>
              </a:ext>
            </a:extLst>
          </p:cNvPr>
          <p:cNvSpPr>
            <a:spLocks noGrp="1"/>
          </p:cNvSpPr>
          <p:nvPr>
            <p:ph idx="1"/>
          </p:nvPr>
        </p:nvSpPr>
        <p:spPr>
          <a:xfrm>
            <a:off x="695325" y="2710035"/>
            <a:ext cx="3587668" cy="3500265"/>
          </a:xfrm>
        </p:spPr>
        <p:txBody>
          <a:bodyPr>
            <a:normAutofit fontScale="92500" lnSpcReduction="20000"/>
          </a:bodyPr>
          <a:lstStyle/>
          <a:p>
            <a:pPr>
              <a:lnSpc>
                <a:spcPct val="110000"/>
              </a:lnSpc>
            </a:pPr>
            <a:r>
              <a:rPr lang="en-US" sz="1900" dirty="0"/>
              <a:t>Product is a reactive monomer</a:t>
            </a:r>
          </a:p>
          <a:p>
            <a:pPr>
              <a:lnSpc>
                <a:spcPct val="110000"/>
              </a:lnSpc>
            </a:pPr>
            <a:r>
              <a:rPr lang="en-US" sz="1900" dirty="0"/>
              <a:t>MeHQ used as a polymerization inhibitor</a:t>
            </a:r>
          </a:p>
          <a:p>
            <a:pPr>
              <a:lnSpc>
                <a:spcPct val="110000"/>
              </a:lnSpc>
            </a:pPr>
            <a:r>
              <a:rPr lang="en-US" sz="1900" dirty="0"/>
              <a:t>Trace contaminants can initiate polymerization</a:t>
            </a:r>
          </a:p>
          <a:p>
            <a:pPr>
              <a:lnSpc>
                <a:spcPct val="110000"/>
              </a:lnSpc>
            </a:pPr>
            <a:r>
              <a:rPr lang="en-US" sz="1900" dirty="0"/>
              <a:t>High temperature can initiate polymerization</a:t>
            </a:r>
          </a:p>
          <a:p>
            <a:pPr>
              <a:lnSpc>
                <a:spcPct val="110000"/>
              </a:lnSpc>
            </a:pPr>
            <a:r>
              <a:rPr lang="en-US" sz="1900" dirty="0"/>
              <a:t>ANY polymer content makes the monomer unusable</a:t>
            </a:r>
          </a:p>
          <a:p>
            <a:pPr>
              <a:lnSpc>
                <a:spcPct val="110000"/>
              </a:lnSpc>
            </a:pPr>
            <a:r>
              <a:rPr lang="en-US" sz="1900" dirty="0"/>
              <a:t>Small peak @ 11.5 mins is polymer</a:t>
            </a:r>
          </a:p>
        </p:txBody>
      </p:sp>
      <p:pic>
        <p:nvPicPr>
          <p:cNvPr id="5" name="Picture 4">
            <a:extLst>
              <a:ext uri="{FF2B5EF4-FFF2-40B4-BE49-F238E27FC236}">
                <a16:creationId xmlns:a16="http://schemas.microsoft.com/office/drawing/2014/main" id="{8B9C01EF-5079-44A0-A1DC-6B34A9D0C84F}"/>
              </a:ext>
            </a:extLst>
          </p:cNvPr>
          <p:cNvPicPr>
            <a:picLocks noChangeAspect="1"/>
          </p:cNvPicPr>
          <p:nvPr/>
        </p:nvPicPr>
        <p:blipFill>
          <a:blip r:embed="rId2"/>
          <a:stretch>
            <a:fillRect/>
          </a:stretch>
        </p:blipFill>
        <p:spPr>
          <a:xfrm>
            <a:off x="4701091" y="0"/>
            <a:ext cx="7401261" cy="6858000"/>
          </a:xfrm>
          <a:prstGeom prst="rect">
            <a:avLst/>
          </a:prstGeom>
        </p:spPr>
      </p:pic>
    </p:spTree>
    <p:extLst>
      <p:ext uri="{BB962C8B-B14F-4D97-AF65-F5344CB8AC3E}">
        <p14:creationId xmlns:p14="http://schemas.microsoft.com/office/powerpoint/2010/main" val="327634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5295C-0D12-4F5B-AA8A-9A6EE735DCF3}"/>
              </a:ext>
            </a:extLst>
          </p:cNvPr>
          <p:cNvSpPr>
            <a:spLocks noGrp="1"/>
          </p:cNvSpPr>
          <p:nvPr>
            <p:ph type="title"/>
          </p:nvPr>
        </p:nvSpPr>
        <p:spPr>
          <a:xfrm>
            <a:off x="695325" y="897753"/>
            <a:ext cx="3635046" cy="1575391"/>
          </a:xfrm>
        </p:spPr>
        <p:txBody>
          <a:bodyPr>
            <a:noAutofit/>
          </a:bodyPr>
          <a:lstStyle/>
          <a:p>
            <a:pPr algn="ctr"/>
            <a:r>
              <a:rPr lang="en-US" sz="2400" dirty="0"/>
              <a:t>CROSSFLOW MEMBRANE FILTRATION</a:t>
            </a:r>
            <a:br>
              <a:rPr lang="en-US" sz="2400" dirty="0"/>
            </a:br>
            <a:r>
              <a:rPr lang="en-US" sz="2400" dirty="0"/>
              <a:t>ORTEC MEMBRANE FILTER PROCESS</a:t>
            </a:r>
          </a:p>
        </p:txBody>
      </p:sp>
      <p:cxnSp>
        <p:nvCxnSpPr>
          <p:cNvPr id="16"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2B6E318E-0212-4AE4-AF24-08B7DC6D1F3B}"/>
              </a:ext>
            </a:extLst>
          </p:cNvPr>
          <p:cNvSpPr>
            <a:spLocks noGrp="1"/>
          </p:cNvSpPr>
          <p:nvPr>
            <p:ph idx="1"/>
          </p:nvPr>
        </p:nvSpPr>
        <p:spPr>
          <a:xfrm>
            <a:off x="695325" y="2710035"/>
            <a:ext cx="3587668" cy="3500265"/>
          </a:xfrm>
        </p:spPr>
        <p:txBody>
          <a:bodyPr>
            <a:normAutofit/>
          </a:bodyPr>
          <a:lstStyle/>
          <a:p>
            <a:r>
              <a:rPr lang="en-US" dirty="0"/>
              <a:t>Composite sample of permeate</a:t>
            </a:r>
          </a:p>
          <a:p>
            <a:r>
              <a:rPr lang="en-US" dirty="0"/>
              <a:t>Polymer peak @ 11.5 mins is gone</a:t>
            </a:r>
          </a:p>
        </p:txBody>
      </p:sp>
      <p:pic>
        <p:nvPicPr>
          <p:cNvPr id="4" name="Content Placeholder 3">
            <a:extLst>
              <a:ext uri="{FF2B5EF4-FFF2-40B4-BE49-F238E27FC236}">
                <a16:creationId xmlns:a16="http://schemas.microsoft.com/office/drawing/2014/main" id="{CE852CA1-A91F-4BFF-98EF-91F491CEAD9A}"/>
              </a:ext>
            </a:extLst>
          </p:cNvPr>
          <p:cNvPicPr>
            <a:picLocks noChangeAspect="1"/>
          </p:cNvPicPr>
          <p:nvPr/>
        </p:nvPicPr>
        <p:blipFill>
          <a:blip r:embed="rId2"/>
          <a:stretch>
            <a:fillRect/>
          </a:stretch>
        </p:blipFill>
        <p:spPr>
          <a:xfrm>
            <a:off x="4496696" y="723900"/>
            <a:ext cx="7390504" cy="5410200"/>
          </a:xfrm>
          <a:prstGeom prst="rect">
            <a:avLst/>
          </a:prstGeom>
        </p:spPr>
      </p:pic>
    </p:spTree>
    <p:extLst>
      <p:ext uri="{BB962C8B-B14F-4D97-AF65-F5344CB8AC3E}">
        <p14:creationId xmlns:p14="http://schemas.microsoft.com/office/powerpoint/2010/main" val="218803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08746-7675-459B-B3FE-5A3D95BDD53F}"/>
              </a:ext>
            </a:extLst>
          </p:cNvPr>
          <p:cNvSpPr>
            <a:spLocks noGrp="1"/>
          </p:cNvSpPr>
          <p:nvPr>
            <p:ph type="title"/>
          </p:nvPr>
        </p:nvSpPr>
        <p:spPr>
          <a:xfrm>
            <a:off x="695325" y="897753"/>
            <a:ext cx="3635046" cy="1575391"/>
          </a:xfrm>
        </p:spPr>
        <p:txBody>
          <a:bodyPr>
            <a:noAutofit/>
          </a:bodyPr>
          <a:lstStyle/>
          <a:p>
            <a:pPr algn="ctr"/>
            <a:r>
              <a:rPr lang="en-US" sz="2600" dirty="0"/>
              <a:t>CROSSFLOW MEMBRANE FILTRATION COMMERCIAL UNIT</a:t>
            </a:r>
          </a:p>
        </p:txBody>
      </p:sp>
      <p:cxnSp>
        <p:nvCxnSpPr>
          <p:cNvPr id="13"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27B960A6-0151-437A-AC88-079BF5FB7E4A}"/>
              </a:ext>
            </a:extLst>
          </p:cNvPr>
          <p:cNvSpPr>
            <a:spLocks noGrp="1"/>
          </p:cNvSpPr>
          <p:nvPr>
            <p:ph idx="1"/>
          </p:nvPr>
        </p:nvSpPr>
        <p:spPr>
          <a:xfrm>
            <a:off x="695325" y="2710035"/>
            <a:ext cx="3587668" cy="3500265"/>
          </a:xfrm>
        </p:spPr>
        <p:txBody>
          <a:bodyPr>
            <a:normAutofit/>
          </a:bodyPr>
          <a:lstStyle/>
          <a:p>
            <a:r>
              <a:rPr lang="en-US" sz="1800" dirty="0"/>
              <a:t>Time to scale-up</a:t>
            </a:r>
          </a:p>
          <a:p>
            <a:r>
              <a:rPr lang="en-US" sz="1800" dirty="0"/>
              <a:t>Basis:</a:t>
            </a:r>
          </a:p>
          <a:p>
            <a:pPr marL="800100" lvl="1" indent="-342900">
              <a:buFont typeface="+mj-lt"/>
              <a:buAutoNum type="arabicPeriod"/>
            </a:pPr>
            <a:r>
              <a:rPr lang="en-US" sz="1600" dirty="0"/>
              <a:t>Batch size = 175 gallon </a:t>
            </a:r>
          </a:p>
          <a:p>
            <a:pPr marL="800100" lvl="1" indent="-342900">
              <a:buFont typeface="+mj-lt"/>
              <a:buAutoNum type="arabicPeriod"/>
            </a:pPr>
            <a:r>
              <a:rPr lang="en-US" sz="1600" dirty="0"/>
              <a:t>Flux rate = 0.70 l/hr-m</a:t>
            </a:r>
            <a:r>
              <a:rPr lang="en-US" sz="1600" baseline="30000" dirty="0"/>
              <a:t>2</a:t>
            </a:r>
            <a:r>
              <a:rPr lang="en-US" sz="1600" dirty="0"/>
              <a:t>-bar</a:t>
            </a:r>
          </a:p>
          <a:p>
            <a:pPr marL="800100" lvl="1" indent="-342900">
              <a:buFont typeface="+mj-lt"/>
              <a:buAutoNum type="arabicPeriod"/>
            </a:pPr>
            <a:r>
              <a:rPr lang="en-US" sz="1600" dirty="0"/>
              <a:t>Temperature less than 35</a:t>
            </a:r>
            <a:r>
              <a:rPr lang="en-US" sz="1600" baseline="30000" dirty="0"/>
              <a:t>o</a:t>
            </a:r>
            <a:r>
              <a:rPr lang="en-US" sz="1600" dirty="0"/>
              <a:t>C</a:t>
            </a:r>
          </a:p>
          <a:p>
            <a:endParaRPr lang="en-US" dirty="0"/>
          </a:p>
        </p:txBody>
      </p:sp>
      <p:pic>
        <p:nvPicPr>
          <p:cNvPr id="4" name="Content Placeholder 3">
            <a:extLst>
              <a:ext uri="{FF2B5EF4-FFF2-40B4-BE49-F238E27FC236}">
                <a16:creationId xmlns:a16="http://schemas.microsoft.com/office/drawing/2014/main" id="{2DAE0FB9-2FE3-4FF2-B2FE-2388DF50441A}"/>
              </a:ext>
            </a:extLst>
          </p:cNvPr>
          <p:cNvPicPr>
            <a:picLocks noChangeAspect="1"/>
          </p:cNvPicPr>
          <p:nvPr/>
        </p:nvPicPr>
        <p:blipFill>
          <a:blip r:embed="rId2"/>
          <a:stretch>
            <a:fillRect/>
          </a:stretch>
        </p:blipFill>
        <p:spPr>
          <a:xfrm>
            <a:off x="4330371" y="897753"/>
            <a:ext cx="7644092" cy="5312546"/>
          </a:xfrm>
          <a:prstGeom prst="rect">
            <a:avLst/>
          </a:prstGeom>
        </p:spPr>
      </p:pic>
    </p:spTree>
    <p:extLst>
      <p:ext uri="{BB962C8B-B14F-4D97-AF65-F5344CB8AC3E}">
        <p14:creationId xmlns:p14="http://schemas.microsoft.com/office/powerpoint/2010/main" val="249709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8923-93CA-40E0-9ABB-934686F6F86E}"/>
              </a:ext>
            </a:extLst>
          </p:cNvPr>
          <p:cNvSpPr>
            <a:spLocks noGrp="1"/>
          </p:cNvSpPr>
          <p:nvPr>
            <p:ph type="title"/>
          </p:nvPr>
        </p:nvSpPr>
        <p:spPr/>
        <p:txBody>
          <a:bodyPr>
            <a:noAutofit/>
          </a:bodyPr>
          <a:lstStyle/>
          <a:p>
            <a:pPr algn="ctr"/>
            <a:r>
              <a:rPr lang="en-US" sz="2400" dirty="0"/>
              <a:t>Crossflow membrane filtration – Commercial Batch #1</a:t>
            </a:r>
          </a:p>
        </p:txBody>
      </p:sp>
      <p:graphicFrame>
        <p:nvGraphicFramePr>
          <p:cNvPr id="5" name="Picture Placeholder 4">
            <a:extLst>
              <a:ext uri="{FF2B5EF4-FFF2-40B4-BE49-F238E27FC236}">
                <a16:creationId xmlns:a16="http://schemas.microsoft.com/office/drawing/2014/main" id="{B1C857E9-AEA2-4794-9AAB-022A2CEDCA9A}"/>
              </a:ext>
            </a:extLst>
          </p:cNvPr>
          <p:cNvGraphicFramePr>
            <a:graphicFrameLocks noGrp="1"/>
          </p:cNvGraphicFramePr>
          <p:nvPr>
            <p:ph type="pic" idx="1"/>
          </p:nvPr>
        </p:nvGraphicFramePr>
        <p:xfrm>
          <a:off x="5183188" y="1066800"/>
          <a:ext cx="6172200" cy="4794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 13">
            <a:extLst>
              <a:ext uri="{FF2B5EF4-FFF2-40B4-BE49-F238E27FC236}">
                <a16:creationId xmlns:a16="http://schemas.microsoft.com/office/drawing/2014/main" id="{B9D6EB26-867F-4745-805E-0988F9750ED3}"/>
              </a:ext>
            </a:extLst>
          </p:cNvPr>
          <p:cNvGraphicFramePr>
            <a:graphicFrameLocks noGrp="1"/>
          </p:cNvGraphicFramePr>
          <p:nvPr>
            <p:extLst>
              <p:ext uri="{D42A27DB-BD31-4B8C-83A1-F6EECF244321}">
                <p14:modId xmlns:p14="http://schemas.microsoft.com/office/powerpoint/2010/main" val="861736894"/>
              </p:ext>
            </p:extLst>
          </p:nvPr>
        </p:nvGraphicFramePr>
        <p:xfrm>
          <a:off x="683342" y="2706706"/>
          <a:ext cx="4103432" cy="2644985"/>
        </p:xfrm>
        <a:graphic>
          <a:graphicData uri="http://schemas.openxmlformats.org/drawingml/2006/table">
            <a:tbl>
              <a:tblPr firstRow="1" bandRow="1">
                <a:tableStyleId>{5C22544A-7EE6-4342-B048-85BDC9FD1C3A}</a:tableStyleId>
              </a:tblPr>
              <a:tblGrid>
                <a:gridCol w="1025858">
                  <a:extLst>
                    <a:ext uri="{9D8B030D-6E8A-4147-A177-3AD203B41FA5}">
                      <a16:colId xmlns:a16="http://schemas.microsoft.com/office/drawing/2014/main" val="351531289"/>
                    </a:ext>
                  </a:extLst>
                </a:gridCol>
                <a:gridCol w="1025858">
                  <a:extLst>
                    <a:ext uri="{9D8B030D-6E8A-4147-A177-3AD203B41FA5}">
                      <a16:colId xmlns:a16="http://schemas.microsoft.com/office/drawing/2014/main" val="1051105950"/>
                    </a:ext>
                  </a:extLst>
                </a:gridCol>
                <a:gridCol w="1025858">
                  <a:extLst>
                    <a:ext uri="{9D8B030D-6E8A-4147-A177-3AD203B41FA5}">
                      <a16:colId xmlns:a16="http://schemas.microsoft.com/office/drawing/2014/main" val="3856361716"/>
                    </a:ext>
                  </a:extLst>
                </a:gridCol>
                <a:gridCol w="1025858">
                  <a:extLst>
                    <a:ext uri="{9D8B030D-6E8A-4147-A177-3AD203B41FA5}">
                      <a16:colId xmlns:a16="http://schemas.microsoft.com/office/drawing/2014/main" val="555644750"/>
                    </a:ext>
                  </a:extLst>
                </a:gridCol>
              </a:tblGrid>
              <a:tr h="528997">
                <a:tc>
                  <a:txBody>
                    <a:bodyPr/>
                    <a:lstStyle/>
                    <a:p>
                      <a:endParaRPr lang="en-US" sz="1200" dirty="0"/>
                    </a:p>
                  </a:txBody>
                  <a:tcPr/>
                </a:tc>
                <a:tc>
                  <a:txBody>
                    <a:bodyPr/>
                    <a:lstStyle/>
                    <a:p>
                      <a:pPr algn="ctr"/>
                      <a:r>
                        <a:rPr lang="en-US" sz="1200" dirty="0"/>
                        <a:t>Pounds</a:t>
                      </a:r>
                    </a:p>
                    <a:p>
                      <a:pPr algn="ctr"/>
                      <a:r>
                        <a:rPr lang="en-US" sz="1200" dirty="0"/>
                        <a:t>Solution</a:t>
                      </a:r>
                    </a:p>
                  </a:txBody>
                  <a:tcPr/>
                </a:tc>
                <a:tc>
                  <a:txBody>
                    <a:bodyPr/>
                    <a:lstStyle/>
                    <a:p>
                      <a:pPr algn="ctr"/>
                      <a:r>
                        <a:rPr lang="en-US" sz="1200" dirty="0"/>
                        <a:t>Pounds</a:t>
                      </a:r>
                    </a:p>
                    <a:p>
                      <a:pPr algn="ctr"/>
                      <a:r>
                        <a:rPr lang="en-US" sz="1200" dirty="0"/>
                        <a:t>Monomer</a:t>
                      </a:r>
                    </a:p>
                  </a:txBody>
                  <a:tcPr/>
                </a:tc>
                <a:tc>
                  <a:txBody>
                    <a:bodyPr/>
                    <a:lstStyle/>
                    <a:p>
                      <a:pPr algn="ctr"/>
                      <a:r>
                        <a:rPr lang="en-US" sz="1200" dirty="0"/>
                        <a:t>Monomer</a:t>
                      </a:r>
                    </a:p>
                    <a:p>
                      <a:pPr algn="ctr"/>
                      <a:r>
                        <a:rPr lang="en-US" sz="1200" dirty="0"/>
                        <a:t>Recovery</a:t>
                      </a:r>
                    </a:p>
                  </a:txBody>
                  <a:tcPr/>
                </a:tc>
                <a:extLst>
                  <a:ext uri="{0D108BD9-81ED-4DB2-BD59-A6C34878D82A}">
                    <a16:rowId xmlns:a16="http://schemas.microsoft.com/office/drawing/2014/main" val="1112281160"/>
                  </a:ext>
                </a:extLst>
              </a:tr>
              <a:tr h="528997">
                <a:tc>
                  <a:txBody>
                    <a:bodyPr/>
                    <a:lstStyle/>
                    <a:p>
                      <a:r>
                        <a:rPr lang="en-US" sz="1200" dirty="0"/>
                        <a:t>Membrane</a:t>
                      </a:r>
                    </a:p>
                    <a:p>
                      <a:r>
                        <a:rPr lang="en-US" sz="1200" dirty="0"/>
                        <a:t>Feed</a:t>
                      </a:r>
                    </a:p>
                  </a:txBody>
                  <a:tcPr/>
                </a:tc>
                <a:tc>
                  <a:txBody>
                    <a:bodyPr/>
                    <a:lstStyle/>
                    <a:p>
                      <a:pPr algn="r"/>
                      <a:r>
                        <a:rPr lang="en-US" sz="1200" dirty="0"/>
                        <a:t>4,732</a:t>
                      </a:r>
                    </a:p>
                  </a:txBody>
                  <a:tcPr/>
                </a:tc>
                <a:tc>
                  <a:txBody>
                    <a:bodyPr/>
                    <a:lstStyle/>
                    <a:p>
                      <a:pPr algn="r"/>
                      <a:r>
                        <a:rPr lang="en-US" sz="1200" dirty="0"/>
                        <a:t>1,410</a:t>
                      </a:r>
                    </a:p>
                  </a:txBody>
                  <a:tcPr/>
                </a:tc>
                <a:tc>
                  <a:txBody>
                    <a:bodyPr/>
                    <a:lstStyle/>
                    <a:p>
                      <a:pPr algn="ctr"/>
                      <a:r>
                        <a:rPr lang="en-US" sz="1200" dirty="0"/>
                        <a:t>N/A</a:t>
                      </a:r>
                    </a:p>
                  </a:txBody>
                  <a:tcPr/>
                </a:tc>
                <a:extLst>
                  <a:ext uri="{0D108BD9-81ED-4DB2-BD59-A6C34878D82A}">
                    <a16:rowId xmlns:a16="http://schemas.microsoft.com/office/drawing/2014/main" val="2440675069"/>
                  </a:ext>
                </a:extLst>
              </a:tr>
              <a:tr h="528997">
                <a:tc>
                  <a:txBody>
                    <a:bodyPr/>
                    <a:lstStyle/>
                    <a:p>
                      <a:r>
                        <a:rPr lang="en-US" sz="1200" dirty="0"/>
                        <a:t>Membrane</a:t>
                      </a:r>
                    </a:p>
                    <a:p>
                      <a:r>
                        <a:rPr lang="en-US" sz="1200" dirty="0"/>
                        <a:t>Product</a:t>
                      </a:r>
                    </a:p>
                  </a:txBody>
                  <a:tcPr/>
                </a:tc>
                <a:tc>
                  <a:txBody>
                    <a:bodyPr/>
                    <a:lstStyle/>
                    <a:p>
                      <a:pPr algn="r"/>
                      <a:r>
                        <a:rPr lang="en-US" sz="1200" dirty="0"/>
                        <a:t>4,629</a:t>
                      </a:r>
                    </a:p>
                  </a:txBody>
                  <a:tcPr/>
                </a:tc>
                <a:tc>
                  <a:txBody>
                    <a:bodyPr/>
                    <a:lstStyle/>
                    <a:p>
                      <a:pPr algn="r"/>
                      <a:r>
                        <a:rPr lang="en-US" sz="1200" dirty="0"/>
                        <a:t>1,245</a:t>
                      </a:r>
                    </a:p>
                  </a:txBody>
                  <a:tcPr/>
                </a:tc>
                <a:tc>
                  <a:txBody>
                    <a:bodyPr/>
                    <a:lstStyle/>
                    <a:p>
                      <a:pPr algn="ctr"/>
                      <a:r>
                        <a:rPr lang="en-US" sz="1200" dirty="0"/>
                        <a:t>88.3%</a:t>
                      </a:r>
                    </a:p>
                  </a:txBody>
                  <a:tcPr/>
                </a:tc>
                <a:extLst>
                  <a:ext uri="{0D108BD9-81ED-4DB2-BD59-A6C34878D82A}">
                    <a16:rowId xmlns:a16="http://schemas.microsoft.com/office/drawing/2014/main" val="356861665"/>
                  </a:ext>
                </a:extLst>
              </a:tr>
              <a:tr h="528997">
                <a:tc>
                  <a:txBody>
                    <a:bodyPr/>
                    <a:lstStyle/>
                    <a:p>
                      <a:r>
                        <a:rPr lang="en-US" sz="1200" dirty="0"/>
                        <a:t>Evaporator</a:t>
                      </a:r>
                    </a:p>
                    <a:p>
                      <a:r>
                        <a:rPr lang="en-US" sz="1200" dirty="0"/>
                        <a:t>Feed</a:t>
                      </a:r>
                    </a:p>
                  </a:txBody>
                  <a:tcPr/>
                </a:tc>
                <a:tc>
                  <a:txBody>
                    <a:bodyPr/>
                    <a:lstStyle/>
                    <a:p>
                      <a:pPr algn="r"/>
                      <a:r>
                        <a:rPr lang="en-US" sz="1200" dirty="0"/>
                        <a:t>3,967</a:t>
                      </a:r>
                    </a:p>
                  </a:txBody>
                  <a:tcPr/>
                </a:tc>
                <a:tc>
                  <a:txBody>
                    <a:bodyPr/>
                    <a:lstStyle/>
                    <a:p>
                      <a:pPr algn="r"/>
                      <a:r>
                        <a:rPr lang="en-US" sz="1200" dirty="0"/>
                        <a:t>1,067</a:t>
                      </a:r>
                    </a:p>
                  </a:txBody>
                  <a:tcPr/>
                </a:tc>
                <a:tc>
                  <a:txBody>
                    <a:bodyPr/>
                    <a:lstStyle/>
                    <a:p>
                      <a:pPr algn="ctr"/>
                      <a:r>
                        <a:rPr lang="en-US" sz="1200" dirty="0"/>
                        <a:t>75.7%</a:t>
                      </a:r>
                    </a:p>
                  </a:txBody>
                  <a:tcPr/>
                </a:tc>
                <a:extLst>
                  <a:ext uri="{0D108BD9-81ED-4DB2-BD59-A6C34878D82A}">
                    <a16:rowId xmlns:a16="http://schemas.microsoft.com/office/drawing/2014/main" val="2341561916"/>
                  </a:ext>
                </a:extLst>
              </a:tr>
              <a:tr h="528997">
                <a:tc>
                  <a:txBody>
                    <a:bodyPr/>
                    <a:lstStyle/>
                    <a:p>
                      <a:r>
                        <a:rPr lang="en-US" sz="1200" dirty="0"/>
                        <a:t>Evaporator</a:t>
                      </a:r>
                    </a:p>
                    <a:p>
                      <a:r>
                        <a:rPr lang="en-US" sz="1200" dirty="0"/>
                        <a:t>Product</a:t>
                      </a:r>
                    </a:p>
                  </a:txBody>
                  <a:tcPr/>
                </a:tc>
                <a:tc>
                  <a:txBody>
                    <a:bodyPr/>
                    <a:lstStyle/>
                    <a:p>
                      <a:pPr algn="r"/>
                      <a:r>
                        <a:rPr lang="en-US" sz="1200" dirty="0"/>
                        <a:t>980</a:t>
                      </a:r>
                    </a:p>
                  </a:txBody>
                  <a:tcPr/>
                </a:tc>
                <a:tc>
                  <a:txBody>
                    <a:bodyPr/>
                    <a:lstStyle/>
                    <a:p>
                      <a:pPr algn="r"/>
                      <a:r>
                        <a:rPr lang="en-US" sz="1200" dirty="0"/>
                        <a:t>980</a:t>
                      </a:r>
                    </a:p>
                  </a:txBody>
                  <a:tcPr/>
                </a:tc>
                <a:tc>
                  <a:txBody>
                    <a:bodyPr/>
                    <a:lstStyle/>
                    <a:p>
                      <a:pPr algn="ctr"/>
                      <a:r>
                        <a:rPr lang="en-US" sz="1200" dirty="0"/>
                        <a:t>69.5%</a:t>
                      </a:r>
                    </a:p>
                  </a:txBody>
                  <a:tcPr/>
                </a:tc>
                <a:extLst>
                  <a:ext uri="{0D108BD9-81ED-4DB2-BD59-A6C34878D82A}">
                    <a16:rowId xmlns:a16="http://schemas.microsoft.com/office/drawing/2014/main" val="3226119990"/>
                  </a:ext>
                </a:extLst>
              </a:tr>
            </a:tbl>
          </a:graphicData>
        </a:graphic>
      </p:graphicFrame>
    </p:spTree>
    <p:extLst>
      <p:ext uri="{BB962C8B-B14F-4D97-AF65-F5344CB8AC3E}">
        <p14:creationId xmlns:p14="http://schemas.microsoft.com/office/powerpoint/2010/main" val="99883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0CE2-31AE-4707-ADB9-0CC88EDF0619}"/>
              </a:ext>
            </a:extLst>
          </p:cNvPr>
          <p:cNvSpPr>
            <a:spLocks noGrp="1"/>
          </p:cNvSpPr>
          <p:nvPr>
            <p:ph type="title"/>
          </p:nvPr>
        </p:nvSpPr>
        <p:spPr/>
        <p:txBody>
          <a:bodyPr/>
          <a:lstStyle/>
          <a:p>
            <a:pPr algn="ctr"/>
            <a:r>
              <a:rPr lang="en-US" dirty="0"/>
              <a:t>MEMBRANE MATERIALS OF CONSTRUCTION</a:t>
            </a:r>
          </a:p>
        </p:txBody>
      </p:sp>
      <p:sp>
        <p:nvSpPr>
          <p:cNvPr id="3" name="Content Placeholder 2">
            <a:extLst>
              <a:ext uri="{FF2B5EF4-FFF2-40B4-BE49-F238E27FC236}">
                <a16:creationId xmlns:a16="http://schemas.microsoft.com/office/drawing/2014/main" id="{4778353B-20B6-4B4F-BFC8-50CE2BE80788}"/>
              </a:ext>
            </a:extLst>
          </p:cNvPr>
          <p:cNvSpPr>
            <a:spLocks noGrp="1"/>
          </p:cNvSpPr>
          <p:nvPr>
            <p:ph idx="1"/>
          </p:nvPr>
        </p:nvSpPr>
        <p:spPr/>
        <p:txBody>
          <a:bodyPr>
            <a:normAutofit/>
          </a:bodyPr>
          <a:lstStyle/>
          <a:p>
            <a:r>
              <a:rPr lang="en-US" dirty="0"/>
              <a:t>POLYMERIC</a:t>
            </a:r>
          </a:p>
          <a:p>
            <a:r>
              <a:rPr lang="en-US" dirty="0"/>
              <a:t>CERAMIC</a:t>
            </a:r>
          </a:p>
          <a:p>
            <a:r>
              <a:rPr lang="en-US" dirty="0"/>
              <a:t>METAL</a:t>
            </a:r>
          </a:p>
          <a:p>
            <a:r>
              <a:rPr lang="en-US" dirty="0"/>
              <a:t>INSITU</a:t>
            </a:r>
          </a:p>
          <a:p>
            <a:pPr lvl="1"/>
            <a:endParaRPr lang="en-US" dirty="0"/>
          </a:p>
        </p:txBody>
      </p:sp>
    </p:spTree>
    <p:extLst>
      <p:ext uri="{BB962C8B-B14F-4D97-AF65-F5344CB8AC3E}">
        <p14:creationId xmlns:p14="http://schemas.microsoft.com/office/powerpoint/2010/main" val="55752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EE516-9A0D-4EC2-BB0E-9D9438025966}"/>
              </a:ext>
            </a:extLst>
          </p:cNvPr>
          <p:cNvSpPr>
            <a:spLocks noGrp="1"/>
          </p:cNvSpPr>
          <p:nvPr>
            <p:ph type="title"/>
          </p:nvPr>
        </p:nvSpPr>
        <p:spPr>
          <a:xfrm>
            <a:off x="685800" y="899024"/>
            <a:ext cx="3076032" cy="3914947"/>
          </a:xfrm>
        </p:spPr>
        <p:txBody>
          <a:bodyPr vert="horz" lIns="91440" tIns="45720" rIns="91440" bIns="45720" rtlCol="0" anchor="t">
            <a:normAutofit fontScale="90000"/>
          </a:bodyPr>
          <a:lstStyle/>
          <a:p>
            <a:pPr>
              <a:lnSpc>
                <a:spcPct val="90000"/>
              </a:lnSpc>
            </a:pPr>
            <a:r>
              <a:rPr lang="en-US" sz="3100" dirty="0"/>
              <a:t>Crossflow membrane filtration-</a:t>
            </a:r>
            <a:br>
              <a:rPr lang="en-US" sz="3100" dirty="0"/>
            </a:br>
            <a:r>
              <a:rPr lang="en-US" sz="3100" dirty="0"/>
              <a:t>simplest process configuration</a:t>
            </a:r>
            <a:br>
              <a:rPr lang="en-US" sz="3100" dirty="0"/>
            </a:br>
            <a:br>
              <a:rPr lang="en-US" sz="3100" dirty="0"/>
            </a:br>
            <a:r>
              <a:rPr lang="en-US" sz="3100" dirty="0" err="1"/>
              <a:t>berghof</a:t>
            </a:r>
            <a:br>
              <a:rPr lang="en-US" sz="3100" dirty="0"/>
            </a:br>
            <a:r>
              <a:rPr lang="en-US" sz="3100" dirty="0"/>
              <a:t>membranes</a:t>
            </a:r>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CF109D5C-E926-42D9-A7DD-81E31AA2F6D2}"/>
              </a:ext>
            </a:extLst>
          </p:cNvPr>
          <p:cNvPicPr>
            <a:picLocks noGrp="1" noChangeAspect="1"/>
          </p:cNvPicPr>
          <p:nvPr>
            <p:ph idx="1"/>
          </p:nvPr>
        </p:nvPicPr>
        <p:blipFill>
          <a:blip r:embed="rId2"/>
          <a:stretch>
            <a:fillRect/>
          </a:stretch>
        </p:blipFill>
        <p:spPr>
          <a:xfrm>
            <a:off x="4038600" y="781813"/>
            <a:ext cx="7353299" cy="5294375"/>
          </a:xfrm>
          <a:prstGeom prst="rect">
            <a:avLst/>
          </a:prstGeom>
        </p:spPr>
      </p:pic>
    </p:spTree>
    <p:extLst>
      <p:ext uri="{BB962C8B-B14F-4D97-AF65-F5344CB8AC3E}">
        <p14:creationId xmlns:p14="http://schemas.microsoft.com/office/powerpoint/2010/main" val="323353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6B90-C099-44F0-A290-B17B12943BFE}"/>
              </a:ext>
            </a:extLst>
          </p:cNvPr>
          <p:cNvSpPr>
            <a:spLocks noGrp="1"/>
          </p:cNvSpPr>
          <p:nvPr>
            <p:ph type="title"/>
          </p:nvPr>
        </p:nvSpPr>
        <p:spPr/>
        <p:txBody>
          <a:bodyPr>
            <a:normAutofit fontScale="90000"/>
          </a:bodyPr>
          <a:lstStyle/>
          <a:p>
            <a:pPr algn="ctr"/>
            <a:r>
              <a:rPr lang="en-US" dirty="0"/>
              <a:t>Crossflow membrane filtration</a:t>
            </a:r>
            <a:br>
              <a:rPr lang="en-US" dirty="0"/>
            </a:br>
            <a:r>
              <a:rPr lang="en-US" dirty="0"/>
              <a:t>energy input</a:t>
            </a:r>
          </a:p>
        </p:txBody>
      </p:sp>
      <p:sp>
        <p:nvSpPr>
          <p:cNvPr id="3" name="Content Placeholder 2">
            <a:extLst>
              <a:ext uri="{FF2B5EF4-FFF2-40B4-BE49-F238E27FC236}">
                <a16:creationId xmlns:a16="http://schemas.microsoft.com/office/drawing/2014/main" id="{BAE238F1-5043-4935-930B-A5E78E203750}"/>
              </a:ext>
            </a:extLst>
          </p:cNvPr>
          <p:cNvSpPr>
            <a:spLocks noGrp="1"/>
          </p:cNvSpPr>
          <p:nvPr>
            <p:ph sz="half" idx="1"/>
          </p:nvPr>
        </p:nvSpPr>
        <p:spPr/>
        <p:txBody>
          <a:bodyPr/>
          <a:lstStyle/>
          <a:p>
            <a:r>
              <a:rPr lang="en-US" dirty="0"/>
              <a:t>PUMP POWER – 2,545 BTU/HR PER HP</a:t>
            </a:r>
          </a:p>
          <a:p>
            <a:r>
              <a:rPr lang="en-US" dirty="0"/>
              <a:t>10 HP PUMP = 25,450 BTU/HR or ~ 2 TONS COOLING</a:t>
            </a:r>
          </a:p>
          <a:p>
            <a:r>
              <a:rPr lang="en-US" dirty="0"/>
              <a:t>MORE CIRCULATION = MORE HEAT TO MANAGE</a:t>
            </a:r>
          </a:p>
        </p:txBody>
      </p:sp>
      <p:pic>
        <p:nvPicPr>
          <p:cNvPr id="5" name="Content Placeholder 4">
            <a:extLst>
              <a:ext uri="{FF2B5EF4-FFF2-40B4-BE49-F238E27FC236}">
                <a16:creationId xmlns:a16="http://schemas.microsoft.com/office/drawing/2014/main" id="{D9E67A15-B563-43D8-8EFF-A115E0D2DDD3}"/>
              </a:ext>
            </a:extLst>
          </p:cNvPr>
          <p:cNvPicPr>
            <a:picLocks noGrp="1" noChangeAspect="1"/>
          </p:cNvPicPr>
          <p:nvPr>
            <p:ph sz="half" idx="2"/>
          </p:nvPr>
        </p:nvPicPr>
        <p:blipFill>
          <a:blip r:embed="rId2"/>
          <a:stretch>
            <a:fillRect/>
          </a:stretch>
        </p:blipFill>
        <p:spPr>
          <a:xfrm>
            <a:off x="6465346" y="2045904"/>
            <a:ext cx="4754880" cy="4115944"/>
          </a:xfrm>
          <a:prstGeom prst="rect">
            <a:avLst/>
          </a:prstGeom>
        </p:spPr>
      </p:pic>
    </p:spTree>
    <p:extLst>
      <p:ext uri="{BB962C8B-B14F-4D97-AF65-F5344CB8AC3E}">
        <p14:creationId xmlns:p14="http://schemas.microsoft.com/office/powerpoint/2010/main" val="190275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2D18-EF68-4124-91D9-F3098649DCD2}"/>
              </a:ext>
            </a:extLst>
          </p:cNvPr>
          <p:cNvSpPr>
            <a:spLocks noGrp="1"/>
          </p:cNvSpPr>
          <p:nvPr>
            <p:ph type="title"/>
          </p:nvPr>
        </p:nvSpPr>
        <p:spPr/>
        <p:txBody>
          <a:bodyPr/>
          <a:lstStyle/>
          <a:p>
            <a:pPr algn="ctr"/>
            <a:r>
              <a:rPr lang="en-US" dirty="0"/>
              <a:t>CROSSFLOW MEMBRANE FILTRATION</a:t>
            </a:r>
            <a:br>
              <a:rPr lang="en-US"/>
            </a:br>
            <a:r>
              <a:rPr lang="en-US"/>
              <a:t>some TYPICAL </a:t>
            </a:r>
            <a:r>
              <a:rPr lang="en-US" dirty="0"/>
              <a:t>USES</a:t>
            </a:r>
          </a:p>
        </p:txBody>
      </p:sp>
      <p:sp>
        <p:nvSpPr>
          <p:cNvPr id="3" name="Content Placeholder 2">
            <a:extLst>
              <a:ext uri="{FF2B5EF4-FFF2-40B4-BE49-F238E27FC236}">
                <a16:creationId xmlns:a16="http://schemas.microsoft.com/office/drawing/2014/main" id="{329F0FF4-3E30-4161-8B5D-648223A1D478}"/>
              </a:ext>
            </a:extLst>
          </p:cNvPr>
          <p:cNvSpPr>
            <a:spLocks noGrp="1"/>
          </p:cNvSpPr>
          <p:nvPr>
            <p:ph idx="1"/>
          </p:nvPr>
        </p:nvSpPr>
        <p:spPr/>
        <p:txBody>
          <a:bodyPr/>
          <a:lstStyle/>
          <a:p>
            <a:r>
              <a:rPr lang="en-US" dirty="0"/>
              <a:t>WATER PURFICATION</a:t>
            </a:r>
          </a:p>
          <a:p>
            <a:r>
              <a:rPr lang="en-US" dirty="0"/>
              <a:t>WASTEWATER RECOVERY</a:t>
            </a:r>
          </a:p>
          <a:p>
            <a:r>
              <a:rPr lang="en-US" dirty="0"/>
              <a:t>DESALINIZATION</a:t>
            </a:r>
          </a:p>
          <a:p>
            <a:r>
              <a:rPr lang="en-US" dirty="0"/>
              <a:t>COLD PASTURIZATION</a:t>
            </a:r>
          </a:p>
          <a:p>
            <a:r>
              <a:rPr lang="en-US" dirty="0"/>
              <a:t>CONCENTRATION/WASHING OF DYES, COATINGS, ETC.</a:t>
            </a:r>
          </a:p>
          <a:p>
            <a:endParaRPr lang="en-US" dirty="0"/>
          </a:p>
        </p:txBody>
      </p:sp>
    </p:spTree>
    <p:extLst>
      <p:ext uri="{BB962C8B-B14F-4D97-AF65-F5344CB8AC3E}">
        <p14:creationId xmlns:p14="http://schemas.microsoft.com/office/powerpoint/2010/main" val="144388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D183FD-EDD3-45B1-8488-BB3672D19F65}"/>
              </a:ext>
            </a:extLst>
          </p:cNvPr>
          <p:cNvSpPr>
            <a:spLocks noGrp="1"/>
          </p:cNvSpPr>
          <p:nvPr>
            <p:ph type="title"/>
          </p:nvPr>
        </p:nvSpPr>
        <p:spPr/>
        <p:txBody>
          <a:bodyPr>
            <a:noAutofit/>
          </a:bodyPr>
          <a:lstStyle/>
          <a:p>
            <a:pPr algn="ctr"/>
            <a:r>
              <a:rPr lang="en-US" sz="2800" dirty="0"/>
              <a:t>Crossflow membrane filtration</a:t>
            </a:r>
            <a:br>
              <a:rPr lang="en-US" sz="2800" dirty="0"/>
            </a:br>
            <a:r>
              <a:rPr lang="en-US" sz="2800" dirty="0"/>
              <a:t>flux rate</a:t>
            </a:r>
          </a:p>
        </p:txBody>
      </p:sp>
      <p:pic>
        <p:nvPicPr>
          <p:cNvPr id="11" name="Content Placeholder 10">
            <a:extLst>
              <a:ext uri="{FF2B5EF4-FFF2-40B4-BE49-F238E27FC236}">
                <a16:creationId xmlns:a16="http://schemas.microsoft.com/office/drawing/2014/main" id="{494B808A-B4BC-49BB-8109-CF5F9BE2ECB0}"/>
              </a:ext>
            </a:extLst>
          </p:cNvPr>
          <p:cNvPicPr>
            <a:picLocks noGrp="1" noChangeAspect="1"/>
          </p:cNvPicPr>
          <p:nvPr>
            <p:ph idx="1"/>
          </p:nvPr>
        </p:nvPicPr>
        <p:blipFill>
          <a:blip r:embed="rId2"/>
          <a:stretch>
            <a:fillRect/>
          </a:stretch>
        </p:blipFill>
        <p:spPr>
          <a:xfrm>
            <a:off x="4889388" y="1012874"/>
            <a:ext cx="6693731" cy="4856114"/>
          </a:xfrm>
          <a:prstGeom prst="rect">
            <a:avLst/>
          </a:prstGeom>
        </p:spPr>
      </p:pic>
      <p:sp>
        <p:nvSpPr>
          <p:cNvPr id="10" name="Text Placeholder 9">
            <a:extLst>
              <a:ext uri="{FF2B5EF4-FFF2-40B4-BE49-F238E27FC236}">
                <a16:creationId xmlns:a16="http://schemas.microsoft.com/office/drawing/2014/main" id="{2843F9CD-C4BE-4199-AA25-0DFFA1769AA8}"/>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Flux Rate is typically a logarithmic decay curve, R= Ae</a:t>
            </a:r>
            <a:r>
              <a:rPr lang="en-US" baseline="30000" dirty="0"/>
              <a:t>(-BX+C)</a:t>
            </a:r>
          </a:p>
          <a:p>
            <a:pPr marL="285750" indent="-285750">
              <a:buFont typeface="Arial" panose="020B0604020202020204" pitchFamily="34" charset="0"/>
              <a:buChar char="•"/>
            </a:pPr>
            <a:r>
              <a:rPr lang="en-US" dirty="0"/>
              <a:t>A, B, and C are affected:</a:t>
            </a:r>
          </a:p>
          <a:p>
            <a:pPr marL="800100" lvl="1" indent="-342900">
              <a:buFont typeface="+mj-lt"/>
              <a:buAutoNum type="arabicPeriod"/>
            </a:pPr>
            <a:r>
              <a:rPr lang="en-US" dirty="0"/>
              <a:t>Particle morphology</a:t>
            </a:r>
          </a:p>
          <a:p>
            <a:pPr marL="800100" lvl="1" indent="-342900">
              <a:buFont typeface="+mj-lt"/>
              <a:buAutoNum type="arabicPeriod"/>
            </a:pPr>
            <a:r>
              <a:rPr lang="en-US" dirty="0"/>
              <a:t>Viscosity</a:t>
            </a:r>
          </a:p>
          <a:p>
            <a:pPr marL="800100" lvl="1" indent="-342900">
              <a:buFont typeface="+mj-lt"/>
              <a:buAutoNum type="arabicPeriod"/>
            </a:pPr>
            <a:r>
              <a:rPr lang="en-US" dirty="0"/>
              <a:t>Gel permeation layer characteristics</a:t>
            </a:r>
          </a:p>
          <a:p>
            <a:pPr marL="800100" lvl="1" indent="-342900">
              <a:buFont typeface="+mj-lt"/>
              <a:buAutoNum type="arabicPeriod"/>
            </a:pPr>
            <a:r>
              <a:rPr lang="en-US" dirty="0"/>
              <a:t>Fluid velocity</a:t>
            </a:r>
          </a:p>
          <a:p>
            <a:pPr marL="800100" lvl="1" indent="-342900">
              <a:buFont typeface="+mj-lt"/>
              <a:buAutoNum type="arabicPeriod"/>
            </a:pPr>
            <a:r>
              <a:rPr lang="en-US" dirty="0"/>
              <a:t>Chemical interactions</a:t>
            </a:r>
          </a:p>
          <a:p>
            <a:pPr marL="800100" lvl="1" indent="-342900">
              <a:buFont typeface="+mj-lt"/>
              <a:buAutoNum type="arabicPeriod"/>
            </a:pPr>
            <a:r>
              <a:rPr lang="en-US"/>
              <a:t>Temperature</a:t>
            </a:r>
          </a:p>
          <a:p>
            <a:pPr marL="800100" lvl="1" indent="-342900">
              <a:buFont typeface="+mj-lt"/>
              <a:buAutoNum type="arabicPeriod"/>
            </a:pPr>
            <a:endParaRPr lang="en-US" dirty="0"/>
          </a:p>
        </p:txBody>
      </p:sp>
    </p:spTree>
    <p:extLst>
      <p:ext uri="{BB962C8B-B14F-4D97-AF65-F5344CB8AC3E}">
        <p14:creationId xmlns:p14="http://schemas.microsoft.com/office/powerpoint/2010/main" val="60160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5937-8AE7-4BEB-8C36-FC8CA2AAD18A}"/>
              </a:ext>
            </a:extLst>
          </p:cNvPr>
          <p:cNvSpPr>
            <a:spLocks noGrp="1"/>
          </p:cNvSpPr>
          <p:nvPr>
            <p:ph type="title"/>
          </p:nvPr>
        </p:nvSpPr>
        <p:spPr>
          <a:xfrm>
            <a:off x="688257" y="862347"/>
            <a:ext cx="4296119" cy="1223452"/>
          </a:xfrm>
        </p:spPr>
        <p:txBody>
          <a:bodyPr>
            <a:noAutofit/>
          </a:bodyPr>
          <a:lstStyle/>
          <a:p>
            <a:pPr algn="ctr"/>
            <a:r>
              <a:rPr lang="en-US" sz="2800" dirty="0"/>
              <a:t>Crossflow membrane filtration - Kaolin clay</a:t>
            </a:r>
          </a:p>
        </p:txBody>
      </p:sp>
      <p:pic>
        <p:nvPicPr>
          <p:cNvPr id="5" name="Content Placeholder 4">
            <a:extLst>
              <a:ext uri="{FF2B5EF4-FFF2-40B4-BE49-F238E27FC236}">
                <a16:creationId xmlns:a16="http://schemas.microsoft.com/office/drawing/2014/main" id="{1EE06166-7E12-4BF2-861C-0CADB77853BE}"/>
              </a:ext>
            </a:extLst>
          </p:cNvPr>
          <p:cNvPicPr>
            <a:picLocks noGrp="1" noChangeAspect="1"/>
          </p:cNvPicPr>
          <p:nvPr>
            <p:ph idx="1"/>
          </p:nvPr>
        </p:nvPicPr>
        <p:blipFill>
          <a:blip r:embed="rId2"/>
          <a:stretch>
            <a:fillRect/>
          </a:stretch>
        </p:blipFill>
        <p:spPr>
          <a:xfrm>
            <a:off x="6096000" y="3890514"/>
            <a:ext cx="4095750" cy="2190750"/>
          </a:xfrm>
          <a:prstGeom prst="rect">
            <a:avLst/>
          </a:prstGeom>
        </p:spPr>
      </p:pic>
      <p:sp>
        <p:nvSpPr>
          <p:cNvPr id="4" name="Text Placeholder 3">
            <a:extLst>
              <a:ext uri="{FF2B5EF4-FFF2-40B4-BE49-F238E27FC236}">
                <a16:creationId xmlns:a16="http://schemas.microsoft.com/office/drawing/2014/main" id="{9489F46A-C5BC-41BD-A5D2-4016F54FC96E}"/>
              </a:ext>
            </a:extLst>
          </p:cNvPr>
          <p:cNvSpPr>
            <a:spLocks noGrp="1"/>
          </p:cNvSpPr>
          <p:nvPr>
            <p:ph type="body" sz="half" idx="2"/>
          </p:nvPr>
        </p:nvSpPr>
        <p:spPr/>
        <p:txBody>
          <a:bodyPr>
            <a:normAutofit fontScale="92500" lnSpcReduction="20000"/>
          </a:bodyPr>
          <a:lstStyle/>
          <a:p>
            <a:r>
              <a:rPr lang="en-US" sz="1400" b="1" dirty="0"/>
              <a:t>Kaolin</a:t>
            </a:r>
            <a:r>
              <a:rPr lang="en-US" sz="1400" dirty="0"/>
              <a:t>, also called china clay, soft white clay that is an essential ingredient in the manufacture of china and porcelain and is widely used in the making of paper, rubber, paint, and many other products. Kaolin is named after the hill in China (Kao-ling) from which it was mined for centuries.</a:t>
            </a:r>
          </a:p>
          <a:p>
            <a:pPr marL="285750" indent="-285750">
              <a:buFont typeface="Arial" panose="020B0604020202020204" pitchFamily="34" charset="0"/>
              <a:buChar char="•"/>
            </a:pPr>
            <a:r>
              <a:rPr lang="en-US" sz="1400" dirty="0"/>
              <a:t>Typically, 80-100% finer than 2 </a:t>
            </a:r>
            <a:r>
              <a:rPr lang="en-US" sz="1400" dirty="0">
                <a:sym typeface="Symbol" panose="05050102010706020507" pitchFamily="18" charset="2"/>
              </a:rPr>
              <a:t>m</a:t>
            </a:r>
          </a:p>
          <a:p>
            <a:pPr marL="285750" indent="-285750">
              <a:buFont typeface="Arial" panose="020B0604020202020204" pitchFamily="34" charset="0"/>
              <a:buChar char="•"/>
            </a:pPr>
            <a:r>
              <a:rPr lang="en-US" sz="1400" dirty="0">
                <a:sym typeface="Symbol" panose="05050102010706020507" pitchFamily="18" charset="2"/>
              </a:rPr>
              <a:t>Largest application is coating paper</a:t>
            </a:r>
          </a:p>
          <a:p>
            <a:pPr marL="285750" indent="-285750">
              <a:buFont typeface="Arial" panose="020B0604020202020204" pitchFamily="34" charset="0"/>
              <a:buChar char="•"/>
            </a:pPr>
            <a:r>
              <a:rPr lang="en-US" sz="1400" dirty="0">
                <a:sym typeface="Symbol" panose="05050102010706020507" pitchFamily="18" charset="2"/>
              </a:rPr>
              <a:t>Separated by particle size at around 25% solids in centrifuges</a:t>
            </a:r>
          </a:p>
          <a:p>
            <a:pPr marL="285750" indent="-285750">
              <a:buFont typeface="Arial" panose="020B0604020202020204" pitchFamily="34" charset="0"/>
              <a:buChar char="•"/>
            </a:pPr>
            <a:r>
              <a:rPr lang="en-US" sz="1400" dirty="0">
                <a:sym typeface="Symbol" panose="05050102010706020507" pitchFamily="18" charset="2"/>
              </a:rPr>
              <a:t>Coagulated and filtered from 25% solids to 50-60% solids before final processing</a:t>
            </a:r>
          </a:p>
          <a:p>
            <a:pPr marL="285750" indent="-285750">
              <a:buFont typeface="Arial" panose="020B0604020202020204" pitchFamily="34" charset="0"/>
              <a:buChar char="•"/>
            </a:pPr>
            <a:r>
              <a:rPr lang="en-US" sz="1400" dirty="0">
                <a:sym typeface="Symbol" panose="05050102010706020507" pitchFamily="18" charset="2"/>
              </a:rPr>
              <a:t>The filtrate contains ~2% kaolin which is 100% less than 0.5 m</a:t>
            </a:r>
          </a:p>
          <a:p>
            <a:pPr marL="285750" indent="-285750">
              <a:buFont typeface="Arial" panose="020B0604020202020204" pitchFamily="34" charset="0"/>
              <a:buChar char="•"/>
            </a:pPr>
            <a:endParaRPr lang="en-US" sz="1400" dirty="0">
              <a:sym typeface="Symbol" panose="05050102010706020507" pitchFamily="18" charset="2"/>
            </a:endParaRPr>
          </a:p>
          <a:p>
            <a:pPr marL="285750" indent="-285750">
              <a:buFont typeface="Arial" panose="020B0604020202020204" pitchFamily="34" charset="0"/>
              <a:buChar char="•"/>
            </a:pPr>
            <a:endParaRPr lang="en-US" dirty="0">
              <a:sym typeface="Symbol" panose="05050102010706020507" pitchFamily="18" charset="2"/>
            </a:endParaRP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E37ED7B-F8AF-4696-831F-CD173E903DCF}"/>
              </a:ext>
            </a:extLst>
          </p:cNvPr>
          <p:cNvPicPr>
            <a:picLocks noChangeAspect="1"/>
          </p:cNvPicPr>
          <p:nvPr/>
        </p:nvPicPr>
        <p:blipFill>
          <a:blip r:embed="rId3"/>
          <a:stretch>
            <a:fillRect/>
          </a:stretch>
        </p:blipFill>
        <p:spPr>
          <a:xfrm>
            <a:off x="6543675" y="776736"/>
            <a:ext cx="2858509" cy="3142121"/>
          </a:xfrm>
          <a:prstGeom prst="rect">
            <a:avLst/>
          </a:prstGeom>
        </p:spPr>
      </p:pic>
    </p:spTree>
    <p:extLst>
      <p:ext uri="{BB962C8B-B14F-4D97-AF65-F5344CB8AC3E}">
        <p14:creationId xmlns:p14="http://schemas.microsoft.com/office/powerpoint/2010/main" val="1482903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9CC4-B480-4023-87E1-58AADBA1C91C}"/>
              </a:ext>
            </a:extLst>
          </p:cNvPr>
          <p:cNvSpPr>
            <a:spLocks noGrp="1"/>
          </p:cNvSpPr>
          <p:nvPr>
            <p:ph type="title"/>
          </p:nvPr>
        </p:nvSpPr>
        <p:spPr/>
        <p:txBody>
          <a:bodyPr>
            <a:normAutofit fontScale="90000"/>
          </a:bodyPr>
          <a:lstStyle/>
          <a:p>
            <a:pPr algn="ctr"/>
            <a:r>
              <a:rPr lang="en-US" sz="2800" dirty="0">
                <a:solidFill>
                  <a:srgbClr val="000000"/>
                </a:solidFill>
              </a:rPr>
              <a:t>Crossflow membrane filtration - Kaolin clay</a:t>
            </a:r>
            <a:br>
              <a:rPr lang="en-US" sz="2800" dirty="0">
                <a:solidFill>
                  <a:srgbClr val="000000"/>
                </a:solidFill>
              </a:rPr>
            </a:br>
            <a:r>
              <a:rPr lang="en-US" sz="2800" dirty="0">
                <a:solidFill>
                  <a:srgbClr val="000000"/>
                </a:solidFill>
              </a:rPr>
              <a:t>initial project</a:t>
            </a:r>
            <a:endParaRPr lang="en-US" dirty="0"/>
          </a:p>
        </p:txBody>
      </p:sp>
      <p:pic>
        <p:nvPicPr>
          <p:cNvPr id="5" name="Content Placeholder 4">
            <a:extLst>
              <a:ext uri="{FF2B5EF4-FFF2-40B4-BE49-F238E27FC236}">
                <a16:creationId xmlns:a16="http://schemas.microsoft.com/office/drawing/2014/main" id="{50FBEEE5-F2B6-46ED-AD22-87735499B1AA}"/>
              </a:ext>
            </a:extLst>
          </p:cNvPr>
          <p:cNvPicPr>
            <a:picLocks noGrp="1" noChangeAspect="1"/>
          </p:cNvPicPr>
          <p:nvPr>
            <p:ph idx="1"/>
          </p:nvPr>
        </p:nvPicPr>
        <p:blipFill>
          <a:blip r:embed="rId2"/>
          <a:stretch>
            <a:fillRect/>
          </a:stretch>
        </p:blipFill>
        <p:spPr>
          <a:xfrm rot="16200000">
            <a:off x="5614506" y="-28361"/>
            <a:ext cx="5054869" cy="6739827"/>
          </a:xfrm>
          <a:prstGeom prst="rect">
            <a:avLst/>
          </a:prstGeom>
        </p:spPr>
      </p:pic>
      <p:sp>
        <p:nvSpPr>
          <p:cNvPr id="4" name="Text Placeholder 3">
            <a:extLst>
              <a:ext uri="{FF2B5EF4-FFF2-40B4-BE49-F238E27FC236}">
                <a16:creationId xmlns:a16="http://schemas.microsoft.com/office/drawing/2014/main" id="{6BE9685C-275E-442A-91FE-6ACD22487B93}"/>
              </a:ext>
            </a:extLst>
          </p:cNvPr>
          <p:cNvSpPr>
            <a:spLocks noGrp="1"/>
          </p:cNvSpPr>
          <p:nvPr>
            <p:ph type="body" sz="half" idx="2"/>
          </p:nvPr>
        </p:nvSpPr>
        <p:spPr/>
        <p:txBody>
          <a:bodyPr>
            <a:normAutofit fontScale="85000" lnSpcReduction="10000"/>
          </a:bodyPr>
          <a:lstStyle/>
          <a:p>
            <a:pPr marL="285750" indent="-285750">
              <a:buFont typeface="Arial" panose="020B0604020202020204" pitchFamily="34" charset="0"/>
              <a:buChar char="•"/>
            </a:pPr>
            <a:r>
              <a:rPr lang="en-US" dirty="0"/>
              <a:t>Initial application was replacing rotary vacuum drum filters for fine coating clays.</a:t>
            </a:r>
          </a:p>
          <a:p>
            <a:pPr marL="285750" indent="-285750">
              <a:buFont typeface="Arial" panose="020B0604020202020204" pitchFamily="34" charset="0"/>
              <a:buChar char="•"/>
            </a:pPr>
            <a:r>
              <a:rPr lang="en-US" dirty="0"/>
              <a:t>Used a 3-stage approach</a:t>
            </a:r>
          </a:p>
          <a:p>
            <a:pPr marL="285750" indent="-285750">
              <a:buFont typeface="Arial" panose="020B0604020202020204" pitchFamily="34" charset="0"/>
              <a:buChar char="•"/>
            </a:pPr>
            <a:r>
              <a:rPr lang="en-US" dirty="0"/>
              <a:t>1</a:t>
            </a:r>
            <a:r>
              <a:rPr lang="en-US" baseline="30000" dirty="0"/>
              <a:t>st</a:t>
            </a:r>
            <a:r>
              <a:rPr lang="en-US" dirty="0"/>
              <a:t> and 2</a:t>
            </a:r>
            <a:r>
              <a:rPr lang="en-US" baseline="30000" dirty="0"/>
              <a:t>nd</a:t>
            </a:r>
            <a:r>
              <a:rPr lang="en-US" dirty="0"/>
              <a:t> multi tubes – concentrate from 25% to 40% solids</a:t>
            </a:r>
          </a:p>
          <a:p>
            <a:pPr marL="285750" indent="-285750">
              <a:buFont typeface="Arial" panose="020B0604020202020204" pitchFamily="34" charset="0"/>
              <a:buChar char="•"/>
            </a:pPr>
            <a:r>
              <a:rPr lang="en-US" dirty="0"/>
              <a:t>3</a:t>
            </a:r>
            <a:r>
              <a:rPr lang="en-US" baseline="30000" dirty="0"/>
              <a:t>rd</a:t>
            </a:r>
            <a:r>
              <a:rPr lang="en-US" dirty="0"/>
              <a:t> stage single tubes– concentrate from 40% solids to 50-55% solids</a:t>
            </a:r>
          </a:p>
          <a:p>
            <a:pPr marL="285750" indent="-285750">
              <a:buFont typeface="Arial" panose="020B0604020202020204" pitchFamily="34" charset="0"/>
              <a:buChar char="•"/>
            </a:pPr>
            <a:r>
              <a:rPr lang="en-US" dirty="0"/>
              <a:t>Evaporate to 70% solids or spray dry to a powder</a:t>
            </a:r>
          </a:p>
          <a:p>
            <a:pPr marL="285750" indent="-285750">
              <a:buFont typeface="Arial" panose="020B0604020202020204" pitchFamily="34" charset="0"/>
              <a:buChar char="•"/>
            </a:pPr>
            <a:r>
              <a:rPr lang="en-US" dirty="0"/>
              <a:t>Used the 1</a:t>
            </a:r>
            <a:r>
              <a:rPr lang="en-US" baseline="30000" dirty="0"/>
              <a:t>st</a:t>
            </a:r>
            <a:r>
              <a:rPr lang="en-US" dirty="0"/>
              <a:t> stage to cool the 3</a:t>
            </a:r>
            <a:r>
              <a:rPr lang="en-US" baseline="30000" dirty="0"/>
              <a:t>rd</a:t>
            </a:r>
            <a:r>
              <a:rPr lang="en-US" dirty="0"/>
              <a:t> stage</a:t>
            </a:r>
          </a:p>
          <a:p>
            <a:pPr marL="285750" indent="-285750">
              <a:buFont typeface="Arial" panose="020B0604020202020204" pitchFamily="34" charset="0"/>
              <a:buChar char="•"/>
            </a:pPr>
            <a:r>
              <a:rPr lang="en-US" dirty="0"/>
              <a:t>Worked technically, but cost savings insufficient</a:t>
            </a:r>
          </a:p>
        </p:txBody>
      </p:sp>
    </p:spTree>
    <p:extLst>
      <p:ext uri="{BB962C8B-B14F-4D97-AF65-F5344CB8AC3E}">
        <p14:creationId xmlns:p14="http://schemas.microsoft.com/office/powerpoint/2010/main" val="253249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7ACB-7547-42BE-8FC0-B5235210DA38}"/>
              </a:ext>
            </a:extLst>
          </p:cNvPr>
          <p:cNvSpPr>
            <a:spLocks noGrp="1"/>
          </p:cNvSpPr>
          <p:nvPr>
            <p:ph type="title"/>
          </p:nvPr>
        </p:nvSpPr>
        <p:spPr/>
        <p:txBody>
          <a:bodyPr>
            <a:normAutofit fontScale="90000"/>
          </a:bodyPr>
          <a:lstStyle/>
          <a:p>
            <a:pPr algn="ctr"/>
            <a:r>
              <a:rPr lang="en-US" dirty="0"/>
              <a:t>Crossflow membrane filtration - Kaolin clay</a:t>
            </a:r>
            <a:br>
              <a:rPr lang="en-US" dirty="0"/>
            </a:br>
            <a:r>
              <a:rPr lang="en-US" dirty="0"/>
              <a:t>second project</a:t>
            </a:r>
          </a:p>
        </p:txBody>
      </p:sp>
      <p:sp>
        <p:nvSpPr>
          <p:cNvPr id="3" name="Content Placeholder 2">
            <a:extLst>
              <a:ext uri="{FF2B5EF4-FFF2-40B4-BE49-F238E27FC236}">
                <a16:creationId xmlns:a16="http://schemas.microsoft.com/office/drawing/2014/main" id="{2E23E9D6-B903-4CC0-8989-D66AB7E32600}"/>
              </a:ext>
            </a:extLst>
          </p:cNvPr>
          <p:cNvSpPr>
            <a:spLocks noGrp="1"/>
          </p:cNvSpPr>
          <p:nvPr>
            <p:ph idx="1"/>
          </p:nvPr>
        </p:nvSpPr>
        <p:spPr/>
        <p:txBody>
          <a:bodyPr/>
          <a:lstStyle/>
          <a:p>
            <a:r>
              <a:rPr lang="en-US" dirty="0"/>
              <a:t>Filtrate from drum filters contain 2% kaolin, recovered by flocculation and sedimentation and recycled to drum filters.  Caused viscosity problems and filtration rate problems.</a:t>
            </a:r>
          </a:p>
          <a:p>
            <a:r>
              <a:rPr lang="en-US" dirty="0"/>
              <a:t>New product was introduced that produced a waste stream of dilute fine kaolin.</a:t>
            </a:r>
          </a:p>
          <a:p>
            <a:r>
              <a:rPr lang="en-US" dirty="0"/>
              <a:t>Replaced 1</a:t>
            </a:r>
            <a:r>
              <a:rPr lang="en-US" baseline="30000" dirty="0"/>
              <a:t>st</a:t>
            </a:r>
            <a:r>
              <a:rPr lang="en-US" dirty="0"/>
              <a:t> and 2</a:t>
            </a:r>
            <a:r>
              <a:rPr lang="en-US" baseline="30000" dirty="0"/>
              <a:t>nd</a:t>
            </a:r>
            <a:r>
              <a:rPr lang="en-US" dirty="0"/>
              <a:t> stages with spiral wound cartridges to provide enough area to handle dilute stream.</a:t>
            </a:r>
          </a:p>
          <a:p>
            <a:r>
              <a:rPr lang="en-US" dirty="0"/>
              <a:t>Used conventional tubular or plate and frame configuration for final concentration prior to evaporation or spray drying.</a:t>
            </a:r>
          </a:p>
          <a:p>
            <a:r>
              <a:rPr lang="en-US" dirty="0"/>
              <a:t>No flocculant in product to cause viscosity problems and no impact on drum filters.</a:t>
            </a:r>
          </a:p>
        </p:txBody>
      </p:sp>
    </p:spTree>
    <p:extLst>
      <p:ext uri="{BB962C8B-B14F-4D97-AF65-F5344CB8AC3E}">
        <p14:creationId xmlns:p14="http://schemas.microsoft.com/office/powerpoint/2010/main" val="2230850117"/>
      </p:ext>
    </p:extLst>
  </p:cSld>
  <p:clrMapOvr>
    <a:masterClrMapping/>
  </p:clrMapOvr>
</p:sld>
</file>

<file path=ppt/theme/theme1.xml><?xml version="1.0" encoding="utf-8"?>
<a:theme xmlns:a="http://schemas.openxmlformats.org/drawingml/2006/main" name="ChronicleVTI">
  <a:themeElements>
    <a:clrScheme name="AnalogousFromDarkSeedLeftStep">
      <a:dk1>
        <a:srgbClr val="000000"/>
      </a:dk1>
      <a:lt1>
        <a:srgbClr val="FFFFFF"/>
      </a:lt1>
      <a:dk2>
        <a:srgbClr val="321C1D"/>
      </a:dk2>
      <a:lt2>
        <a:srgbClr val="F0F2F3"/>
      </a:lt2>
      <a:accent1>
        <a:srgbClr val="E76B29"/>
      </a:accent1>
      <a:accent2>
        <a:srgbClr val="D51725"/>
      </a:accent2>
      <a:accent3>
        <a:srgbClr val="E72985"/>
      </a:accent3>
      <a:accent4>
        <a:srgbClr val="D517C3"/>
      </a:accent4>
      <a:accent5>
        <a:srgbClr val="AA29E7"/>
      </a:accent5>
      <a:accent6>
        <a:srgbClr val="5526D8"/>
      </a:accent6>
      <a:hlink>
        <a:srgbClr val="AB3F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0</TotalTime>
  <Words>676</Words>
  <Application>Microsoft Office PowerPoint</Application>
  <PresentationFormat>Widescreen</PresentationFormat>
  <Paragraphs>111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Calisto MT</vt:lpstr>
      <vt:lpstr>Univers Condensed</vt:lpstr>
      <vt:lpstr>ChronicleVTI</vt:lpstr>
      <vt:lpstr>CROSSFLOW MEMBRANE FILTRATION</vt:lpstr>
      <vt:lpstr>MEMBRANE MATERIALS OF CONSTRUCTION</vt:lpstr>
      <vt:lpstr>Crossflow membrane filtration- simplest process configuration  berghof membranes</vt:lpstr>
      <vt:lpstr>Crossflow membrane filtration energy input</vt:lpstr>
      <vt:lpstr>CROSSFLOW MEMBRANE FILTRATION some TYPICAL USES</vt:lpstr>
      <vt:lpstr>Crossflow membrane filtration flux rate</vt:lpstr>
      <vt:lpstr>Crossflow membrane filtration - Kaolin clay</vt:lpstr>
      <vt:lpstr>Crossflow membrane filtration - Kaolin clay initial project</vt:lpstr>
      <vt:lpstr>Crossflow membrane filtration - Kaolin clay second project</vt:lpstr>
      <vt:lpstr>CROSSFLOW MEMBRANE FILTRATION ORTEC MEMBRANE FILTER PROCESS</vt:lpstr>
      <vt:lpstr>Crossflow membrane filtration lab-scale set-up</vt:lpstr>
      <vt:lpstr>CROSSFLOW MEMBRANE FILTRATION ORTEC MEMBRANE FILTER PROCESS</vt:lpstr>
      <vt:lpstr>CROSSFLOW MEMBRANE FILTRATION ORTEC MEMBRANE FILTER PROCESS</vt:lpstr>
      <vt:lpstr>CROSSFLOW MEMBRANE FILTRATION COMMERCIAL UNIT</vt:lpstr>
      <vt:lpstr>Crossflow membrane filtration – Commercial Batch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CROSSFLOW MEMBRANE FILTRATION</dc:title>
  <dc:creator>Bill Thompson</dc:creator>
  <cp:lastModifiedBy>Conny Walker</cp:lastModifiedBy>
  <cp:revision>24</cp:revision>
  <dcterms:created xsi:type="dcterms:W3CDTF">2021-09-21T17:19:32Z</dcterms:created>
  <dcterms:modified xsi:type="dcterms:W3CDTF">2021-10-15T02:48:05Z</dcterms:modified>
</cp:coreProperties>
</file>