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68" r:id="rId3"/>
    <p:sldId id="269" r:id="rId4"/>
    <p:sldId id="270" r:id="rId5"/>
    <p:sldId id="284" r:id="rId6"/>
    <p:sldId id="285" r:id="rId7"/>
    <p:sldId id="274" r:id="rId8"/>
    <p:sldId id="273" r:id="rId9"/>
    <p:sldId id="275" r:id="rId10"/>
    <p:sldId id="276" r:id="rId11"/>
    <p:sldId id="282" r:id="rId12"/>
    <p:sldId id="257" r:id="rId13"/>
    <p:sldId id="258" r:id="rId14"/>
    <p:sldId id="259" r:id="rId15"/>
    <p:sldId id="261" r:id="rId16"/>
    <p:sldId id="262" r:id="rId17"/>
    <p:sldId id="263" r:id="rId18"/>
    <p:sldId id="264" r:id="rId19"/>
    <p:sldId id="265" r:id="rId20"/>
    <p:sldId id="266" r:id="rId21"/>
    <p:sldId id="283"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75"/>
  </p:normalViewPr>
  <p:slideViewPr>
    <p:cSldViewPr snapToGrid="0" snapToObjects="1">
      <p:cViewPr varScale="1">
        <p:scale>
          <a:sx n="67" d="100"/>
          <a:sy n="67" d="100"/>
        </p:scale>
        <p:origin x="6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9C547-F3F5-2740-AA27-267E50BD3E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A889D3-3393-B94E-AE60-C8FDFD3F4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6C65A4-FFFD-A542-A06C-4CE16FED6E44}"/>
              </a:ext>
            </a:extLst>
          </p:cNvPr>
          <p:cNvSpPr>
            <a:spLocks noGrp="1"/>
          </p:cNvSpPr>
          <p:nvPr>
            <p:ph type="dt" sz="half" idx="10"/>
          </p:nvPr>
        </p:nvSpPr>
        <p:spPr/>
        <p:txBody>
          <a:bodyPr/>
          <a:lstStyle/>
          <a:p>
            <a:fld id="{F45CF8A5-3F32-5946-8832-395847B191C0}" type="datetimeFigureOut">
              <a:rPr lang="en-US" smtClean="0"/>
              <a:t>9/21/2021</a:t>
            </a:fld>
            <a:endParaRPr lang="en-US"/>
          </a:p>
        </p:txBody>
      </p:sp>
      <p:sp>
        <p:nvSpPr>
          <p:cNvPr id="5" name="Footer Placeholder 4">
            <a:extLst>
              <a:ext uri="{FF2B5EF4-FFF2-40B4-BE49-F238E27FC236}">
                <a16:creationId xmlns:a16="http://schemas.microsoft.com/office/drawing/2014/main" id="{47AC4E90-BF81-4B49-A102-6798B7293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9FA068-93E0-DE40-88B7-50AF79F5F09B}"/>
              </a:ext>
            </a:extLst>
          </p:cNvPr>
          <p:cNvSpPr>
            <a:spLocks noGrp="1"/>
          </p:cNvSpPr>
          <p:nvPr>
            <p:ph type="sldNum" sz="quarter" idx="12"/>
          </p:nvPr>
        </p:nvSpPr>
        <p:spPr/>
        <p:txBody>
          <a:bodyPr/>
          <a:lstStyle/>
          <a:p>
            <a:fld id="{253739BA-3387-3141-9D63-4F6EF0F3538F}" type="slidenum">
              <a:rPr lang="en-US" smtClean="0"/>
              <a:t>‹#›</a:t>
            </a:fld>
            <a:endParaRPr lang="en-US"/>
          </a:p>
        </p:txBody>
      </p:sp>
    </p:spTree>
    <p:extLst>
      <p:ext uri="{BB962C8B-B14F-4D97-AF65-F5344CB8AC3E}">
        <p14:creationId xmlns:p14="http://schemas.microsoft.com/office/powerpoint/2010/main" val="2386525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52A95-7EE9-AB49-952A-501DB3139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EE2E4D-7813-3949-BCEA-751CAB5133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397F4-105E-4C41-9E15-CD07FBD82695}"/>
              </a:ext>
            </a:extLst>
          </p:cNvPr>
          <p:cNvSpPr>
            <a:spLocks noGrp="1"/>
          </p:cNvSpPr>
          <p:nvPr>
            <p:ph type="dt" sz="half" idx="10"/>
          </p:nvPr>
        </p:nvSpPr>
        <p:spPr/>
        <p:txBody>
          <a:bodyPr/>
          <a:lstStyle/>
          <a:p>
            <a:fld id="{F45CF8A5-3F32-5946-8832-395847B191C0}" type="datetimeFigureOut">
              <a:rPr lang="en-US" smtClean="0"/>
              <a:t>9/21/2021</a:t>
            </a:fld>
            <a:endParaRPr lang="en-US"/>
          </a:p>
        </p:txBody>
      </p:sp>
      <p:sp>
        <p:nvSpPr>
          <p:cNvPr id="5" name="Footer Placeholder 4">
            <a:extLst>
              <a:ext uri="{FF2B5EF4-FFF2-40B4-BE49-F238E27FC236}">
                <a16:creationId xmlns:a16="http://schemas.microsoft.com/office/drawing/2014/main" id="{F4A63E24-402A-CD44-A737-A60729F59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8F561-7013-DC4B-80B4-0064454486F8}"/>
              </a:ext>
            </a:extLst>
          </p:cNvPr>
          <p:cNvSpPr>
            <a:spLocks noGrp="1"/>
          </p:cNvSpPr>
          <p:nvPr>
            <p:ph type="sldNum" sz="quarter" idx="12"/>
          </p:nvPr>
        </p:nvSpPr>
        <p:spPr/>
        <p:txBody>
          <a:bodyPr/>
          <a:lstStyle/>
          <a:p>
            <a:fld id="{253739BA-3387-3141-9D63-4F6EF0F3538F}" type="slidenum">
              <a:rPr lang="en-US" smtClean="0"/>
              <a:t>‹#›</a:t>
            </a:fld>
            <a:endParaRPr lang="en-US"/>
          </a:p>
        </p:txBody>
      </p:sp>
    </p:spTree>
    <p:extLst>
      <p:ext uri="{BB962C8B-B14F-4D97-AF65-F5344CB8AC3E}">
        <p14:creationId xmlns:p14="http://schemas.microsoft.com/office/powerpoint/2010/main" val="278673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E78EF-32C7-8B4D-B737-BF33539B87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6F835B-E339-DD47-89C1-A0226AEA9E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D3FD7-4A39-5944-BC92-0C815E25A615}"/>
              </a:ext>
            </a:extLst>
          </p:cNvPr>
          <p:cNvSpPr>
            <a:spLocks noGrp="1"/>
          </p:cNvSpPr>
          <p:nvPr>
            <p:ph type="dt" sz="half" idx="10"/>
          </p:nvPr>
        </p:nvSpPr>
        <p:spPr/>
        <p:txBody>
          <a:bodyPr/>
          <a:lstStyle/>
          <a:p>
            <a:fld id="{F45CF8A5-3F32-5946-8832-395847B191C0}" type="datetimeFigureOut">
              <a:rPr lang="en-US" smtClean="0"/>
              <a:t>9/21/2021</a:t>
            </a:fld>
            <a:endParaRPr lang="en-US"/>
          </a:p>
        </p:txBody>
      </p:sp>
      <p:sp>
        <p:nvSpPr>
          <p:cNvPr id="5" name="Footer Placeholder 4">
            <a:extLst>
              <a:ext uri="{FF2B5EF4-FFF2-40B4-BE49-F238E27FC236}">
                <a16:creationId xmlns:a16="http://schemas.microsoft.com/office/drawing/2014/main" id="{723B8F2F-DD20-CB4A-8771-142269F53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E1E40-B8CE-814B-9BAD-C2A7E666A451}"/>
              </a:ext>
            </a:extLst>
          </p:cNvPr>
          <p:cNvSpPr>
            <a:spLocks noGrp="1"/>
          </p:cNvSpPr>
          <p:nvPr>
            <p:ph type="sldNum" sz="quarter" idx="12"/>
          </p:nvPr>
        </p:nvSpPr>
        <p:spPr/>
        <p:txBody>
          <a:bodyPr/>
          <a:lstStyle/>
          <a:p>
            <a:fld id="{253739BA-3387-3141-9D63-4F6EF0F3538F}" type="slidenum">
              <a:rPr lang="en-US" smtClean="0"/>
              <a:t>‹#›</a:t>
            </a:fld>
            <a:endParaRPr lang="en-US"/>
          </a:p>
        </p:txBody>
      </p:sp>
    </p:spTree>
    <p:extLst>
      <p:ext uri="{BB962C8B-B14F-4D97-AF65-F5344CB8AC3E}">
        <p14:creationId xmlns:p14="http://schemas.microsoft.com/office/powerpoint/2010/main" val="208107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9A3C-CB84-2F4C-AC7E-C18B2A332D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18C141-DA72-C149-92EB-B2BB4E9B0B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90ADC-89C4-E641-A651-DF0D1818251E}"/>
              </a:ext>
            </a:extLst>
          </p:cNvPr>
          <p:cNvSpPr>
            <a:spLocks noGrp="1"/>
          </p:cNvSpPr>
          <p:nvPr>
            <p:ph type="dt" sz="half" idx="10"/>
          </p:nvPr>
        </p:nvSpPr>
        <p:spPr/>
        <p:txBody>
          <a:bodyPr/>
          <a:lstStyle/>
          <a:p>
            <a:fld id="{F45CF8A5-3F32-5946-8832-395847B191C0}" type="datetimeFigureOut">
              <a:rPr lang="en-US" smtClean="0"/>
              <a:t>9/21/2021</a:t>
            </a:fld>
            <a:endParaRPr lang="en-US"/>
          </a:p>
        </p:txBody>
      </p:sp>
      <p:sp>
        <p:nvSpPr>
          <p:cNvPr id="5" name="Footer Placeholder 4">
            <a:extLst>
              <a:ext uri="{FF2B5EF4-FFF2-40B4-BE49-F238E27FC236}">
                <a16:creationId xmlns:a16="http://schemas.microsoft.com/office/drawing/2014/main" id="{B4AAA679-450C-C140-89ED-EB0E1D52F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642E7-645D-D343-A5F8-F4669FC12E34}"/>
              </a:ext>
            </a:extLst>
          </p:cNvPr>
          <p:cNvSpPr>
            <a:spLocks noGrp="1"/>
          </p:cNvSpPr>
          <p:nvPr>
            <p:ph type="sldNum" sz="quarter" idx="12"/>
          </p:nvPr>
        </p:nvSpPr>
        <p:spPr/>
        <p:txBody>
          <a:bodyPr/>
          <a:lstStyle/>
          <a:p>
            <a:fld id="{253739BA-3387-3141-9D63-4F6EF0F3538F}" type="slidenum">
              <a:rPr lang="en-US" smtClean="0"/>
              <a:t>‹#›</a:t>
            </a:fld>
            <a:endParaRPr lang="en-US"/>
          </a:p>
        </p:txBody>
      </p:sp>
    </p:spTree>
    <p:extLst>
      <p:ext uri="{BB962C8B-B14F-4D97-AF65-F5344CB8AC3E}">
        <p14:creationId xmlns:p14="http://schemas.microsoft.com/office/powerpoint/2010/main" val="227754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9A09-2A89-0641-B235-6DE086087F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EBEB3C-164D-DD47-85D1-BB96340139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5FB17F-4BF7-C447-A2A7-26CE62CAA9D4}"/>
              </a:ext>
            </a:extLst>
          </p:cNvPr>
          <p:cNvSpPr>
            <a:spLocks noGrp="1"/>
          </p:cNvSpPr>
          <p:nvPr>
            <p:ph type="dt" sz="half" idx="10"/>
          </p:nvPr>
        </p:nvSpPr>
        <p:spPr/>
        <p:txBody>
          <a:bodyPr/>
          <a:lstStyle/>
          <a:p>
            <a:fld id="{F45CF8A5-3F32-5946-8832-395847B191C0}" type="datetimeFigureOut">
              <a:rPr lang="en-US" smtClean="0"/>
              <a:t>9/21/2021</a:t>
            </a:fld>
            <a:endParaRPr lang="en-US"/>
          </a:p>
        </p:txBody>
      </p:sp>
      <p:sp>
        <p:nvSpPr>
          <p:cNvPr id="5" name="Footer Placeholder 4">
            <a:extLst>
              <a:ext uri="{FF2B5EF4-FFF2-40B4-BE49-F238E27FC236}">
                <a16:creationId xmlns:a16="http://schemas.microsoft.com/office/drawing/2014/main" id="{15664316-C347-1E49-8AC7-C1F12BD22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39C67-E5B8-B349-B0CC-75B1F80096E7}"/>
              </a:ext>
            </a:extLst>
          </p:cNvPr>
          <p:cNvSpPr>
            <a:spLocks noGrp="1"/>
          </p:cNvSpPr>
          <p:nvPr>
            <p:ph type="sldNum" sz="quarter" idx="12"/>
          </p:nvPr>
        </p:nvSpPr>
        <p:spPr/>
        <p:txBody>
          <a:bodyPr/>
          <a:lstStyle/>
          <a:p>
            <a:fld id="{253739BA-3387-3141-9D63-4F6EF0F3538F}" type="slidenum">
              <a:rPr lang="en-US" smtClean="0"/>
              <a:t>‹#›</a:t>
            </a:fld>
            <a:endParaRPr lang="en-US"/>
          </a:p>
        </p:txBody>
      </p:sp>
    </p:spTree>
    <p:extLst>
      <p:ext uri="{BB962C8B-B14F-4D97-AF65-F5344CB8AC3E}">
        <p14:creationId xmlns:p14="http://schemas.microsoft.com/office/powerpoint/2010/main" val="351861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F6E0-3B28-3F4C-8EF1-A12ED1D0D8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E4E6A7-8C1F-5E41-ACEB-75DFE22124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8A8161-FF56-3F4F-ADD3-D40A2E6648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2400EA-97C1-0A4D-B3B0-3651AA7A5CAC}"/>
              </a:ext>
            </a:extLst>
          </p:cNvPr>
          <p:cNvSpPr>
            <a:spLocks noGrp="1"/>
          </p:cNvSpPr>
          <p:nvPr>
            <p:ph type="dt" sz="half" idx="10"/>
          </p:nvPr>
        </p:nvSpPr>
        <p:spPr/>
        <p:txBody>
          <a:bodyPr/>
          <a:lstStyle/>
          <a:p>
            <a:fld id="{F45CF8A5-3F32-5946-8832-395847B191C0}" type="datetimeFigureOut">
              <a:rPr lang="en-US" smtClean="0"/>
              <a:t>9/21/2021</a:t>
            </a:fld>
            <a:endParaRPr lang="en-US"/>
          </a:p>
        </p:txBody>
      </p:sp>
      <p:sp>
        <p:nvSpPr>
          <p:cNvPr id="6" name="Footer Placeholder 5">
            <a:extLst>
              <a:ext uri="{FF2B5EF4-FFF2-40B4-BE49-F238E27FC236}">
                <a16:creationId xmlns:a16="http://schemas.microsoft.com/office/drawing/2014/main" id="{4CF6B535-38D3-244F-A03A-803B748EC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8F0A43-63C8-734F-BC92-DD094347CCA3}"/>
              </a:ext>
            </a:extLst>
          </p:cNvPr>
          <p:cNvSpPr>
            <a:spLocks noGrp="1"/>
          </p:cNvSpPr>
          <p:nvPr>
            <p:ph type="sldNum" sz="quarter" idx="12"/>
          </p:nvPr>
        </p:nvSpPr>
        <p:spPr/>
        <p:txBody>
          <a:bodyPr/>
          <a:lstStyle/>
          <a:p>
            <a:fld id="{253739BA-3387-3141-9D63-4F6EF0F3538F}" type="slidenum">
              <a:rPr lang="en-US" smtClean="0"/>
              <a:t>‹#›</a:t>
            </a:fld>
            <a:endParaRPr lang="en-US"/>
          </a:p>
        </p:txBody>
      </p:sp>
    </p:spTree>
    <p:extLst>
      <p:ext uri="{BB962C8B-B14F-4D97-AF65-F5344CB8AC3E}">
        <p14:creationId xmlns:p14="http://schemas.microsoft.com/office/powerpoint/2010/main" val="255260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F9AF-C80E-1A44-ADB0-90D1892D2E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ECEB80-2649-7F47-83C4-7BB3182418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11913-BDFD-9547-89E3-96C1BC2DEF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01518B-8E7A-8E49-8A91-C0DB85F296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EFF4E2-4ACE-2D49-ACDE-8F6E2AE9FE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C65953-30DA-5142-BB68-EDC8120370C3}"/>
              </a:ext>
            </a:extLst>
          </p:cNvPr>
          <p:cNvSpPr>
            <a:spLocks noGrp="1"/>
          </p:cNvSpPr>
          <p:nvPr>
            <p:ph type="dt" sz="half" idx="10"/>
          </p:nvPr>
        </p:nvSpPr>
        <p:spPr/>
        <p:txBody>
          <a:bodyPr/>
          <a:lstStyle/>
          <a:p>
            <a:fld id="{F45CF8A5-3F32-5946-8832-395847B191C0}" type="datetimeFigureOut">
              <a:rPr lang="en-US" smtClean="0"/>
              <a:t>9/21/2021</a:t>
            </a:fld>
            <a:endParaRPr lang="en-US"/>
          </a:p>
        </p:txBody>
      </p:sp>
      <p:sp>
        <p:nvSpPr>
          <p:cNvPr id="8" name="Footer Placeholder 7">
            <a:extLst>
              <a:ext uri="{FF2B5EF4-FFF2-40B4-BE49-F238E27FC236}">
                <a16:creationId xmlns:a16="http://schemas.microsoft.com/office/drawing/2014/main" id="{F5C753AA-37F8-3E47-BCCF-AB6AF4D053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A2757E-3274-E847-A3A6-21FAD9552BA6}"/>
              </a:ext>
            </a:extLst>
          </p:cNvPr>
          <p:cNvSpPr>
            <a:spLocks noGrp="1"/>
          </p:cNvSpPr>
          <p:nvPr>
            <p:ph type="sldNum" sz="quarter" idx="12"/>
          </p:nvPr>
        </p:nvSpPr>
        <p:spPr/>
        <p:txBody>
          <a:bodyPr/>
          <a:lstStyle/>
          <a:p>
            <a:fld id="{253739BA-3387-3141-9D63-4F6EF0F3538F}" type="slidenum">
              <a:rPr lang="en-US" smtClean="0"/>
              <a:t>‹#›</a:t>
            </a:fld>
            <a:endParaRPr lang="en-US"/>
          </a:p>
        </p:txBody>
      </p:sp>
    </p:spTree>
    <p:extLst>
      <p:ext uri="{BB962C8B-B14F-4D97-AF65-F5344CB8AC3E}">
        <p14:creationId xmlns:p14="http://schemas.microsoft.com/office/powerpoint/2010/main" val="119699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D621B-34A8-DB4B-BA59-9F7B179EDA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3EC511-AF1F-E043-9998-29216F1C0BE5}"/>
              </a:ext>
            </a:extLst>
          </p:cNvPr>
          <p:cNvSpPr>
            <a:spLocks noGrp="1"/>
          </p:cNvSpPr>
          <p:nvPr>
            <p:ph type="dt" sz="half" idx="10"/>
          </p:nvPr>
        </p:nvSpPr>
        <p:spPr/>
        <p:txBody>
          <a:bodyPr/>
          <a:lstStyle/>
          <a:p>
            <a:fld id="{F45CF8A5-3F32-5946-8832-395847B191C0}" type="datetimeFigureOut">
              <a:rPr lang="en-US" smtClean="0"/>
              <a:t>9/21/2021</a:t>
            </a:fld>
            <a:endParaRPr lang="en-US"/>
          </a:p>
        </p:txBody>
      </p:sp>
      <p:sp>
        <p:nvSpPr>
          <p:cNvPr id="4" name="Footer Placeholder 3">
            <a:extLst>
              <a:ext uri="{FF2B5EF4-FFF2-40B4-BE49-F238E27FC236}">
                <a16:creationId xmlns:a16="http://schemas.microsoft.com/office/drawing/2014/main" id="{F0CB5D77-9CFC-864F-86CB-74C940111E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D7A1E-C091-C94E-A3E6-7C808B4EBAF8}"/>
              </a:ext>
            </a:extLst>
          </p:cNvPr>
          <p:cNvSpPr>
            <a:spLocks noGrp="1"/>
          </p:cNvSpPr>
          <p:nvPr>
            <p:ph type="sldNum" sz="quarter" idx="12"/>
          </p:nvPr>
        </p:nvSpPr>
        <p:spPr/>
        <p:txBody>
          <a:bodyPr/>
          <a:lstStyle/>
          <a:p>
            <a:fld id="{253739BA-3387-3141-9D63-4F6EF0F3538F}" type="slidenum">
              <a:rPr lang="en-US" smtClean="0"/>
              <a:t>‹#›</a:t>
            </a:fld>
            <a:endParaRPr lang="en-US"/>
          </a:p>
        </p:txBody>
      </p:sp>
    </p:spTree>
    <p:extLst>
      <p:ext uri="{BB962C8B-B14F-4D97-AF65-F5344CB8AC3E}">
        <p14:creationId xmlns:p14="http://schemas.microsoft.com/office/powerpoint/2010/main" val="91929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27E98C-2D95-364E-8965-3FE310C45C2D}"/>
              </a:ext>
            </a:extLst>
          </p:cNvPr>
          <p:cNvSpPr>
            <a:spLocks noGrp="1"/>
          </p:cNvSpPr>
          <p:nvPr>
            <p:ph type="dt" sz="half" idx="10"/>
          </p:nvPr>
        </p:nvSpPr>
        <p:spPr/>
        <p:txBody>
          <a:bodyPr/>
          <a:lstStyle/>
          <a:p>
            <a:fld id="{F45CF8A5-3F32-5946-8832-395847B191C0}" type="datetimeFigureOut">
              <a:rPr lang="en-US" smtClean="0"/>
              <a:t>9/21/2021</a:t>
            </a:fld>
            <a:endParaRPr lang="en-US"/>
          </a:p>
        </p:txBody>
      </p:sp>
      <p:sp>
        <p:nvSpPr>
          <p:cNvPr id="3" name="Footer Placeholder 2">
            <a:extLst>
              <a:ext uri="{FF2B5EF4-FFF2-40B4-BE49-F238E27FC236}">
                <a16:creationId xmlns:a16="http://schemas.microsoft.com/office/drawing/2014/main" id="{0CCE9702-13DA-8F42-A7B3-3A25EC46DE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BCCED9-81A2-AE40-8EB4-4D12F308D38A}"/>
              </a:ext>
            </a:extLst>
          </p:cNvPr>
          <p:cNvSpPr>
            <a:spLocks noGrp="1"/>
          </p:cNvSpPr>
          <p:nvPr>
            <p:ph type="sldNum" sz="quarter" idx="12"/>
          </p:nvPr>
        </p:nvSpPr>
        <p:spPr/>
        <p:txBody>
          <a:bodyPr/>
          <a:lstStyle/>
          <a:p>
            <a:fld id="{253739BA-3387-3141-9D63-4F6EF0F3538F}" type="slidenum">
              <a:rPr lang="en-US" smtClean="0"/>
              <a:t>‹#›</a:t>
            </a:fld>
            <a:endParaRPr lang="en-US"/>
          </a:p>
        </p:txBody>
      </p:sp>
    </p:spTree>
    <p:extLst>
      <p:ext uri="{BB962C8B-B14F-4D97-AF65-F5344CB8AC3E}">
        <p14:creationId xmlns:p14="http://schemas.microsoft.com/office/powerpoint/2010/main" val="250682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9F09-D1C2-724A-9FB5-28E165EFD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3D4D4C-60B9-C54F-8A71-10B0798747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9943F8-C7B1-0848-B6DC-997CA6DEE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922480-E794-5B48-A2B4-79E7E567B5D7}"/>
              </a:ext>
            </a:extLst>
          </p:cNvPr>
          <p:cNvSpPr>
            <a:spLocks noGrp="1"/>
          </p:cNvSpPr>
          <p:nvPr>
            <p:ph type="dt" sz="half" idx="10"/>
          </p:nvPr>
        </p:nvSpPr>
        <p:spPr/>
        <p:txBody>
          <a:bodyPr/>
          <a:lstStyle/>
          <a:p>
            <a:fld id="{F45CF8A5-3F32-5946-8832-395847B191C0}" type="datetimeFigureOut">
              <a:rPr lang="en-US" smtClean="0"/>
              <a:t>9/21/2021</a:t>
            </a:fld>
            <a:endParaRPr lang="en-US"/>
          </a:p>
        </p:txBody>
      </p:sp>
      <p:sp>
        <p:nvSpPr>
          <p:cNvPr id="6" name="Footer Placeholder 5">
            <a:extLst>
              <a:ext uri="{FF2B5EF4-FFF2-40B4-BE49-F238E27FC236}">
                <a16:creationId xmlns:a16="http://schemas.microsoft.com/office/drawing/2014/main" id="{7EA42AD0-532C-4D4C-8310-E743028211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283B08-6E59-1F4B-84C6-2E104A6E3239}"/>
              </a:ext>
            </a:extLst>
          </p:cNvPr>
          <p:cNvSpPr>
            <a:spLocks noGrp="1"/>
          </p:cNvSpPr>
          <p:nvPr>
            <p:ph type="sldNum" sz="quarter" idx="12"/>
          </p:nvPr>
        </p:nvSpPr>
        <p:spPr/>
        <p:txBody>
          <a:bodyPr/>
          <a:lstStyle/>
          <a:p>
            <a:fld id="{253739BA-3387-3141-9D63-4F6EF0F3538F}" type="slidenum">
              <a:rPr lang="en-US" smtClean="0"/>
              <a:t>‹#›</a:t>
            </a:fld>
            <a:endParaRPr lang="en-US"/>
          </a:p>
        </p:txBody>
      </p:sp>
    </p:spTree>
    <p:extLst>
      <p:ext uri="{BB962C8B-B14F-4D97-AF65-F5344CB8AC3E}">
        <p14:creationId xmlns:p14="http://schemas.microsoft.com/office/powerpoint/2010/main" val="331452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1B024-E6F7-3E4B-9FB8-F052F20BE1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B7D99D-020C-7B46-80CB-3611243F01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F86ADB-2DCA-E544-9BFB-BFEB689D58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2BEC0-AE36-E546-8F8C-64FD52036C00}"/>
              </a:ext>
            </a:extLst>
          </p:cNvPr>
          <p:cNvSpPr>
            <a:spLocks noGrp="1"/>
          </p:cNvSpPr>
          <p:nvPr>
            <p:ph type="dt" sz="half" idx="10"/>
          </p:nvPr>
        </p:nvSpPr>
        <p:spPr/>
        <p:txBody>
          <a:bodyPr/>
          <a:lstStyle/>
          <a:p>
            <a:fld id="{F45CF8A5-3F32-5946-8832-395847B191C0}" type="datetimeFigureOut">
              <a:rPr lang="en-US" smtClean="0"/>
              <a:t>9/21/2021</a:t>
            </a:fld>
            <a:endParaRPr lang="en-US"/>
          </a:p>
        </p:txBody>
      </p:sp>
      <p:sp>
        <p:nvSpPr>
          <p:cNvPr id="6" name="Footer Placeholder 5">
            <a:extLst>
              <a:ext uri="{FF2B5EF4-FFF2-40B4-BE49-F238E27FC236}">
                <a16:creationId xmlns:a16="http://schemas.microsoft.com/office/drawing/2014/main" id="{A5992BA8-1C22-F941-8203-16D326824B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1F664E-A0CA-BC4B-8F66-C99832866295}"/>
              </a:ext>
            </a:extLst>
          </p:cNvPr>
          <p:cNvSpPr>
            <a:spLocks noGrp="1"/>
          </p:cNvSpPr>
          <p:nvPr>
            <p:ph type="sldNum" sz="quarter" idx="12"/>
          </p:nvPr>
        </p:nvSpPr>
        <p:spPr/>
        <p:txBody>
          <a:bodyPr/>
          <a:lstStyle/>
          <a:p>
            <a:fld id="{253739BA-3387-3141-9D63-4F6EF0F3538F}" type="slidenum">
              <a:rPr lang="en-US" smtClean="0"/>
              <a:t>‹#›</a:t>
            </a:fld>
            <a:endParaRPr lang="en-US"/>
          </a:p>
        </p:txBody>
      </p:sp>
    </p:spTree>
    <p:extLst>
      <p:ext uri="{BB962C8B-B14F-4D97-AF65-F5344CB8AC3E}">
        <p14:creationId xmlns:p14="http://schemas.microsoft.com/office/powerpoint/2010/main" val="292349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F23303-4A57-FB4F-9412-46D44750CB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7B528C-B665-8F4A-9801-42A81C4E5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9F6DE-9B85-384F-84BC-5CD67ACF74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CF8A5-3F32-5946-8832-395847B191C0}" type="datetimeFigureOut">
              <a:rPr lang="en-US" smtClean="0"/>
              <a:t>9/21/2021</a:t>
            </a:fld>
            <a:endParaRPr lang="en-US"/>
          </a:p>
        </p:txBody>
      </p:sp>
      <p:sp>
        <p:nvSpPr>
          <p:cNvPr id="5" name="Footer Placeholder 4">
            <a:extLst>
              <a:ext uri="{FF2B5EF4-FFF2-40B4-BE49-F238E27FC236}">
                <a16:creationId xmlns:a16="http://schemas.microsoft.com/office/drawing/2014/main" id="{C3198B8B-8E31-404D-B7DC-AEA18F7A15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63BED9-D98E-E84A-AEA1-6218D0DD4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739BA-3387-3141-9D63-4F6EF0F3538F}" type="slidenum">
              <a:rPr lang="en-US" smtClean="0"/>
              <a:t>‹#›</a:t>
            </a:fld>
            <a:endParaRPr lang="en-US"/>
          </a:p>
        </p:txBody>
      </p:sp>
    </p:spTree>
    <p:extLst>
      <p:ext uri="{BB962C8B-B14F-4D97-AF65-F5344CB8AC3E}">
        <p14:creationId xmlns:p14="http://schemas.microsoft.com/office/powerpoint/2010/main" val="952271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87F8-DEEF-1741-999F-1482035DF46D}"/>
              </a:ext>
            </a:extLst>
          </p:cNvPr>
          <p:cNvSpPr>
            <a:spLocks noGrp="1"/>
          </p:cNvSpPr>
          <p:nvPr>
            <p:ph type="ctrTitle"/>
          </p:nvPr>
        </p:nvSpPr>
        <p:spPr>
          <a:xfrm>
            <a:off x="1968843" y="2209758"/>
            <a:ext cx="9144000" cy="1744405"/>
          </a:xfrm>
        </p:spPr>
        <p:txBody>
          <a:bodyPr>
            <a:normAutofit/>
          </a:bodyPr>
          <a:lstStyle/>
          <a:p>
            <a:r>
              <a:rPr lang="en-US" sz="4000" dirty="0">
                <a:latin typeface="Book Antiqua" panose="02040602050305030304" pitchFamily="18" charset="0"/>
              </a:rPr>
              <a:t>Global Geopolitical and Economic Outlook 2021/2022</a:t>
            </a:r>
          </a:p>
        </p:txBody>
      </p:sp>
      <p:sp>
        <p:nvSpPr>
          <p:cNvPr id="3" name="Subtitle 2">
            <a:extLst>
              <a:ext uri="{FF2B5EF4-FFF2-40B4-BE49-F238E27FC236}">
                <a16:creationId xmlns:a16="http://schemas.microsoft.com/office/drawing/2014/main" id="{9B15D580-3113-D94D-98EA-38A41EBDA448}"/>
              </a:ext>
            </a:extLst>
          </p:cNvPr>
          <p:cNvSpPr>
            <a:spLocks noGrp="1"/>
          </p:cNvSpPr>
          <p:nvPr>
            <p:ph type="subTitle" idx="1"/>
          </p:nvPr>
        </p:nvSpPr>
        <p:spPr>
          <a:xfrm>
            <a:off x="127687" y="5387546"/>
            <a:ext cx="9144000" cy="1470454"/>
          </a:xfrm>
        </p:spPr>
        <p:txBody>
          <a:bodyPr>
            <a:noAutofit/>
          </a:bodyPr>
          <a:lstStyle/>
          <a:p>
            <a:pPr algn="l">
              <a:lnSpc>
                <a:spcPct val="100000"/>
              </a:lnSpc>
            </a:pPr>
            <a:r>
              <a:rPr lang="en-US" sz="1600" dirty="0">
                <a:latin typeface="Book Antiqua" panose="02040602050305030304" pitchFamily="18" charset="0"/>
              </a:rPr>
              <a:t>Pete Mento</a:t>
            </a:r>
          </a:p>
          <a:p>
            <a:pPr algn="l">
              <a:lnSpc>
                <a:spcPct val="100000"/>
              </a:lnSpc>
            </a:pPr>
            <a:r>
              <a:rPr lang="en-US" sz="1600" dirty="0">
                <a:latin typeface="Book Antiqua" panose="02040602050305030304" pitchFamily="18" charset="0"/>
              </a:rPr>
              <a:t>Mento LLC</a:t>
            </a:r>
          </a:p>
          <a:p>
            <a:pPr algn="l">
              <a:lnSpc>
                <a:spcPct val="100000"/>
              </a:lnSpc>
            </a:pPr>
            <a:r>
              <a:rPr lang="en-US" sz="1600" dirty="0">
                <a:latin typeface="Book Antiqua" panose="02040602050305030304" pitchFamily="18" charset="0"/>
              </a:rPr>
              <a:t>Monday September 21</a:t>
            </a:r>
            <a:r>
              <a:rPr lang="en-US" sz="1600" baseline="30000" dirty="0">
                <a:latin typeface="Book Antiqua" panose="02040602050305030304" pitchFamily="18" charset="0"/>
              </a:rPr>
              <a:t>st</a:t>
            </a:r>
            <a:r>
              <a:rPr lang="en-US" sz="1600" dirty="0">
                <a:latin typeface="Book Antiqua" panose="02040602050305030304" pitchFamily="18" charset="0"/>
              </a:rPr>
              <a:t>, 2021</a:t>
            </a:r>
          </a:p>
          <a:p>
            <a:pPr algn="l">
              <a:lnSpc>
                <a:spcPct val="100000"/>
              </a:lnSpc>
            </a:pPr>
            <a:r>
              <a:rPr lang="en-US" sz="1600" dirty="0">
                <a:latin typeface="Book Antiqua" panose="02040602050305030304" pitchFamily="18" charset="0"/>
              </a:rPr>
              <a:t>Pete.Mento@MentoLLC.com</a:t>
            </a:r>
          </a:p>
        </p:txBody>
      </p:sp>
    </p:spTree>
    <p:extLst>
      <p:ext uri="{BB962C8B-B14F-4D97-AF65-F5344CB8AC3E}">
        <p14:creationId xmlns:p14="http://schemas.microsoft.com/office/powerpoint/2010/main" val="72035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41083-B1DF-AF41-B409-1279E7FF0D78}"/>
              </a:ext>
            </a:extLst>
          </p:cNvPr>
          <p:cNvSpPr>
            <a:spLocks noGrp="1"/>
          </p:cNvSpPr>
          <p:nvPr>
            <p:ph type="title"/>
          </p:nvPr>
        </p:nvSpPr>
        <p:spPr/>
        <p:txBody>
          <a:bodyPr/>
          <a:lstStyle/>
          <a:p>
            <a:r>
              <a:rPr lang="en-US" dirty="0"/>
              <a:t>And the Future?</a:t>
            </a:r>
          </a:p>
        </p:txBody>
      </p:sp>
      <p:sp>
        <p:nvSpPr>
          <p:cNvPr id="3" name="Content Placeholder 2">
            <a:extLst>
              <a:ext uri="{FF2B5EF4-FFF2-40B4-BE49-F238E27FC236}">
                <a16:creationId xmlns:a16="http://schemas.microsoft.com/office/drawing/2014/main" id="{90F994FD-D1E4-2143-9600-5ECAC423DB13}"/>
              </a:ext>
            </a:extLst>
          </p:cNvPr>
          <p:cNvSpPr>
            <a:spLocks noGrp="1"/>
          </p:cNvSpPr>
          <p:nvPr>
            <p:ph idx="1"/>
          </p:nvPr>
        </p:nvSpPr>
        <p:spPr/>
        <p:txBody>
          <a:bodyPr/>
          <a:lstStyle/>
          <a:p>
            <a:r>
              <a:rPr lang="en-US" dirty="0"/>
              <a:t>Strategic national stockpile bills are likely forthcoming.</a:t>
            </a:r>
          </a:p>
          <a:p>
            <a:r>
              <a:rPr lang="en-US" dirty="0"/>
              <a:t>Economic opportunity beyond </a:t>
            </a:r>
            <a:r>
              <a:rPr lang="en-US" dirty="0" err="1"/>
              <a:t>Covid</a:t>
            </a:r>
            <a:r>
              <a:rPr lang="en-US" dirty="0"/>
              <a:t> ought to begin in earnest in November.</a:t>
            </a:r>
          </a:p>
          <a:p>
            <a:r>
              <a:rPr lang="en-US" dirty="0"/>
              <a:t>Air Travel and Air Cargo – US/UK announcement.</a:t>
            </a:r>
          </a:p>
          <a:p>
            <a:r>
              <a:rPr lang="en-US" dirty="0"/>
              <a:t>Automation – the big shoe to drop – Will Congress fund research?</a:t>
            </a:r>
          </a:p>
          <a:p>
            <a:r>
              <a:rPr lang="en-US" dirty="0"/>
              <a:t>Cybersecurity and the great unknown – How will Congress and the executive branch fund research and greater security?</a:t>
            </a:r>
          </a:p>
          <a:p>
            <a:pPr marL="0" indent="0">
              <a:buNone/>
            </a:pPr>
            <a:endParaRPr lang="en-US" dirty="0"/>
          </a:p>
        </p:txBody>
      </p:sp>
    </p:spTree>
    <p:extLst>
      <p:ext uri="{BB962C8B-B14F-4D97-AF65-F5344CB8AC3E}">
        <p14:creationId xmlns:p14="http://schemas.microsoft.com/office/powerpoint/2010/main" val="380620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41083-B1DF-AF41-B409-1279E7FF0D78}"/>
              </a:ext>
            </a:extLst>
          </p:cNvPr>
          <p:cNvSpPr>
            <a:spLocks noGrp="1"/>
          </p:cNvSpPr>
          <p:nvPr>
            <p:ph type="title"/>
          </p:nvPr>
        </p:nvSpPr>
        <p:spPr/>
        <p:txBody>
          <a:bodyPr/>
          <a:lstStyle/>
          <a:p>
            <a:r>
              <a:rPr lang="en-US" dirty="0"/>
              <a:t>And the Future?</a:t>
            </a:r>
          </a:p>
        </p:txBody>
      </p:sp>
      <p:sp>
        <p:nvSpPr>
          <p:cNvPr id="3" name="Content Placeholder 2">
            <a:extLst>
              <a:ext uri="{FF2B5EF4-FFF2-40B4-BE49-F238E27FC236}">
                <a16:creationId xmlns:a16="http://schemas.microsoft.com/office/drawing/2014/main" id="{90F994FD-D1E4-2143-9600-5ECAC423DB13}"/>
              </a:ext>
            </a:extLst>
          </p:cNvPr>
          <p:cNvSpPr>
            <a:spLocks noGrp="1"/>
          </p:cNvSpPr>
          <p:nvPr>
            <p:ph idx="1"/>
          </p:nvPr>
        </p:nvSpPr>
        <p:spPr/>
        <p:txBody>
          <a:bodyPr/>
          <a:lstStyle/>
          <a:p>
            <a:r>
              <a:rPr lang="en-US" dirty="0"/>
              <a:t>Supply Chain resiliency has become the new popular term and likely will remain so for some time.</a:t>
            </a:r>
          </a:p>
          <a:p>
            <a:r>
              <a:rPr lang="en-US" dirty="0"/>
              <a:t>China has only vaccinated 40% of it’s population with a vaccine that is reported to be </a:t>
            </a:r>
          </a:p>
          <a:p>
            <a:r>
              <a:rPr lang="en-US" dirty="0" err="1"/>
              <a:t>Sinovac</a:t>
            </a:r>
            <a:r>
              <a:rPr lang="en-US" dirty="0"/>
              <a:t> has an efficacy rate of 65.9% against Covid-19, is 87.5% effective at preventing hospitalization and 86.3% effective at preventing death.</a:t>
            </a:r>
          </a:p>
        </p:txBody>
      </p:sp>
    </p:spTree>
    <p:extLst>
      <p:ext uri="{BB962C8B-B14F-4D97-AF65-F5344CB8AC3E}">
        <p14:creationId xmlns:p14="http://schemas.microsoft.com/office/powerpoint/2010/main" val="1826711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657C-9D7E-094F-83DD-5B8643BEE930}"/>
              </a:ext>
            </a:extLst>
          </p:cNvPr>
          <p:cNvSpPr>
            <a:spLocks noGrp="1"/>
          </p:cNvSpPr>
          <p:nvPr>
            <p:ph type="title"/>
          </p:nvPr>
        </p:nvSpPr>
        <p:spPr/>
        <p:txBody>
          <a:bodyPr/>
          <a:lstStyle/>
          <a:p>
            <a:r>
              <a:rPr lang="en-US" b="1" dirty="0"/>
              <a:t>Port Congestion</a:t>
            </a:r>
            <a:endParaRPr lang="en-US" dirty="0"/>
          </a:p>
        </p:txBody>
      </p:sp>
      <p:sp>
        <p:nvSpPr>
          <p:cNvPr id="3" name="Content Placeholder 2">
            <a:extLst>
              <a:ext uri="{FF2B5EF4-FFF2-40B4-BE49-F238E27FC236}">
                <a16:creationId xmlns:a16="http://schemas.microsoft.com/office/drawing/2014/main" id="{92F84248-33E2-7A41-827F-D1D77980B462}"/>
              </a:ext>
            </a:extLst>
          </p:cNvPr>
          <p:cNvSpPr>
            <a:spLocks noGrp="1"/>
          </p:cNvSpPr>
          <p:nvPr>
            <p:ph idx="1"/>
          </p:nvPr>
        </p:nvSpPr>
        <p:spPr/>
        <p:txBody>
          <a:bodyPr>
            <a:normAutofit lnSpcReduction="10000"/>
          </a:bodyPr>
          <a:lstStyle/>
          <a:p>
            <a:r>
              <a:rPr lang="en-US" dirty="0"/>
              <a:t>It’s not just bad off the coast of Los Angeles and Long Beach, California. </a:t>
            </a:r>
          </a:p>
          <a:p>
            <a:endParaRPr lang="en-US" dirty="0"/>
          </a:p>
          <a:p>
            <a:r>
              <a:rPr lang="en-US" dirty="0"/>
              <a:t>Ships waiting to offload are parked outside ports from Singapore to Savannah, Georgia, and big European gateways for trade like Hamburg, Liverpool and Rotterdam are dealing with bottlenecks and delays, too. </a:t>
            </a:r>
          </a:p>
          <a:p>
            <a:endParaRPr lang="en-US" dirty="0"/>
          </a:p>
          <a:p>
            <a:r>
              <a:rPr lang="en-US" dirty="0"/>
              <a:t>The current estimate is that 10% of total ocean capacity is involved in congestion.</a:t>
            </a:r>
          </a:p>
          <a:p>
            <a:pPr marL="0" indent="0">
              <a:buNone/>
            </a:pPr>
            <a:endParaRPr lang="en-US" dirty="0"/>
          </a:p>
        </p:txBody>
      </p:sp>
    </p:spTree>
    <p:extLst>
      <p:ext uri="{BB962C8B-B14F-4D97-AF65-F5344CB8AC3E}">
        <p14:creationId xmlns:p14="http://schemas.microsoft.com/office/powerpoint/2010/main" val="3406248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0CA0-C4EF-3E42-B89F-F6A4F3449F04}"/>
              </a:ext>
            </a:extLst>
          </p:cNvPr>
          <p:cNvSpPr>
            <a:spLocks noGrp="1"/>
          </p:cNvSpPr>
          <p:nvPr>
            <p:ph type="title"/>
          </p:nvPr>
        </p:nvSpPr>
        <p:spPr/>
        <p:txBody>
          <a:bodyPr/>
          <a:lstStyle/>
          <a:p>
            <a:r>
              <a:rPr lang="en-US" b="1" dirty="0"/>
              <a:t>Port Congestion</a:t>
            </a:r>
            <a:endParaRPr lang="en-US" dirty="0"/>
          </a:p>
        </p:txBody>
      </p:sp>
      <p:sp>
        <p:nvSpPr>
          <p:cNvPr id="3" name="Content Placeholder 2">
            <a:extLst>
              <a:ext uri="{FF2B5EF4-FFF2-40B4-BE49-F238E27FC236}">
                <a16:creationId xmlns:a16="http://schemas.microsoft.com/office/drawing/2014/main" id="{6308D8EF-4953-3B4F-846A-F6C5CF11D597}"/>
              </a:ext>
            </a:extLst>
          </p:cNvPr>
          <p:cNvSpPr>
            <a:spLocks noGrp="1"/>
          </p:cNvSpPr>
          <p:nvPr>
            <p:ph idx="1"/>
          </p:nvPr>
        </p:nvSpPr>
        <p:spPr/>
        <p:txBody>
          <a:bodyPr/>
          <a:lstStyle/>
          <a:p>
            <a:r>
              <a:rPr lang="en-US" dirty="0"/>
              <a:t>As of this AM – 70 Fully loaded container ships are floating off the port of LA Long Beach.</a:t>
            </a:r>
          </a:p>
          <a:p>
            <a:r>
              <a:rPr lang="en-US" dirty="0"/>
              <a:t>There are literally hundreds of thousands of containers piling up in South China, while the other ports are already at a breaking point.</a:t>
            </a:r>
          </a:p>
          <a:p>
            <a:endParaRPr lang="en-US" dirty="0"/>
          </a:p>
          <a:p>
            <a:r>
              <a:rPr lang="en-US" dirty="0"/>
              <a:t>We have an acute shortage of both vessel space and empty containers, so the South China port situation is rapidly becoming a massive systemic disruption.</a:t>
            </a:r>
          </a:p>
        </p:txBody>
      </p:sp>
    </p:spTree>
    <p:extLst>
      <p:ext uri="{BB962C8B-B14F-4D97-AF65-F5344CB8AC3E}">
        <p14:creationId xmlns:p14="http://schemas.microsoft.com/office/powerpoint/2010/main" val="3264007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B94C-F68A-5144-A48E-CF1D6A47358F}"/>
              </a:ext>
            </a:extLst>
          </p:cNvPr>
          <p:cNvSpPr>
            <a:spLocks noGrp="1"/>
          </p:cNvSpPr>
          <p:nvPr>
            <p:ph type="title"/>
          </p:nvPr>
        </p:nvSpPr>
        <p:spPr/>
        <p:txBody>
          <a:bodyPr/>
          <a:lstStyle/>
          <a:p>
            <a:r>
              <a:rPr lang="en-US" b="1" dirty="0"/>
              <a:t>Container Rates</a:t>
            </a:r>
            <a:endParaRPr lang="en-US" dirty="0"/>
          </a:p>
        </p:txBody>
      </p:sp>
      <p:sp>
        <p:nvSpPr>
          <p:cNvPr id="3" name="Content Placeholder 2">
            <a:extLst>
              <a:ext uri="{FF2B5EF4-FFF2-40B4-BE49-F238E27FC236}">
                <a16:creationId xmlns:a16="http://schemas.microsoft.com/office/drawing/2014/main" id="{4F38E512-B5AE-E04C-8535-320DA2BB2092}"/>
              </a:ext>
            </a:extLst>
          </p:cNvPr>
          <p:cNvSpPr>
            <a:spLocks noGrp="1"/>
          </p:cNvSpPr>
          <p:nvPr>
            <p:ph idx="1"/>
          </p:nvPr>
        </p:nvSpPr>
        <p:spPr/>
        <p:txBody>
          <a:bodyPr/>
          <a:lstStyle/>
          <a:p>
            <a:r>
              <a:rPr lang="en-US" dirty="0"/>
              <a:t>Record-high container rates are only going higher. </a:t>
            </a:r>
          </a:p>
          <a:p>
            <a:endParaRPr lang="en-US" dirty="0"/>
          </a:p>
          <a:p>
            <a:r>
              <a:rPr lang="en-US" dirty="0"/>
              <a:t>A notice this month from Hapag-Lloyd AG informed shippers that  starting July 18, it intended to execute a “peak-season surcharge” of $2,000 for each 40-foot container from East Asia to the U.S. and Canada — </a:t>
            </a:r>
            <a:r>
              <a:rPr lang="en-US" dirty="0">
                <a:solidFill>
                  <a:srgbClr val="00B0F0"/>
                </a:solidFill>
              </a:rPr>
              <a:t>an extra fee that by itself is higher than the full rate for a container shipped on transpacific routes in 2019.</a:t>
            </a:r>
          </a:p>
        </p:txBody>
      </p:sp>
    </p:spTree>
    <p:extLst>
      <p:ext uri="{BB962C8B-B14F-4D97-AF65-F5344CB8AC3E}">
        <p14:creationId xmlns:p14="http://schemas.microsoft.com/office/powerpoint/2010/main" val="2125614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8CE2-0B21-534B-84D1-C6112154344B}"/>
              </a:ext>
            </a:extLst>
          </p:cNvPr>
          <p:cNvSpPr>
            <a:spLocks noGrp="1"/>
          </p:cNvSpPr>
          <p:nvPr>
            <p:ph type="title"/>
          </p:nvPr>
        </p:nvSpPr>
        <p:spPr/>
        <p:txBody>
          <a:bodyPr/>
          <a:lstStyle/>
          <a:p>
            <a:r>
              <a:rPr lang="en-US" b="1" dirty="0"/>
              <a:t>Freight Expenditures</a:t>
            </a:r>
            <a:endParaRPr lang="en-US" dirty="0"/>
          </a:p>
        </p:txBody>
      </p:sp>
      <p:sp>
        <p:nvSpPr>
          <p:cNvPr id="3" name="Content Placeholder 2">
            <a:extLst>
              <a:ext uri="{FF2B5EF4-FFF2-40B4-BE49-F238E27FC236}">
                <a16:creationId xmlns:a16="http://schemas.microsoft.com/office/drawing/2014/main" id="{4EEB7999-F8DF-AE42-821C-8EA2CEE34A54}"/>
              </a:ext>
            </a:extLst>
          </p:cNvPr>
          <p:cNvSpPr>
            <a:spLocks noGrp="1"/>
          </p:cNvSpPr>
          <p:nvPr>
            <p:ph idx="1"/>
          </p:nvPr>
        </p:nvSpPr>
        <p:spPr/>
        <p:txBody>
          <a:bodyPr/>
          <a:lstStyle/>
          <a:p>
            <a:r>
              <a:rPr lang="en-US" dirty="0"/>
              <a:t>Imports account for as much as one-fifth of trucking volumes. </a:t>
            </a:r>
          </a:p>
          <a:p>
            <a:r>
              <a:rPr lang="en-US" dirty="0"/>
              <a:t>When you see this number of imports hit the freight market out of nowhere, it creates an enormous amount of strain in terms of trucking capacity or trucking demand,.</a:t>
            </a:r>
          </a:p>
          <a:p>
            <a:r>
              <a:rPr lang="en-US" dirty="0"/>
              <a:t>There aren’t enough drivers in many countries, and shortages of equipment like chassis to haul containers are particularly acute around ports.</a:t>
            </a:r>
          </a:p>
          <a:p>
            <a:r>
              <a:rPr lang="en-US" dirty="0"/>
              <a:t>In all the discussions of driver shortages, not enough attention is paid to the geographic unavailability of this resource.</a:t>
            </a:r>
          </a:p>
        </p:txBody>
      </p:sp>
    </p:spTree>
    <p:extLst>
      <p:ext uri="{BB962C8B-B14F-4D97-AF65-F5344CB8AC3E}">
        <p14:creationId xmlns:p14="http://schemas.microsoft.com/office/powerpoint/2010/main" val="1290214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9E9A-C804-C946-AA94-56CC853E5E67}"/>
              </a:ext>
            </a:extLst>
          </p:cNvPr>
          <p:cNvSpPr>
            <a:spLocks noGrp="1"/>
          </p:cNvSpPr>
          <p:nvPr>
            <p:ph type="title"/>
          </p:nvPr>
        </p:nvSpPr>
        <p:spPr/>
        <p:txBody>
          <a:bodyPr/>
          <a:lstStyle/>
          <a:p>
            <a:r>
              <a:rPr lang="en-US" b="1" dirty="0"/>
              <a:t>Freight Expenditures</a:t>
            </a:r>
            <a:endParaRPr lang="en-US" dirty="0"/>
          </a:p>
        </p:txBody>
      </p:sp>
      <p:sp>
        <p:nvSpPr>
          <p:cNvPr id="3" name="Content Placeholder 2">
            <a:extLst>
              <a:ext uri="{FF2B5EF4-FFF2-40B4-BE49-F238E27FC236}">
                <a16:creationId xmlns:a16="http://schemas.microsoft.com/office/drawing/2014/main" id="{454E5A27-2967-F644-9285-5C7C5FB67C51}"/>
              </a:ext>
            </a:extLst>
          </p:cNvPr>
          <p:cNvSpPr>
            <a:spLocks noGrp="1"/>
          </p:cNvSpPr>
          <p:nvPr>
            <p:ph idx="1"/>
          </p:nvPr>
        </p:nvSpPr>
        <p:spPr/>
        <p:txBody>
          <a:bodyPr>
            <a:normAutofit lnSpcReduction="10000"/>
          </a:bodyPr>
          <a:lstStyle/>
          <a:p>
            <a:r>
              <a:rPr lang="en-US" dirty="0"/>
              <a:t>Even with all the supply constraints, North America’s freight cycle is in high-growth mode.</a:t>
            </a:r>
          </a:p>
          <a:p>
            <a:r>
              <a:rPr lang="en-US" dirty="0"/>
              <a:t>U.S. capital-goods orders have recently broken through a generational ceiling. </a:t>
            </a:r>
          </a:p>
          <a:p>
            <a:r>
              <a:rPr lang="en-US" dirty="0">
                <a:solidFill>
                  <a:srgbClr val="00B0F0"/>
                </a:solidFill>
              </a:rPr>
              <a:t>There is a clear and unprecedented U.S. capex boom on the near horizon. So, even as federal-stimulus effects fade and consumer spending gradually reverts to services from goods, the extraordinarily strong U.S. freight recovery across the network in 2021 also has longer-term growth drivers.</a:t>
            </a:r>
          </a:p>
          <a:p>
            <a:r>
              <a:rPr lang="en-US" b="1" i="1" u="sng" dirty="0">
                <a:solidFill>
                  <a:srgbClr val="FF0000"/>
                </a:solidFill>
              </a:rPr>
              <a:t>Supply constraints will hold prices steady under strong, long-term demand.</a:t>
            </a:r>
          </a:p>
        </p:txBody>
      </p:sp>
    </p:spTree>
    <p:extLst>
      <p:ext uri="{BB962C8B-B14F-4D97-AF65-F5344CB8AC3E}">
        <p14:creationId xmlns:p14="http://schemas.microsoft.com/office/powerpoint/2010/main" val="735285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7AD4-2520-4549-9ECC-4A45C7B8A7C0}"/>
              </a:ext>
            </a:extLst>
          </p:cNvPr>
          <p:cNvSpPr>
            <a:spLocks noGrp="1"/>
          </p:cNvSpPr>
          <p:nvPr>
            <p:ph type="title"/>
          </p:nvPr>
        </p:nvSpPr>
        <p:spPr/>
        <p:txBody>
          <a:bodyPr/>
          <a:lstStyle/>
          <a:p>
            <a:r>
              <a:rPr lang="en-US" b="1" dirty="0"/>
              <a:t>Low Inventories</a:t>
            </a:r>
            <a:endParaRPr lang="en-US" dirty="0"/>
          </a:p>
        </p:txBody>
      </p:sp>
      <p:sp>
        <p:nvSpPr>
          <p:cNvPr id="3" name="Content Placeholder 2">
            <a:extLst>
              <a:ext uri="{FF2B5EF4-FFF2-40B4-BE49-F238E27FC236}">
                <a16:creationId xmlns:a16="http://schemas.microsoft.com/office/drawing/2014/main" id="{69E2E1FA-5BE3-5748-AC10-D6E553E91BC6}"/>
              </a:ext>
            </a:extLst>
          </p:cNvPr>
          <p:cNvSpPr>
            <a:spLocks noGrp="1"/>
          </p:cNvSpPr>
          <p:nvPr>
            <p:ph idx="1"/>
          </p:nvPr>
        </p:nvSpPr>
        <p:spPr/>
        <p:txBody>
          <a:bodyPr>
            <a:normAutofit/>
          </a:bodyPr>
          <a:lstStyle/>
          <a:p>
            <a:r>
              <a:rPr lang="en-US" dirty="0"/>
              <a:t>Some economists theorized that as countries reopen and travel restrictions are lifted, consumers will reduce online purchases of stuff and head off on vacation, easing the crunch in the global trade of physical goods. </a:t>
            </a:r>
          </a:p>
          <a:p>
            <a:r>
              <a:rPr lang="en-US" dirty="0"/>
              <a:t>Those Economist should clearly stick to teaching, because they are wrong.</a:t>
            </a:r>
          </a:p>
          <a:p>
            <a:r>
              <a:rPr lang="en-US" dirty="0">
                <a:solidFill>
                  <a:srgbClr val="00B0F0"/>
                </a:solidFill>
              </a:rPr>
              <a:t>Among the corporate casualties of COVID-19 is the just-in-time inventory model — a strategy justified if there’s cheap, reliable shipping on command. </a:t>
            </a:r>
          </a:p>
        </p:txBody>
      </p:sp>
    </p:spTree>
    <p:extLst>
      <p:ext uri="{BB962C8B-B14F-4D97-AF65-F5344CB8AC3E}">
        <p14:creationId xmlns:p14="http://schemas.microsoft.com/office/powerpoint/2010/main" val="1615408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B87B-F812-CF4B-AF4B-639AAF5CD3F9}"/>
              </a:ext>
            </a:extLst>
          </p:cNvPr>
          <p:cNvSpPr>
            <a:spLocks noGrp="1"/>
          </p:cNvSpPr>
          <p:nvPr>
            <p:ph type="title"/>
          </p:nvPr>
        </p:nvSpPr>
        <p:spPr/>
        <p:txBody>
          <a:bodyPr/>
          <a:lstStyle/>
          <a:p>
            <a:r>
              <a:rPr lang="en-US" b="1" dirty="0"/>
              <a:t>Low Inventories</a:t>
            </a:r>
            <a:endParaRPr lang="en-US" dirty="0"/>
          </a:p>
        </p:txBody>
      </p:sp>
      <p:sp>
        <p:nvSpPr>
          <p:cNvPr id="3" name="Content Placeholder 2">
            <a:extLst>
              <a:ext uri="{FF2B5EF4-FFF2-40B4-BE49-F238E27FC236}">
                <a16:creationId xmlns:a16="http://schemas.microsoft.com/office/drawing/2014/main" id="{DD090DFB-A910-E640-8611-AC2939034960}"/>
              </a:ext>
            </a:extLst>
          </p:cNvPr>
          <p:cNvSpPr>
            <a:spLocks noGrp="1"/>
          </p:cNvSpPr>
          <p:nvPr>
            <p:ph idx="1"/>
          </p:nvPr>
        </p:nvSpPr>
        <p:spPr/>
        <p:txBody>
          <a:bodyPr/>
          <a:lstStyle/>
          <a:p>
            <a:r>
              <a:rPr lang="en-US" dirty="0"/>
              <a:t>Barely stocked storerooms aren’t a problem if you know exactly when your next pile of containers arrives. That kind of certainty isn’t realistic these days.  </a:t>
            </a:r>
          </a:p>
          <a:p>
            <a:endParaRPr lang="en-US" dirty="0"/>
          </a:p>
          <a:p>
            <a:r>
              <a:rPr lang="en-US" dirty="0"/>
              <a:t>That results in a “starvation mentality” to pad inventories and that might underpin demand even as people splurge again on holidays and entertainment. </a:t>
            </a:r>
          </a:p>
          <a:p>
            <a:endParaRPr lang="en-US" dirty="0"/>
          </a:p>
          <a:p>
            <a:r>
              <a:rPr lang="en-US" dirty="0"/>
              <a:t>And that is going to make the Holidays a complete mess.</a:t>
            </a:r>
          </a:p>
        </p:txBody>
      </p:sp>
    </p:spTree>
    <p:extLst>
      <p:ext uri="{BB962C8B-B14F-4D97-AF65-F5344CB8AC3E}">
        <p14:creationId xmlns:p14="http://schemas.microsoft.com/office/powerpoint/2010/main" val="7788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1031-9988-4E4B-AA6A-B24CB036AE5E}"/>
              </a:ext>
            </a:extLst>
          </p:cNvPr>
          <p:cNvSpPr>
            <a:spLocks noGrp="1"/>
          </p:cNvSpPr>
          <p:nvPr>
            <p:ph type="title"/>
          </p:nvPr>
        </p:nvSpPr>
        <p:spPr/>
        <p:txBody>
          <a:bodyPr/>
          <a:lstStyle/>
          <a:p>
            <a:r>
              <a:rPr lang="en-US" b="1" dirty="0"/>
              <a:t>Carrier Profits</a:t>
            </a:r>
            <a:endParaRPr lang="en-US" dirty="0"/>
          </a:p>
        </p:txBody>
      </p:sp>
      <p:sp>
        <p:nvSpPr>
          <p:cNvPr id="3" name="Content Placeholder 2">
            <a:extLst>
              <a:ext uri="{FF2B5EF4-FFF2-40B4-BE49-F238E27FC236}">
                <a16:creationId xmlns:a16="http://schemas.microsoft.com/office/drawing/2014/main" id="{8457B945-5910-D641-8446-B97EB749F8E5}"/>
              </a:ext>
            </a:extLst>
          </p:cNvPr>
          <p:cNvSpPr>
            <a:spLocks noGrp="1"/>
          </p:cNvSpPr>
          <p:nvPr>
            <p:ph idx="1"/>
          </p:nvPr>
        </p:nvSpPr>
        <p:spPr/>
        <p:txBody>
          <a:bodyPr>
            <a:normAutofit lnSpcReduction="10000"/>
          </a:bodyPr>
          <a:lstStyle/>
          <a:p>
            <a:r>
              <a:rPr lang="en-US" dirty="0"/>
              <a:t>An industry is doing well when the worst stock has risen 34% through the first half of the year (A.P. Moller-Maersk)</a:t>
            </a:r>
          </a:p>
          <a:p>
            <a:endParaRPr lang="en-US" dirty="0"/>
          </a:p>
          <a:p>
            <a:r>
              <a:rPr lang="en-US" dirty="0"/>
              <a:t>During the industry’s most profitable run yet, the stock of eight other publicly traded carriers are having even better years with Ming Marine Transport increasing 416% so far this year.</a:t>
            </a:r>
          </a:p>
          <a:p>
            <a:endParaRPr lang="en-US" dirty="0"/>
          </a:p>
          <a:p>
            <a:r>
              <a:rPr lang="en-US" dirty="0"/>
              <a:t>This is a relief from a decade of losses, bankruptcies and mergers that broke the playing field from two dozen major carriers to 10 that control 85% of the market. </a:t>
            </a:r>
          </a:p>
        </p:txBody>
      </p:sp>
    </p:spTree>
    <p:extLst>
      <p:ext uri="{BB962C8B-B14F-4D97-AF65-F5344CB8AC3E}">
        <p14:creationId xmlns:p14="http://schemas.microsoft.com/office/powerpoint/2010/main" val="287196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orld Economic Outlook, October 2020: A Long and Difficult Ascent">
            <a:extLst>
              <a:ext uri="{FF2B5EF4-FFF2-40B4-BE49-F238E27FC236}">
                <a16:creationId xmlns:a16="http://schemas.microsoft.com/office/drawing/2014/main" id="{37C98D54-4FDB-0B4F-9CA6-9637F6351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224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D219-7DF4-4149-895C-606C75FF46B0}"/>
              </a:ext>
            </a:extLst>
          </p:cNvPr>
          <p:cNvSpPr>
            <a:spLocks noGrp="1"/>
          </p:cNvSpPr>
          <p:nvPr>
            <p:ph type="title"/>
          </p:nvPr>
        </p:nvSpPr>
        <p:spPr/>
        <p:txBody>
          <a:bodyPr/>
          <a:lstStyle/>
          <a:p>
            <a:r>
              <a:rPr lang="en-US" dirty="0"/>
              <a:t>New Vessels</a:t>
            </a:r>
          </a:p>
        </p:txBody>
      </p:sp>
      <p:sp>
        <p:nvSpPr>
          <p:cNvPr id="3" name="Content Placeholder 2">
            <a:extLst>
              <a:ext uri="{FF2B5EF4-FFF2-40B4-BE49-F238E27FC236}">
                <a16:creationId xmlns:a16="http://schemas.microsoft.com/office/drawing/2014/main" id="{4C119FFF-44DC-494F-9C0F-C8E01FE6C780}"/>
              </a:ext>
            </a:extLst>
          </p:cNvPr>
          <p:cNvSpPr>
            <a:spLocks noGrp="1"/>
          </p:cNvSpPr>
          <p:nvPr>
            <p:ph idx="1"/>
          </p:nvPr>
        </p:nvSpPr>
        <p:spPr/>
        <p:txBody>
          <a:bodyPr/>
          <a:lstStyle/>
          <a:p>
            <a:r>
              <a:rPr lang="en-US" dirty="0"/>
              <a:t>With all this cash flooding in, carriers will be purchasing new tonnage.</a:t>
            </a:r>
          </a:p>
          <a:p>
            <a:endParaRPr lang="en-US" dirty="0"/>
          </a:p>
          <a:p>
            <a:r>
              <a:rPr lang="en-US" dirty="0"/>
              <a:t>None of which will be commercially available before 2024.</a:t>
            </a:r>
          </a:p>
          <a:p>
            <a:endParaRPr lang="en-US" dirty="0"/>
          </a:p>
          <a:p>
            <a:r>
              <a:rPr lang="en-US" dirty="0"/>
              <a:t>A year that most Economist believe we ought to see, if not a global economic cooling off, then a return to normal.</a:t>
            </a:r>
          </a:p>
          <a:p>
            <a:endParaRPr lang="en-US" dirty="0"/>
          </a:p>
          <a:p>
            <a:r>
              <a:rPr lang="en-US" dirty="0"/>
              <a:t>So, as usual, this industry returns to boom, bust operations.  And nothing really gets solved,</a:t>
            </a:r>
          </a:p>
        </p:txBody>
      </p:sp>
    </p:spTree>
    <p:extLst>
      <p:ext uri="{BB962C8B-B14F-4D97-AF65-F5344CB8AC3E}">
        <p14:creationId xmlns:p14="http://schemas.microsoft.com/office/powerpoint/2010/main" val="1851060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6A56-5CC7-4F4C-8061-828F04ADBD19}"/>
              </a:ext>
            </a:extLst>
          </p:cNvPr>
          <p:cNvSpPr>
            <a:spLocks noGrp="1"/>
          </p:cNvSpPr>
          <p:nvPr>
            <p:ph type="title"/>
          </p:nvPr>
        </p:nvSpPr>
        <p:spPr>
          <a:xfrm>
            <a:off x="838200" y="83374"/>
            <a:ext cx="10515600" cy="1325563"/>
          </a:xfrm>
        </p:spPr>
        <p:txBody>
          <a:bodyPr/>
          <a:lstStyle/>
          <a:p>
            <a:r>
              <a:rPr lang="en-US" dirty="0"/>
              <a:t>Reality?</a:t>
            </a:r>
          </a:p>
        </p:txBody>
      </p:sp>
      <p:sp>
        <p:nvSpPr>
          <p:cNvPr id="3" name="Content Placeholder 2">
            <a:extLst>
              <a:ext uri="{FF2B5EF4-FFF2-40B4-BE49-F238E27FC236}">
                <a16:creationId xmlns:a16="http://schemas.microsoft.com/office/drawing/2014/main" id="{85BCD04D-2356-A54A-B50D-2321993BC747}"/>
              </a:ext>
            </a:extLst>
          </p:cNvPr>
          <p:cNvSpPr>
            <a:spLocks noGrp="1"/>
          </p:cNvSpPr>
          <p:nvPr>
            <p:ph idx="1"/>
          </p:nvPr>
        </p:nvSpPr>
        <p:spPr>
          <a:xfrm>
            <a:off x="838200" y="1408937"/>
            <a:ext cx="10515600" cy="4351338"/>
          </a:xfrm>
        </p:spPr>
        <p:txBody>
          <a:bodyPr/>
          <a:lstStyle/>
          <a:p>
            <a:r>
              <a:rPr lang="en-US" dirty="0"/>
              <a:t>What is working poorly will likely do so for some time.</a:t>
            </a:r>
          </a:p>
          <a:p>
            <a:r>
              <a:rPr lang="en-US" dirty="0"/>
              <a:t>There is not a path for a meaningful solution to be driven out of Washington.  Most solutions would need to originate from local efforts coupled with Government/Industry partnerships.</a:t>
            </a:r>
          </a:p>
          <a:p>
            <a:r>
              <a:rPr lang="en-US" dirty="0"/>
              <a:t>The only real way to gain traction here is massive cooperation on a global scale.</a:t>
            </a:r>
          </a:p>
          <a:p>
            <a:r>
              <a:rPr lang="en-US" dirty="0"/>
              <a:t>We can't even agree on how to fight a once in a generation pandemic that got 36M sick and killed 628K Americans.</a:t>
            </a:r>
          </a:p>
          <a:p>
            <a:r>
              <a:rPr lang="en-US" dirty="0"/>
              <a:t>So, I won't be holding my breathe.</a:t>
            </a:r>
          </a:p>
        </p:txBody>
      </p:sp>
    </p:spTree>
    <p:extLst>
      <p:ext uri="{BB962C8B-B14F-4D97-AF65-F5344CB8AC3E}">
        <p14:creationId xmlns:p14="http://schemas.microsoft.com/office/powerpoint/2010/main" val="662757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picture containing text, person, person, book&#10;&#10;Description automatically generated">
            <a:extLst>
              <a:ext uri="{FF2B5EF4-FFF2-40B4-BE49-F238E27FC236}">
                <a16:creationId xmlns:a16="http://schemas.microsoft.com/office/drawing/2014/main" id="{20831910-028D-9449-808C-229CD4B9C1FB}"/>
              </a:ext>
            </a:extLst>
          </p:cNvPr>
          <p:cNvPicPr>
            <a:picLocks noGrp="1"/>
          </p:cNvPicPr>
          <p:nvPr>
            <p:ph idx="1"/>
          </p:nvPr>
        </p:nvPicPr>
        <p:blipFill rotWithShape="1">
          <a:blip r:embed="rId2">
            <a:alphaModFix amt="50000"/>
          </a:blip>
          <a:stretch/>
        </p:blipFill>
        <p:spPr>
          <a:xfrm>
            <a:off x="32266" y="-274321"/>
            <a:ext cx="12161520" cy="7132320"/>
          </a:xfrm>
          <a:prstGeom prst="rect">
            <a:avLst/>
          </a:prstGeom>
          <a:pattFill prst="pct5">
            <a:fgClr>
              <a:srgbClr val="000000"/>
            </a:fgClr>
            <a:bgClr>
              <a:schemeClr val="bg1"/>
            </a:bgClr>
          </a:pattFill>
        </p:spPr>
      </p:pic>
      <p:sp>
        <p:nvSpPr>
          <p:cNvPr id="2" name="Title 1">
            <a:extLst>
              <a:ext uri="{FF2B5EF4-FFF2-40B4-BE49-F238E27FC236}">
                <a16:creationId xmlns:a16="http://schemas.microsoft.com/office/drawing/2014/main" id="{111E1863-5F4D-194A-8622-89776E3588A0}"/>
              </a:ext>
            </a:extLst>
          </p:cNvPr>
          <p:cNvSpPr>
            <a:spLocks noGrp="1"/>
          </p:cNvSpPr>
          <p:nvPr>
            <p:ph type="title"/>
          </p:nvPr>
        </p:nvSpPr>
        <p:spPr>
          <a:xfrm>
            <a:off x="2228850" y="4892633"/>
            <a:ext cx="10287144" cy="655720"/>
          </a:xfrm>
        </p:spPr>
        <p:txBody>
          <a:bodyPr vert="horz" lIns="91440" tIns="45720" rIns="91440" bIns="45720" rtlCol="0" anchor="b">
            <a:noAutofit/>
          </a:bodyPr>
          <a:lstStyle/>
          <a:p>
            <a:r>
              <a:rPr lang="en-US" sz="2400" dirty="0">
                <a:solidFill>
                  <a:srgbClr val="FFFFFF"/>
                </a:solidFill>
              </a:rPr>
              <a:t>Find me on Linkedin, Subscribe to the podcast and reach out if you need me!</a:t>
            </a:r>
          </a:p>
        </p:txBody>
      </p:sp>
      <p:sp>
        <p:nvSpPr>
          <p:cNvPr id="4" name="Text Placeholder 3">
            <a:extLst>
              <a:ext uri="{FF2B5EF4-FFF2-40B4-BE49-F238E27FC236}">
                <a16:creationId xmlns:a16="http://schemas.microsoft.com/office/drawing/2014/main" id="{AA0AAD2D-9B9A-D841-B517-446BF7A36C59}"/>
              </a:ext>
            </a:extLst>
          </p:cNvPr>
          <p:cNvSpPr>
            <a:spLocks noGrp="1"/>
          </p:cNvSpPr>
          <p:nvPr>
            <p:ph type="body" sz="half" idx="2"/>
          </p:nvPr>
        </p:nvSpPr>
        <p:spPr>
          <a:xfrm>
            <a:off x="151019" y="2116776"/>
            <a:ext cx="3932237" cy="3811588"/>
          </a:xfrm>
        </p:spPr>
        <p:txBody>
          <a:bodyPr>
            <a:normAutofit/>
          </a:bodyPr>
          <a:lstStyle/>
          <a:p>
            <a:r>
              <a:rPr lang="en-US" sz="2400" dirty="0"/>
              <a:t>Pete Mento</a:t>
            </a:r>
          </a:p>
          <a:p>
            <a:r>
              <a:rPr lang="en-US" sz="2400" dirty="0"/>
              <a:t>978-317-3250</a:t>
            </a:r>
          </a:p>
          <a:p>
            <a:r>
              <a:rPr lang="en-US" sz="2400" dirty="0" err="1"/>
              <a:t>Pete.Mento@MentoLLC.com</a:t>
            </a:r>
            <a:endParaRPr lang="en-US" sz="2400" dirty="0"/>
          </a:p>
        </p:txBody>
      </p:sp>
      <p:pic>
        <p:nvPicPr>
          <p:cNvPr id="7" name="Picture 6">
            <a:extLst>
              <a:ext uri="{FF2B5EF4-FFF2-40B4-BE49-F238E27FC236}">
                <a16:creationId xmlns:a16="http://schemas.microsoft.com/office/drawing/2014/main" id="{8BB48B13-EAFF-7D40-8CB8-C7EE29A2A71B}"/>
              </a:ext>
            </a:extLst>
          </p:cNvPr>
          <p:cNvPicPr>
            <a:picLocks noChangeAspect="1"/>
          </p:cNvPicPr>
          <p:nvPr/>
        </p:nvPicPr>
        <p:blipFill>
          <a:blip r:embed="rId3"/>
          <a:stretch>
            <a:fillRect/>
          </a:stretch>
        </p:blipFill>
        <p:spPr>
          <a:xfrm>
            <a:off x="149233" y="3428999"/>
            <a:ext cx="1582848" cy="2105025"/>
          </a:xfrm>
          <a:prstGeom prst="rect">
            <a:avLst/>
          </a:prstGeom>
        </p:spPr>
      </p:pic>
    </p:spTree>
    <p:extLst>
      <p:ext uri="{BB962C8B-B14F-4D97-AF65-F5344CB8AC3E}">
        <p14:creationId xmlns:p14="http://schemas.microsoft.com/office/powerpoint/2010/main" val="27729624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long recovery to 2019 GDP levels - Economist Intelligence Unit">
            <a:extLst>
              <a:ext uri="{FF2B5EF4-FFF2-40B4-BE49-F238E27FC236}">
                <a16:creationId xmlns:a16="http://schemas.microsoft.com/office/drawing/2014/main" id="{FAEE97E4-A405-2242-A4C0-BA4E5F5D2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81" y="-2285"/>
            <a:ext cx="11034584" cy="686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73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21 outlook: Charts show Covid's impact on the global economy in 2020">
            <a:extLst>
              <a:ext uri="{FF2B5EF4-FFF2-40B4-BE49-F238E27FC236}">
                <a16:creationId xmlns:a16="http://schemas.microsoft.com/office/drawing/2014/main" id="{EDD5F19B-1FC1-4748-AD87-D86637D65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897" y="-10195"/>
            <a:ext cx="10175103" cy="6868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871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CA59-5418-482B-96B4-3CA010FA4A5E}"/>
              </a:ext>
            </a:extLst>
          </p:cNvPr>
          <p:cNvSpPr>
            <a:spLocks noGrp="1"/>
          </p:cNvSpPr>
          <p:nvPr>
            <p:ph type="title"/>
          </p:nvPr>
        </p:nvSpPr>
        <p:spPr/>
        <p:txBody>
          <a:bodyPr/>
          <a:lstStyle/>
          <a:p>
            <a:r>
              <a:rPr lang="en-US" dirty="0"/>
              <a:t>Evergrande – The New Conversation</a:t>
            </a:r>
          </a:p>
        </p:txBody>
      </p:sp>
      <p:sp>
        <p:nvSpPr>
          <p:cNvPr id="3" name="Content Placeholder 2">
            <a:extLst>
              <a:ext uri="{FF2B5EF4-FFF2-40B4-BE49-F238E27FC236}">
                <a16:creationId xmlns:a16="http://schemas.microsoft.com/office/drawing/2014/main" id="{17554522-7C75-45BF-90B6-5DCDFEC9FF95}"/>
              </a:ext>
            </a:extLst>
          </p:cNvPr>
          <p:cNvSpPr>
            <a:spLocks noGrp="1"/>
          </p:cNvSpPr>
          <p:nvPr>
            <p:ph idx="1"/>
          </p:nvPr>
        </p:nvSpPr>
        <p:spPr/>
        <p:txBody>
          <a:bodyPr/>
          <a:lstStyle/>
          <a:p>
            <a:r>
              <a:rPr lang="en-US" dirty="0"/>
              <a:t>China Evergrande Group is the world’s most indebted property developer, whose financial woes are rapidly becoming everyone’s problem.</a:t>
            </a:r>
          </a:p>
          <a:p>
            <a:r>
              <a:rPr lang="en-US" dirty="0"/>
              <a:t>Evergrande is the world’s most indebted property developer, whose financial woes are rapidly becoming everyone’s problem.</a:t>
            </a:r>
          </a:p>
          <a:p>
            <a:r>
              <a:rPr lang="en-US" dirty="0"/>
              <a:t>The group has debt due that it can’t pay, and its looming failure—whether that be a restructuring or total liquidation—threatens to cause a credit crunch, rock confidence in Chinese investments, and have global knock-on.</a:t>
            </a:r>
          </a:p>
          <a:p>
            <a:endParaRPr lang="en-US" dirty="0"/>
          </a:p>
          <a:p>
            <a:endParaRPr lang="en-US" dirty="0"/>
          </a:p>
          <a:p>
            <a:endParaRPr lang="en-US" dirty="0"/>
          </a:p>
        </p:txBody>
      </p:sp>
    </p:spTree>
    <p:extLst>
      <p:ext uri="{BB962C8B-B14F-4D97-AF65-F5344CB8AC3E}">
        <p14:creationId xmlns:p14="http://schemas.microsoft.com/office/powerpoint/2010/main" val="3059731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7BB19-1FBF-43B0-B5FB-81F0E5F36C4E}"/>
              </a:ext>
            </a:extLst>
          </p:cNvPr>
          <p:cNvSpPr>
            <a:spLocks noGrp="1"/>
          </p:cNvSpPr>
          <p:nvPr>
            <p:ph type="title"/>
          </p:nvPr>
        </p:nvSpPr>
        <p:spPr/>
        <p:txBody>
          <a:bodyPr/>
          <a:lstStyle/>
          <a:p>
            <a:r>
              <a:rPr lang="en-US" dirty="0"/>
              <a:t>Evergrande</a:t>
            </a:r>
          </a:p>
        </p:txBody>
      </p:sp>
      <p:sp>
        <p:nvSpPr>
          <p:cNvPr id="3" name="Content Placeholder 2">
            <a:extLst>
              <a:ext uri="{FF2B5EF4-FFF2-40B4-BE49-F238E27FC236}">
                <a16:creationId xmlns:a16="http://schemas.microsoft.com/office/drawing/2014/main" id="{351CBACA-D547-415B-A2F2-671476CF8073}"/>
              </a:ext>
            </a:extLst>
          </p:cNvPr>
          <p:cNvSpPr>
            <a:spLocks noGrp="1"/>
          </p:cNvSpPr>
          <p:nvPr>
            <p:ph idx="1"/>
          </p:nvPr>
        </p:nvSpPr>
        <p:spPr/>
        <p:txBody>
          <a:bodyPr>
            <a:normAutofit fontScale="85000" lnSpcReduction="20000"/>
          </a:bodyPr>
          <a:lstStyle/>
          <a:p>
            <a:r>
              <a:rPr lang="en-US" dirty="0"/>
              <a:t>Evergrande currently has some $300 billion in liabilities and only around $15 billion in cash on hand. Swiss bank UBS estimates that liability figure to be closer to $313 billion—which amounts to 6.5% of the total liability of the debt-laden Chinese property sector—of which $19 billion is made up of outstanding offshore bonds.</a:t>
            </a:r>
          </a:p>
          <a:p>
            <a:endParaRPr lang="en-US" dirty="0"/>
          </a:p>
          <a:p>
            <a:r>
              <a:rPr lang="en-US" dirty="0"/>
              <a:t>The group also has a large network of loans. Monday was a deadline for domestic bank loan repayments; in a note, Deutsche Bank strategists said there was a 24-hour grace period from the Monday deadline. Chinese authorities warned banks last week that Evergrande wouldn’t meet these obligations.</a:t>
            </a:r>
          </a:p>
          <a:p>
            <a:endParaRPr lang="en-US" dirty="0"/>
          </a:p>
          <a:p>
            <a:r>
              <a:rPr lang="en-US" dirty="0"/>
              <a:t>A bigger pinch is likely to come Thursday when coupon payments for both domestic and offshore bonds are due. BlackRock (BLK), UBS (UBS) and HSBC (HSBC) are among the company’s bondholders.</a:t>
            </a:r>
          </a:p>
          <a:p>
            <a:endParaRPr lang="en-US" dirty="0"/>
          </a:p>
          <a:p>
            <a:endParaRPr lang="en-US" dirty="0"/>
          </a:p>
        </p:txBody>
      </p:sp>
    </p:spTree>
    <p:extLst>
      <p:ext uri="{BB962C8B-B14F-4D97-AF65-F5344CB8AC3E}">
        <p14:creationId xmlns:p14="http://schemas.microsoft.com/office/powerpoint/2010/main" val="2091699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AD8377-9199-654A-A0E1-6681195F182D}"/>
              </a:ext>
            </a:extLst>
          </p:cNvPr>
          <p:cNvSpPr/>
          <p:nvPr/>
        </p:nvSpPr>
        <p:spPr>
          <a:xfrm>
            <a:off x="347241" y="1064871"/>
            <a:ext cx="11620982" cy="3416320"/>
          </a:xfrm>
          <a:prstGeom prst="rect">
            <a:avLst/>
          </a:prstGeom>
        </p:spPr>
        <p:txBody>
          <a:bodyPr wrap="square">
            <a:spAutoFit/>
          </a:bodyPr>
          <a:lstStyle/>
          <a:p>
            <a:r>
              <a:rPr lang="en-US" sz="3600" dirty="0"/>
              <a:t>"They've pioneered an expansive approach to stealing innovation through a wide range of actors, including not just Chinese intelligence services but state-owned enterprises, ostensibly private companies, certain kinds of graduate students and researchers, and a whole variety of other actors all working on their behalf.” – FBI Director Christopher Wray</a:t>
            </a:r>
          </a:p>
        </p:txBody>
      </p:sp>
    </p:spTree>
    <p:extLst>
      <p:ext uri="{BB962C8B-B14F-4D97-AF65-F5344CB8AC3E}">
        <p14:creationId xmlns:p14="http://schemas.microsoft.com/office/powerpoint/2010/main" val="306462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802F-C825-8D40-B8EA-BCCE909DADF6}"/>
              </a:ext>
            </a:extLst>
          </p:cNvPr>
          <p:cNvSpPr>
            <a:spLocks noGrp="1"/>
          </p:cNvSpPr>
          <p:nvPr>
            <p:ph type="title"/>
          </p:nvPr>
        </p:nvSpPr>
        <p:spPr/>
        <p:txBody>
          <a:bodyPr/>
          <a:lstStyle/>
          <a:p>
            <a:r>
              <a:rPr lang="en-US" dirty="0"/>
              <a:t>Threats to Global Commerce</a:t>
            </a:r>
          </a:p>
        </p:txBody>
      </p:sp>
      <p:sp>
        <p:nvSpPr>
          <p:cNvPr id="3" name="Content Placeholder 2">
            <a:extLst>
              <a:ext uri="{FF2B5EF4-FFF2-40B4-BE49-F238E27FC236}">
                <a16:creationId xmlns:a16="http://schemas.microsoft.com/office/drawing/2014/main" id="{13B50901-2DC1-5741-947B-405297F5830D}"/>
              </a:ext>
            </a:extLst>
          </p:cNvPr>
          <p:cNvSpPr>
            <a:spLocks noGrp="1"/>
          </p:cNvSpPr>
          <p:nvPr>
            <p:ph idx="1"/>
          </p:nvPr>
        </p:nvSpPr>
        <p:spPr/>
        <p:txBody>
          <a:bodyPr/>
          <a:lstStyle/>
          <a:p>
            <a:r>
              <a:rPr lang="en-US" dirty="0"/>
              <a:t>Cyber</a:t>
            </a:r>
          </a:p>
          <a:p>
            <a:r>
              <a:rPr lang="en-US" dirty="0"/>
              <a:t>Currency concerns</a:t>
            </a:r>
          </a:p>
          <a:p>
            <a:r>
              <a:rPr lang="en-US" dirty="0"/>
              <a:t>Russia, Natural Gas and Trade Blocks</a:t>
            </a:r>
          </a:p>
          <a:p>
            <a:r>
              <a:rPr lang="en-US" dirty="0"/>
              <a:t>Availability of Air Freight – Without Air Passengers</a:t>
            </a:r>
          </a:p>
          <a:p>
            <a:r>
              <a:rPr lang="en-US" dirty="0"/>
              <a:t>Companies looking at two separate supply chains – one for China, and one for the rest of the world.</a:t>
            </a:r>
          </a:p>
          <a:p>
            <a:r>
              <a:rPr lang="en-US" dirty="0"/>
              <a:t>China taking its place at the table of international discourse.</a:t>
            </a:r>
          </a:p>
          <a:p>
            <a:r>
              <a:rPr lang="en-US" dirty="0"/>
              <a:t>Entry type 321 and Retail</a:t>
            </a:r>
          </a:p>
          <a:p>
            <a:endParaRPr lang="en-US" dirty="0"/>
          </a:p>
        </p:txBody>
      </p:sp>
    </p:spTree>
    <p:extLst>
      <p:ext uri="{BB962C8B-B14F-4D97-AF65-F5344CB8AC3E}">
        <p14:creationId xmlns:p14="http://schemas.microsoft.com/office/powerpoint/2010/main" val="386785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6D49D-D824-BE45-BD0D-78E0DB35B801}"/>
              </a:ext>
            </a:extLst>
          </p:cNvPr>
          <p:cNvSpPr>
            <a:spLocks noGrp="1"/>
          </p:cNvSpPr>
          <p:nvPr>
            <p:ph type="title"/>
          </p:nvPr>
        </p:nvSpPr>
        <p:spPr/>
        <p:txBody>
          <a:bodyPr/>
          <a:lstStyle/>
          <a:p>
            <a:r>
              <a:rPr lang="en-US" dirty="0"/>
              <a:t>New Presidents and Dramatic Change</a:t>
            </a:r>
          </a:p>
        </p:txBody>
      </p:sp>
      <p:sp>
        <p:nvSpPr>
          <p:cNvPr id="3" name="Content Placeholder 2">
            <a:extLst>
              <a:ext uri="{FF2B5EF4-FFF2-40B4-BE49-F238E27FC236}">
                <a16:creationId xmlns:a16="http://schemas.microsoft.com/office/drawing/2014/main" id="{6C89EC1C-53D3-E343-B6FD-BCEFE39DEC59}"/>
              </a:ext>
            </a:extLst>
          </p:cNvPr>
          <p:cNvSpPr>
            <a:spLocks noGrp="1"/>
          </p:cNvSpPr>
          <p:nvPr>
            <p:ph idx="1"/>
          </p:nvPr>
        </p:nvSpPr>
        <p:spPr/>
        <p:txBody>
          <a:bodyPr>
            <a:normAutofit/>
          </a:bodyPr>
          <a:lstStyle/>
          <a:p>
            <a:r>
              <a:rPr lang="en-US" dirty="0"/>
              <a:t>The US is currently engaged in numerous trade wars.</a:t>
            </a:r>
          </a:p>
          <a:p>
            <a:r>
              <a:rPr lang="en-US" dirty="0"/>
              <a:t>Many free trade agreements have been abandoned, put on hold or completely redirected during the last administration.</a:t>
            </a:r>
          </a:p>
          <a:p>
            <a:r>
              <a:rPr lang="en-US" dirty="0"/>
              <a:t>Pandemic impacts have forced both the trade and the government to reconsider the resilient supply chains – and both will be expected to take part in changing the script.</a:t>
            </a:r>
          </a:p>
          <a:p>
            <a:r>
              <a:rPr lang="en-US" dirty="0"/>
              <a:t>President Boden has been forced to act in a confrontational way with China thus far.</a:t>
            </a:r>
          </a:p>
          <a:p>
            <a:r>
              <a:rPr lang="en-US" dirty="0"/>
              <a:t>The US/UK/AUS alliance will create more friction.</a:t>
            </a:r>
          </a:p>
        </p:txBody>
      </p:sp>
    </p:spTree>
    <p:extLst>
      <p:ext uri="{BB962C8B-B14F-4D97-AF65-F5344CB8AC3E}">
        <p14:creationId xmlns:p14="http://schemas.microsoft.com/office/powerpoint/2010/main" val="561985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1436</Words>
  <Application>Microsoft Office PowerPoint</Application>
  <PresentationFormat>Widescreen</PresentationFormat>
  <Paragraphs>100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Book Antiqua</vt:lpstr>
      <vt:lpstr>Calibri</vt:lpstr>
      <vt:lpstr>Calibri Light</vt:lpstr>
      <vt:lpstr>Office Theme</vt:lpstr>
      <vt:lpstr>Global Geopolitical and Economic Outlook 2021/2022</vt:lpstr>
      <vt:lpstr>PowerPoint Presentation</vt:lpstr>
      <vt:lpstr>PowerPoint Presentation</vt:lpstr>
      <vt:lpstr>PowerPoint Presentation</vt:lpstr>
      <vt:lpstr>Evergrande – The New Conversation</vt:lpstr>
      <vt:lpstr>Evergrande</vt:lpstr>
      <vt:lpstr>PowerPoint Presentation</vt:lpstr>
      <vt:lpstr>Threats to Global Commerce</vt:lpstr>
      <vt:lpstr>New Presidents and Dramatic Change</vt:lpstr>
      <vt:lpstr>And the Future?</vt:lpstr>
      <vt:lpstr>And the Future?</vt:lpstr>
      <vt:lpstr>Port Congestion</vt:lpstr>
      <vt:lpstr>Port Congestion</vt:lpstr>
      <vt:lpstr>Container Rates</vt:lpstr>
      <vt:lpstr>Freight Expenditures</vt:lpstr>
      <vt:lpstr>Freight Expenditures</vt:lpstr>
      <vt:lpstr>Low Inventories</vt:lpstr>
      <vt:lpstr>Low Inventories</vt:lpstr>
      <vt:lpstr>Carrier Profits</vt:lpstr>
      <vt:lpstr>New Vessels</vt:lpstr>
      <vt:lpstr>Reality?</vt:lpstr>
      <vt:lpstr>Find me on Linkedin, Subscribe to the podcast and reach out if you need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Geopolitical Update 2021</dc:title>
  <dc:creator>Pete Mento</dc:creator>
  <cp:lastModifiedBy>Peter Mento</cp:lastModifiedBy>
  <cp:revision>10</cp:revision>
  <dcterms:created xsi:type="dcterms:W3CDTF">2021-07-30T10:12:58Z</dcterms:created>
  <dcterms:modified xsi:type="dcterms:W3CDTF">2021-09-21T21:54:43Z</dcterms:modified>
</cp:coreProperties>
</file>