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73" r:id="rId6"/>
    <p:sldId id="260" r:id="rId7"/>
    <p:sldId id="261" r:id="rId8"/>
    <p:sldId id="262" r:id="rId9"/>
    <p:sldId id="277" r:id="rId10"/>
    <p:sldId id="276" r:id="rId11"/>
    <p:sldId id="263" r:id="rId12"/>
    <p:sldId id="264" r:id="rId13"/>
    <p:sldId id="267" r:id="rId14"/>
    <p:sldId id="270" r:id="rId15"/>
    <p:sldId id="271" r:id="rId16"/>
    <p:sldId id="265" r:id="rId17"/>
    <p:sldId id="278" r:id="rId18"/>
    <p:sldId id="259" r:id="rId19"/>
    <p:sldId id="279" r:id="rId20"/>
    <p:sldId id="280" r:id="rId21"/>
    <p:sldId id="281" r:id="rId22"/>
    <p:sldId id="28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0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tula, Walter S GSUSI-PTX/C/B" userId="3d70536f-ba02-47ab-8dad-6eddc0f9c890" providerId="ADAL" clId="{5D13D8D8-EDFC-48D6-9D54-E872EAC34895}"/>
    <pc:docChg chg="modSld">
      <pc:chgData name="Postula, Walter S GSUSI-PTX/C/B" userId="3d70536f-ba02-47ab-8dad-6eddc0f9c890" providerId="ADAL" clId="{5D13D8D8-EDFC-48D6-9D54-E872EAC34895}" dt="2023-02-23T11:54:27.303" v="74" actId="255"/>
      <pc:docMkLst>
        <pc:docMk/>
      </pc:docMkLst>
      <pc:sldChg chg="modSp mod">
        <pc:chgData name="Postula, Walter S GSUSI-PTX/C/B" userId="3d70536f-ba02-47ab-8dad-6eddc0f9c890" providerId="ADAL" clId="{5D13D8D8-EDFC-48D6-9D54-E872EAC34895}" dt="2023-02-23T11:44:55.347" v="2" actId="2711"/>
        <pc:sldMkLst>
          <pc:docMk/>
          <pc:sldMk cId="3676111251" sldId="260"/>
        </pc:sldMkLst>
        <pc:spChg chg="mod">
          <ac:chgData name="Postula, Walter S GSUSI-PTX/C/B" userId="3d70536f-ba02-47ab-8dad-6eddc0f9c890" providerId="ADAL" clId="{5D13D8D8-EDFC-48D6-9D54-E872EAC34895}" dt="2023-02-23T11:44:55.347" v="2" actId="2711"/>
          <ac:spMkLst>
            <pc:docMk/>
            <pc:sldMk cId="3676111251" sldId="260"/>
            <ac:spMk id="2" creationId="{3095BC65-40D3-4744-A58F-D8DDE6D317D8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5:04.747" v="3" actId="2711"/>
        <pc:sldMkLst>
          <pc:docMk/>
          <pc:sldMk cId="442403937" sldId="261"/>
        </pc:sldMkLst>
        <pc:spChg chg="mod">
          <ac:chgData name="Postula, Walter S GSUSI-PTX/C/B" userId="3d70536f-ba02-47ab-8dad-6eddc0f9c890" providerId="ADAL" clId="{5D13D8D8-EDFC-48D6-9D54-E872EAC34895}" dt="2023-02-23T11:45:04.747" v="3" actId="2711"/>
          <ac:spMkLst>
            <pc:docMk/>
            <pc:sldMk cId="442403937" sldId="261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5:13.418" v="4" actId="2711"/>
        <pc:sldMkLst>
          <pc:docMk/>
          <pc:sldMk cId="151229485" sldId="262"/>
        </pc:sldMkLst>
        <pc:spChg chg="mod">
          <ac:chgData name="Postula, Walter S GSUSI-PTX/C/B" userId="3d70536f-ba02-47ab-8dad-6eddc0f9c890" providerId="ADAL" clId="{5D13D8D8-EDFC-48D6-9D54-E872EAC34895}" dt="2023-02-23T11:45:13.418" v="4" actId="2711"/>
          <ac:spMkLst>
            <pc:docMk/>
            <pc:sldMk cId="151229485" sldId="262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7:39.410" v="10" actId="2711"/>
        <pc:sldMkLst>
          <pc:docMk/>
          <pc:sldMk cId="246452738" sldId="263"/>
        </pc:sldMkLst>
        <pc:spChg chg="mod">
          <ac:chgData name="Postula, Walter S GSUSI-PTX/C/B" userId="3d70536f-ba02-47ab-8dad-6eddc0f9c890" providerId="ADAL" clId="{5D13D8D8-EDFC-48D6-9D54-E872EAC34895}" dt="2023-02-23T11:47:39.410" v="10" actId="2711"/>
          <ac:spMkLst>
            <pc:docMk/>
            <pc:sldMk cId="246452738" sldId="263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8:19.546" v="13" actId="2711"/>
        <pc:sldMkLst>
          <pc:docMk/>
          <pc:sldMk cId="1901509154" sldId="264"/>
        </pc:sldMkLst>
        <pc:spChg chg="mod">
          <ac:chgData name="Postula, Walter S GSUSI-PTX/C/B" userId="3d70536f-ba02-47ab-8dad-6eddc0f9c890" providerId="ADAL" clId="{5D13D8D8-EDFC-48D6-9D54-E872EAC34895}" dt="2023-02-23T11:48:19.546" v="13" actId="2711"/>
          <ac:spMkLst>
            <pc:docMk/>
            <pc:sldMk cId="1901509154" sldId="264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51:25.114" v="68" actId="2711"/>
        <pc:sldMkLst>
          <pc:docMk/>
          <pc:sldMk cId="3284814925" sldId="265"/>
        </pc:sldMkLst>
        <pc:spChg chg="mod">
          <ac:chgData name="Postula, Walter S GSUSI-PTX/C/B" userId="3d70536f-ba02-47ab-8dad-6eddc0f9c890" providerId="ADAL" clId="{5D13D8D8-EDFC-48D6-9D54-E872EAC34895}" dt="2023-02-23T11:51:25.114" v="68" actId="2711"/>
          <ac:spMkLst>
            <pc:docMk/>
            <pc:sldMk cId="3284814925" sldId="265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5D13D8D8-EDFC-48D6-9D54-E872EAC34895}" dt="2023-02-23T11:50:47.747" v="63" actId="20577"/>
          <ac:spMkLst>
            <pc:docMk/>
            <pc:sldMk cId="3284814925" sldId="265"/>
            <ac:spMk id="6" creationId="{01687F9B-AE9A-4943-B2F0-44AE8BF21CEB}"/>
          </ac:spMkLst>
        </pc:spChg>
        <pc:spChg chg="mod">
          <ac:chgData name="Postula, Walter S GSUSI-PTX/C/B" userId="3d70536f-ba02-47ab-8dad-6eddc0f9c890" providerId="ADAL" clId="{5D13D8D8-EDFC-48D6-9D54-E872EAC34895}" dt="2023-02-23T11:50:43.060" v="62" actId="1076"/>
          <ac:spMkLst>
            <pc:docMk/>
            <pc:sldMk cId="3284814925" sldId="265"/>
            <ac:spMk id="9" creationId="{ABE83D29-88F3-427B-B370-6049BEE7E801}"/>
          </ac:spMkLst>
        </pc:spChg>
        <pc:spChg chg="mod">
          <ac:chgData name="Postula, Walter S GSUSI-PTX/C/B" userId="3d70536f-ba02-47ab-8dad-6eddc0f9c890" providerId="ADAL" clId="{5D13D8D8-EDFC-48D6-9D54-E872EAC34895}" dt="2023-02-23T11:51:12.651" v="67" actId="1076"/>
          <ac:spMkLst>
            <pc:docMk/>
            <pc:sldMk cId="3284814925" sldId="265"/>
            <ac:spMk id="10" creationId="{7214F33B-C444-4A08-BE5B-56AA46FF26EA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8:43.750" v="16" actId="14100"/>
        <pc:sldMkLst>
          <pc:docMk/>
          <pc:sldMk cId="1651509865" sldId="267"/>
        </pc:sldMkLst>
        <pc:spChg chg="mod">
          <ac:chgData name="Postula, Walter S GSUSI-PTX/C/B" userId="3d70536f-ba02-47ab-8dad-6eddc0f9c890" providerId="ADAL" clId="{5D13D8D8-EDFC-48D6-9D54-E872EAC34895}" dt="2023-02-23T11:48:33.465" v="14" actId="2711"/>
          <ac:spMkLst>
            <pc:docMk/>
            <pc:sldMk cId="1651509865" sldId="267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5D13D8D8-EDFC-48D6-9D54-E872EAC34895}" dt="2023-02-23T11:48:43.750" v="16" actId="14100"/>
          <ac:spMkLst>
            <pc:docMk/>
            <pc:sldMk cId="1651509865" sldId="267"/>
            <ac:spMk id="8" creationId="{CA4241DB-A785-4730-AC05-80E4BC05DED4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9:04.573" v="19" actId="14100"/>
        <pc:sldMkLst>
          <pc:docMk/>
          <pc:sldMk cId="648599145" sldId="270"/>
        </pc:sldMkLst>
        <pc:spChg chg="mod">
          <ac:chgData name="Postula, Walter S GSUSI-PTX/C/B" userId="3d70536f-ba02-47ab-8dad-6eddc0f9c890" providerId="ADAL" clId="{5D13D8D8-EDFC-48D6-9D54-E872EAC34895}" dt="2023-02-23T11:49:04.573" v="19" actId="14100"/>
          <ac:spMkLst>
            <pc:docMk/>
            <pc:sldMk cId="648599145" sldId="270"/>
            <ac:spMk id="2" creationId="{D2D33EA2-B6BF-B4AE-6525-4B367D5A117A}"/>
          </ac:spMkLst>
        </pc:spChg>
        <pc:spChg chg="mod">
          <ac:chgData name="Postula, Walter S GSUSI-PTX/C/B" userId="3d70536f-ba02-47ab-8dad-6eddc0f9c890" providerId="ADAL" clId="{5D13D8D8-EDFC-48D6-9D54-E872EAC34895}" dt="2023-02-23T11:48:54.889" v="17" actId="2711"/>
          <ac:spMkLst>
            <pc:docMk/>
            <pc:sldMk cId="648599145" sldId="270"/>
            <ac:spMk id="7" creationId="{B66D51BE-9917-4724-9372-368ECEB512DB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9:13.281" v="20" actId="2711"/>
        <pc:sldMkLst>
          <pc:docMk/>
          <pc:sldMk cId="415042738" sldId="271"/>
        </pc:sldMkLst>
        <pc:spChg chg="mod">
          <ac:chgData name="Postula, Walter S GSUSI-PTX/C/B" userId="3d70536f-ba02-47ab-8dad-6eddc0f9c890" providerId="ADAL" clId="{5D13D8D8-EDFC-48D6-9D54-E872EAC34895}" dt="2023-02-23T11:49:13.281" v="20" actId="2711"/>
          <ac:spMkLst>
            <pc:docMk/>
            <pc:sldMk cId="415042738" sldId="271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4:37.733" v="0" actId="2711"/>
        <pc:sldMkLst>
          <pc:docMk/>
          <pc:sldMk cId="2551077040" sldId="272"/>
        </pc:sldMkLst>
        <pc:spChg chg="mod">
          <ac:chgData name="Postula, Walter S GSUSI-PTX/C/B" userId="3d70536f-ba02-47ab-8dad-6eddc0f9c890" providerId="ADAL" clId="{5D13D8D8-EDFC-48D6-9D54-E872EAC34895}" dt="2023-02-23T11:44:37.733" v="0" actId="2711"/>
          <ac:spMkLst>
            <pc:docMk/>
            <pc:sldMk cId="2551077040" sldId="272"/>
            <ac:spMk id="2" creationId="{EEF36264-F786-4466-9B66-4E2D91063D96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4:46.507" v="1" actId="2711"/>
        <pc:sldMkLst>
          <pc:docMk/>
          <pc:sldMk cId="1890547415" sldId="273"/>
        </pc:sldMkLst>
        <pc:spChg chg="mod">
          <ac:chgData name="Postula, Walter S GSUSI-PTX/C/B" userId="3d70536f-ba02-47ab-8dad-6eddc0f9c890" providerId="ADAL" clId="{5D13D8D8-EDFC-48D6-9D54-E872EAC34895}" dt="2023-02-23T11:44:46.507" v="1" actId="2711"/>
          <ac:spMkLst>
            <pc:docMk/>
            <pc:sldMk cId="1890547415" sldId="273"/>
            <ac:spMk id="2" creationId="{1F0835F8-FEEC-4A45-8EBE-A8BFBAF640BF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7:30.828" v="9" actId="11"/>
        <pc:sldMkLst>
          <pc:docMk/>
          <pc:sldMk cId="436587048" sldId="276"/>
        </pc:sldMkLst>
        <pc:spChg chg="mod">
          <ac:chgData name="Postula, Walter S GSUSI-PTX/C/B" userId="3d70536f-ba02-47ab-8dad-6eddc0f9c890" providerId="ADAL" clId="{5D13D8D8-EDFC-48D6-9D54-E872EAC34895}" dt="2023-02-23T11:47:19.684" v="8" actId="2711"/>
          <ac:spMkLst>
            <pc:docMk/>
            <pc:sldMk cId="436587048" sldId="276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5D13D8D8-EDFC-48D6-9D54-E872EAC34895}" dt="2023-02-23T11:47:30.828" v="9" actId="11"/>
          <ac:spMkLst>
            <pc:docMk/>
            <pc:sldMk cId="436587048" sldId="276"/>
            <ac:spMk id="3" creationId="{5707217C-4DFF-43B0-BE87-B3EB83626ABB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48:02.474" v="12" actId="2711"/>
        <pc:sldMkLst>
          <pc:docMk/>
          <pc:sldMk cId="2127368044" sldId="277"/>
        </pc:sldMkLst>
        <pc:spChg chg="mod">
          <ac:chgData name="Postula, Walter S GSUSI-PTX/C/B" userId="3d70536f-ba02-47ab-8dad-6eddc0f9c890" providerId="ADAL" clId="{5D13D8D8-EDFC-48D6-9D54-E872EAC34895}" dt="2023-02-23T11:47:09.370" v="7" actId="2711"/>
          <ac:spMkLst>
            <pc:docMk/>
            <pc:sldMk cId="2127368044" sldId="277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5D13D8D8-EDFC-48D6-9D54-E872EAC34895}" dt="2023-02-23T11:47:54.905" v="11" actId="2711"/>
          <ac:spMkLst>
            <pc:docMk/>
            <pc:sldMk cId="2127368044" sldId="277"/>
            <ac:spMk id="3" creationId="{A5498CB2-E26D-A3CD-59E4-55F238523F92}"/>
          </ac:spMkLst>
        </pc:spChg>
        <pc:spChg chg="mod">
          <ac:chgData name="Postula, Walter S GSUSI-PTX/C/B" userId="3d70536f-ba02-47ab-8dad-6eddc0f9c890" providerId="ADAL" clId="{5D13D8D8-EDFC-48D6-9D54-E872EAC34895}" dt="2023-02-23T11:47:01.212" v="6" actId="11"/>
          <ac:spMkLst>
            <pc:docMk/>
            <pc:sldMk cId="2127368044" sldId="277"/>
            <ac:spMk id="7" creationId="{3FFDFDD3-D008-15A1-84F8-C32F72E1354F}"/>
          </ac:spMkLst>
        </pc:spChg>
        <pc:spChg chg="mod">
          <ac:chgData name="Postula, Walter S GSUSI-PTX/C/B" userId="3d70536f-ba02-47ab-8dad-6eddc0f9c890" providerId="ADAL" clId="{5D13D8D8-EDFC-48D6-9D54-E872EAC34895}" dt="2023-02-23T11:48:02.474" v="12" actId="2711"/>
          <ac:spMkLst>
            <pc:docMk/>
            <pc:sldMk cId="2127368044" sldId="277"/>
            <ac:spMk id="18" creationId="{0D862BC8-D19D-A7A0-585C-D67A9ECAA5D7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53:25.132" v="70" actId="1076"/>
        <pc:sldMkLst>
          <pc:docMk/>
          <pc:sldMk cId="1716300366" sldId="280"/>
        </pc:sldMkLst>
        <pc:spChg chg="mod">
          <ac:chgData name="Postula, Walter S GSUSI-PTX/C/B" userId="3d70536f-ba02-47ab-8dad-6eddc0f9c890" providerId="ADAL" clId="{5D13D8D8-EDFC-48D6-9D54-E872EAC34895}" dt="2023-02-23T11:53:25.132" v="70" actId="1076"/>
          <ac:spMkLst>
            <pc:docMk/>
            <pc:sldMk cId="1716300366" sldId="280"/>
            <ac:spMk id="2" creationId="{6744CE69-A641-4A7C-A669-0A62DC10FF8D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54:04.331" v="73" actId="14100"/>
        <pc:sldMkLst>
          <pc:docMk/>
          <pc:sldMk cId="1508207649" sldId="281"/>
        </pc:sldMkLst>
        <pc:spChg chg="mod">
          <ac:chgData name="Postula, Walter S GSUSI-PTX/C/B" userId="3d70536f-ba02-47ab-8dad-6eddc0f9c890" providerId="ADAL" clId="{5D13D8D8-EDFC-48D6-9D54-E872EAC34895}" dt="2023-02-23T11:54:04.331" v="73" actId="14100"/>
          <ac:spMkLst>
            <pc:docMk/>
            <pc:sldMk cId="1508207649" sldId="281"/>
            <ac:spMk id="2" creationId="{EEF36264-F786-4466-9B66-4E2D91063D96}"/>
          </ac:spMkLst>
        </pc:spChg>
      </pc:sldChg>
      <pc:sldChg chg="modSp mod">
        <pc:chgData name="Postula, Walter S GSUSI-PTX/C/B" userId="3d70536f-ba02-47ab-8dad-6eddc0f9c890" providerId="ADAL" clId="{5D13D8D8-EDFC-48D6-9D54-E872EAC34895}" dt="2023-02-23T11:54:27.303" v="74" actId="255"/>
        <pc:sldMkLst>
          <pc:docMk/>
          <pc:sldMk cId="3622692530" sldId="282"/>
        </pc:sldMkLst>
        <pc:spChg chg="mod">
          <ac:chgData name="Postula, Walter S GSUSI-PTX/C/B" userId="3d70536f-ba02-47ab-8dad-6eddc0f9c890" providerId="ADAL" clId="{5D13D8D8-EDFC-48D6-9D54-E872EAC34895}" dt="2023-02-23T11:54:27.303" v="74" actId="255"/>
          <ac:spMkLst>
            <pc:docMk/>
            <pc:sldMk cId="3622692530" sldId="282"/>
            <ac:spMk id="2" creationId="{EEF36264-F786-4466-9B66-4E2D91063D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22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8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9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8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3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8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2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6264-F786-4466-9B66-4E2D9106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4" y="138092"/>
            <a:ext cx="10156530" cy="1016654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AIChE Spring National Meeting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4B3895-9C0A-4F12-93BD-7586F133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41" y="981153"/>
            <a:ext cx="3601865" cy="1404727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33C4F-F37E-4B7F-B6E6-DDAC7BB26A27}"/>
              </a:ext>
            </a:extLst>
          </p:cNvPr>
          <p:cNvSpPr/>
          <p:nvPr/>
        </p:nvSpPr>
        <p:spPr>
          <a:xfrm>
            <a:off x="349585" y="1683517"/>
            <a:ext cx="483978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US" sz="3600" b="1" cap="none" spc="0" baseline="3000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Ethylene Producers’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</a:t>
            </a:r>
          </a:p>
          <a:p>
            <a:endParaRPr lang="en-US" sz="3600" b="1" cap="none" spc="0" dirty="0">
              <a:ln>
                <a:solidFill>
                  <a:schemeClr val="tx1"/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12 - 16, 2023</a:t>
            </a: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Houston</a:t>
            </a:r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Texas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D40C7-9A12-45DA-8C93-7E6D98D2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321" y="2568437"/>
            <a:ext cx="5036926" cy="41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96" y="397388"/>
            <a:ext cx="7195701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007000" cy="78194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65240B1-D255-4861-B5C4-D67CEA37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87" y="2016361"/>
            <a:ext cx="9613861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27305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</a:t>
            </a:r>
          </a:p>
          <a:p>
            <a:pPr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A4241DB-A785-4730-AC05-80E4BC05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0"/>
            <a:ext cx="3870960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 You can convert these bullet titles into hyperlinks to the presenters' PowerPoints by highlighting the paper no. and doing an &lt;insert/hyperlink&gt;.  (delete this text box from your final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65150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901667" cy="74090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AC3EC51-769B-4459-8585-0156C93472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3505" y="2057400"/>
            <a:ext cx="9613861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Remarks</a:t>
            </a:r>
          </a:p>
          <a:p>
            <a:pPr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6D51BE-9917-4724-9372-368ECEB5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96" y="397388"/>
            <a:ext cx="7195701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2D33EA2-B6BF-B4AE-6525-4B367D5A1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0"/>
            <a:ext cx="3828966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 You can convert these bullet titles into hyperlinks to the presenters' PowerPoints by highlighting the paper no. and doing an &lt;insert/hyperlink&gt;.  (delete this text box from your final presentation)</a:t>
            </a:r>
          </a:p>
        </p:txBody>
      </p:sp>
    </p:spTree>
    <p:extLst>
      <p:ext uri="{BB962C8B-B14F-4D97-AF65-F5344CB8AC3E}">
        <p14:creationId xmlns:p14="http://schemas.microsoft.com/office/powerpoint/2010/main" val="64859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64" y="328767"/>
            <a:ext cx="7294313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770217" cy="689695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EA61F26-C3B7-4CDA-AC22-1A7AB3D66108}"/>
              </a:ext>
            </a:extLst>
          </p:cNvPr>
          <p:cNvSpPr txBox="1">
            <a:spLocks noChangeArrowheads="1"/>
          </p:cNvSpPr>
          <p:nvPr/>
        </p:nvSpPr>
        <p:spPr>
          <a:xfrm>
            <a:off x="672591" y="1490023"/>
            <a:ext cx="1043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Please complete the session surveys (Polls) on sli.do</a:t>
            </a:r>
          </a:p>
          <a:p>
            <a:pPr>
              <a:spcAft>
                <a:spcPts val="500"/>
              </a:spcAft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Reminders</a:t>
            </a:r>
          </a:p>
          <a:p>
            <a:pPr lvl="1">
              <a:spcAft>
                <a:spcPts val="500"/>
              </a:spcAft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slido.com or sli.do app</a:t>
            </a:r>
          </a:p>
          <a:p>
            <a:pPr lvl="1">
              <a:spcAft>
                <a:spcPts val="500"/>
              </a:spcAft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Code:	AIChE</a:t>
            </a:r>
          </a:p>
          <a:p>
            <a:pPr lvl="1">
              <a:spcAft>
                <a:spcPts val="500"/>
              </a:spcAft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Select:	2023 Spring Meeting and 19</a:t>
            </a:r>
            <a:r>
              <a:rPr lang="en-US" sz="28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GCPS</a:t>
            </a:r>
          </a:p>
          <a:p>
            <a:pPr lvl="1">
              <a:spcAft>
                <a:spcPts val="500"/>
              </a:spcAft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Room:	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session by # - title of session you are in</a:t>
            </a:r>
          </a:p>
          <a:p>
            <a:pPr>
              <a:spcAft>
                <a:spcPts val="500"/>
              </a:spcAft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Provide contact information for participating on EPC subcommittee if interested!</a:t>
            </a:r>
          </a:p>
          <a:p>
            <a:pPr lvl="1">
              <a:spcAft>
                <a:spcPts val="500"/>
              </a:spcAft>
            </a:pPr>
            <a:endParaRPr lang="en-US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158" y="375386"/>
            <a:ext cx="7907683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Proceedings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725609" cy="67231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1687F9B-AE9A-4943-B2F0-44AE8BF21CEB}"/>
              </a:ext>
            </a:extLst>
          </p:cNvPr>
          <p:cNvSpPr txBox="1">
            <a:spLocks noChangeArrowheads="1"/>
          </p:cNvSpPr>
          <p:nvPr/>
        </p:nvSpPr>
        <p:spPr>
          <a:xfrm>
            <a:off x="327660" y="1340178"/>
            <a:ext cx="11277600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Current proceedings will be posted within six weeks of conference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Previous conference proceedings are available now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Many companies already subscribe and others are welcome to join</a:t>
            </a: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 above link is also available through the EPC Website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ABE83D29-88F3-427B-B370-6049BEE7E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016" y="3392424"/>
            <a:ext cx="6858000" cy="9144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6FFFF"/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https://epc.omnibooksonline.com</a:t>
            </a:r>
            <a:endParaRPr lang="en-US" sz="3200" b="1" dirty="0">
              <a:ln>
                <a:solidFill>
                  <a:schemeClr val="bg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214F33B-C444-4A08-BE5B-56AA46FF2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016" y="5468112"/>
            <a:ext cx="6858000" cy="9144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6FFFF"/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https://www.aiche.org/epc</a:t>
            </a:r>
            <a:endParaRPr lang="en-US" sz="3200" b="1" dirty="0">
              <a:ln>
                <a:solidFill>
                  <a:schemeClr val="bg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1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CE69-A641-4A7C-A669-0A62DC10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132" y="235003"/>
            <a:ext cx="8603999" cy="640791"/>
          </a:xfrm>
        </p:spPr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US" sz="3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Ethylene Producers’ Conference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BAB90-E3A3-41C7-949A-689E1246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254461" cy="488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A39AAE-E170-479D-A4C1-0F7CBCE88755}"/>
              </a:ext>
            </a:extLst>
          </p:cNvPr>
          <p:cNvSpPr/>
          <p:nvPr/>
        </p:nvSpPr>
        <p:spPr>
          <a:xfrm>
            <a:off x="585535" y="1380166"/>
            <a:ext cx="11336499" cy="457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 for a successful conference!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3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Special thanks to: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Attendees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Authors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Session Chairs / Co-Chairs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Subcommittee Chairs and Members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Members of the Ethylene Producers’ Committee</a:t>
            </a:r>
          </a:p>
        </p:txBody>
      </p:sp>
    </p:spTree>
    <p:extLst>
      <p:ext uri="{BB962C8B-B14F-4D97-AF65-F5344CB8AC3E}">
        <p14:creationId xmlns:p14="http://schemas.microsoft.com/office/powerpoint/2010/main" val="373652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35F8-FEEC-4A45-8EBE-A8BFBAF6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43" y="325945"/>
            <a:ext cx="8640272" cy="593890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2022-23 Ethylene Producers’ Committee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C0CDD-96BF-4978-86FC-B27CB089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378515"/>
            <a:ext cx="1254461" cy="48875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9CC99B-FAE5-415B-9D64-CF6FE3A323E8}"/>
              </a:ext>
            </a:extLst>
          </p:cNvPr>
          <p:cNvSpPr txBox="1">
            <a:spLocks/>
          </p:cNvSpPr>
          <p:nvPr/>
        </p:nvSpPr>
        <p:spPr>
          <a:xfrm>
            <a:off x="393569" y="1791093"/>
            <a:ext cx="5300220" cy="4435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Richard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Beleutz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LyondellBasell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Jake Berret	Nova Chemicals 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Daryl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Bitting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Eastman Chemical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Ryan Pitt	Westlake Petrochemicals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Jose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DeBarros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Lummus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Bala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Devakottai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Chevron Phillips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Jeff Edwards	Chevron Phillips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Jeff Elam	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Ineos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David Gent	Nova Chemicals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Sanjeev Kapur	Apex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Petroconsultants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Aivars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Krumins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McDermott 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John Pena	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Shintech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Ravi Lal	Technip Energies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246EB2E-AADC-4F34-8A51-F5C1C7E61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91093"/>
            <a:ext cx="530022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Jennifer Port		ExxonMobil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Walter Postula		Shell Global Solutions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Richard Rolke		Dow Chemical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Schmidt		Dow Chemical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Micheal Smith		ExxonMobil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Michael Tallman		KBR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Jeremy </a:t>
            </a:r>
            <a:r>
              <a:rPr lang="en-US" sz="17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Terro</a:t>
            </a: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LOTTE Chemical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Sasha Vragolic		Motiva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Yong Wang		Technip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Whitney		Linde Engineering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 Zygula		BASF TOTAL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Lucas Hartman		</a:t>
            </a:r>
            <a:r>
              <a:rPr lang="en-US" sz="17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OxyChem</a:t>
            </a:r>
            <a:endParaRPr lang="en-US" sz="17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1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CE69-A641-4A7C-A669-0A62DC10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870" y="308335"/>
            <a:ext cx="8603999" cy="640791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Outgoing Officers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BAB90-E3A3-41C7-949A-689E1246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254461" cy="488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7F7F44-E961-44BA-9A58-D3E28644DF9B}"/>
              </a:ext>
            </a:extLst>
          </p:cNvPr>
          <p:cNvSpPr/>
          <p:nvPr/>
        </p:nvSpPr>
        <p:spPr>
          <a:xfrm>
            <a:off x="1597664" y="1967054"/>
            <a:ext cx="75463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Jake Berret – Committee Chair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Whitney – Committee Vice-Chair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Micheal Smith – Program Chair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Daryl Bitting – Program Co-Chair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Bala</a:t>
            </a: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Devakottai</a:t>
            </a: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Treasurer</a:t>
            </a:r>
          </a:p>
        </p:txBody>
      </p:sp>
    </p:spTree>
    <p:extLst>
      <p:ext uri="{BB962C8B-B14F-4D97-AF65-F5344CB8AC3E}">
        <p14:creationId xmlns:p14="http://schemas.microsoft.com/office/powerpoint/2010/main" val="87856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CE69-A641-4A7C-A669-0A62DC10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310896"/>
            <a:ext cx="8603999" cy="640791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Incoming Officers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BAB90-E3A3-41C7-949A-689E1246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254461" cy="488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7F7F44-E961-44BA-9A58-D3E28644DF9B}"/>
              </a:ext>
            </a:extLst>
          </p:cNvPr>
          <p:cNvSpPr/>
          <p:nvPr/>
        </p:nvSpPr>
        <p:spPr>
          <a:xfrm>
            <a:off x="1597664" y="1967054"/>
            <a:ext cx="75463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Whitney – Committee Chair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Micheal Smith – Committee Vice-Chair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Daryl Bitting – Program Chair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Jeff Elam – Program Co-Chair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3200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Bala</a:t>
            </a: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Devakottai</a:t>
            </a:r>
            <a:r>
              <a:rPr lang="en-US" sz="3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Treasurer</a:t>
            </a:r>
          </a:p>
        </p:txBody>
      </p:sp>
    </p:spTree>
    <p:extLst>
      <p:ext uri="{BB962C8B-B14F-4D97-AF65-F5344CB8AC3E}">
        <p14:creationId xmlns:p14="http://schemas.microsoft.com/office/powerpoint/2010/main" val="171630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6264-F786-4466-9B66-4E2D9106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67713"/>
            <a:ext cx="9681882" cy="10166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EBEB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AIChE SPRING NATIONAL MEETING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4B3895-9C0A-4F12-93BD-7586F133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24" y="1374075"/>
            <a:ext cx="2815580" cy="1098076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33C4F-F37E-4B7F-B6E6-DDAC7BB26A27}"/>
              </a:ext>
            </a:extLst>
          </p:cNvPr>
          <p:cNvSpPr/>
          <p:nvPr/>
        </p:nvSpPr>
        <p:spPr>
          <a:xfrm>
            <a:off x="263896" y="2168351"/>
            <a:ext cx="624081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kumimoji="0" lang="en-US" sz="4000" b="1" i="0" u="none" strike="noStrike" kern="1200" cap="none" spc="0" normalizeH="0" baseline="30000" noProof="0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Ethylene Producers’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24-28,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Orleans, Louisiana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6C456-CC8C-954A-E90E-C181F7649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102" y="3429000"/>
            <a:ext cx="5187670" cy="29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0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6264-F786-4466-9B66-4E2D9106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7" y="571500"/>
            <a:ext cx="10352553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EBEB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Ethylene Producers’ Conference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133C4F-F37E-4B7F-B6E6-DDAC7BB26A27}"/>
              </a:ext>
            </a:extLst>
          </p:cNvPr>
          <p:cNvSpPr/>
          <p:nvPr/>
        </p:nvSpPr>
        <p:spPr>
          <a:xfrm>
            <a:off x="2303697" y="2789892"/>
            <a:ext cx="61109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24-27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Vilamoura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Portugal</a:t>
            </a:r>
          </a:p>
        </p:txBody>
      </p:sp>
    </p:spTree>
    <p:extLst>
      <p:ext uri="{BB962C8B-B14F-4D97-AF65-F5344CB8AC3E}">
        <p14:creationId xmlns:p14="http://schemas.microsoft.com/office/powerpoint/2010/main" val="362269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16D3A0-B9FA-497A-8905-3E27A6DB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11" y="1833358"/>
            <a:ext cx="5610808" cy="4590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835F8-FEEC-4A45-8EBE-A8BFBAF6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79" y="226938"/>
            <a:ext cx="8640272" cy="1400530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4165E-37C8-4F70-BFC8-CF150AB448A2}"/>
              </a:ext>
            </a:extLst>
          </p:cNvPr>
          <p:cNvSpPr/>
          <p:nvPr/>
        </p:nvSpPr>
        <p:spPr>
          <a:xfrm>
            <a:off x="3514996" y="4049360"/>
            <a:ext cx="4974440" cy="2308324"/>
          </a:xfrm>
          <a:prstGeom prst="rect">
            <a:avLst/>
          </a:prstGeom>
          <a:solidFill>
            <a:srgbClr val="AC0000"/>
          </a:solidFill>
          <a:ln w="73025" cap="rnd" cmpd="thickThin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Introduction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 Name</a:t>
            </a:r>
          </a:p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Co-Chair Name</a:t>
            </a:r>
          </a:p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C0CDD-96BF-4978-86FC-B27CB089E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" y="378515"/>
            <a:ext cx="2203776" cy="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7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CE69-A641-4A7C-A669-0A62DC10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000" y="384354"/>
            <a:ext cx="8603999" cy="640791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Shape Next Year’s Conference By: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BAB90-E3A3-41C7-949A-689E1246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254461" cy="488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FB54A2-5FAE-4AB7-B035-A548B3DDB1A9}"/>
              </a:ext>
            </a:extLst>
          </p:cNvPr>
          <p:cNvSpPr/>
          <p:nvPr/>
        </p:nvSpPr>
        <p:spPr>
          <a:xfrm>
            <a:off x="573419" y="1935950"/>
            <a:ext cx="1084351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Becoming a member of a sub-committee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Sub-committee membership is open to anyone who wants to contribute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Providing ideas to improve the conference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Suggesting topics / volunteering to present a paper</a:t>
            </a:r>
          </a:p>
        </p:txBody>
      </p:sp>
    </p:spTree>
    <p:extLst>
      <p:ext uri="{BB962C8B-B14F-4D97-AF65-F5344CB8AC3E}">
        <p14:creationId xmlns:p14="http://schemas.microsoft.com/office/powerpoint/2010/main" val="274521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BC65-40D3-4744-A58F-D8DDE6D3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187" y="278324"/>
            <a:ext cx="8499826" cy="1400530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Subcommittee Name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2299-3C78-4EC8-91E3-02E771C02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31" y="6014854"/>
            <a:ext cx="10419539" cy="564822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interested in participating on an EPC subcommittee, please provide your contact information to a member of the subcommittee.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04770-17FE-48A1-806C-C556A0D6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378515"/>
            <a:ext cx="1996692" cy="777932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07EFCE4-1F84-4AF5-A4FA-DCF50AC83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32" y="2176617"/>
            <a:ext cx="4698358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FD6063-1C85-44DA-80C9-A305758D7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833" y="2176617"/>
            <a:ext cx="4698358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1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189" y="253638"/>
            <a:ext cx="5305885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  <p:pic>
        <p:nvPicPr>
          <p:cNvPr id="8" name="Picture 5" descr="no-mobile-circle.jpg">
            <a:extLst>
              <a:ext uri="{FF2B5EF4-FFF2-40B4-BE49-F238E27FC236}">
                <a16:creationId xmlns:a16="http://schemas.microsoft.com/office/drawing/2014/main" id="{D1D2536E-FCBA-4295-AA5E-7AD49179C4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532" y="1888603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no-photo.jpg">
            <a:extLst>
              <a:ext uri="{FF2B5EF4-FFF2-40B4-BE49-F238E27FC236}">
                <a16:creationId xmlns:a16="http://schemas.microsoft.com/office/drawing/2014/main" id="{C297F0A3-9B38-4EC0-A790-3DD94604C0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132" y="1888603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40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17" y="285390"/>
            <a:ext cx="7501376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Q&amp;A and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464590"/>
            <a:ext cx="11669486" cy="4818888"/>
          </a:xfrm>
        </p:spPr>
        <p:txBody>
          <a:bodyPr>
            <a:noAutofit/>
          </a:bodyPr>
          <a:lstStyle/>
          <a:p>
            <a:pPr marL="69850" indent="0">
              <a:spcAft>
                <a:spcPts val="500"/>
              </a:spcAft>
              <a:buNone/>
            </a:pPr>
            <a:r>
              <a:rPr lang="en-US" alt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sli.do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being used to submit questions and to gather survey input</a:t>
            </a:r>
          </a:p>
          <a:p>
            <a:pPr marL="69850" indent="0">
              <a:spcAft>
                <a:spcPts val="500"/>
              </a:spcAft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spcAft>
                <a:spcPts val="500"/>
              </a:spcAft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access sli.do – </a:t>
            </a:r>
          </a:p>
          <a:p>
            <a:pPr marL="584200" indent="-514350">
              <a:spcAft>
                <a:spcPts val="500"/>
              </a:spcAft>
              <a:buAutoNum type="arabicPeriod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the slido link in the AICHE app located on the session app page</a:t>
            </a:r>
          </a:p>
          <a:p>
            <a:pPr marL="584200" indent="-514350">
              <a:spcAft>
                <a:spcPts val="500"/>
              </a:spcAft>
              <a:buAutoNum type="arabicPeriod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www.slido.com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download/access via the slido app</a:t>
            </a:r>
          </a:p>
          <a:p>
            <a:pPr marL="69850" indent="0">
              <a:spcAft>
                <a:spcPts val="500"/>
              </a:spcAft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500"/>
              </a:spcAft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118" y="184739"/>
            <a:ext cx="7907683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Sli.do Access – AIChE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725609" cy="67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7F97BA-92E8-537F-2CFD-9698C62AA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5" b="28700"/>
          <a:stretch/>
        </p:blipFill>
        <p:spPr>
          <a:xfrm>
            <a:off x="9514915" y="3150326"/>
            <a:ext cx="2652340" cy="3486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12D59-BB3B-2C1A-8FC4-8DB0691122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18"/>
          <a:stretch/>
        </p:blipFill>
        <p:spPr>
          <a:xfrm>
            <a:off x="5509898" y="2751909"/>
            <a:ext cx="2079045" cy="3945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77DBB4-25CA-0331-D294-07C551CD8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779"/>
          <a:stretch/>
        </p:blipFill>
        <p:spPr>
          <a:xfrm>
            <a:off x="179920" y="2981216"/>
            <a:ext cx="2207971" cy="3716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98CB2-E26D-A3CD-59E4-55F238523F92}"/>
              </a:ext>
            </a:extLst>
          </p:cNvPr>
          <p:cNvSpPr txBox="1"/>
          <p:nvPr/>
        </p:nvSpPr>
        <p:spPr>
          <a:xfrm>
            <a:off x="2754184" y="3991414"/>
            <a:ext cx="2296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Select sli.do link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Select your current session from the list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F4D5FC-58CD-C321-7CD6-1846418ECEF3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2387891" y="4227470"/>
            <a:ext cx="461573" cy="6118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862BC8-D19D-A7A0-585C-D67A9ECAA5D7}"/>
              </a:ext>
            </a:extLst>
          </p:cNvPr>
          <p:cNvSpPr txBox="1"/>
          <p:nvPr/>
        </p:nvSpPr>
        <p:spPr>
          <a:xfrm>
            <a:off x="7660247" y="3806747"/>
            <a:ext cx="1598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You should arrive at a page similar to this, ready to go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FD6248-FC13-E87B-D2D1-71D2FA193134}"/>
              </a:ext>
            </a:extLst>
          </p:cNvPr>
          <p:cNvCxnSpPr>
            <a:cxnSpLocks/>
          </p:cNvCxnSpPr>
          <p:nvPr/>
        </p:nvCxnSpPr>
        <p:spPr>
          <a:xfrm>
            <a:off x="9222605" y="4747101"/>
            <a:ext cx="328650" cy="51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FDFDD3-D008-15A1-84F8-C32F72E1354F}"/>
              </a:ext>
            </a:extLst>
          </p:cNvPr>
          <p:cNvSpPr txBox="1"/>
          <p:nvPr/>
        </p:nvSpPr>
        <p:spPr>
          <a:xfrm>
            <a:off x="218802" y="1266177"/>
            <a:ext cx="117543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access sli.do -  </a:t>
            </a:r>
          </a:p>
          <a:p>
            <a:pPr marL="584200" indent="-5143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the slido link in the AICHE app located on the session app page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5D5740-40B5-C85A-2A24-7FC0FEA619B5}"/>
              </a:ext>
            </a:extLst>
          </p:cNvPr>
          <p:cNvSpPr/>
          <p:nvPr/>
        </p:nvSpPr>
        <p:spPr>
          <a:xfrm>
            <a:off x="86882" y="4839285"/>
            <a:ext cx="2394045" cy="374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005775-18F1-1542-2DD2-A9A8F0349BD9}"/>
              </a:ext>
            </a:extLst>
          </p:cNvPr>
          <p:cNvCxnSpPr>
            <a:cxnSpLocks/>
          </p:cNvCxnSpPr>
          <p:nvPr/>
        </p:nvCxnSpPr>
        <p:spPr>
          <a:xfrm flipV="1">
            <a:off x="4946469" y="5044604"/>
            <a:ext cx="492125" cy="363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6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17" y="285390"/>
            <a:ext cx="7501376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Sli.do Access – Sli.do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464590"/>
            <a:ext cx="11669486" cy="4818888"/>
          </a:xfrm>
        </p:spPr>
        <p:txBody>
          <a:bodyPr>
            <a:noAutofit/>
          </a:bodyPr>
          <a:lstStyle/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access sli.do – </a:t>
            </a:r>
          </a:p>
          <a:p>
            <a:pPr marL="584200" indent="-514350">
              <a:buFont typeface="+mj-lt"/>
              <a:buAutoNum type="arabicPeriod" startAt="2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www.slido.com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download/access via the slido app</a:t>
            </a:r>
          </a:p>
          <a:p>
            <a:pPr marL="69850" indent="0"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Code:	#AIChE</a:t>
            </a: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Select:	2023 AIChE Spring Meeting and 19</a:t>
            </a:r>
            <a:r>
              <a:rPr lang="en-US" alt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GCPS</a:t>
            </a: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Room:	Select session by # - Title of session you are in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D90EBE-279D-3746-BB32-B1601B034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8"/>
          <a:stretch/>
        </p:blipFill>
        <p:spPr>
          <a:xfrm>
            <a:off x="10058293" y="2695929"/>
            <a:ext cx="2079045" cy="394544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6D4C9E-05A2-6C9D-9AF5-E1680BF3BFB5}"/>
              </a:ext>
            </a:extLst>
          </p:cNvPr>
          <p:cNvCxnSpPr>
            <a:cxnSpLocks/>
          </p:cNvCxnSpPr>
          <p:nvPr/>
        </p:nvCxnSpPr>
        <p:spPr>
          <a:xfrm>
            <a:off x="9231085" y="4511040"/>
            <a:ext cx="5660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8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E197974-1537-3040-3A71-CFB39E76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915" y="2522012"/>
            <a:ext cx="1949154" cy="40537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9D38F4-C753-12A8-8F47-5F98EF21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24" y="2557622"/>
            <a:ext cx="1947836" cy="398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F0C0-A94C-CD14-8171-8D73206AE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06" y="2538743"/>
            <a:ext cx="1962684" cy="4040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890" y="178653"/>
            <a:ext cx="7278714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25" y="1248369"/>
            <a:ext cx="8946541" cy="681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enter a question, go to “Q&amp;A”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9" y="154823"/>
            <a:ext cx="2108011" cy="82130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7F5C60-FE92-467E-B075-CA351AF5B0B7}"/>
              </a:ext>
            </a:extLst>
          </p:cNvPr>
          <p:cNvCxnSpPr>
            <a:cxnSpLocks/>
          </p:cNvCxnSpPr>
          <p:nvPr/>
        </p:nvCxnSpPr>
        <p:spPr>
          <a:xfrm>
            <a:off x="1695070" y="2639478"/>
            <a:ext cx="162796" cy="46672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1437AD-CD2E-4387-91E9-4D66D6760EFB}"/>
              </a:ext>
            </a:extLst>
          </p:cNvPr>
          <p:cNvSpPr txBox="1"/>
          <p:nvPr/>
        </p:nvSpPr>
        <p:spPr>
          <a:xfrm>
            <a:off x="720965" y="2235618"/>
            <a:ext cx="18223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#/title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14F3A4-7B1A-4CEE-B3ED-6ADBD04025AC}"/>
              </a:ext>
            </a:extLst>
          </p:cNvPr>
          <p:cNvCxnSpPr>
            <a:cxnSpLocks/>
          </p:cNvCxnSpPr>
          <p:nvPr/>
        </p:nvCxnSpPr>
        <p:spPr>
          <a:xfrm flipH="1" flipV="1">
            <a:off x="1540363" y="3528149"/>
            <a:ext cx="622303" cy="31302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8C63B1-4430-431D-B241-9B23EE6C6982}"/>
              </a:ext>
            </a:extLst>
          </p:cNvPr>
          <p:cNvSpPr txBox="1"/>
          <p:nvPr/>
        </p:nvSpPr>
        <p:spPr>
          <a:xfrm>
            <a:off x="1791180" y="3818968"/>
            <a:ext cx="17411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tab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090C5-36D4-45A1-A31C-99069FA62679}"/>
              </a:ext>
            </a:extLst>
          </p:cNvPr>
          <p:cNvCxnSpPr>
            <a:cxnSpLocks/>
          </p:cNvCxnSpPr>
          <p:nvPr/>
        </p:nvCxnSpPr>
        <p:spPr>
          <a:xfrm flipH="1">
            <a:off x="5732472" y="2962764"/>
            <a:ext cx="773780" cy="69124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5E684D-1FF9-4D64-BE23-44144C937459}"/>
              </a:ext>
            </a:extLst>
          </p:cNvPr>
          <p:cNvSpPr txBox="1"/>
          <p:nvPr/>
        </p:nvSpPr>
        <p:spPr>
          <a:xfrm>
            <a:off x="6506252" y="2659194"/>
            <a:ext cx="23993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question and name (optional)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43867E-122B-4024-BF37-3503529154DD}"/>
              </a:ext>
            </a:extLst>
          </p:cNvPr>
          <p:cNvCxnSpPr>
            <a:cxnSpLocks/>
          </p:cNvCxnSpPr>
          <p:nvPr/>
        </p:nvCxnSpPr>
        <p:spPr>
          <a:xfrm flipV="1">
            <a:off x="9225216" y="4944631"/>
            <a:ext cx="1797034" cy="106417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19543C-5572-4F5C-B0FB-40290786F0BF}"/>
              </a:ext>
            </a:extLst>
          </p:cNvPr>
          <p:cNvSpPr txBox="1"/>
          <p:nvPr/>
        </p:nvSpPr>
        <p:spPr>
          <a:xfrm>
            <a:off x="7173716" y="5386826"/>
            <a:ext cx="22078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Vote for already asked questions by clicking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6046F9-0267-4365-88D9-04962FDE97D1}"/>
              </a:ext>
            </a:extLst>
          </p:cNvPr>
          <p:cNvSpPr/>
          <p:nvPr/>
        </p:nvSpPr>
        <p:spPr>
          <a:xfrm>
            <a:off x="836320" y="3079786"/>
            <a:ext cx="1524000" cy="2286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5C9A04-16F1-405A-8C4D-019739E89F77}"/>
              </a:ext>
            </a:extLst>
          </p:cNvPr>
          <p:cNvSpPr/>
          <p:nvPr/>
        </p:nvSpPr>
        <p:spPr>
          <a:xfrm>
            <a:off x="654538" y="3314700"/>
            <a:ext cx="1056404" cy="2286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843CCF-008F-4E56-AB43-D38F0E9A7571}"/>
              </a:ext>
            </a:extLst>
          </p:cNvPr>
          <p:cNvSpPr/>
          <p:nvPr/>
        </p:nvSpPr>
        <p:spPr>
          <a:xfrm>
            <a:off x="10807289" y="4593557"/>
            <a:ext cx="588059" cy="33147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B85B380-7E09-2FDE-3372-7D05C557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605" y="2558645"/>
            <a:ext cx="1975581" cy="4128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441" y="321217"/>
            <a:ext cx="7653159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6" y="1713553"/>
            <a:ext cx="6687410" cy="4684072"/>
          </a:xfrm>
        </p:spPr>
        <p:txBody>
          <a:bodyPr>
            <a:noAutofit/>
          </a:bodyPr>
          <a:lstStyle/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 the end of the session, please complete a survey - go to “Polls” tab</a:t>
            </a:r>
          </a:p>
          <a:p>
            <a:pPr marL="69850" indent="0">
              <a:buNone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five questions and click “Send”</a:t>
            </a:r>
          </a:p>
          <a:p>
            <a:pPr marL="69850" indent="0">
              <a:buNone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Survey covers entire session, not individual papers</a:t>
            </a:r>
          </a:p>
          <a:p>
            <a:pPr marL="69850" indent="0">
              <a:buNone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Opportunity to complete survey will be available entire day of session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D9CED-3125-4D18-83A9-5B51E7BF8C08}"/>
              </a:ext>
            </a:extLst>
          </p:cNvPr>
          <p:cNvSpPr txBox="1"/>
          <p:nvPr/>
        </p:nvSpPr>
        <p:spPr>
          <a:xfrm>
            <a:off x="7110225" y="2107441"/>
            <a:ext cx="11349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Polls tab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0D639-81EB-159B-80DA-FF14CEDE8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701" y="2574404"/>
            <a:ext cx="1975581" cy="4039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884B58-FFE2-5F32-E665-B473A71CE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653" y="2602696"/>
            <a:ext cx="1975581" cy="405611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57FADF-907B-41A3-8BD3-B14C4F550F8F}"/>
              </a:ext>
            </a:extLst>
          </p:cNvPr>
          <p:cNvSpPr/>
          <p:nvPr/>
        </p:nvSpPr>
        <p:spPr>
          <a:xfrm>
            <a:off x="7623540" y="3385529"/>
            <a:ext cx="901211" cy="3048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E05AB0-2D4E-4DA2-89D0-6ED3E034F104}"/>
              </a:ext>
            </a:extLst>
          </p:cNvPr>
          <p:cNvSpPr/>
          <p:nvPr/>
        </p:nvSpPr>
        <p:spPr>
          <a:xfrm>
            <a:off x="10563957" y="5617029"/>
            <a:ext cx="901211" cy="355542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C0CCF2-DD11-A0F5-F7CB-29A9D444970E}"/>
              </a:ext>
            </a:extLst>
          </p:cNvPr>
          <p:cNvSpPr/>
          <p:nvPr/>
        </p:nvSpPr>
        <p:spPr>
          <a:xfrm>
            <a:off x="7134965" y="3082835"/>
            <a:ext cx="1134244" cy="3048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9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69D324346D43AEB01DFB74D5C7A2" ma:contentTypeVersion="7" ma:contentTypeDescription="Create a new document." ma:contentTypeScope="" ma:versionID="0b0ae2cfa2e64969c3d1d49c78b19ace">
  <xsd:schema xmlns:xsd="http://www.w3.org/2001/XMLSchema" xmlns:xs="http://www.w3.org/2001/XMLSchema" xmlns:p="http://schemas.microsoft.com/office/2006/metadata/properties" xmlns:ns3="35718647-621e-4bbd-92c4-6c4bd0286196" targetNamespace="http://schemas.microsoft.com/office/2006/metadata/properties" ma:root="true" ma:fieldsID="92f09a6270b14e73988d11069a9ccad0" ns3:_="">
    <xsd:import namespace="35718647-621e-4bbd-92c4-6c4bd02861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18647-621e-4bbd-92c4-6c4bd0286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4D39AE-D6BC-4497-ADDC-8913CFD5C8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3A9E88-E510-4A6C-9C61-E35CFFD2D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718647-621e-4bbd-92c4-6c4bd0286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773841-6827-4782-9EFF-089DC7E770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5718647-621e-4bbd-92c4-6c4bd028619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b1e96a8-a3da-442a-930b-235cac24cd5c}" enabled="0" method="" siteId="{db1e96a8-a3da-442a-930b-235cac24cd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910</Words>
  <Application>Microsoft Office PowerPoint</Application>
  <PresentationFormat>Widescreen</PresentationFormat>
  <Paragraphs>168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Tahoma</vt:lpstr>
      <vt:lpstr>Wingdings 2</vt:lpstr>
      <vt:lpstr>Wingdings 3</vt:lpstr>
      <vt:lpstr>Ion</vt:lpstr>
      <vt:lpstr>2023 AIChE Spring National Meeting</vt:lpstr>
      <vt:lpstr>Session # - Title</vt:lpstr>
      <vt:lpstr>Subcommittee Name Membership</vt:lpstr>
      <vt:lpstr>Session Guidelines</vt:lpstr>
      <vt:lpstr>Session Q&amp;A and Surveys</vt:lpstr>
      <vt:lpstr>Sli.do Access – AIChE app</vt:lpstr>
      <vt:lpstr>Sli.do Access – Sli.do</vt:lpstr>
      <vt:lpstr>Session Q&amp;A</vt:lpstr>
      <vt:lpstr>Session Survey</vt:lpstr>
      <vt:lpstr>Session # - Title</vt:lpstr>
      <vt:lpstr>Session # - Title</vt:lpstr>
      <vt:lpstr>Session # - Title</vt:lpstr>
      <vt:lpstr>Proceedings Website</vt:lpstr>
      <vt:lpstr>35th Ethylene Producers’ Conference</vt:lpstr>
      <vt:lpstr>2022-23 Ethylene Producers’ Committee</vt:lpstr>
      <vt:lpstr>Outgoing Officers</vt:lpstr>
      <vt:lpstr>Incoming Officers</vt:lpstr>
      <vt:lpstr>2024 AIChE SPRING NATIONAL MEETING</vt:lpstr>
      <vt:lpstr>European Ethylene Producers’ Conference</vt:lpstr>
      <vt:lpstr>Help Shape Next Year’s Conference By: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AIChE SPRING NATIONAL MEETING</dc:title>
  <dc:creator>Schmidt, Mark (MB)</dc:creator>
  <cp:lastModifiedBy>Postula, Walter S GSUSI-PTX/C/B</cp:lastModifiedBy>
  <cp:revision>15</cp:revision>
  <dcterms:created xsi:type="dcterms:W3CDTF">2020-01-02T14:42:08Z</dcterms:created>
  <dcterms:modified xsi:type="dcterms:W3CDTF">2023-02-23T11:56:47Z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Schmidt M ua24933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Initial_Creation_Date">
    <vt:filetime>2020-01-02T14:42:08Z</vt:filetime>
  </property>
  <property fmtid="{D5CDD505-2E9C-101B-9397-08002B2CF9AE}" pid="8" name="Retention_Period_Start_Date">
    <vt:filetime>2020-01-06T12:40:58Z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ContentTypeId">
    <vt:lpwstr>0x010100618F69D324346D43AEB01DFB74D5C7A2</vt:lpwstr>
  </property>
  <property fmtid="{D5CDD505-2E9C-101B-9397-08002B2CF9AE}" pid="12" name="_AdHocReviewCycleID">
    <vt:i4>-591583689</vt:i4>
  </property>
  <property fmtid="{D5CDD505-2E9C-101B-9397-08002B2CF9AE}" pid="13" name="_NewReviewCycle">
    <vt:lpwstr/>
  </property>
  <property fmtid="{D5CDD505-2E9C-101B-9397-08002B2CF9AE}" pid="14" name="_EmailSubject">
    <vt:lpwstr>Posting session slides for 2023 Spring meeting</vt:lpwstr>
  </property>
  <property fmtid="{D5CDD505-2E9C-101B-9397-08002B2CF9AE}" pid="15" name="_AuthorEmail">
    <vt:lpwstr>micheal.e.smith@exxonmobil.com</vt:lpwstr>
  </property>
  <property fmtid="{D5CDD505-2E9C-101B-9397-08002B2CF9AE}" pid="16" name="_AuthorEmailDisplayName">
    <vt:lpwstr>Smith, Micheal E</vt:lpwstr>
  </property>
</Properties>
</file>