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83" r:id="rId2"/>
  </p:sldMasterIdLst>
  <p:notesMasterIdLst>
    <p:notesMasterId r:id="rId14"/>
  </p:notesMasterIdLst>
  <p:sldIdLst>
    <p:sldId id="270" r:id="rId3"/>
    <p:sldId id="284" r:id="rId4"/>
    <p:sldId id="285" r:id="rId5"/>
    <p:sldId id="265" r:id="rId6"/>
    <p:sldId id="290" r:id="rId7"/>
    <p:sldId id="291" r:id="rId8"/>
    <p:sldId id="292" r:id="rId9"/>
    <p:sldId id="266" r:id="rId10"/>
    <p:sldId id="286" r:id="rId11"/>
    <p:sldId id="293" r:id="rId12"/>
    <p:sldId id="27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FF"/>
    <a:srgbClr val="CC9900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9" autoAdjust="0"/>
  </p:normalViewPr>
  <p:slideViewPr>
    <p:cSldViewPr>
      <p:cViewPr varScale="1">
        <p:scale>
          <a:sx n="82" d="100"/>
          <a:sy n="82" d="100"/>
        </p:scale>
        <p:origin x="672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stula, Walter S GSUSI-PTX/C/B" userId="3d70536f-ba02-47ab-8dad-6eddc0f9c890" providerId="ADAL" clId="{AA3FB5DA-C181-4EDE-8178-4D5BB44D1468}"/>
    <pc:docChg chg="delSld">
      <pc:chgData name="Postula, Walter S GSUSI-PTX/C/B" userId="3d70536f-ba02-47ab-8dad-6eddc0f9c890" providerId="ADAL" clId="{AA3FB5DA-C181-4EDE-8178-4D5BB44D1468}" dt="2019-03-18T01:30:49.194" v="0" actId="2696"/>
      <pc:docMkLst>
        <pc:docMk/>
      </pc:docMkLst>
      <pc:sldChg chg="del">
        <pc:chgData name="Postula, Walter S GSUSI-PTX/C/B" userId="3d70536f-ba02-47ab-8dad-6eddc0f9c890" providerId="ADAL" clId="{AA3FB5DA-C181-4EDE-8178-4D5BB44D1468}" dt="2019-03-18T01:30:49.194" v="0" actId="2696"/>
        <pc:sldMkLst>
          <pc:docMk/>
          <pc:sldMk cId="0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0ECB9F-D2C4-4372-B15B-FBB1CA73C6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76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F3BC3E6-80FA-49B2-B306-4823F94AD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69616B7-72FE-47FB-914D-02D491953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F4D289F-3864-4BB9-BE19-72FEAABF9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F3BC3E6-80FA-49B2-B306-4823F94AD9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55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D8211C1-32C4-45EB-AAE0-82C772FFFD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387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726B7991-3049-4C50-91E4-06B68FF076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42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F503D5F6-F56F-427F-B2B5-5EDEB7640C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18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8D426C-B4B3-4916-8444-A7161B883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83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0598A7AD-72A5-4BD4-A772-A85316870AD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27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8309072-FF4E-4F4F-9FBA-32A1317246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14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FA57DD77-A63B-4253-920A-193C8869A5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7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D8211C1-32C4-45EB-AAE0-82C772FFF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CBDF703-9202-46E4-8707-B5F5BF0C78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75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27778"/>
      </p:ext>
    </p:extLst>
  </p:cSld>
  <p:clrMapOvr>
    <a:masterClrMapping/>
  </p:clrMapOvr>
  <p:hf sldNum="0"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0736"/>
      </p:ext>
    </p:extLst>
  </p:cSld>
  <p:clrMapOvr>
    <a:masterClrMapping/>
  </p:clrMapOvr>
  <p:hf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607293"/>
      </p:ext>
    </p:extLst>
  </p:cSld>
  <p:clrMapOvr>
    <a:masterClrMapping/>
  </p:clrMapOvr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01272"/>
      </p:ext>
    </p:extLst>
  </p:cSld>
  <p:clrMapOvr>
    <a:masterClrMapping/>
  </p:clrMapOvr>
  <p:hf sldNum="0"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30275"/>
      </p:ext>
    </p:extLst>
  </p:cSld>
  <p:clrMapOvr>
    <a:masterClrMapping/>
  </p:clrMapOvr>
  <p:hf sldNum="0" hdr="0" ft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5205"/>
      </p:ext>
    </p:extLst>
  </p:cSld>
  <p:clrMapOvr>
    <a:masterClrMapping/>
  </p:clrMapOvr>
  <p:hf sldNum="0" hdr="0" ft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669616B7-72FE-47FB-914D-02D4919534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56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DF4D289F-3864-4BB9-BE19-72FEAABF99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26B7991-3049-4C50-91E4-06B68FF07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503D5F6-F56F-427F-B2B5-5EDEB7640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48D426C-B4B3-4916-8444-A7161B883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598A7AD-72A5-4BD4-A772-A85316870A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8309072-FF4E-4F4F-9FBA-32A131724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A57DD77-A63B-4253-920A-193C8869A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CBDF703-9202-46E4-8707-B5F5BF0C7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tx1"/>
            </a:gs>
            <a:gs pos="50000">
              <a:schemeClr val="accent2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0" y="6245225"/>
            <a:ext cx="812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E337630-D423-43DC-B128-B4336AFF7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9FF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6E337630-D423-43DC-B128-B4336AFF73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64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Walter.Postula\AppData\Local\Microsoft\Windows\Temporary Internet Files\Content.IE5\AJFL2FTR\lead-epcbannerfinalssk117747325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8000" contrast="18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8458200" cy="3553690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457200"/>
            <a:ext cx="9067800" cy="6324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2019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AIChE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SPRING NATIONAL MEETING</a:t>
            </a:r>
            <a:br>
              <a:rPr lang="en-US" sz="3100" i="1" dirty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4000" dirty="0"/>
            </a:br>
            <a: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Welcome </a:t>
            </a:r>
            <a:b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to the</a:t>
            </a:r>
            <a:b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  <a:r>
              <a:rPr lang="en-US" sz="4900" b="1" baseline="30000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</a:t>
            </a:r>
            <a: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Annual</a:t>
            </a:r>
            <a:b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9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Ethylene Producers’ Conference</a:t>
            </a:r>
            <a:b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dirty="0"/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MARCH 30 – APRIL 4, 2019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NEW ORLEANS, 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790700" y="2255838"/>
            <a:ext cx="8686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Please complete the session surveys (Polls) on sli.do</a:t>
            </a:r>
          </a:p>
          <a:p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Reminders</a:t>
            </a:r>
          </a:p>
          <a:p>
            <a:pPr lvl="1"/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slido.com or sli.do app</a:t>
            </a:r>
          </a:p>
          <a:p>
            <a:pPr lvl="1"/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Code:	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AIChE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Select:	2019 Spring Meeting and 15</a:t>
            </a:r>
            <a:r>
              <a:rPr lang="en-US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GCPS</a:t>
            </a:r>
          </a:p>
          <a:p>
            <a:pPr lvl="1"/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Room:	Choose session</a:t>
            </a:r>
          </a:p>
          <a:p>
            <a:pPr eaLnBrk="1" hangingPunct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Provide contact information for participating on EPC subcommittee if interested!</a:t>
            </a:r>
          </a:p>
          <a:p>
            <a:pPr lvl="1" eaLnBrk="1" hangingPunct="1"/>
            <a:endParaRPr lang="en-US" sz="28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71600" y="740664"/>
            <a:ext cx="84582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dirty="0">
                <a:ln w="6350">
                  <a:noFill/>
                </a:ln>
                <a:solidFill>
                  <a:srgbClr val="66FFFF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Title (Session #)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EPC Proceedings Website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981200"/>
            <a:ext cx="8534400" cy="4709160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Current proceedings will be posted a few weeks after the conference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Previous conference proceedings are available now</a:t>
            </a: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Many of your companies already subscribe and others are welcome to join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The above link is also available through the EPC Website</a:t>
            </a:r>
          </a:p>
        </p:txBody>
      </p:sp>
      <p:sp>
        <p:nvSpPr>
          <p:cNvPr id="6" name="AutoShape 10">
            <a:extLst>
              <a:ext uri="{FF2B5EF4-FFF2-40B4-BE49-F238E27FC236}">
                <a16:creationId xmlns:a16="http://schemas.microsoft.com/office/drawing/2014/main" id="{E1D33E44-64E7-4DEA-A1D6-BC3EB5933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069080"/>
            <a:ext cx="6096000" cy="762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0000">
                <a:schemeClr val="bg2">
                  <a:lumMod val="50000"/>
                </a:schemeClr>
              </a:gs>
              <a:gs pos="0">
                <a:schemeClr val="bg2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  <a:round/>
            <a:headEnd/>
            <a:tailEnd/>
          </a:ln>
          <a:effectLst>
            <a:prstShdw prst="shdw17" dist="17961" dir="2700000">
              <a:srgbClr val="66FFFF"/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http://epc.omnibooksonline.com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66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651A5177-438E-40C3-A69B-AC0010039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897880"/>
            <a:ext cx="6096000" cy="762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1000">
                <a:schemeClr val="bg2">
                  <a:lumMod val="50000"/>
                </a:schemeClr>
              </a:gs>
              <a:gs pos="0">
                <a:schemeClr val="bg2">
                  <a:lumMod val="40000"/>
                  <a:lumOff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  <a:round/>
            <a:headEnd/>
            <a:tailEnd/>
          </a:ln>
          <a:effectLst>
            <a:prstShdw prst="shdw17" dist="17961" dir="2700000">
              <a:srgbClr val="66FFFF"/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https://www.aiche.org/epc</a:t>
            </a:r>
            <a:endParaRPr lang="en-US" sz="3200" b="1" dirty="0">
              <a:ln>
                <a:solidFill>
                  <a:schemeClr val="bg1"/>
                </a:solidFill>
              </a:ln>
              <a:solidFill>
                <a:srgbClr val="66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Walter.Postula\AppData\Local\Microsoft\Windows\Temporary Internet Files\Content.IE5\AJFL2FTR\lead-epcbannerfinalssk117747325[1]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0000" contrast="-10000"/>
          </a:blip>
          <a:srcRect/>
          <a:stretch>
            <a:fillRect/>
          </a:stretch>
        </p:blipFill>
        <p:spPr bwMode="auto">
          <a:xfrm>
            <a:off x="1905000" y="1600200"/>
            <a:ext cx="8229600" cy="355369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rmAutofit fontScale="97500" lnSpcReduction="1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n w="6350">
                  <a:solidFill>
                    <a:schemeClr val="bg1"/>
                  </a:solidFill>
                </a:ln>
                <a:solidFill>
                  <a:srgbClr val="66FFFF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SESSION TITLE</a:t>
            </a:r>
          </a:p>
          <a:p>
            <a:r>
              <a:rPr lang="en-US" sz="4000" dirty="0">
                <a:ln w="6350">
                  <a:solidFill>
                    <a:schemeClr val="bg1"/>
                  </a:solidFill>
                </a:ln>
                <a:solidFill>
                  <a:srgbClr val="66FFFF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(Session #)</a:t>
            </a: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7BC05A49-0B11-4206-A2E6-027C6670A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5" y="3733800"/>
            <a:ext cx="4689475" cy="28194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5000">
                <a:srgbClr val="66FFFF"/>
              </a:gs>
              <a:gs pos="98000">
                <a:schemeClr val="bg2">
                  <a:lumMod val="5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9050">
            <a:solidFill>
              <a:srgbClr val="66FFFF"/>
            </a:solidFill>
            <a:round/>
            <a:headEnd/>
            <a:tailEnd/>
          </a:ln>
          <a:effectLst>
            <a:prstShdw prst="shdw17" dist="17961" dir="2700000">
              <a:srgbClr val="00B0F0"/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Session Introduction</a:t>
            </a:r>
          </a:p>
          <a:p>
            <a:pPr algn="ctr" eaLnBrk="0" hangingPunct="0">
              <a:spcBef>
                <a:spcPct val="40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Name</a:t>
            </a:r>
          </a:p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Company</a:t>
            </a:r>
          </a:p>
          <a:p>
            <a:pPr algn="ctr" eaLnBrk="0" hangingPunct="0">
              <a:defRPr/>
            </a:pPr>
            <a:endParaRPr lang="en-US" sz="800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Name</a:t>
            </a:r>
          </a:p>
          <a:p>
            <a:pPr algn="ctr" eaLnBrk="0" hangingPunct="0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4144439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560" y="921811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EPC  </a:t>
            </a:r>
            <a:r>
              <a:rPr lang="en-US" sz="4000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Subcommittee Name </a:t>
            </a:r>
            <a:r>
              <a:rPr lang="en-US" sz="4000" b="1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Subcommittee</a:t>
            </a:r>
          </a:p>
        </p:txBody>
      </p:sp>
      <p:sp>
        <p:nvSpPr>
          <p:cNvPr id="7" name="Content Placeholder 6"/>
          <p:cNvSpPr>
            <a:spLocks noGrp="1" noChangeArrowheads="1"/>
          </p:cNvSpPr>
          <p:nvPr>
            <p:ph sz="half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ontent Placeholder 6"/>
          <p:cNvSpPr>
            <a:spLocks noGrp="1" noChangeArrowheads="1"/>
          </p:cNvSpPr>
          <p:nvPr>
            <p:ph sz="half" idx="2"/>
          </p:nvPr>
        </p:nvSpPr>
        <p:spPr bwMode="auto">
          <a:xfrm>
            <a:off x="6629400" y="2209800"/>
            <a:ext cx="40386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Name / First Name</a:t>
            </a:r>
            <a:b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1" y="6259286"/>
            <a:ext cx="8665029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contact information for participating on EPC subcommittee if interested!</a:t>
            </a:r>
          </a:p>
        </p:txBody>
      </p:sp>
    </p:spTree>
    <p:extLst>
      <p:ext uri="{BB962C8B-B14F-4D97-AF65-F5344CB8AC3E}">
        <p14:creationId xmlns:p14="http://schemas.microsoft.com/office/powerpoint/2010/main" val="269984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Guidelines</a:t>
            </a:r>
          </a:p>
        </p:txBody>
      </p:sp>
      <p:pic>
        <p:nvPicPr>
          <p:cNvPr id="10" name="Picture 5" descr="no-mobile-circ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1200"/>
            <a:ext cx="38481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no-phot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9812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0321" y="647700"/>
            <a:ext cx="11277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Q&amp;A and Surveys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08000" y="1939394"/>
            <a:ext cx="10972800" cy="4842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850" indent="0" eaLnBrk="1" hangingPunct="1">
              <a:buNone/>
            </a:pPr>
            <a:r>
              <a:rPr lang="en-US" altLang="en-US" sz="3200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for 2019!</a:t>
            </a: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sli.do (“Slide-O”) is being used to submit questions and for gathering survey input.</a:t>
            </a:r>
          </a:p>
          <a:p>
            <a:pPr marL="69850" indent="0" eaLnBrk="1" hangingPunct="1">
              <a:buNone/>
            </a:pPr>
            <a:endParaRPr lang="en-US" alt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cell phone to go to 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slido.com</a:t>
            </a: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download sli.do app from app store.</a:t>
            </a:r>
          </a:p>
          <a:p>
            <a:pPr marL="69850" indent="0" eaLnBrk="1" hangingPunct="1">
              <a:buNone/>
            </a:pPr>
            <a:endParaRPr lang="en-US" alt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Code:	</a:t>
            </a:r>
            <a:r>
              <a:rPr lang="en-US" alt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AIChE</a:t>
            </a:r>
            <a:endParaRPr lang="en-US" alt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Select:	2019 Spring Meeting and 15</a:t>
            </a:r>
            <a:r>
              <a:rPr lang="en-US" alt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GCPS</a:t>
            </a: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Room:	Select session by #/title of session you are in</a:t>
            </a:r>
          </a:p>
        </p:txBody>
      </p:sp>
    </p:spTree>
    <p:extLst>
      <p:ext uri="{BB962C8B-B14F-4D97-AF65-F5344CB8AC3E}">
        <p14:creationId xmlns:p14="http://schemas.microsoft.com/office/powerpoint/2010/main" val="395250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0321" y="647700"/>
            <a:ext cx="11277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Q&amp;A and Surveys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08000" y="1939394"/>
            <a:ext cx="10972800" cy="575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enter question, go to “Questions” tab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1F359E-F914-41BB-A6B4-7D225035E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21" y="3177540"/>
            <a:ext cx="1997915" cy="3657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50BAC4-018F-4ABB-98FF-4BB913331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0672" y="3177540"/>
            <a:ext cx="2005781" cy="3657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AA28D7-D694-4C4F-B75F-1235E8691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8890" y="3177540"/>
            <a:ext cx="2016369" cy="3657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B68010-3F4F-4104-A426-C32B5D6C04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1200" y="3177540"/>
            <a:ext cx="2000738" cy="36576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114BD3A-C4C5-41EE-B072-44C0350CFD6E}"/>
              </a:ext>
            </a:extLst>
          </p:cNvPr>
          <p:cNvSpPr/>
          <p:nvPr/>
        </p:nvSpPr>
        <p:spPr>
          <a:xfrm>
            <a:off x="685800" y="3733800"/>
            <a:ext cx="1056404" cy="228600"/>
          </a:xfrm>
          <a:prstGeom prst="ellipse">
            <a:avLst/>
          </a:prstGeom>
          <a:noFill/>
          <a:ln w="2540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C9B98E-0E75-47EC-ACE7-DEA1564B962C}"/>
              </a:ext>
            </a:extLst>
          </p:cNvPr>
          <p:cNvSpPr/>
          <p:nvPr/>
        </p:nvSpPr>
        <p:spPr>
          <a:xfrm>
            <a:off x="838200" y="3514725"/>
            <a:ext cx="1524000" cy="228600"/>
          </a:xfrm>
          <a:prstGeom prst="ellipse">
            <a:avLst/>
          </a:prstGeom>
          <a:noFill/>
          <a:ln w="2540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9F0F9A-1CA7-4F6F-96FE-DB15EBA1577B}"/>
              </a:ext>
            </a:extLst>
          </p:cNvPr>
          <p:cNvCxnSpPr>
            <a:cxnSpLocks/>
          </p:cNvCxnSpPr>
          <p:nvPr/>
        </p:nvCxnSpPr>
        <p:spPr>
          <a:xfrm>
            <a:off x="1742204" y="3048000"/>
            <a:ext cx="162796" cy="466725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495F105-4A24-49F5-BE0F-9AF190B7E81E}"/>
              </a:ext>
            </a:extLst>
          </p:cNvPr>
          <p:cNvSpPr txBox="1"/>
          <p:nvPr/>
        </p:nvSpPr>
        <p:spPr>
          <a:xfrm>
            <a:off x="768099" y="2644140"/>
            <a:ext cx="182235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 #/title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F9E51FA-4640-40DE-B02B-8385B002EC47}"/>
              </a:ext>
            </a:extLst>
          </p:cNvPr>
          <p:cNvCxnSpPr>
            <a:cxnSpLocks/>
            <a:endCxn id="9" idx="5"/>
          </p:cNvCxnSpPr>
          <p:nvPr/>
        </p:nvCxnSpPr>
        <p:spPr>
          <a:xfrm flipH="1" flipV="1">
            <a:off x="1587497" y="3928922"/>
            <a:ext cx="622303" cy="313026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E96255-BE26-4134-942B-AF842A837DF2}"/>
              </a:ext>
            </a:extLst>
          </p:cNvPr>
          <p:cNvSpPr txBox="1"/>
          <p:nvPr/>
        </p:nvSpPr>
        <p:spPr>
          <a:xfrm>
            <a:off x="1838314" y="4227490"/>
            <a:ext cx="17411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 tab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40B809-1B69-44B6-8B95-7EFD681211BD}"/>
              </a:ext>
            </a:extLst>
          </p:cNvPr>
          <p:cNvCxnSpPr>
            <a:cxnSpLocks/>
          </p:cNvCxnSpPr>
          <p:nvPr/>
        </p:nvCxnSpPr>
        <p:spPr>
          <a:xfrm flipH="1">
            <a:off x="5056687" y="3086383"/>
            <a:ext cx="228600" cy="80385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A10DA9A-1DE9-47BB-8D53-3EF3EDBEE271}"/>
              </a:ext>
            </a:extLst>
          </p:cNvPr>
          <p:cNvSpPr txBox="1"/>
          <p:nvPr/>
        </p:nvSpPr>
        <p:spPr>
          <a:xfrm>
            <a:off x="3463897" y="2511177"/>
            <a:ext cx="239932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 question and name (optional)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EE98EB-A9E4-46F3-BDC8-57060D496B56}"/>
              </a:ext>
            </a:extLst>
          </p:cNvPr>
          <p:cNvSpPr/>
          <p:nvPr/>
        </p:nvSpPr>
        <p:spPr>
          <a:xfrm>
            <a:off x="8098741" y="5002530"/>
            <a:ext cx="588059" cy="331470"/>
          </a:xfrm>
          <a:prstGeom prst="ellipse">
            <a:avLst/>
          </a:prstGeom>
          <a:noFill/>
          <a:ln w="2540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87E25E3-EDA9-4344-86D3-777440CF945E}"/>
              </a:ext>
            </a:extLst>
          </p:cNvPr>
          <p:cNvCxnSpPr>
            <a:cxnSpLocks/>
          </p:cNvCxnSpPr>
          <p:nvPr/>
        </p:nvCxnSpPr>
        <p:spPr>
          <a:xfrm flipV="1">
            <a:off x="8153400" y="5334000"/>
            <a:ext cx="274980" cy="48387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C6D3042-F0D3-4FE8-B157-8E8F536CD614}"/>
              </a:ext>
            </a:extLst>
          </p:cNvPr>
          <p:cNvSpPr txBox="1"/>
          <p:nvPr/>
        </p:nvSpPr>
        <p:spPr>
          <a:xfrm>
            <a:off x="6552278" y="5702052"/>
            <a:ext cx="220785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Vote for question by clicking here</a:t>
            </a:r>
          </a:p>
        </p:txBody>
      </p:sp>
    </p:spTree>
    <p:extLst>
      <p:ext uri="{BB962C8B-B14F-4D97-AF65-F5344CB8AC3E}">
        <p14:creationId xmlns:p14="http://schemas.microsoft.com/office/powerpoint/2010/main" val="1409355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0321" y="647700"/>
            <a:ext cx="11277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Q&amp;A and Surveys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90055" y="2054284"/>
            <a:ext cx="6898569" cy="458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complete survey, go to “Polls” tab</a:t>
            </a: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 five questions and click “Send”</a:t>
            </a: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Survey is by session and not by paper</a:t>
            </a:r>
          </a:p>
          <a:p>
            <a:pPr marL="69850" indent="0" eaLnBrk="1" hangingPunct="1">
              <a:buNone/>
            </a:pPr>
            <a:r>
              <a:rPr lang="en-US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Opportunity to complete survey will be available entire day of session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0FCFEC-9644-43FA-9C42-D2622979D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2973" y="2073364"/>
            <a:ext cx="2583878" cy="4572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A4E600-32D9-4CB2-86A1-0E2C2DC47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0" y="2087762"/>
            <a:ext cx="2500745" cy="45720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5C9B98E-0E75-47EC-ACE7-DEA1564B962C}"/>
              </a:ext>
            </a:extLst>
          </p:cNvPr>
          <p:cNvSpPr/>
          <p:nvPr/>
        </p:nvSpPr>
        <p:spPr>
          <a:xfrm>
            <a:off x="8229599" y="2667000"/>
            <a:ext cx="901211" cy="304800"/>
          </a:xfrm>
          <a:prstGeom prst="ellipse">
            <a:avLst/>
          </a:prstGeom>
          <a:noFill/>
          <a:ln w="2540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14BD3A-C4C5-41EE-B072-44C0350CFD6E}"/>
              </a:ext>
            </a:extLst>
          </p:cNvPr>
          <p:cNvSpPr/>
          <p:nvPr/>
        </p:nvSpPr>
        <p:spPr>
          <a:xfrm>
            <a:off x="10297396" y="5486400"/>
            <a:ext cx="980204" cy="381000"/>
          </a:xfrm>
          <a:prstGeom prst="ellipse">
            <a:avLst/>
          </a:prstGeom>
          <a:noFill/>
          <a:ln w="25400"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E96255-BE26-4134-942B-AF842A837DF2}"/>
              </a:ext>
            </a:extLst>
          </p:cNvPr>
          <p:cNvSpPr txBox="1"/>
          <p:nvPr/>
        </p:nvSpPr>
        <p:spPr>
          <a:xfrm>
            <a:off x="7773558" y="2209800"/>
            <a:ext cx="113492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Polls tab</a:t>
            </a:r>
          </a:p>
        </p:txBody>
      </p:sp>
    </p:spTree>
    <p:extLst>
      <p:ext uri="{BB962C8B-B14F-4D97-AF65-F5344CB8AC3E}">
        <p14:creationId xmlns:p14="http://schemas.microsoft.com/office/powerpoint/2010/main" val="132991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40664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Title (Session #)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</a:t>
            </a:r>
          </a:p>
          <a:p>
            <a:pPr eaLnBrk="1" hangingPunct="1"/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248400" y="2057400"/>
            <a:ext cx="3657600" cy="20145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cs typeface="Arial" charset="0"/>
              </a:rPr>
              <a:t>Note:  You can convert these bullet titles into hyperlinks to the presenters' PowerPoints by highlighting the paper no. and doing an &lt;insert/hyperlink&gt;.  (delete this text box from your final presentation)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226629" y="4419601"/>
            <a:ext cx="36576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dirty="0">
                <a:cs typeface="Arial" charset="0"/>
              </a:rPr>
              <a:t>Note:  Link “Break” to the Sponsor slide presentation. (delete this text box from your final presentation)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40664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66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Title (Session #)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39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 Title (Paper #)</a:t>
            </a:r>
          </a:p>
          <a:p>
            <a:pPr lvl="1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Speaker, Company</a:t>
            </a:r>
          </a:p>
          <a:p>
            <a:pPr eaLnBrk="1" hangingPunct="1"/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Closing Remarks</a:t>
            </a:r>
          </a:p>
          <a:p>
            <a:pPr eaLnBrk="1" hangingPunct="1"/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endParaRPr lang="en-US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28775"/>
      </p:ext>
    </p:extLst>
  </p:cSld>
  <p:clrMapOvr>
    <a:masterClrMapping/>
  </p:clrMapOvr>
</p:sld>
</file>

<file path=ppt/theme/theme1.xml><?xml version="1.0" encoding="utf-8"?>
<a:theme xmlns:a="http://schemas.openxmlformats.org/drawingml/2006/main" name="Solomon">
  <a:themeElements>
    <a:clrScheme name="Solom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olom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olom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om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om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om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om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om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om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380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Tahoma</vt:lpstr>
      <vt:lpstr>Trebuchet MS</vt:lpstr>
      <vt:lpstr>Wingdings 2</vt:lpstr>
      <vt:lpstr>Solomon</vt:lpstr>
      <vt:lpstr>Berlin</vt:lpstr>
      <vt:lpstr>2019 AIChE SPRING NATIONAL MEETING  Welcome  to the 31ST Annual Ethylene Producers’ Conference  MARCH 30 – APRIL 4, 2019 NEW ORLEANS, LA</vt:lpstr>
      <vt:lpstr>PowerPoint Presentation</vt:lpstr>
      <vt:lpstr>EPC  Subcommittee Name Subcommittee</vt:lpstr>
      <vt:lpstr>Session Guidelines</vt:lpstr>
      <vt:lpstr>Session Q&amp;A and Surveys</vt:lpstr>
      <vt:lpstr>Session Q&amp;A and Surveys</vt:lpstr>
      <vt:lpstr>Session Q&amp;A and Surveys</vt:lpstr>
      <vt:lpstr>Title (Session #)</vt:lpstr>
      <vt:lpstr>Title (Session #)</vt:lpstr>
      <vt:lpstr>PowerPoint Presentation</vt:lpstr>
      <vt:lpstr>EPC Proceedings Website</vt:lpstr>
    </vt:vector>
  </TitlesOfParts>
  <Company>The Dow Chemical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 Postula</dc:creator>
  <cp:lastModifiedBy>Postula, Walter S GSUSI-PTX/C/B</cp:lastModifiedBy>
  <cp:revision>106</cp:revision>
  <dcterms:created xsi:type="dcterms:W3CDTF">2008-12-10T15:49:47Z</dcterms:created>
  <dcterms:modified xsi:type="dcterms:W3CDTF">2019-03-18T01:31:48Z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Bowen J u142564</vt:lpwstr>
  </property>
  <property fmtid="{D5CDD505-2E9C-101B-9397-08002B2CF9AE}" pid="3" name="Information_Classification">
    <vt:lpwstr>NONE</vt:lpwstr>
  </property>
  <property fmtid="{D5CDD505-2E9C-101B-9397-08002B2CF9AE}" pid="4" name="Record_Title_ID">
    <vt:lpwstr>72</vt:lpwstr>
  </property>
  <property fmtid="{D5CDD505-2E9C-101B-9397-08002B2CF9AE}" pid="5" name="Initial_Creation_Date">
    <vt:lpwstr>12/11/2008 10:36:13 AM</vt:lpwstr>
  </property>
  <property fmtid="{D5CDD505-2E9C-101B-9397-08002B2CF9AE}" pid="6" name="Retention_Period_Start_Date">
    <vt:lpwstr>12/11/2008</vt:lpwstr>
  </property>
  <property fmtid="{D5CDD505-2E9C-101B-9397-08002B2CF9AE}" pid="7" name="Last_Reviewed_Date">
    <vt:lpwstr/>
  </property>
  <property fmtid="{D5CDD505-2E9C-101B-9397-08002B2CF9AE}" pid="8" name="Retention_Review_Frequency">
    <vt:lpwstr/>
  </property>
  <property fmtid="{D5CDD505-2E9C-101B-9397-08002B2CF9AE}" pid="9" name="lqminfo">
    <vt:i4>1</vt:i4>
  </property>
  <property fmtid="{D5CDD505-2E9C-101B-9397-08002B2CF9AE}" pid="10" name="lqmsess">
    <vt:lpwstr>9276fc54-a761-474e-b4fa-fe73d578129b</vt:lpwstr>
  </property>
</Properties>
</file>