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8" r:id="rId1"/>
  </p:sldMasterIdLst>
  <p:notesMasterIdLst>
    <p:notesMasterId r:id="rId9"/>
  </p:notesMasterIdLst>
  <p:sldIdLst>
    <p:sldId id="261" r:id="rId2"/>
    <p:sldId id="270" r:id="rId3"/>
    <p:sldId id="260" r:id="rId4"/>
    <p:sldId id="265" r:id="rId5"/>
    <p:sldId id="263" r:id="rId6"/>
    <p:sldId id="268" r:id="rId7"/>
    <p:sldId id="271" r:id="rId8"/>
  </p:sldIdLst>
  <p:sldSz cx="12192000" cy="6858000"/>
  <p:notesSz cx="6946900" cy="9220200"/>
  <p:defaultTextStyle>
    <a:defPPr>
      <a:defRPr lang="en-US"/>
    </a:defPPr>
    <a:lvl1pPr marL="0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2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3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37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49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62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74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85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98" algn="l" defTabSz="4571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A4A3A4"/>
          </p15:clr>
        </p15:guide>
        <p15:guide id="2" pos="74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kins, Darryl J CTR USN NRL WASHINGTON DC (USA)" initials="WDJCUNWD(" lastIdx="1" clrIdx="0">
    <p:extLst>
      <p:ext uri="{19B8F6BF-5375-455C-9EA6-DF929625EA0E}">
        <p15:presenceInfo xmlns:p15="http://schemas.microsoft.com/office/powerpoint/2012/main" userId="S::darryl.j.watkins3.ctr@cvr.mil::a189f15a-6f23-494c-9b3d-70906e52cd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5F3"/>
    <a:srgbClr val="152956"/>
    <a:srgbClr val="447FFF"/>
    <a:srgbClr val="FFC625"/>
    <a:srgbClr val="C79418"/>
    <a:srgbClr val="3772ED"/>
    <a:srgbClr val="FA2301"/>
    <a:srgbClr val="15B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/>
    <p:restoredTop sz="84161"/>
  </p:normalViewPr>
  <p:slideViewPr>
    <p:cSldViewPr snapToGrid="0" snapToObjects="1">
      <p:cViewPr varScale="1">
        <p:scale>
          <a:sx n="129" d="100"/>
          <a:sy n="129" d="100"/>
        </p:scale>
        <p:origin x="1296" y="192"/>
      </p:cViewPr>
      <p:guideLst>
        <p:guide orient="horz" pos="1512"/>
        <p:guide pos="7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563" cy="4614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141" y="1"/>
            <a:ext cx="3010563" cy="4614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F0C36F10-E106-A341-B131-6E17C334593D}" type="datetimeFigureOut">
              <a:rPr lang="en-US" smtClean="0"/>
              <a:pPr/>
              <a:t>7/26/22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930" y="4437327"/>
            <a:ext cx="5557042" cy="36303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769"/>
            <a:ext cx="3010563" cy="4614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141" y="8758769"/>
            <a:ext cx="3010563" cy="4614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9DDD0104-8CD1-DD40-8AD3-7AF1CB63A1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4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 I’m Paul Adamson, a researcher at the Naval Research Lab in Washington DC, and I’ve got a brief talk about our virtual internship that we ran last summer mostly centered around an open source software package under development in our group, </a:t>
            </a:r>
            <a:r>
              <a:rPr lang="en-US" dirty="0" err="1"/>
              <a:t>turboPy</a:t>
            </a:r>
            <a:r>
              <a:rPr lang="en-US" dirty="0"/>
              <a:t>, and our plans to expand upon its success this coming summer. I’ve only got 8 slides because I wanted to leave plenty of time for a good discussion during and after the talk, so please put your comment or question in the Q&amp;A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104-8CD1-DD40-8AD3-7AF1CB63A1B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104-8CD1-DD40-8AD3-7AF1CB63A1B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8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rPr dirty="0"/>
              <a:t>- Since there are so many options for modeling all the various physics components that go into </a:t>
            </a:r>
            <a:r>
              <a:rPr lang="en-US" dirty="0"/>
              <a:t>modeling plasmas</a:t>
            </a:r>
            <a:r>
              <a:rPr dirty="0"/>
              <a:t>, </a:t>
            </a:r>
            <a:r>
              <a:rPr lang="en-US" dirty="0"/>
              <a:t>and </a:t>
            </a:r>
            <a:r>
              <a:rPr dirty="0"/>
              <a:t>we need a way to quickly implement and compare various models</a:t>
            </a:r>
          </a:p>
          <a:p>
            <a:pPr defTabSz="914400">
              <a:defRPr sz="1200"/>
            </a:pPr>
            <a:r>
              <a:rPr dirty="0"/>
              <a:t>- We choose python because of the robust tooling and community devoted to python developers, and </a:t>
            </a:r>
            <a:r>
              <a:rPr lang="en-US" dirty="0"/>
              <a:t>the growing ecosystem around plasma physics and other disciplines</a:t>
            </a:r>
            <a:endParaRPr dirty="0"/>
          </a:p>
          <a:p>
            <a:pPr defTabSz="914400">
              <a:defRPr sz="1200"/>
            </a:pPr>
            <a:r>
              <a:rPr dirty="0"/>
              <a:t>- We designed a lightweight framework to take care of common issues (grid, clock, diagnostics, data sharing between modules)</a:t>
            </a:r>
          </a:p>
          <a:p>
            <a:pPr defTabSz="914400">
              <a:defRPr sz="1200"/>
            </a:pPr>
            <a:r>
              <a:rPr dirty="0"/>
              <a:t>- Framework is based on the NRL PIC code </a:t>
            </a:r>
            <a:r>
              <a:rPr dirty="0" err="1"/>
              <a:t>turboWAVE</a:t>
            </a:r>
            <a:r>
              <a:rPr lang="en-US" dirty="0"/>
              <a:t> written in C++</a:t>
            </a:r>
            <a:r>
              <a:rPr dirty="0"/>
              <a:t>, so there is a natural path to further develop promising models</a:t>
            </a:r>
            <a:r>
              <a:rPr lang="en-US" dirty="0"/>
              <a:t> and algorithms</a:t>
            </a:r>
            <a:endParaRPr dirty="0"/>
          </a:p>
          <a:p>
            <a:pPr defTabSz="914400">
              <a:defRPr sz="1200"/>
            </a:pPr>
            <a:r>
              <a:rPr dirty="0"/>
              <a:t>- Simulation</a:t>
            </a:r>
            <a:r>
              <a:rPr lang="en-US" dirty="0"/>
              <a:t>s are</a:t>
            </a:r>
            <a:r>
              <a:rPr dirty="0"/>
              <a:t> specified either directly in python or via optional TOML formatted input file</a:t>
            </a:r>
          </a:p>
        </p:txBody>
      </p:sp>
    </p:spTree>
    <p:extLst>
      <p:ext uri="{BB962C8B-B14F-4D97-AF65-F5344CB8AC3E}">
        <p14:creationId xmlns:p14="http://schemas.microsoft.com/office/powerpoint/2010/main" val="244953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Mentors set the schedule, establish goals for seminars, and facilitate discussions.</a:t>
            </a:r>
          </a:p>
          <a:p>
            <a:r>
              <a:rPr lang="en-US" dirty="0"/>
              <a:t>Interns contribute notes to lesson markdown files.</a:t>
            </a:r>
          </a:p>
          <a:p>
            <a:r>
              <a:rPr lang="en-US" dirty="0"/>
              <a:t>Intern admin role gives interns experience managing a code repo for open source projects.</a:t>
            </a:r>
          </a:p>
          <a:p>
            <a:r>
              <a:rPr lang="en-US" dirty="0"/>
              <a:t>Project manager role gives interns experience managing people.</a:t>
            </a:r>
          </a:p>
          <a:p>
            <a:r>
              <a:rPr lang="en-US" dirty="0" err="1"/>
              <a:t>turbopy</a:t>
            </a:r>
            <a:r>
              <a:rPr lang="en-US" dirty="0"/>
              <a:t>-training repo used to manage the training, seminars, and reflections.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104-8CD1-DD40-8AD3-7AF1CB63A1B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6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D0104-8CD1-DD40-8AD3-7AF1CB63A1B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2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7143"/>
            <a:ext cx="10972800" cy="490902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53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7143"/>
            <a:ext cx="5364480" cy="490902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17920" y="1217143"/>
            <a:ext cx="5364480" cy="490902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1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: three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217143"/>
            <a:ext cx="5364480" cy="490902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17920" y="1217146"/>
            <a:ext cx="5364480" cy="238258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 marL="553931" indent="-231730">
              <a:tabLst/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217920" y="3728223"/>
            <a:ext cx="5364480" cy="238258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55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: four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17920" y="1217146"/>
            <a:ext cx="5364480" cy="238258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217920" y="3728223"/>
            <a:ext cx="5364480" cy="238258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09600" y="1217146"/>
            <a:ext cx="5364480" cy="238258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09600" y="3728223"/>
            <a:ext cx="5364480" cy="2382585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: fou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217143"/>
            <a:ext cx="5364480" cy="4909021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17920" y="1217143"/>
            <a:ext cx="5364480" cy="1560782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217920" y="2891261"/>
            <a:ext cx="5364480" cy="1560782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217920" y="4565381"/>
            <a:ext cx="5364480" cy="1560782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144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75489"/>
            <a:ext cx="10972800" cy="5650992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 flipV="1">
            <a:off x="5" y="232882"/>
            <a:ext cx="11112701" cy="0"/>
          </a:xfrm>
          <a:prstGeom prst="line">
            <a:avLst/>
          </a:prstGeom>
          <a:noFill/>
          <a:ln w="38100" cmpd="sng">
            <a:solidFill>
              <a:srgbClr val="14295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0" i="0" dirty="0">
              <a:latin typeface="Helvetica" pitchFamily="2" charset="0"/>
              <a:ea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729" r="77"/>
          <a:stretch/>
        </p:blipFill>
        <p:spPr>
          <a:xfrm>
            <a:off x="11189529" y="150685"/>
            <a:ext cx="889016" cy="161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25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0"/>
          <p:cNvSpPr/>
          <p:nvPr/>
        </p:nvSpPr>
        <p:spPr>
          <a:xfrm>
            <a:off x="0" y="4840941"/>
            <a:ext cx="12192000" cy="2017059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lIns="28014" tIns="28014" rIns="28014" bIns="28014" anchor="ctr"/>
          <a:lstStyle/>
          <a:p>
            <a:pPr algn="ctr" defTabSz="560186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72" b="0" i="0" dirty="0">
              <a:latin typeface="Helvetica" pitchFamily="2" charset="0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4182" y="2283024"/>
            <a:ext cx="11083636" cy="2420471"/>
          </a:xfrm>
        </p:spPr>
        <p:txBody>
          <a:bodyPr anchor="t">
            <a:noAutofit/>
          </a:bodyPr>
          <a:lstStyle>
            <a:lvl1pPr>
              <a:lnSpc>
                <a:spcPct val="110000"/>
              </a:lnSpc>
              <a:defRPr sz="5000" b="0" i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5" y="5235098"/>
            <a:ext cx="6178362" cy="1353963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597" b="0" i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defRPr sz="1597" b="0" i="0">
                <a:solidFill>
                  <a:srgbClr val="FABD09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597" b="0" i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3pPr>
            <a:lvl4pPr>
              <a:lnSpc>
                <a:spcPts val="2820"/>
              </a:lnSpc>
              <a:spcAft>
                <a:spcPts val="1923"/>
              </a:spcAft>
              <a:defRPr sz="2361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853561" y="5235098"/>
            <a:ext cx="3237952" cy="1353963"/>
          </a:xfrm>
        </p:spPr>
        <p:txBody>
          <a:bodyPr anchor="b"/>
          <a:lstStyle>
            <a:lvl1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97" b="0" i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1pPr>
            <a:lvl2pPr marL="45720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97" b="0" i="0">
                <a:solidFill>
                  <a:srgbClr val="FABD09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2pPr>
            <a:lvl3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97" b="0" i="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3pPr>
            <a:lvl4pPr>
              <a:lnSpc>
                <a:spcPts val="2820"/>
              </a:lnSpc>
              <a:spcAft>
                <a:spcPts val="1923"/>
              </a:spcAft>
              <a:defRPr sz="2361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 descr="NRL_logo_Rever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448572"/>
            <a:ext cx="1599923" cy="1068921"/>
          </a:xfrm>
          <a:prstGeom prst="rect">
            <a:avLst/>
          </a:prstGeom>
        </p:spPr>
      </p:pic>
      <p:pic>
        <p:nvPicPr>
          <p:cNvPr id="10" name="PPD-Logo-highres new colo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242" y="5235096"/>
            <a:ext cx="1351579" cy="13515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087538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4269"/>
            <a:ext cx="10503101" cy="88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1906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Tahoma" charset="0"/>
                <a:cs typeface="Tahom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9854" y="6356354"/>
            <a:ext cx="1902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Tahoma" charset="0"/>
                <a:cs typeface="Tahoma" charset="0"/>
              </a:defRPr>
            </a:lvl1pPr>
          </a:lstStyle>
          <a:p>
            <a:fld id="{A83DDC34-D481-2744-812B-2FCD98088C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29" y="53390"/>
            <a:ext cx="889692" cy="1054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Line 2"/>
          <p:cNvSpPr>
            <a:spLocks noChangeShapeType="1"/>
          </p:cNvSpPr>
          <p:nvPr/>
        </p:nvSpPr>
        <p:spPr bwMode="auto">
          <a:xfrm flipV="1">
            <a:off x="3" y="1022828"/>
            <a:ext cx="11112701" cy="0"/>
          </a:xfrm>
          <a:prstGeom prst="line">
            <a:avLst/>
          </a:prstGeom>
          <a:noFill/>
          <a:ln w="38100" cmpd="sng">
            <a:solidFill>
              <a:srgbClr val="14295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0" i="0" dirty="0">
              <a:latin typeface="Helvetica" pitchFamily="2" charset="0"/>
              <a:ea typeface="+mn-ea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7143"/>
            <a:ext cx="10972800" cy="4909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8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7" r:id="rId2"/>
    <p:sldLayoutId id="2147483678" r:id="rId3"/>
    <p:sldLayoutId id="2147483679" r:id="rId4"/>
    <p:sldLayoutId id="2147483680" r:id="rId5"/>
    <p:sldLayoutId id="2147483672" r:id="rId6"/>
    <p:sldLayoutId id="2147483701" r:id="rId7"/>
  </p:sldLayoutIdLst>
  <p:hf hdr="0"/>
  <p:txStyles>
    <p:titleStyle>
      <a:lvl1pPr algn="l" defTabSz="457112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Helvetica" pitchFamily="2" charset="0"/>
          <a:ea typeface="Tahoma" charset="0"/>
          <a:cs typeface="Tahoma" charset="0"/>
        </a:defRPr>
      </a:lvl1pPr>
    </p:titleStyle>
    <p:bodyStyle>
      <a:lvl1pPr marL="206336" indent="-206336" algn="l" defTabSz="457112" rtl="0" eaLnBrk="1" latinLnBrk="0" hangingPunct="1">
        <a:spcBef>
          <a:spcPct val="20000"/>
        </a:spcBef>
        <a:buFont typeface="Arial"/>
        <a:buChar char="•"/>
        <a:tabLst/>
        <a:defRPr sz="2000" b="0" i="0" kern="1200">
          <a:solidFill>
            <a:schemeClr val="tx1"/>
          </a:solidFill>
          <a:latin typeface="Helvetica" pitchFamily="2" charset="0"/>
          <a:ea typeface="Tahoma" charset="0"/>
          <a:cs typeface="Tahoma" charset="0"/>
        </a:defRPr>
      </a:lvl1pPr>
      <a:lvl2pPr marL="553931" indent="-231730" algn="l" defTabSz="457112" rtl="0" eaLnBrk="1" latinLnBrk="0" hangingPunct="1">
        <a:spcBef>
          <a:spcPct val="20000"/>
        </a:spcBef>
        <a:buFont typeface="Arial"/>
        <a:buChar char="–"/>
        <a:tabLst/>
        <a:defRPr sz="1800" b="0" i="0" kern="1200">
          <a:solidFill>
            <a:schemeClr val="tx1"/>
          </a:solidFill>
          <a:latin typeface="Helvetica" pitchFamily="2" charset="0"/>
          <a:ea typeface="Tahoma" charset="0"/>
          <a:cs typeface="Tahoma" charset="0"/>
        </a:defRPr>
      </a:lvl2pPr>
      <a:lvl3pPr marL="830104" indent="-173005" algn="l" defTabSz="457112" rtl="0" eaLnBrk="1" latinLnBrk="0" hangingPunct="1">
        <a:spcBef>
          <a:spcPct val="20000"/>
        </a:spcBef>
        <a:buFont typeface="Arial"/>
        <a:buChar char="•"/>
        <a:tabLst/>
        <a:defRPr sz="1800" b="0" i="0" kern="1200">
          <a:solidFill>
            <a:schemeClr val="tx1"/>
          </a:solidFill>
          <a:latin typeface="Helvetica" pitchFamily="2" charset="0"/>
          <a:ea typeface="Tahoma" charset="0"/>
          <a:cs typeface="Tahoma" charset="0"/>
        </a:defRPr>
      </a:lvl3pPr>
      <a:lvl4pPr marL="1176113" indent="-287284" algn="l" defTabSz="457112" rtl="0" eaLnBrk="1" latinLnBrk="0" hangingPunct="1">
        <a:spcBef>
          <a:spcPct val="20000"/>
        </a:spcBef>
        <a:buFont typeface="Arial"/>
        <a:buChar char="–"/>
        <a:tabLst/>
        <a:defRPr sz="1800" b="0" i="0" kern="1200">
          <a:solidFill>
            <a:schemeClr val="tx1"/>
          </a:solidFill>
          <a:latin typeface="Helvetica" pitchFamily="2" charset="0"/>
          <a:ea typeface="Tahoma" charset="0"/>
          <a:cs typeface="Tahoma" charset="0"/>
        </a:defRPr>
      </a:lvl4pPr>
      <a:lvl5pPr marL="1464981" indent="-230144" algn="l" defTabSz="457112" rtl="0" eaLnBrk="1" latinLnBrk="0" hangingPunct="1">
        <a:spcBef>
          <a:spcPct val="20000"/>
        </a:spcBef>
        <a:buFont typeface="Arial"/>
        <a:buChar char="»"/>
        <a:tabLst/>
        <a:defRPr sz="1800" b="0" i="0" kern="1200">
          <a:solidFill>
            <a:schemeClr val="tx1"/>
          </a:solidFill>
          <a:latin typeface="Helvetica" pitchFamily="2" charset="0"/>
          <a:ea typeface="Tahoma" charset="0"/>
          <a:cs typeface="Tahoma" charset="0"/>
        </a:defRPr>
      </a:lvl5pPr>
      <a:lvl6pPr marL="2514117" indent="-228556" algn="l" defTabSz="4571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4571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2" indent="-228556" algn="l" defTabSz="4571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4571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3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2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4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4571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github.com/NRL-Plasma-Physics-Division/turbop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RL-Plasma-Physics-Division/turbopy-training-publi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hyperlink" Target="https://github.com/NRL-Plasma-Physics-Division/nfe-2022-turbopy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github.com/NRL-Plasma-Physics-Division/particle-in-field" TargetMode="External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doi.org/10.1016/j.cpc.2020.107607" TargetMode="External"/><Relationship Id="rId4" Type="http://schemas.openxmlformats.org/officeDocument/2006/relationships/hyperlink" Target="https://github.com/NRL-Plasma-Physics-Division/block-on-spr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NRL-Plasma-Physics-Division/nfe-2022-turbopy" TargetMode="External"/><Relationship Id="rId4" Type="http://schemas.openxmlformats.org/officeDocument/2006/relationships/hyperlink" Target="https://github.com/USNavalResearchLaboratory/nep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RL-Plasma-Physics-Division/nfe-2022-turbopy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DBBBDE-1327-D240-BF3F-C992659B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1813810"/>
            <a:ext cx="11083636" cy="288968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The </a:t>
            </a:r>
            <a:r>
              <a:rPr lang="en-US" dirty="0" err="1"/>
              <a:t>TurboPy</a:t>
            </a:r>
            <a:r>
              <a:rPr lang="en-US" dirty="0"/>
              <a:t> Approach to Learning Python</a:t>
            </a:r>
            <a:br>
              <a:rPr lang="en-US" dirty="0"/>
            </a:br>
            <a:r>
              <a:rPr lang="en-US" sz="3200" dirty="0"/>
              <a:t>Presented to: The Virtual Local Section of the American Institute of Chemical Engineers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8B0B0D-1EC6-E143-8043-DE9507800F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July 27,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9E17C-737C-2C4D-88FA-BFDF5CAB98DA}"/>
              </a:ext>
            </a:extLst>
          </p:cNvPr>
          <p:cNvSpPr/>
          <p:nvPr/>
        </p:nvSpPr>
        <p:spPr>
          <a:xfrm>
            <a:off x="0" y="6334780"/>
            <a:ext cx="10913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DISTRIBUTION STATEMENT A. Approved for public release. Distribution is unlimited. </a:t>
            </a:r>
          </a:p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Work Supported by the US Naval Research Laboratory Base Program.</a:t>
            </a:r>
            <a:endParaRPr lang="en-US" sz="14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838B621-902E-1D42-8387-7B616E34FF4E}"/>
              </a:ext>
            </a:extLst>
          </p:cNvPr>
          <p:cNvSpPr txBox="1">
            <a:spLocks/>
          </p:cNvSpPr>
          <p:nvPr/>
        </p:nvSpPr>
        <p:spPr>
          <a:xfrm>
            <a:off x="554182" y="5060280"/>
            <a:ext cx="7480543" cy="11371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11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/>
              <a:defRPr sz="1597" b="0" i="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1pPr>
            <a:lvl2pPr marL="0" indent="0" algn="l" defTabSz="457112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tabLst/>
              <a:defRPr sz="1597" b="0" i="0" kern="1200">
                <a:solidFill>
                  <a:srgbClr val="FABD09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2pPr>
            <a:lvl3pPr marL="0" indent="0" algn="l" defTabSz="45711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1597" b="0" i="0" kern="1200">
                <a:solidFill>
                  <a:schemeClr val="bg1"/>
                </a:solidFill>
                <a:latin typeface="Helvetica" pitchFamily="2" charset="0"/>
                <a:ea typeface="Helvetica" pitchFamily="2" charset="0"/>
                <a:cs typeface="Arial" charset="0"/>
              </a:defRPr>
            </a:lvl3pPr>
            <a:lvl4pPr marL="1176113" indent="-287284" algn="l" defTabSz="457112" rtl="0" eaLnBrk="1" latinLnBrk="0" hangingPunct="1">
              <a:lnSpc>
                <a:spcPts val="2820"/>
              </a:lnSpc>
              <a:spcBef>
                <a:spcPct val="20000"/>
              </a:spcBef>
              <a:spcAft>
                <a:spcPts val="1923"/>
              </a:spcAft>
              <a:buFont typeface="Arial"/>
              <a:buChar char="–"/>
              <a:tabLst/>
              <a:defRPr sz="2361" b="0" i="0" kern="1200">
                <a:solidFill>
                  <a:schemeClr val="bg1"/>
                </a:solidFill>
                <a:latin typeface="Helvetica" pitchFamily="2" charset="0"/>
                <a:ea typeface="Tahoma" charset="0"/>
                <a:cs typeface="Tahoma" charset="0"/>
              </a:defRPr>
            </a:lvl4pPr>
            <a:lvl5pPr marL="1464981" indent="-230144" algn="l" defTabSz="457112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800" b="0" i="0" kern="1200">
                <a:solidFill>
                  <a:schemeClr val="bg1"/>
                </a:solidFill>
                <a:latin typeface="Helvetica" pitchFamily="2" charset="0"/>
                <a:ea typeface="Tahoma" charset="0"/>
                <a:cs typeface="Tahoma" charset="0"/>
              </a:defRPr>
            </a:lvl5pPr>
            <a:lvl6pPr marL="2514117" indent="-228556" algn="l" defTabSz="4571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30" indent="-228556" algn="l" defTabSz="4571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42" indent="-228556" algn="l" defTabSz="4571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53" indent="-228556" algn="l" defTabSz="4571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Paul Adamson</a:t>
            </a:r>
          </a:p>
          <a:p>
            <a:pPr lvl="1"/>
            <a:r>
              <a:rPr lang="en-US" sz="1400" dirty="0"/>
              <a:t>Pulsed Power Physics Branch, U.S. Naval Research Laboratory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0F9355-4346-C946-9753-3DFE57057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138" y="543555"/>
            <a:ext cx="2250750" cy="85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34EBE-B887-724D-8C23-4E1A3275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91" y="64269"/>
            <a:ext cx="8877782" cy="887895"/>
          </a:xfrm>
        </p:spPr>
        <p:txBody>
          <a:bodyPr>
            <a:normAutofit/>
          </a:bodyPr>
          <a:lstStyle/>
          <a:p>
            <a:r>
              <a:rPr lang="en-US" b="1" dirty="0"/>
              <a:t>Genesis of a 100% remote, mostly asynchronous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969B6-8DE4-C649-A07E-2896FC55F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17143"/>
            <a:ext cx="11352551" cy="536353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By April 2020, it was clear that interns (and most of the staff) would not be on-site at the lab over the summer </a:t>
            </a:r>
          </a:p>
          <a:p>
            <a:r>
              <a:rPr lang="en-US" sz="2400" dirty="0"/>
              <a:t>Despite challenges due to the pandemic, there was a strong desire in NRL Pulsed Power Physics Branch (Code 6770) to continue internships</a:t>
            </a:r>
          </a:p>
          <a:p>
            <a:pPr lvl="1"/>
            <a:r>
              <a:rPr lang="en-US" sz="2000" dirty="0"/>
              <a:t>Energizes staff</a:t>
            </a:r>
          </a:p>
          <a:p>
            <a:pPr lvl="1"/>
            <a:r>
              <a:rPr lang="en-US" sz="2000" dirty="0"/>
              <a:t>Excellent recruitment tool</a:t>
            </a:r>
          </a:p>
          <a:p>
            <a:pPr lvl="1"/>
            <a:r>
              <a:rPr lang="en-US" sz="2000" dirty="0"/>
              <a:t>Service to nation/community</a:t>
            </a:r>
          </a:p>
          <a:p>
            <a:r>
              <a:rPr lang="en-US" sz="2400" dirty="0"/>
              <a:t>Fortunately, we had a new, lightweight Python framework for computational physics, </a:t>
            </a:r>
            <a:r>
              <a:rPr lang="en-US" sz="2400" b="1" dirty="0" err="1"/>
              <a:t>turboPy</a:t>
            </a:r>
            <a:r>
              <a:rPr lang="en-US" sz="2400" dirty="0"/>
              <a:t>, that was accessible to high school/undergrad interns</a:t>
            </a:r>
          </a:p>
          <a:p>
            <a:r>
              <a:rPr lang="en-US" sz="2400" dirty="0"/>
              <a:t>Also, </a:t>
            </a:r>
            <a:r>
              <a:rPr lang="en-US" sz="2400" dirty="0" err="1"/>
              <a:t>turboPy</a:t>
            </a:r>
            <a:r>
              <a:rPr lang="en-US" sz="2400" dirty="0"/>
              <a:t> was lacking robust documentation and testing, so we saw an opportunity to run an internship with some interesting goals:</a:t>
            </a:r>
          </a:p>
          <a:p>
            <a:pPr lvl="1"/>
            <a:r>
              <a:rPr lang="en-US" sz="2000" dirty="0"/>
              <a:t>Experience with </a:t>
            </a:r>
            <a:r>
              <a:rPr lang="en-US" sz="2000" b="1" u="sng" dirty="0"/>
              <a:t>end-to-end software development</a:t>
            </a:r>
            <a:r>
              <a:rPr lang="en-US" sz="2000" dirty="0"/>
              <a:t> for scientific computing</a:t>
            </a:r>
          </a:p>
          <a:p>
            <a:pPr lvl="1"/>
            <a:r>
              <a:rPr lang="en-US" sz="2000" b="1" u="sng" dirty="0"/>
              <a:t>100% </a:t>
            </a:r>
            <a:r>
              <a:rPr lang="en-US" sz="2000" b="1" u="sng" dirty="0" err="1"/>
              <a:t>turboPy</a:t>
            </a:r>
            <a:r>
              <a:rPr lang="en-US" sz="2000" b="1" u="sng" dirty="0"/>
              <a:t> documentation/testing</a:t>
            </a:r>
          </a:p>
          <a:p>
            <a:r>
              <a:rPr lang="en-US" sz="2400" dirty="0"/>
              <a:t>6x high school interns, 3x staff mentors + 1 student mentor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6890-0E4B-D742-970C-524DA81414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79854" y="6356354"/>
            <a:ext cx="1902546" cy="365125"/>
          </a:xfrm>
        </p:spPr>
        <p:txBody>
          <a:bodyPr/>
          <a:lstStyle/>
          <a:p>
            <a:fld id="{A83DDC34-D481-2744-812B-2FCD98088CB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0D983-3876-E946-86CB-3D69FFFF618F}"/>
              </a:ext>
            </a:extLst>
          </p:cNvPr>
          <p:cNvSpPr/>
          <p:nvPr/>
        </p:nvSpPr>
        <p:spPr>
          <a:xfrm>
            <a:off x="5486400" y="26005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012" lvl="1" indent="-342900">
              <a:buFont typeface="System Font Regular"/>
              <a:buChar char="–"/>
            </a:pPr>
            <a:r>
              <a:rPr lang="en-US" sz="2000" dirty="0"/>
              <a:t>Sponsors very supportive</a:t>
            </a:r>
          </a:p>
          <a:p>
            <a:pPr marL="800012" lvl="1" indent="-342900">
              <a:buFont typeface="System Font Regular"/>
              <a:buChar char="–"/>
            </a:pPr>
            <a:r>
              <a:rPr lang="en-US" sz="2000" dirty="0"/>
              <a:t>Source of fresh ideas and perspectives</a:t>
            </a:r>
          </a:p>
          <a:p>
            <a:pPr marL="800012" lvl="1" indent="-342900">
              <a:buFont typeface="System Font Regular"/>
              <a:buChar char="–"/>
            </a:pPr>
            <a:r>
              <a:rPr lang="en-US" sz="2000" dirty="0"/>
              <a:t>We get some good work done!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A9613-C1B7-D846-9631-8B7929B2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26" y="147551"/>
            <a:ext cx="1902546" cy="7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4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urboPy: A new python framework has been developed for efficiently implementing, testing, and comparing various plasma response models"/>
          <p:cNvSpPr txBox="1">
            <a:spLocks noGrp="1"/>
          </p:cNvSpPr>
          <p:nvPr>
            <p:ph type="title"/>
          </p:nvPr>
        </p:nvSpPr>
        <p:spPr>
          <a:xfrm>
            <a:off x="2164466" y="64269"/>
            <a:ext cx="9307098" cy="88789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79389">
              <a:defRPr sz="2822"/>
            </a:pPr>
            <a:r>
              <a:rPr lang="en-US" sz="2500" b="1" dirty="0"/>
              <a:t>A lightweight python framework for computational physics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292964" y="9018152"/>
            <a:ext cx="350158" cy="34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Helvetica Regular" pitchFamily="2" charset="0"/>
                <a:ea typeface="+mn-ea"/>
                <a:cs typeface="+mn-cs"/>
                <a:sym typeface="Lato Regular"/>
              </a:defRPr>
            </a:lvl1pPr>
            <a:lvl2pPr marL="0" marR="0" indent="457112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2pPr>
            <a:lvl3pPr marL="0" marR="0" indent="914222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3pPr>
            <a:lvl4pPr marL="0" marR="0" indent="1371337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4pPr>
            <a:lvl5pPr marL="0" marR="0" indent="1828449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5pPr>
            <a:lvl6pPr marL="0" marR="0" indent="2285562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6pPr>
            <a:lvl7pPr marL="0" marR="0" indent="2742674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7pPr>
            <a:lvl8pPr marL="0" marR="0" indent="3199784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8pPr>
            <a:lvl9pPr marL="0" marR="0" indent="3656898" algn="l" defTabSz="6501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Lato Regular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5" name="Rectangle"/>
          <p:cNvSpPr/>
          <p:nvPr/>
        </p:nvSpPr>
        <p:spPr>
          <a:xfrm>
            <a:off x="5347504" y="1355479"/>
            <a:ext cx="6624818" cy="509996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179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6" name="Simulation"/>
          <p:cNvSpPr txBox="1"/>
          <p:nvPr/>
        </p:nvSpPr>
        <p:spPr>
          <a:xfrm>
            <a:off x="5594723" y="1138907"/>
            <a:ext cx="1644681" cy="4448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30862">
              <a:defRPr sz="3400"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Simulation</a:t>
            </a:r>
            <a:endParaRPr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7" name="Clock"/>
          <p:cNvSpPr txBox="1"/>
          <p:nvPr/>
        </p:nvSpPr>
        <p:spPr>
          <a:xfrm>
            <a:off x="6607066" y="1640314"/>
            <a:ext cx="634789" cy="323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30862"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Clock</a:t>
            </a:r>
          </a:p>
        </p:txBody>
      </p:sp>
      <p:sp>
        <p:nvSpPr>
          <p:cNvPr id="118" name="Clock"/>
          <p:cNvSpPr/>
          <p:nvPr/>
        </p:nvSpPr>
        <p:spPr>
          <a:xfrm>
            <a:off x="6755219" y="1996694"/>
            <a:ext cx="542926" cy="542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714" y="1340"/>
                </a:moveTo>
                <a:lnTo>
                  <a:pt x="10886" y="1340"/>
                </a:lnTo>
                <a:cubicBezTo>
                  <a:pt x="10994" y="1340"/>
                  <a:pt x="11080" y="1426"/>
                  <a:pt x="11080" y="1534"/>
                </a:cubicBezTo>
                <a:lnTo>
                  <a:pt x="11080" y="3100"/>
                </a:lnTo>
                <a:cubicBezTo>
                  <a:pt x="11080" y="3208"/>
                  <a:pt x="10994" y="3294"/>
                  <a:pt x="10886" y="3294"/>
                </a:cubicBezTo>
                <a:lnTo>
                  <a:pt x="10714" y="3294"/>
                </a:lnTo>
                <a:cubicBezTo>
                  <a:pt x="10606" y="3294"/>
                  <a:pt x="10520" y="3208"/>
                  <a:pt x="10520" y="3100"/>
                </a:cubicBezTo>
                <a:lnTo>
                  <a:pt x="10520" y="1534"/>
                </a:lnTo>
                <a:cubicBezTo>
                  <a:pt x="10520" y="1426"/>
                  <a:pt x="10606" y="1340"/>
                  <a:pt x="10714" y="1340"/>
                </a:cubicBezTo>
                <a:close/>
                <a:moveTo>
                  <a:pt x="6218" y="2541"/>
                </a:moveTo>
                <a:cubicBezTo>
                  <a:pt x="6293" y="2532"/>
                  <a:pt x="6369" y="2567"/>
                  <a:pt x="6409" y="2636"/>
                </a:cubicBezTo>
                <a:lnTo>
                  <a:pt x="7192" y="3991"/>
                </a:lnTo>
                <a:cubicBezTo>
                  <a:pt x="7246" y="4083"/>
                  <a:pt x="7215" y="4202"/>
                  <a:pt x="7123" y="4256"/>
                </a:cubicBezTo>
                <a:lnTo>
                  <a:pt x="6971" y="4342"/>
                </a:lnTo>
                <a:cubicBezTo>
                  <a:pt x="6879" y="4396"/>
                  <a:pt x="6760" y="4363"/>
                  <a:pt x="6706" y="4271"/>
                </a:cubicBezTo>
                <a:lnTo>
                  <a:pt x="5923" y="2916"/>
                </a:lnTo>
                <a:cubicBezTo>
                  <a:pt x="5869" y="2824"/>
                  <a:pt x="5902" y="2700"/>
                  <a:pt x="5994" y="2651"/>
                </a:cubicBezTo>
                <a:lnTo>
                  <a:pt x="6146" y="2565"/>
                </a:lnTo>
                <a:cubicBezTo>
                  <a:pt x="6169" y="2551"/>
                  <a:pt x="6194" y="2544"/>
                  <a:pt x="6218" y="2541"/>
                </a:cubicBezTo>
                <a:close/>
                <a:moveTo>
                  <a:pt x="15382" y="2541"/>
                </a:moveTo>
                <a:cubicBezTo>
                  <a:pt x="15406" y="2544"/>
                  <a:pt x="15431" y="2551"/>
                  <a:pt x="15454" y="2565"/>
                </a:cubicBezTo>
                <a:lnTo>
                  <a:pt x="15606" y="2651"/>
                </a:lnTo>
                <a:cubicBezTo>
                  <a:pt x="15698" y="2705"/>
                  <a:pt x="15731" y="2824"/>
                  <a:pt x="15677" y="2916"/>
                </a:cubicBezTo>
                <a:lnTo>
                  <a:pt x="14894" y="4271"/>
                </a:lnTo>
                <a:cubicBezTo>
                  <a:pt x="14840" y="4363"/>
                  <a:pt x="14721" y="4396"/>
                  <a:pt x="14629" y="4342"/>
                </a:cubicBezTo>
                <a:lnTo>
                  <a:pt x="14477" y="4256"/>
                </a:lnTo>
                <a:cubicBezTo>
                  <a:pt x="14385" y="4202"/>
                  <a:pt x="14354" y="4083"/>
                  <a:pt x="14408" y="3991"/>
                </a:cubicBezTo>
                <a:lnTo>
                  <a:pt x="15191" y="2636"/>
                </a:lnTo>
                <a:cubicBezTo>
                  <a:pt x="15231" y="2567"/>
                  <a:pt x="15307" y="2532"/>
                  <a:pt x="15382" y="2541"/>
                </a:cubicBezTo>
                <a:close/>
                <a:moveTo>
                  <a:pt x="16951" y="4904"/>
                </a:moveTo>
                <a:lnTo>
                  <a:pt x="17280" y="5282"/>
                </a:lnTo>
                <a:lnTo>
                  <a:pt x="11762" y="10660"/>
                </a:lnTo>
                <a:lnTo>
                  <a:pt x="12221" y="10903"/>
                </a:lnTo>
                <a:lnTo>
                  <a:pt x="11600" y="11978"/>
                </a:lnTo>
                <a:lnTo>
                  <a:pt x="10876" y="11524"/>
                </a:lnTo>
                <a:lnTo>
                  <a:pt x="10265" y="12118"/>
                </a:lnTo>
                <a:lnTo>
                  <a:pt x="9433" y="11205"/>
                </a:lnTo>
                <a:lnTo>
                  <a:pt x="9833" y="10871"/>
                </a:lnTo>
                <a:lnTo>
                  <a:pt x="6161" y="8576"/>
                </a:lnTo>
                <a:lnTo>
                  <a:pt x="6556" y="7896"/>
                </a:lnTo>
                <a:lnTo>
                  <a:pt x="10736" y="10115"/>
                </a:lnTo>
                <a:lnTo>
                  <a:pt x="16951" y="4904"/>
                </a:lnTo>
                <a:close/>
                <a:moveTo>
                  <a:pt x="2838" y="5899"/>
                </a:moveTo>
                <a:cubicBezTo>
                  <a:pt x="2863" y="5903"/>
                  <a:pt x="2888" y="5911"/>
                  <a:pt x="2911" y="5925"/>
                </a:cubicBezTo>
                <a:lnTo>
                  <a:pt x="4266" y="6708"/>
                </a:lnTo>
                <a:cubicBezTo>
                  <a:pt x="4358" y="6762"/>
                  <a:pt x="4391" y="6879"/>
                  <a:pt x="4337" y="6971"/>
                </a:cubicBezTo>
                <a:lnTo>
                  <a:pt x="4249" y="7123"/>
                </a:lnTo>
                <a:cubicBezTo>
                  <a:pt x="4195" y="7215"/>
                  <a:pt x="4078" y="7248"/>
                  <a:pt x="3986" y="7194"/>
                </a:cubicBezTo>
                <a:lnTo>
                  <a:pt x="2629" y="6411"/>
                </a:lnTo>
                <a:cubicBezTo>
                  <a:pt x="2537" y="6357"/>
                  <a:pt x="2506" y="6238"/>
                  <a:pt x="2560" y="6146"/>
                </a:cubicBezTo>
                <a:lnTo>
                  <a:pt x="2646" y="5994"/>
                </a:lnTo>
                <a:cubicBezTo>
                  <a:pt x="2686" y="5925"/>
                  <a:pt x="2764" y="5890"/>
                  <a:pt x="2838" y="5899"/>
                </a:cubicBezTo>
                <a:close/>
                <a:moveTo>
                  <a:pt x="18757" y="5899"/>
                </a:moveTo>
                <a:cubicBezTo>
                  <a:pt x="18831" y="5890"/>
                  <a:pt x="18908" y="5925"/>
                  <a:pt x="18949" y="5994"/>
                </a:cubicBezTo>
                <a:lnTo>
                  <a:pt x="19035" y="6146"/>
                </a:lnTo>
                <a:cubicBezTo>
                  <a:pt x="19089" y="6238"/>
                  <a:pt x="19056" y="6357"/>
                  <a:pt x="18964" y="6411"/>
                </a:cubicBezTo>
                <a:lnTo>
                  <a:pt x="17609" y="7194"/>
                </a:lnTo>
                <a:cubicBezTo>
                  <a:pt x="17517" y="7248"/>
                  <a:pt x="17398" y="7215"/>
                  <a:pt x="17344" y="7123"/>
                </a:cubicBezTo>
                <a:lnTo>
                  <a:pt x="17258" y="6971"/>
                </a:lnTo>
                <a:cubicBezTo>
                  <a:pt x="17204" y="6879"/>
                  <a:pt x="17237" y="6762"/>
                  <a:pt x="17329" y="6708"/>
                </a:cubicBezTo>
                <a:lnTo>
                  <a:pt x="18684" y="5925"/>
                </a:lnTo>
                <a:cubicBezTo>
                  <a:pt x="18707" y="5911"/>
                  <a:pt x="18732" y="5903"/>
                  <a:pt x="18757" y="5899"/>
                </a:cubicBezTo>
                <a:close/>
                <a:moveTo>
                  <a:pt x="10800" y="10439"/>
                </a:moveTo>
                <a:cubicBezTo>
                  <a:pt x="10707" y="10439"/>
                  <a:pt x="10614" y="10475"/>
                  <a:pt x="10543" y="10545"/>
                </a:cubicBezTo>
                <a:cubicBezTo>
                  <a:pt x="10402" y="10686"/>
                  <a:pt x="10402" y="10915"/>
                  <a:pt x="10543" y="11057"/>
                </a:cubicBezTo>
                <a:cubicBezTo>
                  <a:pt x="10685" y="11198"/>
                  <a:pt x="10915" y="11198"/>
                  <a:pt x="11057" y="11057"/>
                </a:cubicBezTo>
                <a:cubicBezTo>
                  <a:pt x="11198" y="10915"/>
                  <a:pt x="11198" y="10686"/>
                  <a:pt x="11057" y="10545"/>
                </a:cubicBezTo>
                <a:cubicBezTo>
                  <a:pt x="10986" y="10475"/>
                  <a:pt x="10893" y="10439"/>
                  <a:pt x="10800" y="10439"/>
                </a:cubicBezTo>
                <a:close/>
                <a:moveTo>
                  <a:pt x="1529" y="10520"/>
                </a:moveTo>
                <a:lnTo>
                  <a:pt x="3095" y="10520"/>
                </a:lnTo>
                <a:cubicBezTo>
                  <a:pt x="3203" y="10520"/>
                  <a:pt x="3289" y="10606"/>
                  <a:pt x="3289" y="10714"/>
                </a:cubicBezTo>
                <a:lnTo>
                  <a:pt x="3289" y="10886"/>
                </a:lnTo>
                <a:cubicBezTo>
                  <a:pt x="3289" y="10994"/>
                  <a:pt x="3203" y="11082"/>
                  <a:pt x="3095" y="11082"/>
                </a:cubicBezTo>
                <a:lnTo>
                  <a:pt x="1529" y="11082"/>
                </a:lnTo>
                <a:cubicBezTo>
                  <a:pt x="1426" y="11082"/>
                  <a:pt x="1333" y="10994"/>
                  <a:pt x="1333" y="10886"/>
                </a:cubicBezTo>
                <a:lnTo>
                  <a:pt x="1333" y="10714"/>
                </a:lnTo>
                <a:cubicBezTo>
                  <a:pt x="1333" y="10606"/>
                  <a:pt x="1421" y="10520"/>
                  <a:pt x="1529" y="10520"/>
                </a:cubicBezTo>
                <a:close/>
                <a:moveTo>
                  <a:pt x="18500" y="10520"/>
                </a:moveTo>
                <a:lnTo>
                  <a:pt x="20066" y="10520"/>
                </a:lnTo>
                <a:cubicBezTo>
                  <a:pt x="20174" y="10520"/>
                  <a:pt x="20260" y="10606"/>
                  <a:pt x="20260" y="10714"/>
                </a:cubicBezTo>
                <a:lnTo>
                  <a:pt x="20260" y="10886"/>
                </a:lnTo>
                <a:cubicBezTo>
                  <a:pt x="20260" y="10994"/>
                  <a:pt x="20174" y="11082"/>
                  <a:pt x="20066" y="11082"/>
                </a:cubicBezTo>
                <a:lnTo>
                  <a:pt x="18500" y="11082"/>
                </a:lnTo>
                <a:cubicBezTo>
                  <a:pt x="18392" y="11082"/>
                  <a:pt x="18306" y="10994"/>
                  <a:pt x="18306" y="10886"/>
                </a:cubicBezTo>
                <a:lnTo>
                  <a:pt x="18306" y="10714"/>
                </a:lnTo>
                <a:cubicBezTo>
                  <a:pt x="18306" y="10606"/>
                  <a:pt x="18392" y="10520"/>
                  <a:pt x="18500" y="10520"/>
                </a:cubicBezTo>
                <a:close/>
                <a:moveTo>
                  <a:pt x="4058" y="14383"/>
                </a:moveTo>
                <a:cubicBezTo>
                  <a:pt x="4133" y="14373"/>
                  <a:pt x="4209" y="14408"/>
                  <a:pt x="4249" y="14477"/>
                </a:cubicBezTo>
                <a:lnTo>
                  <a:pt x="4337" y="14629"/>
                </a:lnTo>
                <a:cubicBezTo>
                  <a:pt x="4391" y="14721"/>
                  <a:pt x="4358" y="14840"/>
                  <a:pt x="4266" y="14894"/>
                </a:cubicBezTo>
                <a:lnTo>
                  <a:pt x="2911" y="15677"/>
                </a:lnTo>
                <a:cubicBezTo>
                  <a:pt x="2819" y="15731"/>
                  <a:pt x="2700" y="15698"/>
                  <a:pt x="2646" y="15606"/>
                </a:cubicBezTo>
                <a:lnTo>
                  <a:pt x="2560" y="15456"/>
                </a:lnTo>
                <a:cubicBezTo>
                  <a:pt x="2506" y="15364"/>
                  <a:pt x="2537" y="15245"/>
                  <a:pt x="2629" y="15191"/>
                </a:cubicBezTo>
                <a:lnTo>
                  <a:pt x="3986" y="14408"/>
                </a:lnTo>
                <a:cubicBezTo>
                  <a:pt x="4009" y="14394"/>
                  <a:pt x="4034" y="14386"/>
                  <a:pt x="4058" y="14383"/>
                </a:cubicBezTo>
                <a:close/>
                <a:moveTo>
                  <a:pt x="17537" y="14383"/>
                </a:moveTo>
                <a:cubicBezTo>
                  <a:pt x="17561" y="14386"/>
                  <a:pt x="17586" y="14394"/>
                  <a:pt x="17609" y="14408"/>
                </a:cubicBezTo>
                <a:lnTo>
                  <a:pt x="18964" y="15191"/>
                </a:lnTo>
                <a:cubicBezTo>
                  <a:pt x="19056" y="15245"/>
                  <a:pt x="19089" y="15364"/>
                  <a:pt x="19035" y="15456"/>
                </a:cubicBezTo>
                <a:lnTo>
                  <a:pt x="18949" y="15606"/>
                </a:lnTo>
                <a:cubicBezTo>
                  <a:pt x="18895" y="15698"/>
                  <a:pt x="18776" y="15731"/>
                  <a:pt x="18684" y="15677"/>
                </a:cubicBezTo>
                <a:lnTo>
                  <a:pt x="17329" y="14894"/>
                </a:lnTo>
                <a:cubicBezTo>
                  <a:pt x="17237" y="14840"/>
                  <a:pt x="17204" y="14721"/>
                  <a:pt x="17258" y="14629"/>
                </a:cubicBezTo>
                <a:lnTo>
                  <a:pt x="17344" y="14477"/>
                </a:lnTo>
                <a:cubicBezTo>
                  <a:pt x="17385" y="14408"/>
                  <a:pt x="17462" y="14373"/>
                  <a:pt x="17537" y="14383"/>
                </a:cubicBezTo>
                <a:close/>
                <a:moveTo>
                  <a:pt x="6893" y="17240"/>
                </a:moveTo>
                <a:cubicBezTo>
                  <a:pt x="6918" y="17243"/>
                  <a:pt x="6943" y="17251"/>
                  <a:pt x="6966" y="17265"/>
                </a:cubicBezTo>
                <a:lnTo>
                  <a:pt x="7118" y="17351"/>
                </a:lnTo>
                <a:cubicBezTo>
                  <a:pt x="7210" y="17399"/>
                  <a:pt x="7241" y="17519"/>
                  <a:pt x="7187" y="17616"/>
                </a:cubicBezTo>
                <a:lnTo>
                  <a:pt x="6404" y="18971"/>
                </a:lnTo>
                <a:cubicBezTo>
                  <a:pt x="6350" y="19063"/>
                  <a:pt x="6231" y="19094"/>
                  <a:pt x="6139" y="19040"/>
                </a:cubicBezTo>
                <a:lnTo>
                  <a:pt x="5989" y="18954"/>
                </a:lnTo>
                <a:cubicBezTo>
                  <a:pt x="5897" y="18900"/>
                  <a:pt x="5864" y="18781"/>
                  <a:pt x="5918" y="18689"/>
                </a:cubicBezTo>
                <a:lnTo>
                  <a:pt x="6701" y="17334"/>
                </a:lnTo>
                <a:cubicBezTo>
                  <a:pt x="6742" y="17265"/>
                  <a:pt x="6819" y="17230"/>
                  <a:pt x="6893" y="17240"/>
                </a:cubicBezTo>
                <a:close/>
                <a:moveTo>
                  <a:pt x="14696" y="17240"/>
                </a:moveTo>
                <a:cubicBezTo>
                  <a:pt x="14771" y="17230"/>
                  <a:pt x="14847" y="17265"/>
                  <a:pt x="14887" y="17334"/>
                </a:cubicBezTo>
                <a:lnTo>
                  <a:pt x="15670" y="18689"/>
                </a:lnTo>
                <a:cubicBezTo>
                  <a:pt x="15730" y="18781"/>
                  <a:pt x="15698" y="18900"/>
                  <a:pt x="15601" y="18954"/>
                </a:cubicBezTo>
                <a:lnTo>
                  <a:pt x="15449" y="19040"/>
                </a:lnTo>
                <a:cubicBezTo>
                  <a:pt x="15357" y="19094"/>
                  <a:pt x="15238" y="19063"/>
                  <a:pt x="15184" y="18971"/>
                </a:cubicBezTo>
                <a:lnTo>
                  <a:pt x="14401" y="17616"/>
                </a:lnTo>
                <a:cubicBezTo>
                  <a:pt x="14347" y="17524"/>
                  <a:pt x="14380" y="17405"/>
                  <a:pt x="14472" y="17351"/>
                </a:cubicBezTo>
                <a:lnTo>
                  <a:pt x="14624" y="17265"/>
                </a:lnTo>
                <a:cubicBezTo>
                  <a:pt x="14647" y="17251"/>
                  <a:pt x="14672" y="17243"/>
                  <a:pt x="14696" y="17240"/>
                </a:cubicBezTo>
                <a:close/>
                <a:moveTo>
                  <a:pt x="10714" y="18306"/>
                </a:moveTo>
                <a:lnTo>
                  <a:pt x="10886" y="18306"/>
                </a:lnTo>
                <a:cubicBezTo>
                  <a:pt x="10994" y="18306"/>
                  <a:pt x="11080" y="18392"/>
                  <a:pt x="11080" y="18500"/>
                </a:cubicBezTo>
                <a:lnTo>
                  <a:pt x="11080" y="20066"/>
                </a:lnTo>
                <a:cubicBezTo>
                  <a:pt x="11080" y="20174"/>
                  <a:pt x="10994" y="20262"/>
                  <a:pt x="10886" y="20262"/>
                </a:cubicBezTo>
                <a:lnTo>
                  <a:pt x="10714" y="20262"/>
                </a:lnTo>
                <a:cubicBezTo>
                  <a:pt x="10606" y="20262"/>
                  <a:pt x="10520" y="20174"/>
                  <a:pt x="10520" y="20066"/>
                </a:cubicBezTo>
                <a:lnTo>
                  <a:pt x="10520" y="18500"/>
                </a:lnTo>
                <a:cubicBezTo>
                  <a:pt x="10520" y="18392"/>
                  <a:pt x="10606" y="18306"/>
                  <a:pt x="10714" y="18306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584179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9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0" name="Grid"/>
          <p:cNvSpPr txBox="1"/>
          <p:nvPr/>
        </p:nvSpPr>
        <p:spPr>
          <a:xfrm>
            <a:off x="5548423" y="1640314"/>
            <a:ext cx="500137" cy="323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30862"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Grid</a:t>
            </a:r>
          </a:p>
        </p:txBody>
      </p:sp>
      <p:sp>
        <p:nvSpPr>
          <p:cNvPr id="121" name="Rectangle"/>
          <p:cNvSpPr/>
          <p:nvPr/>
        </p:nvSpPr>
        <p:spPr>
          <a:xfrm>
            <a:off x="7964882" y="4027258"/>
            <a:ext cx="3786482" cy="229885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179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9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2" name="Module List"/>
          <p:cNvSpPr txBox="1"/>
          <p:nvPr/>
        </p:nvSpPr>
        <p:spPr>
          <a:xfrm>
            <a:off x="8021596" y="3843926"/>
            <a:ext cx="1218282" cy="323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30862"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Module List</a:t>
            </a:r>
          </a:p>
        </p:txBody>
      </p:sp>
      <p:sp>
        <p:nvSpPr>
          <p:cNvPr id="123" name="Module…"/>
          <p:cNvSpPr txBox="1"/>
          <p:nvPr/>
        </p:nvSpPr>
        <p:spPr>
          <a:xfrm>
            <a:off x="8021596" y="4165820"/>
            <a:ext cx="3786482" cy="1892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584179"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Module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Owns data on the grid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Shares data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Updates data at each time step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Can use </a:t>
            </a:r>
            <a:r>
              <a:rPr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ComputeTool</a:t>
            </a: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 for specific algorithm implementation</a:t>
            </a:r>
          </a:p>
          <a:p>
            <a:pPr defTabSz="584179"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Module 2</a:t>
            </a:r>
          </a:p>
          <a:p>
            <a:pPr defTabSz="584179">
              <a:defRPr sz="22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⋮</a:t>
            </a:r>
          </a:p>
        </p:txBody>
      </p:sp>
      <p:sp>
        <p:nvSpPr>
          <p:cNvPr id="124" name="Rectangle"/>
          <p:cNvSpPr/>
          <p:nvPr/>
        </p:nvSpPr>
        <p:spPr>
          <a:xfrm>
            <a:off x="7964880" y="1654459"/>
            <a:ext cx="3786483" cy="21907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179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9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5" name="Diagnostic List"/>
          <p:cNvSpPr txBox="1"/>
          <p:nvPr/>
        </p:nvSpPr>
        <p:spPr>
          <a:xfrm>
            <a:off x="8030700" y="1461115"/>
            <a:ext cx="1548501" cy="323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30862"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Diagnostic List</a:t>
            </a:r>
          </a:p>
        </p:txBody>
      </p:sp>
      <p:sp>
        <p:nvSpPr>
          <p:cNvPr id="126" name="Rectangle"/>
          <p:cNvSpPr/>
          <p:nvPr/>
        </p:nvSpPr>
        <p:spPr>
          <a:xfrm>
            <a:off x="5544273" y="4534956"/>
            <a:ext cx="2271069" cy="17842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179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109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7" name="ComputeTool List"/>
          <p:cNvSpPr txBox="1"/>
          <p:nvPr/>
        </p:nvSpPr>
        <p:spPr>
          <a:xfrm>
            <a:off x="5598065" y="4363848"/>
            <a:ext cx="1805879" cy="3231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30862"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ComputeTool</a:t>
            </a: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List</a:t>
            </a:r>
          </a:p>
        </p:txBody>
      </p:sp>
      <p:sp>
        <p:nvSpPr>
          <p:cNvPr id="128" name="Diagnostic…"/>
          <p:cNvSpPr txBox="1"/>
          <p:nvPr/>
        </p:nvSpPr>
        <p:spPr>
          <a:xfrm>
            <a:off x="8021596" y="1720431"/>
            <a:ext cx="3590190" cy="20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584179"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Diagnostic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Can access Module data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Is called every time step, or every N steps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Can write to file, cache for later, update plots, etc.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Can halt the simulation if conditions require </a:t>
            </a:r>
          </a:p>
          <a:p>
            <a:pPr defTabSz="584179"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Diagnostic 2</a:t>
            </a:r>
          </a:p>
          <a:p>
            <a:pPr defTabSz="584179">
              <a:defRPr sz="22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⋮</a:t>
            </a:r>
          </a:p>
        </p:txBody>
      </p:sp>
      <p:sp>
        <p:nvSpPr>
          <p:cNvPr id="129" name="Functions…"/>
          <p:cNvSpPr txBox="1"/>
          <p:nvPr/>
        </p:nvSpPr>
        <p:spPr>
          <a:xfrm>
            <a:off x="5539780" y="2704119"/>
            <a:ext cx="2144295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584179">
              <a:defRPr sz="2800"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Functions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Parses inputs</a:t>
            </a: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Initializes Modules, Diagnostics, and </a:t>
            </a:r>
            <a:r>
              <a:rPr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ComputeTools</a:t>
            </a:r>
            <a:endParaRPr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Drives main simulation loop</a:t>
            </a:r>
            <a:endParaRPr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0" name="ComputeTool…"/>
          <p:cNvSpPr txBox="1"/>
          <p:nvPr/>
        </p:nvSpPr>
        <p:spPr>
          <a:xfrm>
            <a:off x="5688120" y="4648040"/>
            <a:ext cx="190753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584179"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ComputeTool</a:t>
            </a:r>
            <a:endParaRPr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96446" indent="-196446" defTabSz="584179">
              <a:buSzPct val="80000"/>
              <a:buChar char="•"/>
              <a:defRPr sz="2200"/>
            </a:pPr>
            <a:r>
              <a:rPr sz="1400" dirty="0">
                <a:latin typeface="Helvetica" panose="020B0604020202020204" pitchFamily="34" charset="0"/>
                <a:cs typeface="Helvetica" panose="020B0604020202020204" pitchFamily="34" charset="0"/>
              </a:rPr>
              <a:t>Implementation of numerical algorithm</a:t>
            </a:r>
          </a:p>
          <a:p>
            <a:pPr defTabSz="584179">
              <a:spcBef>
                <a:spcPts val="633"/>
              </a:spcBef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6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ComputeTool</a:t>
            </a:r>
            <a:r>
              <a:rPr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 2</a:t>
            </a:r>
          </a:p>
          <a:p>
            <a:pPr defTabSz="584179">
              <a:defRPr sz="2800">
                <a:latin typeface="Lato Bold"/>
                <a:ea typeface="Lato Bold"/>
                <a:cs typeface="Lato Bold"/>
                <a:sym typeface="Lato Bold"/>
              </a:defRPr>
            </a:pPr>
            <a:r>
              <a:rPr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      ⋮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3B658-5690-7F47-AB7B-8F66FBAF9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475" y="1945877"/>
            <a:ext cx="663853" cy="652307"/>
          </a:xfrm>
          <a:prstGeom prst="rect">
            <a:avLst/>
          </a:prstGeom>
        </p:spPr>
      </p:pic>
      <p:sp>
        <p:nvSpPr>
          <p:cNvPr id="21" name="Since there are so many options for modeling all the various physics components that go into this problem, we need a way to quickly implement and compare various models…">
            <a:extLst>
              <a:ext uri="{FF2B5EF4-FFF2-40B4-BE49-F238E27FC236}">
                <a16:creationId xmlns:a16="http://schemas.microsoft.com/office/drawing/2014/main" id="{F1BDF5CB-107E-6749-AFF5-FB023404D1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217143"/>
            <a:ext cx="4475932" cy="523830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For physics problems with many possible model reductions, we need a way to </a:t>
            </a:r>
            <a:r>
              <a:rPr lang="en-US" dirty="0">
                <a:sym typeface="Lato Bold"/>
              </a:rPr>
              <a:t>quickly implement and compare options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We designed a lightweight framework to take care of common issues (grid, clock, diagnostics, data sharing between modules)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The framework will allow for a quicker implementation, testing, debugging, and evaluation cycle. 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Encourages </a:t>
            </a:r>
            <a:r>
              <a:rPr lang="en-US" dirty="0">
                <a:sym typeface="Lato Bold"/>
              </a:rPr>
              <a:t>better programming practices</a:t>
            </a:r>
            <a:r>
              <a:rPr lang="en-US" dirty="0"/>
              <a:t> via natural separation of responsibility in modules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Framework is based on the NRL PIC code </a:t>
            </a:r>
            <a:r>
              <a:rPr lang="en-US" dirty="0" err="1"/>
              <a:t>turboWAVE</a:t>
            </a:r>
            <a:r>
              <a:rPr lang="en-US" dirty="0"/>
              <a:t>, so there is a natural path to further develop promising models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3DF031-C150-1242-96E8-6D0EEACFA334}"/>
              </a:ext>
            </a:extLst>
          </p:cNvPr>
          <p:cNvSpPr/>
          <p:nvPr/>
        </p:nvSpPr>
        <p:spPr>
          <a:xfrm>
            <a:off x="694353" y="6448478"/>
            <a:ext cx="5166797" cy="32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Avenir Book" panose="02000503020000020003" pitchFamily="2" charset="0"/>
                <a:hlinkClick r:id="rId4"/>
              </a:rPr>
              <a:t>https://github.com/NRL-Plasma-Physics-Division/turbopy</a:t>
            </a:r>
            <a:endParaRPr lang="en-US" sz="1100" dirty="0">
              <a:latin typeface="Avenir Book" panose="020005030200000200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D4C7F5-39A4-ED44-A93E-D05013D41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78" y="6376428"/>
            <a:ext cx="442876" cy="442876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E69543B-93B7-8443-ADA5-87B404A43A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79854" y="6356354"/>
            <a:ext cx="1902546" cy="365125"/>
          </a:xfrm>
        </p:spPr>
        <p:txBody>
          <a:bodyPr/>
          <a:lstStyle/>
          <a:p>
            <a:fld id="{A83DDC34-D481-2744-812B-2FCD98088CB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C3C405-FF7F-DF48-B878-F79A078FD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23" y="153163"/>
            <a:ext cx="1907351" cy="7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9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FC76-85AA-D34E-8187-AE9750EC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38" y="64269"/>
            <a:ext cx="8844063" cy="887895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TurboPy</a:t>
            </a:r>
            <a:r>
              <a:rPr lang="en-US" sz="2800" b="1" dirty="0"/>
              <a:t> Bootcamp Approach</a:t>
            </a:r>
            <a:endParaRPr lang="en-US" sz="2800" dirty="0"/>
          </a:p>
        </p:txBody>
      </p:sp>
      <p:sp>
        <p:nvSpPr>
          <p:cNvPr id="11" name="Since there are so many options for modeling all the various physics components that go into this problem, we need a way to quickly implement and compare various models…">
            <a:extLst>
              <a:ext uri="{FF2B5EF4-FFF2-40B4-BE49-F238E27FC236}">
                <a16:creationId xmlns:a16="http://schemas.microsoft.com/office/drawing/2014/main" id="{DBBB5CBB-E98A-6C41-BF53-4C2F82A979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1217143"/>
            <a:ext cx="5364480" cy="51392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Can run continuously throughout the year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Bootcamp &amp; app incubator during the summer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Soft start/stop but defined bootcamp schedule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Some students work part-time outside summer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Asynchronous with seminars &amp; office hours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Two overlapping “phases”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Bootcamp:  git, python, testing, documentation, continuous integration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App incubator:</a:t>
            </a:r>
          </a:p>
          <a:p>
            <a:pPr lvl="2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NRL apps (</a:t>
            </a:r>
            <a:r>
              <a:rPr lang="en-US" dirty="0" err="1"/>
              <a:t>turboPy</a:t>
            </a:r>
            <a:r>
              <a:rPr lang="en-US" dirty="0"/>
              <a:t>, </a:t>
            </a:r>
            <a:r>
              <a:rPr lang="en-US" dirty="0" err="1"/>
              <a:t>TurboWAVE</a:t>
            </a:r>
            <a:r>
              <a:rPr lang="en-US" dirty="0"/>
              <a:t>, </a:t>
            </a:r>
            <a:r>
              <a:rPr lang="en-US" dirty="0" err="1"/>
              <a:t>nepc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M&amp;S, data analysis (mostly public &amp; private GitHub repos, some behind the firewall)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D9768-16C0-6E47-8A3C-96C645F328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7920" y="1217143"/>
            <a:ext cx="5364480" cy="529940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 err="1"/>
              <a:t>RealPython.com</a:t>
            </a:r>
            <a:r>
              <a:rPr lang="en-US" dirty="0"/>
              <a:t>, other resources as needed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GitHub for asynchronous communication, project management, and code management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Microsoft Teams for seminars, office hours, and pop-up meetings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Interns have ownership of internship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Rotating roles: “Intern Admin,” “Project Manager,” returning interns help run it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“</a:t>
            </a:r>
            <a:r>
              <a:rPr lang="en-US" dirty="0" err="1"/>
              <a:t>turbopy</a:t>
            </a:r>
            <a:r>
              <a:rPr lang="en-US" dirty="0"/>
              <a:t> boot camp” git repo to manage training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See </a:t>
            </a:r>
            <a:r>
              <a:rPr lang="en-US" dirty="0">
                <a:hlinkClick r:id="rId3"/>
              </a:rPr>
              <a:t>https://github.com/NRL-Plasma-Physics-Division/turbopy-training-public</a:t>
            </a:r>
            <a:r>
              <a:rPr lang="en-US" dirty="0"/>
              <a:t> for released version of curriculum from 2020</a:t>
            </a:r>
          </a:p>
          <a:p>
            <a:pPr lvl="1"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https://github.com/NRL-Plasma-Physics-Division/nfe-2022-turbopy</a:t>
            </a:r>
            <a:r>
              <a:rPr lang="en-US" dirty="0"/>
              <a:t> for latest version</a:t>
            </a:r>
          </a:p>
          <a:p>
            <a:pPr>
              <a:lnSpc>
                <a:spcPct val="120000"/>
              </a:lnSpc>
              <a:spcBef>
                <a:spcPts val="480"/>
              </a:spcBef>
              <a:spcAft>
                <a:spcPts val="600"/>
              </a:spcAft>
            </a:pPr>
            <a:r>
              <a:rPr lang="en-US" dirty="0"/>
              <a:t>Periodic media highlights and other publications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A304-77FB-2043-BB40-45582B3BA4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90175" y="6356350"/>
            <a:ext cx="1901825" cy="365125"/>
          </a:xfrm>
        </p:spPr>
        <p:txBody>
          <a:bodyPr/>
          <a:lstStyle/>
          <a:p>
            <a:fld id="{A83DDC34-D481-2744-812B-2FCD98088CB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3B175-94A8-554F-BB69-EF273C4AB384}"/>
              </a:ext>
            </a:extLst>
          </p:cNvPr>
          <p:cNvSpPr txBox="1"/>
          <p:nvPr/>
        </p:nvSpPr>
        <p:spPr>
          <a:xfrm>
            <a:off x="929640" y="6408107"/>
            <a:ext cx="10332720" cy="261610"/>
          </a:xfrm>
          <a:prstGeom prst="rect">
            <a:avLst/>
          </a:prstGeom>
          <a:solidFill>
            <a:srgbClr val="1529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Continuous Integration (CI) reinforced throughout: issue/comment – clone/branch – test – code – retest – PR/comment – merge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36CC39-1861-A647-A2F6-E1790E54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26" y="147551"/>
            <a:ext cx="1902546" cy="7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1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FF38-D6CE-4F4B-9683-9B6E6C4D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064" y="64269"/>
            <a:ext cx="8855638" cy="887895"/>
          </a:xfrm>
        </p:spPr>
        <p:txBody>
          <a:bodyPr>
            <a:normAutofit/>
          </a:bodyPr>
          <a:lstStyle/>
          <a:p>
            <a:r>
              <a:rPr lang="en-US" sz="2800" b="1" dirty="0"/>
              <a:t>2020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8918C-1653-3748-9A43-733E07A8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4" y="1217143"/>
            <a:ext cx="7331589" cy="53785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 contributions to </a:t>
            </a:r>
            <a:r>
              <a:rPr lang="en-US" dirty="0" err="1"/>
              <a:t>turboPy</a:t>
            </a:r>
            <a:r>
              <a:rPr lang="en-US" dirty="0"/>
              <a:t> “core”</a:t>
            </a:r>
          </a:p>
          <a:p>
            <a:pPr lvl="1"/>
            <a:r>
              <a:rPr lang="en-US" dirty="0" err="1"/>
              <a:t>turboPy</a:t>
            </a:r>
            <a:r>
              <a:rPr lang="en-US" dirty="0"/>
              <a:t> “core”: </a:t>
            </a:r>
            <a:r>
              <a:rPr lang="en-US" sz="1600" b="1" dirty="0">
                <a:latin typeface="Courier" pitchFamily="2" charset="0"/>
              </a:rPr>
              <a:t>42 commits  </a:t>
            </a:r>
            <a:r>
              <a:rPr lang="en-US" sz="1600" b="1" dirty="0">
                <a:solidFill>
                  <a:srgbClr val="00B050"/>
                </a:solidFill>
                <a:latin typeface="Courier" pitchFamily="2" charset="0"/>
              </a:rPr>
              <a:t>2047 ++  </a:t>
            </a:r>
            <a:r>
              <a:rPr lang="en-US" sz="1600" b="1" dirty="0">
                <a:solidFill>
                  <a:srgbClr val="FF0000"/>
                </a:solidFill>
                <a:latin typeface="Courier" pitchFamily="2" charset="0"/>
              </a:rPr>
              <a:t>381 –</a:t>
            </a:r>
            <a:endParaRPr lang="en-US" b="1" dirty="0">
              <a:solidFill>
                <a:srgbClr val="FF0000"/>
              </a:solidFill>
              <a:latin typeface="Courier" pitchFamily="2" charset="0"/>
            </a:endParaRPr>
          </a:p>
          <a:p>
            <a:pPr lvl="1"/>
            <a:r>
              <a:rPr lang="en-US" dirty="0"/>
              <a:t>Virtually no testing → almost full code coverage</a:t>
            </a:r>
          </a:p>
          <a:p>
            <a:pPr lvl="2"/>
            <a:r>
              <a:rPr lang="en-US" dirty="0"/>
              <a:t>Including two integration tests (“</a:t>
            </a:r>
            <a:r>
              <a:rPr lang="en-US" dirty="0" err="1"/>
              <a:t>turboPy</a:t>
            </a:r>
            <a:r>
              <a:rPr lang="en-US" dirty="0"/>
              <a:t> apps”)</a:t>
            </a:r>
          </a:p>
          <a:p>
            <a:pPr lvl="1"/>
            <a:r>
              <a:rPr lang="en-US" dirty="0"/>
              <a:t>Full documentation</a:t>
            </a:r>
          </a:p>
          <a:p>
            <a:pPr lvl="1"/>
            <a:r>
              <a:rPr lang="en-US" dirty="0"/>
              <a:t>Continuous Integration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Two </a:t>
            </a:r>
            <a:r>
              <a:rPr lang="en-US" dirty="0" err="1"/>
              <a:t>turboPy</a:t>
            </a:r>
            <a:r>
              <a:rPr lang="en-US" dirty="0"/>
              <a:t> apps</a:t>
            </a:r>
          </a:p>
          <a:p>
            <a:pPr lvl="1"/>
            <a:r>
              <a:rPr lang="en-US" dirty="0">
                <a:hlinkClick r:id="rId3"/>
              </a:rPr>
              <a:t>https://github.com/NRL-Plasma-Physics-Division/particle-in-field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https://github.com/NRL-Plasma-Physics-Division/block-on-spring</a:t>
            </a:r>
            <a:endParaRPr lang="en-US" dirty="0"/>
          </a:p>
          <a:p>
            <a:pPr marL="322201" lvl="1" indent="0">
              <a:buNone/>
            </a:pPr>
            <a:endParaRPr lang="en-US" dirty="0"/>
          </a:p>
          <a:p>
            <a:r>
              <a:rPr lang="en-US" dirty="0"/>
              <a:t>Many interns stayed on after the summer ended; </a:t>
            </a:r>
            <a:br>
              <a:rPr lang="en-US" dirty="0"/>
            </a:br>
            <a:r>
              <a:rPr lang="en-US" dirty="0"/>
              <a:t>positive engagement through issue “bidding”</a:t>
            </a:r>
          </a:p>
          <a:p>
            <a:endParaRPr lang="en-US" dirty="0"/>
          </a:p>
          <a:p>
            <a:r>
              <a:rPr lang="en-US" dirty="0"/>
              <a:t>Interns contributed to published paper on </a:t>
            </a:r>
            <a:r>
              <a:rPr lang="en-US" dirty="0" err="1"/>
              <a:t>turboPy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https://doi.org/10.1016/j.cpc.2020.107607</a:t>
            </a:r>
            <a:r>
              <a:rPr lang="en-US" dirty="0"/>
              <a:t>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56F5CA-D752-C342-AFF2-22D0340074ED}"/>
              </a:ext>
            </a:extLst>
          </p:cNvPr>
          <p:cNvSpPr txBox="1">
            <a:spLocks/>
          </p:cNvSpPr>
          <p:nvPr/>
        </p:nvSpPr>
        <p:spPr>
          <a:xfrm>
            <a:off x="9679854" y="6356354"/>
            <a:ext cx="19025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12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Tahoma" charset="0"/>
                <a:cs typeface="Tahoma" charset="0"/>
              </a:defRPr>
            </a:lvl1pPr>
            <a:lvl2pPr marL="457112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3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37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49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62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74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85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98" algn="l" defTabSz="45711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3DDC34-D481-2744-812B-2FCD98088CB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9B128-F0A4-E14C-8BB9-163D499F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517" y="1751583"/>
            <a:ext cx="3927942" cy="259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80B2B-D497-4343-A4B1-895E24AE52F8}"/>
              </a:ext>
            </a:extLst>
          </p:cNvPr>
          <p:cNvSpPr txBox="1"/>
          <p:nvPr/>
        </p:nvSpPr>
        <p:spPr>
          <a:xfrm>
            <a:off x="8553673" y="1306310"/>
            <a:ext cx="346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one simple example test…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0289C-CEA0-604A-893F-BB3EFAF34B9E}"/>
              </a:ext>
            </a:extLst>
          </p:cNvPr>
          <p:cNvSpPr txBox="1"/>
          <p:nvPr/>
        </p:nvSpPr>
        <p:spPr>
          <a:xfrm>
            <a:off x="8077517" y="4740693"/>
            <a:ext cx="39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To virtually complete test coverage…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AA0882-F10A-6842-BE71-B3DA792CCFD5}"/>
              </a:ext>
            </a:extLst>
          </p:cNvPr>
          <p:cNvSpPr/>
          <p:nvPr/>
        </p:nvSpPr>
        <p:spPr>
          <a:xfrm>
            <a:off x="6412982" y="5269199"/>
            <a:ext cx="5592477" cy="1015663"/>
          </a:xfrm>
          <a:prstGeom prst="rect">
            <a:avLst/>
          </a:prstGeom>
          <a:solidFill>
            <a:schemeClr val="tx1"/>
          </a:solidFill>
          <a:effectLst>
            <a:outerShdw blurRad="165100" dist="114300" dir="4740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tabLst>
                <a:tab pos="4854575" algn="l"/>
              </a:tabLst>
            </a:pP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tests/</a:t>
            </a:r>
            <a:r>
              <a:rPr lang="en-US" sz="1200" dirty="0" err="1">
                <a:solidFill>
                  <a:schemeClr val="bg1"/>
                </a:solidFill>
                <a:latin typeface="Courier" pitchFamily="2" charset="0"/>
              </a:rPr>
              <a:t>test_bos.py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ourier" pitchFamily="2" charset="0"/>
              </a:rPr>
              <a:t>...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	[  5%]</a:t>
            </a:r>
          </a:p>
          <a:p>
            <a:pPr>
              <a:tabLst>
                <a:tab pos="4854575" algn="l"/>
              </a:tabLst>
            </a:pP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tests/</a:t>
            </a:r>
            <a:r>
              <a:rPr lang="en-US" sz="1200" dirty="0" err="1">
                <a:solidFill>
                  <a:schemeClr val="bg1"/>
                </a:solidFill>
                <a:latin typeface="Courier" pitchFamily="2" charset="0"/>
              </a:rPr>
              <a:t>test_computetools.py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ourier" pitchFamily="2" charset="0"/>
              </a:rPr>
              <a:t>................... 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	[ 40%]</a:t>
            </a:r>
          </a:p>
          <a:p>
            <a:pPr>
              <a:tabLst>
                <a:tab pos="4854575" algn="l"/>
              </a:tabLst>
            </a:pP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tests/</a:t>
            </a:r>
            <a:r>
              <a:rPr lang="en-US" sz="1200" dirty="0" err="1">
                <a:solidFill>
                  <a:schemeClr val="bg1"/>
                </a:solidFill>
                <a:latin typeface="Courier" pitchFamily="2" charset="0"/>
              </a:rPr>
              <a:t>test_core.py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	[ 98%]</a:t>
            </a:r>
          </a:p>
          <a:p>
            <a:pPr>
              <a:tabLst>
                <a:tab pos="4854575" algn="l"/>
              </a:tabLst>
            </a:pP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tests/</a:t>
            </a:r>
            <a:r>
              <a:rPr lang="en-US" sz="1200" dirty="0" err="1">
                <a:solidFill>
                  <a:schemeClr val="bg1"/>
                </a:solidFill>
                <a:latin typeface="Courier" pitchFamily="2" charset="0"/>
              </a:rPr>
              <a:t>test_pif.py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ourier" pitchFamily="2" charset="0"/>
              </a:rPr>
              <a:t>.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ourier" pitchFamily="2" charset="0"/>
              </a:rPr>
              <a:t>..........................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	[ 87%]</a:t>
            </a:r>
          </a:p>
          <a:p>
            <a:pPr>
              <a:tabLst>
                <a:tab pos="4854575" algn="l"/>
              </a:tabLst>
            </a:pP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tests/</a:t>
            </a:r>
            <a:r>
              <a:rPr lang="en-US" sz="1200" dirty="0" err="1">
                <a:solidFill>
                  <a:schemeClr val="bg1"/>
                </a:solidFill>
                <a:latin typeface="Courier" pitchFamily="2" charset="0"/>
              </a:rPr>
              <a:t>test_diagnostics.py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ourier" pitchFamily="2" charset="0"/>
              </a:rPr>
              <a:t>......</a:t>
            </a:r>
            <a:r>
              <a:rPr lang="en-US" sz="1200" dirty="0">
                <a:solidFill>
                  <a:schemeClr val="bg1"/>
                </a:solidFill>
                <a:latin typeface="Courier" pitchFamily="2" charset="0"/>
              </a:rPr>
              <a:t> 	[100%]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CC660-31DF-5849-B5E0-371B56422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26" y="147551"/>
            <a:ext cx="1902546" cy="721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CECBC-0379-9242-94B7-0868A0FC6C2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299" y="3270240"/>
            <a:ext cx="5042202" cy="3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7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C176-BB23-B34E-B05B-2D510D3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339" y="64269"/>
            <a:ext cx="8890362" cy="887895"/>
          </a:xfrm>
        </p:spPr>
        <p:txBody>
          <a:bodyPr>
            <a:normAutofit/>
          </a:bodyPr>
          <a:lstStyle/>
          <a:p>
            <a:r>
              <a:rPr lang="en-US" sz="2800" b="1" dirty="0"/>
              <a:t>2021 Expansion and Steady-State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73C1-95FF-9E4C-85C7-FF63E01EF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9" y="1204339"/>
            <a:ext cx="11208327" cy="4909021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Many recognize “</a:t>
            </a:r>
            <a:r>
              <a:rPr lang="en-US" sz="2600" dirty="0" err="1"/>
              <a:t>turboPy</a:t>
            </a:r>
            <a:r>
              <a:rPr lang="en-US" sz="2600" dirty="0"/>
              <a:t> Internship,” and it’s catchy, so it’s our brand</a:t>
            </a:r>
          </a:p>
          <a:p>
            <a:r>
              <a:rPr lang="en-US" sz="2400" dirty="0"/>
              <a:t>ONR funded expansion of the Python boot camp and app incubator in 2021</a:t>
            </a:r>
          </a:p>
          <a:p>
            <a:r>
              <a:rPr lang="en-US" sz="2400" dirty="0"/>
              <a:t>NRL Code 6770 interns completed several projects within </a:t>
            </a:r>
            <a:r>
              <a:rPr lang="en-US" sz="2400" dirty="0" err="1"/>
              <a:t>turboPy</a:t>
            </a:r>
            <a:endParaRPr lang="en-US" sz="2400" dirty="0"/>
          </a:p>
          <a:p>
            <a:r>
              <a:rPr lang="en-US" sz="2400" dirty="0"/>
              <a:t>Expanded apps to other NRL open source codes (e.g. </a:t>
            </a:r>
            <a:r>
              <a:rPr lang="en-US" sz="2400" dirty="0" err="1"/>
              <a:t>nepc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Current curriculum available on GitHub for 2022 Naval Research Enterprise Internship Program (NREIP) Fall Engagement (nfe-2022-turbopy)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Feel free to fork/clone nfe-2022-turbopy, ask questions (via issues), or even make pull requests (PRs) if you find errors or a better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8CA6A-080A-6448-A20A-6A648E12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26" y="147551"/>
            <a:ext cx="1902546" cy="721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E1BB4-34EB-AB1B-B973-CA2F08C1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9" y="3017194"/>
            <a:ext cx="442876" cy="4428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B38649-3ED5-41F5-423A-49D7AD6488B8}"/>
              </a:ext>
            </a:extLst>
          </p:cNvPr>
          <p:cNvSpPr/>
          <p:nvPr/>
        </p:nvSpPr>
        <p:spPr>
          <a:xfrm>
            <a:off x="1619711" y="3045554"/>
            <a:ext cx="5677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https://github.com/USNavalResearchLaboratory/nepc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6C727-8057-BC76-A647-2BAB5CEB7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9" y="4447961"/>
            <a:ext cx="442876" cy="4428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F301BE-A5DC-B5B5-243D-06EE3C94A95D}"/>
              </a:ext>
            </a:extLst>
          </p:cNvPr>
          <p:cNvSpPr/>
          <p:nvPr/>
        </p:nvSpPr>
        <p:spPr>
          <a:xfrm>
            <a:off x="1619711" y="4508704"/>
            <a:ext cx="8163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/>
            <a:r>
              <a:rPr lang="en-US" dirty="0">
                <a:hlinkClick r:id="rId5"/>
              </a:rPr>
              <a:t>https://github.com/NRL-Plasma-Physics-Division/nfe-2022-turbopy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0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DC6C21-F63A-54C0-83B9-6B9E96BF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 err="1"/>
              <a:t>TurboPy</a:t>
            </a:r>
            <a:r>
              <a:rPr lang="en-US" sz="4000" dirty="0"/>
              <a:t> Bootcamp Curriculum Walkthrough and Demonstration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8150D-1A89-18E7-3A3A-4393A585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99" y="4457900"/>
            <a:ext cx="442876" cy="4428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75663E-01C8-BFDF-AAD7-CBB8007F4BE7}"/>
              </a:ext>
            </a:extLst>
          </p:cNvPr>
          <p:cNvSpPr/>
          <p:nvPr/>
        </p:nvSpPr>
        <p:spPr>
          <a:xfrm>
            <a:off x="1619711" y="4518643"/>
            <a:ext cx="8163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/>
            <a:r>
              <a:rPr lang="en-US" dirty="0">
                <a:hlinkClick r:id="rId3"/>
              </a:rPr>
              <a:t>https://github.com/NRL-Plasma-Physics-Division/nfe-2022-turbopy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25529"/>
      </p:ext>
    </p:extLst>
  </p:cSld>
  <p:clrMapOvr>
    <a:masterClrMapping/>
  </p:clrMapOvr>
</p:sld>
</file>

<file path=ppt/theme/theme1.xml><?xml version="1.0" encoding="utf-8"?>
<a:theme xmlns:a="http://schemas.openxmlformats.org/drawingml/2006/main" name="PP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RL PPD">
      <a:majorFont>
        <a:latin typeface="Tahom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ahom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D" id="{80CDC083-3C80-6748-B65E-A67F3593DB03}" vid="{28E92919-C587-6B42-860D-1EC82C22DA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PPD</Template>
  <TotalTime>15230</TotalTime>
  <Words>1237</Words>
  <Application>Microsoft Macintosh PowerPoint</Application>
  <PresentationFormat>Widescreen</PresentationFormat>
  <Paragraphs>135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Avenir Book</vt:lpstr>
      <vt:lpstr>Courier</vt:lpstr>
      <vt:lpstr>Helvetica</vt:lpstr>
      <vt:lpstr>Helvetica Regular</vt:lpstr>
      <vt:lpstr>System Font Regular</vt:lpstr>
      <vt:lpstr>Tahoma</vt:lpstr>
      <vt:lpstr>PPD</vt:lpstr>
      <vt:lpstr>The TurboPy Approach to Learning Python Presented to: The Virtual Local Section of the American Institute of Chemical Engineers</vt:lpstr>
      <vt:lpstr>Genesis of a 100% remote, mostly asynchronous internship</vt:lpstr>
      <vt:lpstr>A lightweight python framework for computational physics</vt:lpstr>
      <vt:lpstr>TurboPy Bootcamp Approach</vt:lpstr>
      <vt:lpstr>2020 Successes</vt:lpstr>
      <vt:lpstr>2021 Expansion and Steady-State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Andrew S CIV USN NRL WASHINGTON DC (USA)</dc:creator>
  <cp:lastModifiedBy>Adamson, Paul E CIV USN NRL WASHINGTON DC (USA)</cp:lastModifiedBy>
  <cp:revision>204</cp:revision>
  <cp:lastPrinted>2020-11-10T21:25:32Z</cp:lastPrinted>
  <dcterms:created xsi:type="dcterms:W3CDTF">2020-09-29T18:08:51Z</dcterms:created>
  <dcterms:modified xsi:type="dcterms:W3CDTF">2022-07-26T23:10:23Z</dcterms:modified>
</cp:coreProperties>
</file>